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E4A60-3A6E-45B2-B148-C21F9E37B7F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31F13A27-5677-4F4F-99F4-194AD0A506E5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26B7-8338-4CB5-986C-60D7A149CE1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EE95-2BD4-43E4-928C-847AA6EF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76399"/>
          </a:xfrm>
        </p:spPr>
        <p:txBody>
          <a:bodyPr/>
          <a:lstStyle/>
          <a:p>
            <a:r>
              <a:rPr lang="en-US" dirty="0" smtClean="0"/>
              <a:t>Quality of care in hemodialysis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001000" cy="1752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presented by DAIAL AI-  </a:t>
            </a:r>
            <a:r>
              <a:rPr lang="en-US" sz="4800" dirty="0" err="1" smtClean="0">
                <a:solidFill>
                  <a:srgbClr val="FF0000"/>
                </a:solidFill>
              </a:rPr>
              <a:t>sayel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UREA KINETIC MODELING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estimating the delivered dose of dialysis 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It’s more complex than the URR but tell you about a patient’s treatment needs and is more .accurate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UKM figures in a patient’s size and residual kidney function by formula to find dialysis dose is KT/V…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normal range of KT?V between1.2-1.4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AFFECTING THE ADEQUACY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Poor blood flow from patient’s access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Poor dialysis function due to insufficient heparin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Reduced blood pump speed such as the patient has hypotension or muscle cramps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Access recirculation [mixing dialyzed venous blood with </a:t>
            </a:r>
            <a:r>
              <a:rPr lang="en-US" dirty="0" err="1" smtClean="0"/>
              <a:t>undialyzed</a:t>
            </a:r>
            <a:r>
              <a:rPr lang="en-US" dirty="0" smtClean="0"/>
              <a:t> arterial blood in the patient’s access during a treatment]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ANEMIA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HEMOGLOBIN 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Healthy Kidney making hormone called erythropoietin(EPO) which triggers the bone marrow to make red blood cells. As kidney fails , they makes less (EPO)so anemia occurs.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Anemia in CKD is associated with a heart problem called Left Ventricular hypertrophy (LVH) which lead to death in people with CKD…….</a:t>
            </a:r>
          </a:p>
          <a:p>
            <a:pPr marL="0" indent="0">
              <a:buClr>
                <a:srgbClr val="FF0000"/>
              </a:buClr>
              <a:buSzPct val="5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830763"/>
          </a:xfrm>
        </p:spPr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/>
              <a:t>Ferritin</a:t>
            </a:r>
            <a:r>
              <a:rPr lang="en-US" dirty="0" smtClean="0"/>
              <a:t> is the chief iron –storage protein in the body, level of ferritin are low when patients have iron deficiency anemia 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/>
              <a:t>Transferrin</a:t>
            </a:r>
            <a:r>
              <a:rPr lang="en-US" dirty="0" smtClean="0"/>
              <a:t> is a protein that carries iron to bone marrow where it is stored and than used to make new red blood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The network of ESRD 2010-2011 HD patient recommended: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 err="1" smtClean="0">
                <a:solidFill>
                  <a:srgbClr val="FF0000"/>
                </a:solidFill>
              </a:rPr>
              <a:t>Hgb</a:t>
            </a:r>
            <a:r>
              <a:rPr lang="en-US" u="sng" dirty="0" smtClean="0">
                <a:solidFill>
                  <a:srgbClr val="FF0000"/>
                </a:solidFill>
              </a:rPr>
              <a:t> level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To maintain the for patients as range 10-12 g/dl.</a:t>
            </a:r>
          </a:p>
          <a:p>
            <a:pPr marL="514350" indent="-514350">
              <a:buAutoNum type="arabicPeriod" startAt="2"/>
            </a:pPr>
            <a:r>
              <a:rPr lang="en-US" u="sng" dirty="0" smtClean="0">
                <a:solidFill>
                  <a:srgbClr val="FF0000"/>
                </a:solidFill>
              </a:rPr>
              <a:t>Ferritin level 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To increase the number of patients with a ferritin level </a:t>
            </a:r>
            <a:r>
              <a:rPr lang="en-US" u="sng" dirty="0" smtClean="0">
                <a:solidFill>
                  <a:srgbClr val="002060"/>
                </a:solidFill>
              </a:rPr>
              <a:t>&gt;</a:t>
            </a:r>
            <a:r>
              <a:rPr lang="en-US" dirty="0" smtClean="0">
                <a:solidFill>
                  <a:srgbClr val="002060"/>
                </a:solidFill>
              </a:rPr>
              <a:t> 200 to </a:t>
            </a:r>
            <a:r>
              <a:rPr lang="en-US" u="sng" dirty="0" smtClean="0">
                <a:solidFill>
                  <a:srgbClr val="002060"/>
                </a:solidFill>
              </a:rPr>
              <a:t>&lt;</a:t>
            </a:r>
            <a:r>
              <a:rPr lang="en-US" dirty="0" smtClean="0">
                <a:solidFill>
                  <a:srgbClr val="002060"/>
                </a:solidFill>
              </a:rPr>
              <a:t> 800ng.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514350" indent="-514350">
              <a:buAutoNum type="arabicPeriod" startAt="3"/>
            </a:pPr>
            <a:r>
              <a:rPr lang="en-US" u="sng" dirty="0" err="1" smtClean="0">
                <a:solidFill>
                  <a:srgbClr val="FF0000"/>
                </a:solidFill>
              </a:rPr>
              <a:t>Tsat</a:t>
            </a:r>
            <a:endParaRPr lang="en-US" dirty="0" smtClean="0">
              <a:solidFill>
                <a:srgbClr val="002060"/>
              </a:solidFill>
            </a:endParaRPr>
          </a:p>
          <a:p>
            <a:pPr marL="514350" indent="-514350"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To Increase the number of patients who achieve a TSAAT </a:t>
            </a:r>
            <a:r>
              <a:rPr lang="en-US" u="sng" dirty="0" smtClean="0">
                <a:solidFill>
                  <a:srgbClr val="002060"/>
                </a:solidFill>
              </a:rPr>
              <a:t>&gt;20</a:t>
            </a:r>
            <a:r>
              <a:rPr lang="en-US" dirty="0" smtClean="0">
                <a:solidFill>
                  <a:srgbClr val="002060"/>
                </a:solidFill>
              </a:rPr>
              <a:t>%to </a:t>
            </a:r>
            <a:r>
              <a:rPr lang="en-US" u="sng" dirty="0" smtClean="0">
                <a:solidFill>
                  <a:srgbClr val="002060"/>
                </a:solidFill>
              </a:rPr>
              <a:t>&lt;</a:t>
            </a:r>
            <a:r>
              <a:rPr lang="en-US" dirty="0" smtClean="0">
                <a:solidFill>
                  <a:srgbClr val="002060"/>
                </a:solidFill>
              </a:rPr>
              <a:t>50%.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err="1"/>
              <a:t>Anaemia</a:t>
            </a:r>
            <a:r>
              <a:rPr lang="en-US" dirty="0"/>
              <a:t> </a:t>
            </a:r>
          </a:p>
          <a:p>
            <a:pPr marL="0" indent="0">
              <a:buClr>
                <a:srgbClr val="FF0000"/>
              </a:buClr>
              <a:buSzPct val="50000"/>
              <a:buNone/>
            </a:pPr>
            <a:r>
              <a:rPr lang="en-US" dirty="0" err="1" smtClean="0"/>
              <a:t>Haemoglobin</a:t>
            </a:r>
            <a:r>
              <a:rPr lang="en-US" dirty="0" smtClean="0"/>
              <a:t> (</a:t>
            </a:r>
            <a:r>
              <a:rPr lang="en-US" dirty="0" err="1" smtClean="0"/>
              <a:t>Hb</a:t>
            </a:r>
            <a:r>
              <a:rPr lang="en-US" dirty="0" smtClean="0"/>
              <a:t>)&gt;70%of patients achieved Hb10 to 12 g/dl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Ferritin </a:t>
            </a:r>
          </a:p>
          <a:p>
            <a:pPr marL="0" indent="0">
              <a:buClr>
                <a:srgbClr val="FF0000"/>
              </a:buClr>
              <a:buSzPct val="50000"/>
              <a:buNone/>
            </a:pPr>
            <a:r>
              <a:rPr lang="en-US" dirty="0" smtClean="0"/>
              <a:t>&gt;90% of patients achieved </a:t>
            </a:r>
            <a:r>
              <a:rPr lang="en-US" dirty="0" err="1" smtClean="0"/>
              <a:t>serun</a:t>
            </a:r>
            <a:r>
              <a:rPr lang="en-US" dirty="0" smtClean="0"/>
              <a:t> </a:t>
            </a:r>
            <a:r>
              <a:rPr lang="en-US" dirty="0" err="1" smtClean="0"/>
              <a:t>ferruitin</a:t>
            </a: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200to</a:t>
            </a:r>
            <a:r>
              <a:rPr lang="en-US" u="sng" dirty="0" smtClean="0"/>
              <a:t>&lt;</a:t>
            </a:r>
            <a:r>
              <a:rPr lang="en-US" dirty="0" smtClean="0"/>
              <a:t>800 </a:t>
            </a:r>
            <a:r>
              <a:rPr lang="en-US" dirty="0" err="1" smtClean="0"/>
              <a:t>ng</a:t>
            </a:r>
            <a:r>
              <a:rPr lang="en-US" dirty="0" smtClean="0"/>
              <a:t>/ml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Transferrin saturation (</a:t>
            </a:r>
            <a:r>
              <a:rPr lang="en-US" dirty="0" err="1" smtClean="0"/>
              <a:t>Tsat</a:t>
            </a:r>
            <a:r>
              <a:rPr lang="en-US" dirty="0" smtClean="0"/>
              <a:t> )</a:t>
            </a:r>
          </a:p>
          <a:p>
            <a:pPr marL="0" indent="0">
              <a:buClr>
                <a:srgbClr val="FF0000"/>
              </a:buClr>
              <a:buSzPct val="50000"/>
              <a:buNone/>
            </a:pPr>
            <a:r>
              <a:rPr lang="en-US" dirty="0" smtClean="0"/>
              <a:t>80% of patients achieved </a:t>
            </a:r>
            <a:r>
              <a:rPr lang="en-US" dirty="0" err="1" smtClean="0"/>
              <a:t>Tsat</a:t>
            </a:r>
            <a:r>
              <a:rPr lang="en-US" u="sng" dirty="0" smtClean="0"/>
              <a:t>&gt;</a:t>
            </a:r>
            <a:r>
              <a:rPr lang="en-US" dirty="0" smtClean="0"/>
              <a:t>20to </a:t>
            </a:r>
            <a:r>
              <a:rPr lang="en-US" u="sng" dirty="0" smtClean="0"/>
              <a:t>&lt;</a:t>
            </a:r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Benefits of IV Iron Theraph</a:t>
            </a:r>
          </a:p>
          <a:p>
            <a:r>
              <a:rPr lang="en-US" dirty="0" smtClean="0"/>
              <a:t>Enhanced erythropoiesis </a:t>
            </a:r>
          </a:p>
          <a:p>
            <a:r>
              <a:rPr lang="en-US" dirty="0" smtClean="0"/>
              <a:t>Correction of the </a:t>
            </a:r>
            <a:r>
              <a:rPr lang="en-US" dirty="0" err="1" smtClean="0"/>
              <a:t>nonhematologic</a:t>
            </a:r>
            <a:r>
              <a:rPr lang="en-US" dirty="0" smtClean="0"/>
              <a:t> adverse effects of iron deficiency</a:t>
            </a:r>
          </a:p>
          <a:p>
            <a:r>
              <a:rPr lang="en-US" dirty="0" smtClean="0"/>
              <a:t>Without adequate iron stores, EPO is relatively ineffective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NUTRTIONAL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Albumin is the most common </a:t>
            </a:r>
            <a:r>
              <a:rPr lang="en-US" dirty="0" err="1" smtClean="0"/>
              <a:t>protien</a:t>
            </a:r>
            <a:r>
              <a:rPr lang="en-US" dirty="0" smtClean="0"/>
              <a:t> found in the blood . It provides the body with the protein needed to both maintain growth and repair </a:t>
            </a:r>
            <a:r>
              <a:rPr lang="en-US" dirty="0" err="1" smtClean="0"/>
              <a:t>tssues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During dialysis treatment ,the albumin in your blood also helps with fluid removal . It </a:t>
            </a:r>
            <a:r>
              <a:rPr lang="en-US" dirty="0" err="1" smtClean="0"/>
              <a:t>healps</a:t>
            </a:r>
            <a:r>
              <a:rPr lang="en-US" dirty="0" smtClean="0"/>
              <a:t> “pull” extra fluid from swollen tissues back into the blood , where it can than be removed by the dialyzer.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Inflammation and infection can make the level of the </a:t>
            </a:r>
            <a:r>
              <a:rPr lang="en-US" smtClean="0"/>
              <a:t>albumin drops…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>
                <a:solidFill>
                  <a:srgbClr val="FF0000"/>
                </a:solidFill>
              </a:rPr>
              <a:t>Kidney disease outcomes </a:t>
            </a:r>
            <a:r>
              <a:rPr lang="en-US" u="sng" dirty="0" err="1" smtClean="0">
                <a:solidFill>
                  <a:srgbClr val="FF0000"/>
                </a:solidFill>
              </a:rPr>
              <a:t>qulity</a:t>
            </a:r>
            <a:r>
              <a:rPr lang="en-US" u="sng" dirty="0" smtClean="0">
                <a:solidFill>
                  <a:srgbClr val="FF0000"/>
                </a:solidFill>
              </a:rPr>
              <a:t> (KDOOI) guidelines, from the National kidney foundation recon=</a:t>
            </a:r>
            <a:r>
              <a:rPr lang="en-US" u="sng" dirty="0" err="1" smtClean="0">
                <a:solidFill>
                  <a:srgbClr val="FF0000"/>
                </a:solidFill>
              </a:rPr>
              <a:t>mmend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Blood albumin level 4.0 g/dl or higher.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>
                <a:solidFill>
                  <a:srgbClr val="FF0000"/>
                </a:solidFill>
              </a:rPr>
              <a:t> network 11Medical Review 2013 recommended :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80%of patients to have serum albumin </a:t>
            </a:r>
            <a:r>
              <a:rPr lang="en-US" u="sng" dirty="0" smtClean="0"/>
              <a:t>&gt;</a:t>
            </a:r>
            <a:r>
              <a:rPr lang="en-US" dirty="0" smtClean="0"/>
              <a:t>4g/dl.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BONE &amp; MINERAL METABOLISH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 CKD- BMD </a:t>
            </a:r>
            <a:r>
              <a:rPr lang="en-US" dirty="0" err="1" smtClean="0"/>
              <a:t>occures</a:t>
            </a:r>
            <a:r>
              <a:rPr lang="en-US" dirty="0" smtClean="0"/>
              <a:t> when the kidney fail to maintain the proper of calcium and phosphorus in the blood , leading to abnormal bone hormone levels.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CKD-BMD is a common problem in people with kidney disease and affects almost all patients receiving dialysis.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bones gradually </a:t>
            </a:r>
            <a:r>
              <a:rPr lang="en-US" dirty="0" err="1" smtClean="0"/>
              <a:t>becoms</a:t>
            </a:r>
            <a:r>
              <a:rPr lang="en-US" dirty="0" smtClean="0"/>
              <a:t> thin and weak, and a person with CKD- BMD may begin to feel bone and join pain.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CKD-BMD also increases the risk of bone fractures.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9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5029200" cy="1143000"/>
          </a:xfrm>
        </p:spPr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WHAT IS QUALITY CARE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The aims to are to provide care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How to evaluate the quality of dialysis centers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Clinical performance measures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CPM target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Regulatory audit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err="1" smtClean="0"/>
              <a:t>conclution</a:t>
            </a:r>
            <a:endParaRPr lang="en-US" dirty="0" smtClean="0"/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If calcium level in the blood become too , </a:t>
            </a:r>
            <a:r>
              <a:rPr lang="en-US" dirty="0" err="1" smtClean="0"/>
              <a:t>foursmall</a:t>
            </a:r>
            <a:r>
              <a:rPr lang="en-US" dirty="0" smtClean="0"/>
              <a:t> glands in the </a:t>
            </a:r>
            <a:r>
              <a:rPr lang="en-US" dirty="0" err="1" smtClean="0"/>
              <a:t>nack</a:t>
            </a:r>
            <a:r>
              <a:rPr lang="en-US" dirty="0" smtClean="0"/>
              <a:t> called the parathyroid glands released a hormone called parathyroid hormone (PTH).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This hormone draws calcium from the bones to raise blood calcium level . Too much PTH in blood will remove too much calcium from the bones ; over time, the </a:t>
            </a:r>
            <a:r>
              <a:rPr lang="en-US" dirty="0" err="1" smtClean="0"/>
              <a:t>constate</a:t>
            </a:r>
            <a:r>
              <a:rPr lang="en-US" dirty="0" smtClean="0"/>
              <a:t> removal of calcium weakens the bones.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When the kidneys stop working normally, phosphorus level in the blood can becomes too high , leading to lower levels of calcium in the blood and resulting in higher PTH levels and the loss of calcium from the bones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normal range 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Calcium (8,5- 10.5 mg/d)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Phosphorus 92.5-4.5mg/d)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PTH (10-65 </a:t>
            </a:r>
            <a:r>
              <a:rPr lang="en-US" dirty="0" err="1" smtClean="0"/>
              <a:t>pg</a:t>
            </a:r>
            <a:r>
              <a:rPr lang="en-US" dirty="0" smtClean="0"/>
              <a:t> /ml)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err="1" smtClean="0"/>
              <a:t>Hpperphosphatemia</a:t>
            </a:r>
            <a:r>
              <a:rPr lang="en-US" dirty="0" smtClean="0"/>
              <a:t> and an increased serum </a:t>
            </a:r>
            <a:r>
              <a:rPr lang="en-US" dirty="0" err="1" smtClean="0"/>
              <a:t>Ca</a:t>
            </a:r>
            <a:r>
              <a:rPr lang="en-US" dirty="0" smtClean="0"/>
              <a:t> x p product were also found to be associated with the presence or </a:t>
            </a:r>
            <a:r>
              <a:rPr lang="en-US" dirty="0" err="1" smtClean="0"/>
              <a:t>magenitude</a:t>
            </a:r>
            <a:r>
              <a:rPr lang="en-US" dirty="0" smtClean="0"/>
              <a:t> of vascular and </a:t>
            </a:r>
            <a:r>
              <a:rPr lang="en-US" dirty="0" err="1" smtClean="0"/>
              <a:t>valvular</a:t>
            </a:r>
            <a:r>
              <a:rPr lang="en-US" dirty="0" smtClean="0"/>
              <a:t> calcifications.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Corrected calcium </a:t>
            </a:r>
            <a:r>
              <a:rPr lang="en-US" dirty="0" smtClean="0">
                <a:solidFill>
                  <a:srgbClr val="FF0000"/>
                </a:solidFill>
              </a:rPr>
              <a:t>x </a:t>
            </a:r>
            <a:r>
              <a:rPr lang="en-US" dirty="0" smtClean="0">
                <a:solidFill>
                  <a:srgbClr val="002060"/>
                </a:solidFill>
              </a:rPr>
              <a:t>phosphorus product &lt;55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6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2011-2012(Regarding to renal Networks 4,9,10):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Dialysis </a:t>
            </a:r>
            <a:r>
              <a:rPr lang="en-US" dirty="0" err="1" smtClean="0"/>
              <a:t>facilies</a:t>
            </a:r>
            <a:r>
              <a:rPr lang="en-US" dirty="0" smtClean="0"/>
              <a:t> should strive to maintain Calcium levels to 9.0 mg /dl </a:t>
            </a:r>
            <a:r>
              <a:rPr lang="en-US" dirty="0" err="1" smtClean="0"/>
              <a:t>aviod</a:t>
            </a:r>
            <a:r>
              <a:rPr lang="en-US" dirty="0" smtClean="0"/>
              <a:t> </a:t>
            </a:r>
            <a:r>
              <a:rPr lang="en-US" dirty="0" err="1" smtClean="0"/>
              <a:t>hypercalcemia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Phosphorus level should be maintained at a-level </a:t>
            </a:r>
            <a:r>
              <a:rPr lang="en-US" u="sng" dirty="0" smtClean="0"/>
              <a:t>&lt;5.5mg/dl.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err="1" smtClean="0"/>
              <a:t>reneal</a:t>
            </a:r>
            <a:r>
              <a:rPr lang="en-US" dirty="0" smtClean="0"/>
              <a:t> </a:t>
            </a:r>
            <a:r>
              <a:rPr lang="en-US" dirty="0" err="1" smtClean="0"/>
              <a:t>NetWork</a:t>
            </a:r>
            <a:r>
              <a:rPr lang="en-US" dirty="0" smtClean="0"/>
              <a:t> 11 recommended in 2014 Goals: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&gt;</a:t>
            </a:r>
            <a:r>
              <a:rPr lang="en-US" dirty="0" smtClean="0"/>
              <a:t>65-70 of patients will have the serum </a:t>
            </a:r>
            <a:r>
              <a:rPr lang="en-US" dirty="0" err="1" smtClean="0"/>
              <a:t>ph</a:t>
            </a:r>
            <a:r>
              <a:rPr lang="en-US" u="sng" dirty="0" smtClean="0"/>
              <a:t>&lt;</a:t>
            </a:r>
            <a:r>
              <a:rPr lang="en-US" dirty="0" smtClean="0"/>
              <a:t>5.5mg/dl.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97.7-98 of patients will have </a:t>
            </a:r>
            <a:r>
              <a:rPr lang="en-US" dirty="0" err="1" smtClean="0"/>
              <a:t>Ca</a:t>
            </a:r>
            <a:r>
              <a:rPr lang="en-US" dirty="0" smtClean="0"/>
              <a:t> serum&gt;8.5 and &lt; 10.5 mg/dl.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3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 3 types of access In Dialysis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/>
              <a:t>AV FISTULA :</a:t>
            </a:r>
            <a:r>
              <a:rPr lang="en-US" dirty="0" smtClean="0"/>
              <a:t>A fistula or arteriovenous fistula (AVF) surgically connects an artery and a vein.</a:t>
            </a:r>
            <a:endParaRPr lang="en-US" u="sng" dirty="0" smtClean="0"/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/>
              <a:t>AV GRAFT:</a:t>
            </a:r>
            <a:r>
              <a:rPr lang="en-US" dirty="0" smtClean="0"/>
              <a:t>A graft or arteriovenous graft (AVG) uses special tubing to surgically connect an artery and vein.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u="sng" dirty="0" smtClean="0"/>
              <a:t>CENTRAL CATHETERS:</a:t>
            </a:r>
            <a:r>
              <a:rPr lang="en-US" dirty="0" smtClean="0"/>
              <a:t> A catheter makes a temporary access by inserting a soft, flexible tube into a vein in the neck, chest, or groin and either will be temporary or permanent.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COMPLICATIONS OF VASCULAR ACCESS: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err="1" smtClean="0"/>
              <a:t>Thorombosis</a:t>
            </a:r>
            <a:r>
              <a:rPr lang="en-US" dirty="0" smtClean="0"/>
              <a:t> and stenosis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Infection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Bleeding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Hematoma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Recirculation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steal syndrome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aneurysm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01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u="sng" dirty="0" smtClean="0"/>
              <a:t>The southern California Renal disease Council Network 8: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The clinical performance goals in Dialysis Center to has: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r>
              <a:rPr lang="en-US" dirty="0" smtClean="0"/>
              <a:t>&gt;64 % of patients on AVF.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r>
              <a:rPr lang="en-US" dirty="0" smtClean="0"/>
              <a:t>&lt;24% of </a:t>
            </a:r>
            <a:r>
              <a:rPr lang="en-US" dirty="0"/>
              <a:t>patients on AVF.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r>
              <a:rPr lang="en-US" dirty="0" smtClean="0"/>
              <a:t>&lt;10% of </a:t>
            </a:r>
            <a:r>
              <a:rPr lang="en-US" dirty="0"/>
              <a:t>patients on </a:t>
            </a:r>
            <a:r>
              <a:rPr lang="en-US" dirty="0" err="1" smtClean="0"/>
              <a:t>catherters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 2013 the Network 11: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The clinical performance goals in Dialysis Center to has :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r>
              <a:rPr lang="en-US" dirty="0" smtClean="0"/>
              <a:t>More than 66% </a:t>
            </a:r>
            <a:r>
              <a:rPr lang="en-US" dirty="0"/>
              <a:t>of patients on AVF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r>
              <a:rPr lang="en-US" dirty="0" smtClean="0"/>
              <a:t>Less than 10% patients on catheters for 90 days and longer.  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7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latin typeface="Algerian" pitchFamily="82" charset="0"/>
              </a:rPr>
              <a:t>BLOOD PRESSURE</a:t>
            </a:r>
            <a:endParaRPr lang="en-US" sz="3600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Blood pressure (BP) varies significantly in hemodialysis patients depends upon the time taken  (</a:t>
            </a:r>
            <a:r>
              <a:rPr lang="en-US" dirty="0" err="1" smtClean="0"/>
              <a:t>predialysis</a:t>
            </a:r>
            <a:r>
              <a:rPr lang="en-US" dirty="0" smtClean="0"/>
              <a:t>)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Long –term observation studies suggest than even mean arterial BP </a:t>
            </a:r>
            <a:r>
              <a:rPr lang="en-US" dirty="0" err="1" smtClean="0"/>
              <a:t>pf</a:t>
            </a:r>
            <a:r>
              <a:rPr lang="en-US" dirty="0" smtClean="0"/>
              <a:t> &gt;98 mmHg is associated with an increased risk of death compared with lower pressures 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To define an optimal BP in the dialysis population; the target </a:t>
            </a:r>
            <a:r>
              <a:rPr lang="en-US" dirty="0" err="1" smtClean="0"/>
              <a:t>predialysis</a:t>
            </a:r>
            <a:r>
              <a:rPr lang="en-US" dirty="0" smtClean="0"/>
              <a:t>:</a:t>
            </a:r>
          </a:p>
          <a:p>
            <a:pPr lvl="1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 BP of &lt; 140 /90 mmHg.</a:t>
            </a:r>
          </a:p>
          <a:p>
            <a:pPr lvl="1"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lower of &lt; 130/80 mmHg.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1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MAINTAIN THE BLOOD PRESSURE???????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Lmit</a:t>
            </a:r>
            <a:r>
              <a:rPr lang="en-US" dirty="0" smtClean="0"/>
              <a:t> patients to a dietary sodium intake of 80 to 100 </a:t>
            </a:r>
            <a:r>
              <a:rPr lang="en-US" dirty="0" err="1" smtClean="0"/>
              <a:t>mEq</a:t>
            </a:r>
            <a:r>
              <a:rPr lang="en-US" dirty="0" smtClean="0"/>
              <a:t>/d and fluid intake by 600ml per a day.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Reduce patient weight gradually by ultrafiltration , </a:t>
            </a:r>
            <a:r>
              <a:rPr lang="en-US" dirty="0" err="1" smtClean="0"/>
              <a:t>trgeting</a:t>
            </a:r>
            <a:r>
              <a:rPr lang="en-US" dirty="0" smtClean="0"/>
              <a:t> for the “dry “weight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To do proper assessment for fluid over and to inform physician for any edema, SOB, High blood pressure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Avoid positive sodium balance induced by hypertonic dialysate and/ or sodium profiling during volume status adjustment in dialysis machine.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Reduce dialysate temperature when </a:t>
            </a:r>
            <a:r>
              <a:rPr lang="en-US" dirty="0" err="1" smtClean="0"/>
              <a:t>intradialytic</a:t>
            </a:r>
            <a:r>
              <a:rPr lang="en-US" dirty="0" smtClean="0"/>
              <a:t> hypotension </a:t>
            </a:r>
            <a:r>
              <a:rPr lang="en-US" dirty="0" err="1" smtClean="0"/>
              <a:t>limitsultrafiltration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3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DYSLIPIDAEMIA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 patients with ESRD, </a:t>
            </a:r>
            <a:r>
              <a:rPr lang="en-US" dirty="0" err="1" smtClean="0"/>
              <a:t>dyslipdemia</a:t>
            </a:r>
            <a:r>
              <a:rPr lang="en-US" dirty="0" smtClean="0"/>
              <a:t> is a common finding.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This is </a:t>
            </a:r>
            <a:r>
              <a:rPr lang="en-US" dirty="0" err="1" smtClean="0"/>
              <a:t>casued</a:t>
            </a:r>
            <a:r>
              <a:rPr lang="en-US" dirty="0" smtClean="0"/>
              <a:t> by alterations in the metabolism and the composition of the plasma lipoproteins.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Approximately 50% of dialysis patients die from cardiovascular events.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One of the main risk factory for cardiovascular events is hyperlipidemia.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Progressive renal failure is associate with lipoprotein abnormalities and dyslipidemia .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err="1" smtClean="0"/>
              <a:t>Hower</a:t>
            </a:r>
            <a:r>
              <a:rPr lang="en-US" dirty="0" smtClean="0"/>
              <a:t>, dyslipidemia may not </a:t>
            </a:r>
            <a:r>
              <a:rPr lang="en-US" dirty="0" err="1" smtClean="0"/>
              <a:t>appeary</a:t>
            </a:r>
            <a:r>
              <a:rPr lang="en-US" dirty="0" smtClean="0"/>
              <a:t> as hyperlipidemia (a rise in plasma </a:t>
            </a:r>
            <a:r>
              <a:rPr lang="en-US" dirty="0" err="1" smtClean="0"/>
              <a:t>cholestrol</a:t>
            </a:r>
            <a:r>
              <a:rPr lang="en-US" dirty="0" smtClean="0"/>
              <a:t> and/or low –density </a:t>
            </a:r>
            <a:r>
              <a:rPr lang="en-US" dirty="0" err="1" smtClean="0"/>
              <a:t>lipprotein</a:t>
            </a:r>
            <a:r>
              <a:rPr lang="en-US" dirty="0" smtClean="0"/>
              <a:t> (LDL) in the majority of HD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7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There are slight differences between patients treated with hemodialysis and those treated with </a:t>
            </a:r>
            <a:r>
              <a:rPr lang="en-US" dirty="0" err="1" smtClean="0"/>
              <a:t>peritioneal</a:t>
            </a:r>
            <a:r>
              <a:rPr lang="en-US" dirty="0" smtClean="0"/>
              <a:t> dialysis: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By comparing between </a:t>
            </a:r>
            <a:r>
              <a:rPr lang="en-US" dirty="0" err="1" smtClean="0"/>
              <a:t>peritonealdialysis</a:t>
            </a:r>
            <a:r>
              <a:rPr lang="en-US" dirty="0" smtClean="0"/>
              <a:t> with patients on hemodialysis found: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relationship between LDL cholesterol and </a:t>
            </a:r>
            <a:r>
              <a:rPr lang="en-US" dirty="0" err="1" smtClean="0"/>
              <a:t>cardialoscular</a:t>
            </a:r>
            <a:r>
              <a:rPr lang="en-US" dirty="0" smtClean="0"/>
              <a:t> risk is confounded by inflammation.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Aim for LDL </a:t>
            </a:r>
            <a:r>
              <a:rPr lang="en-US" dirty="0" err="1" smtClean="0"/>
              <a:t>cholestrerol</a:t>
            </a:r>
            <a:r>
              <a:rPr lang="en-US" dirty="0" smtClean="0"/>
              <a:t> level of &lt; 100mg.dl.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QUALITY CARE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In 1990,the institution of medicine defined quality as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degreed to which health services for individuals and populations increase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likelyhood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desired health outcomes and are consistent with current professional knowledge…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WEIGHT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Dry weight is weight without the excess fluid that builds up between dialysis treatment.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Although the concept of dry weight is used every day by </a:t>
            </a:r>
            <a:r>
              <a:rPr lang="en-US" dirty="0" err="1" smtClean="0"/>
              <a:t>neprologists</a:t>
            </a:r>
            <a:r>
              <a:rPr lang="en-US" dirty="0" smtClean="0"/>
              <a:t> to prescribe an </a:t>
            </a:r>
            <a:r>
              <a:rPr lang="en-US" dirty="0" err="1" smtClean="0"/>
              <a:t>ultrafitration</a:t>
            </a:r>
            <a:r>
              <a:rPr lang="en-US" dirty="0" smtClean="0"/>
              <a:t> goal for individual dialysis treatments…..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8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DRY WEIGHT DETERMINED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Normal blood </a:t>
            </a:r>
            <a:r>
              <a:rPr lang="en-US" dirty="0" err="1" smtClean="0"/>
              <a:t>preasure</a:t>
            </a:r>
            <a:endParaRPr lang="en-US" dirty="0" smtClean="0"/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Absence of edema or swelling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Neck veins that are not distended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Absence of lung sound (</a:t>
            </a:r>
            <a:r>
              <a:rPr lang="en-US" dirty="0" err="1" smtClean="0"/>
              <a:t>reales</a:t>
            </a:r>
            <a:r>
              <a:rPr lang="en-US" dirty="0" smtClean="0"/>
              <a:t> and crackles) related to fluid overload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No shortness of breach or congestive heart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22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FLUID GAIN AFFECTS DIALYSIS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Weigh gain.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Increase in blood pressure due to extra fluid in the bloodstream 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Swelling , called edema, in the feet, </a:t>
            </a:r>
            <a:r>
              <a:rPr lang="en-US" dirty="0" err="1" smtClean="0"/>
              <a:t>ankies</a:t>
            </a:r>
            <a:r>
              <a:rPr lang="en-US" dirty="0" smtClean="0"/>
              <a:t>, wrists, face and around the </a:t>
            </a:r>
            <a:r>
              <a:rPr lang="en-US" dirty="0" err="1" smtClean="0"/>
              <a:t>eyese</a:t>
            </a:r>
            <a:r>
              <a:rPr lang="en-US" dirty="0" smtClean="0"/>
              <a:t> 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Abdominal bloating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Shortness of breath due to fluid in the lungs.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Heart problems , which  can include a fast pulse, weakened heart muscles and an enlarged heart.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8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Recommendation…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the fluid management </a:t>
            </a:r>
            <a:r>
              <a:rPr lang="en-US" dirty="0" err="1" smtClean="0"/>
              <a:t>annd</a:t>
            </a:r>
            <a:r>
              <a:rPr lang="en-US" dirty="0" smtClean="0"/>
              <a:t> estimated body dry ideally weigh, </a:t>
            </a:r>
            <a:r>
              <a:rPr lang="en-US" dirty="0" err="1" smtClean="0"/>
              <a:t>interdialytic</a:t>
            </a:r>
            <a:r>
              <a:rPr lang="en-US" dirty="0" smtClean="0"/>
              <a:t> weight gain should be less </a:t>
            </a:r>
            <a:r>
              <a:rPr lang="en-US" dirty="0" err="1" smtClean="0"/>
              <a:t>than%of</a:t>
            </a:r>
            <a:r>
              <a:rPr lang="en-US" dirty="0" smtClean="0"/>
              <a:t> total body weight.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6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TREATMENT DOSE: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main aims of dialysis treatment are to prolong patient survival, reduce morbidity and improve </a:t>
            </a:r>
            <a:r>
              <a:rPr lang="en-US" dirty="0" err="1" smtClean="0"/>
              <a:t>qulity</a:t>
            </a:r>
            <a:r>
              <a:rPr lang="en-US" dirty="0" smtClean="0"/>
              <a:t> of life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Dialysis adequacy is not quantify.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Clinically, several parameters must be </a:t>
            </a:r>
            <a:r>
              <a:rPr lang="en-US" dirty="0" err="1" smtClean="0"/>
              <a:t>condered</a:t>
            </a:r>
            <a:r>
              <a:rPr lang="en-US" dirty="0" smtClean="0"/>
              <a:t> to provide adequate dialysis ,such as control of fluid overload and electrolytes disturbance, correction of metabolic acidosis and dialysis dose.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18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dirty="0" err="1" smtClean="0"/>
              <a:t>efficience</a:t>
            </a:r>
            <a:r>
              <a:rPr lang="en-US" dirty="0" smtClean="0"/>
              <a:t> of dialysis is strongly influenced by the following 3 parameters 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The blood fluid flow rate (</a:t>
            </a:r>
            <a:r>
              <a:rPr lang="en-US" dirty="0" err="1" smtClean="0"/>
              <a:t>qd</a:t>
            </a:r>
            <a:r>
              <a:rPr lang="en-US" dirty="0" smtClean="0"/>
              <a:t>).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The overall mass </a:t>
            </a:r>
            <a:r>
              <a:rPr lang="en-US" dirty="0" err="1" smtClean="0"/>
              <a:t>tresfer</a:t>
            </a:r>
            <a:r>
              <a:rPr lang="en-US" dirty="0" smtClean="0"/>
              <a:t> area coefficient (K.O.A), an index of a dialyzer’s performance.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blood flow (</a:t>
            </a:r>
            <a:r>
              <a:rPr lang="en-US" dirty="0" err="1" smtClean="0"/>
              <a:t>qb</a:t>
            </a:r>
            <a:r>
              <a:rPr lang="en-US" dirty="0" smtClean="0"/>
              <a:t>) for a blood flow rate of “best “ which is ideally between 300-450 cc/min and a (QD) 500-800 cc/min for an established dialysis patient.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Frequency of immunization for each specific </a:t>
            </a:r>
            <a:r>
              <a:rPr lang="en-US" dirty="0" err="1" smtClean="0"/>
              <a:t>diseae</a:t>
            </a:r>
            <a:r>
              <a:rPr lang="en-US" dirty="0" smtClean="0"/>
              <a:t> should be based on recommendations from the </a:t>
            </a:r>
            <a:r>
              <a:rPr lang="en-US" dirty="0" err="1" smtClean="0"/>
              <a:t>centres</a:t>
            </a:r>
            <a:r>
              <a:rPr lang="en-US" dirty="0" smtClean="0"/>
              <a:t> for Disease Control and prevention.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Immunization records should be reviewed and updated on annual basis as part of the long- term care planning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7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Recommendation: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u="sng" dirty="0" smtClean="0"/>
              <a:t>&gt;</a:t>
            </a:r>
            <a:r>
              <a:rPr lang="en-US" dirty="0" smtClean="0"/>
              <a:t>90% of patients will </a:t>
            </a:r>
            <a:r>
              <a:rPr lang="en-US" dirty="0" err="1" smtClean="0"/>
              <a:t>recive</a:t>
            </a:r>
            <a:r>
              <a:rPr lang="en-US" dirty="0" smtClean="0"/>
              <a:t> immunization for influenza.</a:t>
            </a:r>
          </a:p>
          <a:p>
            <a:pPr>
              <a:buClr>
                <a:srgbClr val="FF0000"/>
              </a:buClr>
            </a:pPr>
            <a:r>
              <a:rPr lang="en-US" u="sng" dirty="0" smtClean="0"/>
              <a:t>&gt;</a:t>
            </a:r>
            <a:r>
              <a:rPr lang="en-US" dirty="0" smtClean="0"/>
              <a:t>80% of </a:t>
            </a:r>
            <a:r>
              <a:rPr lang="en-US" dirty="0"/>
              <a:t>patients will </a:t>
            </a:r>
            <a:r>
              <a:rPr lang="en-US" dirty="0" err="1"/>
              <a:t>recive</a:t>
            </a:r>
            <a:r>
              <a:rPr lang="en-US" dirty="0"/>
              <a:t> immunization for </a:t>
            </a:r>
            <a:r>
              <a:rPr lang="en-US" dirty="0" smtClean="0"/>
              <a:t>pneumonia.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&gt;90%  of patients without natural immunity will receive </a:t>
            </a:r>
            <a:r>
              <a:rPr lang="en-US" dirty="0" err="1" smtClean="0"/>
              <a:t>immunzation</a:t>
            </a:r>
            <a:r>
              <a:rPr lang="en-US" dirty="0" smtClean="0"/>
              <a:t> for </a:t>
            </a:r>
            <a:r>
              <a:rPr lang="en-US" dirty="0" err="1" smtClean="0"/>
              <a:t>hepatits</a:t>
            </a:r>
            <a:r>
              <a:rPr lang="en-US" dirty="0" smtClean="0"/>
              <a:t> B.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9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PATIENTS MISS TREATMENTS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b="1" u="sng" dirty="0" smtClean="0"/>
              <a:t>EDUCATIONAL:</a:t>
            </a:r>
            <a:r>
              <a:rPr lang="en-US" u="sng" dirty="0" smtClean="0"/>
              <a:t> </a:t>
            </a:r>
            <a:r>
              <a:rPr lang="en-US" dirty="0" smtClean="0"/>
              <a:t>DISCONNECT BETWEEN WELLNESS AND TREATMENT (esp. for early starters).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b="1" u="sng" dirty="0" smtClean="0"/>
              <a:t>LACK OF RESILIENCY:</a:t>
            </a:r>
            <a:r>
              <a:rPr lang="en-US" b="1" dirty="0" smtClean="0"/>
              <a:t> </a:t>
            </a:r>
            <a:r>
              <a:rPr lang="en-US" dirty="0" smtClean="0"/>
              <a:t>FATIGUE, SLEEP OR MOOD DISTURBANCE (</a:t>
            </a:r>
            <a:r>
              <a:rPr lang="en-US" dirty="0" err="1" smtClean="0"/>
              <a:t>deperssion</a:t>
            </a:r>
            <a:r>
              <a:rPr lang="en-US" dirty="0" smtClean="0"/>
              <a:t>/ anger).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b="1" u="sng" dirty="0" smtClean="0"/>
              <a:t>ANXIETY:</a:t>
            </a:r>
            <a:r>
              <a:rPr lang="en-US" u="sng" dirty="0" smtClean="0"/>
              <a:t> </a:t>
            </a:r>
            <a:r>
              <a:rPr lang="en-US" dirty="0" smtClean="0"/>
              <a:t>FEAR OF WHAT IT MEANS ,HATE TO GO, OR THEY ANTICIPATE DISCOMFORT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b="1" u="sng" dirty="0" smtClean="0"/>
              <a:t>PERCEIVED LACK :</a:t>
            </a:r>
            <a:r>
              <a:rPr lang="en-US" dirty="0" smtClean="0"/>
              <a:t> OF CARING BY STAFF/ MD.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5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Over the 5 year study period ,the </a:t>
            </a:r>
            <a:r>
              <a:rPr lang="en-US" dirty="0" err="1" smtClean="0"/>
              <a:t>averange</a:t>
            </a:r>
            <a:r>
              <a:rPr lang="en-US" dirty="0" smtClean="0"/>
              <a:t> missed treatment rate was 7.1 days /year.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ANS recommended to </a:t>
            </a:r>
            <a:r>
              <a:rPr lang="en-US" dirty="0" err="1" smtClean="0"/>
              <a:t>decrese</a:t>
            </a:r>
            <a:r>
              <a:rPr lang="en-US" dirty="0" smtClean="0"/>
              <a:t> the patient with missed treatment with mortality less than 10 % of total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8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AIMS ARE TO PROVIDE CARE THAT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Safe -avoid harm to patients from care that should help them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Effective –provide care based on science to all who could benefit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Efficient –avoid waste of </a:t>
            </a:r>
            <a:r>
              <a:rPr lang="en-US" dirty="0" err="1" smtClean="0"/>
              <a:t>equipments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Supplies, ideas and energy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Equitable –provide care that dose not very in quality due to gender, ethnicity , education  level and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MEDICAL INJURIES AND MEDICALERRORS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The main goal of medical injuries and identification of medical </a:t>
            </a:r>
            <a:r>
              <a:rPr lang="en-US" dirty="0" err="1" smtClean="0"/>
              <a:t>erors</a:t>
            </a:r>
            <a:r>
              <a:rPr lang="en-US" dirty="0" smtClean="0"/>
              <a:t> is :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To minimize the number of occurrences and limit the number of patients and staff who are adversely affected by such occurrences.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6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MEDICAL INJURIES AND MEDICALERRORS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Examples include but not limited: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Patient fall 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Medication Error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err="1" smtClean="0"/>
              <a:t>Equipments</a:t>
            </a:r>
            <a:r>
              <a:rPr lang="en-US" dirty="0" smtClean="0"/>
              <a:t> related to injuries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err="1" smtClean="0"/>
              <a:t>Intradialytic</a:t>
            </a:r>
            <a:r>
              <a:rPr lang="en-US" dirty="0" smtClean="0"/>
              <a:t> Morbidities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Death 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Acute allergic reactions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Blood loss &gt; ml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smtClean="0"/>
              <a:t>Staff needle stick </a:t>
            </a:r>
          </a:p>
          <a:p>
            <a:pPr marL="514350" indent="-514350">
              <a:buClr>
                <a:srgbClr val="FF0000"/>
              </a:buClr>
              <a:buSzPct val="50000"/>
              <a:buFont typeface="+mj-lt"/>
              <a:buAutoNum type="arabicParenR"/>
            </a:pPr>
            <a:r>
              <a:rPr lang="en-US" dirty="0" err="1" smtClean="0"/>
              <a:t>Intradialytic</a:t>
            </a:r>
            <a:r>
              <a:rPr lang="en-US" dirty="0" smtClean="0"/>
              <a:t> events like, seizure , </a:t>
            </a:r>
            <a:r>
              <a:rPr lang="en-US" dirty="0" err="1" smtClean="0"/>
              <a:t>cheast</a:t>
            </a:r>
            <a:r>
              <a:rPr lang="en-US" dirty="0" smtClean="0"/>
              <a:t> pain,</a:t>
            </a:r>
          </a:p>
          <a:p>
            <a:pPr marL="0" indent="0">
              <a:buClr>
                <a:srgbClr val="FF0000"/>
              </a:buClr>
              <a:buSzPct val="50000"/>
              <a:buNone/>
            </a:pPr>
            <a:r>
              <a:rPr lang="en-US" dirty="0"/>
              <a:t> </a:t>
            </a:r>
            <a:r>
              <a:rPr lang="en-US" dirty="0" smtClean="0"/>
              <a:t>       hypotension </a:t>
            </a:r>
            <a:r>
              <a:rPr lang="en-US" dirty="0" err="1" smtClean="0"/>
              <a:t>etc</a:t>
            </a:r>
            <a:r>
              <a:rPr lang="en-US" dirty="0" smtClean="0"/>
              <a:t> 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38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OUTCOMES : PHYSICAL AND MENTAL FUNCTIONING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 individuals newly initiated chronic , self- reported baseline mental health and physical function are </a:t>
            </a:r>
            <a:r>
              <a:rPr lang="en-US" dirty="0" err="1" smtClean="0"/>
              <a:t>importment</a:t>
            </a:r>
            <a:r>
              <a:rPr lang="en-US" dirty="0" smtClean="0"/>
              <a:t> , independent predictors of mortality , and graded relationship between these </a:t>
            </a:r>
            <a:r>
              <a:rPr lang="en-US" dirty="0" err="1" smtClean="0"/>
              <a:t>parametesand</a:t>
            </a:r>
            <a:r>
              <a:rPr lang="en-US" dirty="0" smtClean="0"/>
              <a:t> mortality risk.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Following these parameters over time provides additional information on mortality risk 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One must also consider age when interpreting the relationship between physical function and mortality.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q"/>
            </a:pPr>
            <a:r>
              <a:rPr lang="en-US" dirty="0" smtClean="0"/>
              <a:t>NKF-K/DOQI and Network recommends regarding </a:t>
            </a:r>
            <a:r>
              <a:rPr lang="en-US" dirty="0" err="1" smtClean="0"/>
              <a:t>qulity</a:t>
            </a:r>
            <a:r>
              <a:rPr lang="en-US" dirty="0" smtClean="0"/>
              <a:t> of life (QOL):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Ø"/>
            </a:pPr>
            <a:r>
              <a:rPr lang="en-US" dirty="0" smtClean="0"/>
              <a:t>Mortality ratio &lt;1.0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11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INFIECTION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Infection control is minimize the number of patients and staff who are exposed to or </a:t>
            </a:r>
            <a:r>
              <a:rPr lang="en-US" dirty="0" err="1" smtClean="0"/>
              <a:t>acqure</a:t>
            </a:r>
            <a:r>
              <a:rPr lang="en-US" dirty="0" smtClean="0"/>
              <a:t> infectious diseases at the facility.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facilities </a:t>
            </a:r>
            <a:r>
              <a:rPr lang="en-US" dirty="0" err="1" smtClean="0"/>
              <a:t>requres</a:t>
            </a:r>
            <a:r>
              <a:rPr lang="en-US" dirty="0" smtClean="0"/>
              <a:t> to be 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Analyze and document the incidence of infection to identify trends and establish </a:t>
            </a:r>
            <a:r>
              <a:rPr lang="en-US" dirty="0" err="1" smtClean="0"/>
              <a:t>baselinee</a:t>
            </a:r>
            <a:r>
              <a:rPr lang="en-US" dirty="0" smtClean="0"/>
              <a:t> information on infection.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Develop recommendations and plans to minimize infection </a:t>
            </a:r>
            <a:r>
              <a:rPr lang="en-US" dirty="0" err="1" smtClean="0"/>
              <a:t>transmmission</a:t>
            </a:r>
            <a:r>
              <a:rPr lang="en-US" dirty="0" smtClean="0"/>
              <a:t>, and promote immunization.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Take actions to reduce future incidents.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8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Network recommend that surveillance information is </a:t>
            </a:r>
            <a:r>
              <a:rPr lang="en-US" dirty="0" err="1" smtClean="0"/>
              <a:t>avaliable</a:t>
            </a:r>
            <a:r>
              <a:rPr lang="en-US" dirty="0" smtClean="0"/>
              <a:t> for review, and should include, but not be limited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Patients ‘ </a:t>
            </a:r>
            <a:r>
              <a:rPr lang="en-US" dirty="0" err="1" smtClean="0"/>
              <a:t>vacciation</a:t>
            </a:r>
            <a:r>
              <a:rPr lang="en-US" dirty="0" smtClean="0"/>
              <a:t> status (Hepatitis </a:t>
            </a:r>
            <a:r>
              <a:rPr lang="en-US" dirty="0" err="1" smtClean="0"/>
              <a:t>B,pneumococcal</a:t>
            </a:r>
            <a:r>
              <a:rPr lang="en-US" dirty="0" smtClean="0"/>
              <a:t> pneumonia, and influenza vaccines).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Viral hepatitis serology and </a:t>
            </a:r>
            <a:r>
              <a:rPr lang="en-US" dirty="0" err="1" smtClean="0"/>
              <a:t>seroconversions</a:t>
            </a:r>
            <a:r>
              <a:rPr lang="en-US" dirty="0" smtClean="0"/>
              <a:t> for HBV.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Bactremia</a:t>
            </a:r>
            <a:r>
              <a:rPr lang="en-US" dirty="0" smtClean="0"/>
              <a:t> episodes.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Pyrogenic reactions 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Vascular access infections and vascular access loss due to infections.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07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KIDNEY TRANSLANT REFERRAL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Kidney transplantation is the treatment is the treatment of choice for patients with advanced chronic kidney </a:t>
            </a:r>
            <a:r>
              <a:rPr lang="en-US" dirty="0" err="1" smtClean="0"/>
              <a:t>diseasa</a:t>
            </a:r>
            <a:r>
              <a:rPr lang="en-US" dirty="0" smtClean="0"/>
              <a:t> (CKD) and end stage renal disease (ESRD).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Kidney transplantation , as a therapy for ESRD, improves both patient survival and </a:t>
            </a:r>
            <a:r>
              <a:rPr lang="en-US" dirty="0" err="1" smtClean="0"/>
              <a:t>qulity</a:t>
            </a:r>
            <a:r>
              <a:rPr lang="en-US" dirty="0" smtClean="0"/>
              <a:t> of life as compared to dialysis…..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09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According to Network of ESRD 2011:</a:t>
            </a:r>
          </a:p>
          <a:p>
            <a:pPr lvl="1">
              <a:buClr>
                <a:srgbClr val="FF0000"/>
              </a:buClr>
              <a:buSzPct val="70000"/>
              <a:buFont typeface="Wingdings" pitchFamily="2" charset="2"/>
              <a:buChar char="Ø"/>
            </a:pPr>
            <a:r>
              <a:rPr lang="en-US" u="sng" dirty="0" smtClean="0"/>
              <a:t>&gt;</a:t>
            </a:r>
            <a:r>
              <a:rPr lang="en-US" dirty="0" smtClean="0"/>
              <a:t>85 %-95% of patients will be assessed by the nephrologist for kidney transplant candidacy or referral within 3 months of initiating dialysis as evidenced by documentation in medical record….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7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Definition :</a:t>
            </a:r>
          </a:p>
          <a:p>
            <a:pPr marL="0" indent="0">
              <a:buNone/>
            </a:pPr>
            <a:r>
              <a:rPr lang="en-US" dirty="0" smtClean="0"/>
              <a:t>Systematic , independent, documented process for obtaining records, statements of or other relevant information and assessing them objectively to determine the extent to which specified requirements are fulfilled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Purpose:</a:t>
            </a:r>
          </a:p>
          <a:p>
            <a:r>
              <a:rPr lang="en-US" dirty="0" smtClean="0"/>
              <a:t>To harmonize and to prove </a:t>
            </a:r>
            <a:r>
              <a:rPr lang="en-US" dirty="0" err="1" smtClean="0"/>
              <a:t>guidence</a:t>
            </a:r>
            <a:r>
              <a:rPr lang="en-US" dirty="0" smtClean="0"/>
              <a:t> on auditing quality management system of medical device manufactures .</a:t>
            </a:r>
          </a:p>
          <a:p>
            <a:r>
              <a:rPr lang="en-US" dirty="0" smtClean="0"/>
              <a:t>To help the auditing organization develop their auditing procedures.</a:t>
            </a:r>
          </a:p>
          <a:p>
            <a:r>
              <a:rPr lang="en-US" dirty="0" smtClean="0"/>
              <a:t>To assist </a:t>
            </a:r>
            <a:r>
              <a:rPr lang="en-US" dirty="0" err="1" smtClean="0"/>
              <a:t>auditores</a:t>
            </a:r>
            <a:r>
              <a:rPr lang="en-US" dirty="0" smtClean="0"/>
              <a:t>  and </a:t>
            </a:r>
            <a:r>
              <a:rPr lang="en-US" dirty="0" err="1" smtClean="0"/>
              <a:t>auditees</a:t>
            </a:r>
            <a:r>
              <a:rPr lang="en-US" dirty="0" smtClean="0"/>
              <a:t> in preparing for, facilitating and responding to audits.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propose of </a:t>
            </a:r>
            <a:r>
              <a:rPr lang="en-US" dirty="0" err="1" smtClean="0"/>
              <a:t>qulity</a:t>
            </a:r>
            <a:r>
              <a:rPr lang="en-US" dirty="0" smtClean="0"/>
              <a:t> of care in dialysis is :</a:t>
            </a:r>
          </a:p>
          <a:p>
            <a:r>
              <a:rPr lang="en-US" dirty="0" smtClean="0"/>
              <a:t>Optimize patient care and outcomes.</a:t>
            </a:r>
          </a:p>
          <a:p>
            <a:r>
              <a:rPr lang="en-US" dirty="0" smtClean="0"/>
              <a:t>Provide safe dialysis and minimize treatment-related complications. </a:t>
            </a:r>
          </a:p>
          <a:p>
            <a:r>
              <a:rPr lang="en-US" dirty="0" smtClean="0"/>
              <a:t>Contain costs while maintaining </a:t>
            </a:r>
            <a:r>
              <a:rPr lang="en-US" dirty="0" err="1" smtClean="0"/>
              <a:t>qulity</a:t>
            </a:r>
            <a:r>
              <a:rPr lang="en-US" dirty="0" smtClean="0"/>
              <a:t> patient care already exists .</a:t>
            </a:r>
          </a:p>
          <a:p>
            <a:r>
              <a:rPr lang="en-US" dirty="0" smtClean="0"/>
              <a:t>Document opportunities for improving </a:t>
            </a:r>
            <a:r>
              <a:rPr lang="en-US" dirty="0" err="1" smtClean="0"/>
              <a:t>qulity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Document effectiveness by showing improvement in patient care………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32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Handbook of dialysis 4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</a:p>
          <a:p>
            <a:r>
              <a:rPr lang="en-US" dirty="0" smtClean="0"/>
              <a:t>Core responsibility for dialysis </a:t>
            </a:r>
            <a:r>
              <a:rPr lang="en-US" dirty="0" err="1" smtClean="0"/>
              <a:t>nrse</a:t>
            </a:r>
            <a:r>
              <a:rPr lang="en-US" dirty="0" smtClean="0"/>
              <a:t> related to KFHU </a:t>
            </a:r>
          </a:p>
          <a:p>
            <a:r>
              <a:rPr lang="en-US" dirty="0" smtClean="0"/>
              <a:t>Canadian Hypertension Education program (2005)…</a:t>
            </a:r>
          </a:p>
          <a:p>
            <a:r>
              <a:rPr lang="en-US" dirty="0" smtClean="0"/>
              <a:t>CHAPTER 2: Management of blood pressure in hemodialysis by JASN…. (2006) patients</a:t>
            </a:r>
          </a:p>
          <a:p>
            <a:r>
              <a:rPr lang="en-US" dirty="0" smtClean="0"/>
              <a:t>Clinical performance Goals 2011-2012 (Renal Network 4,9&amp;10)</a:t>
            </a:r>
          </a:p>
          <a:p>
            <a:r>
              <a:rPr lang="en-US" dirty="0" smtClean="0"/>
              <a:t>Adherence Barriers to chronic Dialysis in United  states </a:t>
            </a:r>
          </a:p>
          <a:p>
            <a:r>
              <a:rPr lang="en-US" dirty="0" err="1" smtClean="0"/>
              <a:t>Publicaton</a:t>
            </a:r>
            <a:r>
              <a:rPr lang="en-US" dirty="0" smtClean="0"/>
              <a:t> </a:t>
            </a:r>
            <a:r>
              <a:rPr lang="en-US" dirty="0" err="1" smtClean="0"/>
              <a:t>november</a:t>
            </a:r>
            <a:r>
              <a:rPr lang="en-US" dirty="0" smtClean="0"/>
              <a:t> 7,2013</a:t>
            </a:r>
          </a:p>
          <a:p>
            <a:r>
              <a:rPr lang="en-US" dirty="0" smtClean="0"/>
              <a:t>RENAL FELLOW </a:t>
            </a:r>
            <a:r>
              <a:rPr lang="en-US" smtClean="0"/>
              <a:t>NETWORK August 3, 2008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EVALUATE THE QUALITY OF DIALYSIS CENTERS 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98000"/>
              <a:buFont typeface="Wingdings" pitchFamily="2" charset="2"/>
              <a:buChar char="v"/>
            </a:pPr>
            <a:r>
              <a:rPr lang="en-US" dirty="0" smtClean="0"/>
              <a:t>Improving patients outcomes by giving high quality , efficient care has become a goal of the most of dialysis centers . </a:t>
            </a:r>
          </a:p>
          <a:p>
            <a:pPr>
              <a:buClr>
                <a:srgbClr val="FF0000"/>
              </a:buClr>
              <a:buSzPct val="98000"/>
              <a:buFont typeface="Wingdings" pitchFamily="2" charset="2"/>
              <a:buChar char="v"/>
            </a:pPr>
            <a:r>
              <a:rPr lang="en-US" dirty="0" smtClean="0"/>
              <a:t>By sing the CPM (clinical performance measurements ) dialysis centers ….. We can evaluate the quality of dialysis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CPM?????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Clinical performance Measures (CPMs)are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Indicators of care that :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Measure how well established targets (or thresholds) of care for dialysis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Patients are met (compliance to clinical guidelines).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The ESRDD Clinical performance Measures (CPM) project collects  clinical information on dialysis patients to measures and track the </a:t>
            </a:r>
            <a:r>
              <a:rPr lang="en-US" dirty="0" err="1" smtClean="0"/>
              <a:t>qulity</a:t>
            </a:r>
            <a:r>
              <a:rPr lang="en-US" dirty="0" smtClean="0"/>
              <a:t> of care received by these patients in dialysis facilities.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ADEQUACY IN DIALYSIS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know if the patient is getting enough or adequate Dialysis?</a:t>
            </a:r>
          </a:p>
          <a:p>
            <a:pPr>
              <a:buSzPct val="70000"/>
              <a:buFont typeface="Wingdings" pitchFamily="2" charset="2"/>
              <a:buChar char="v"/>
            </a:pPr>
            <a:r>
              <a:rPr lang="en-US" dirty="0" smtClean="0"/>
              <a:t>There are two main lab tests that estimate the adequate of dialysis given to a patient during a treatment 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dirty="0" smtClean="0"/>
              <a:t>Urea reduction ratio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dirty="0" smtClean="0"/>
              <a:t>Urea kinetic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URR????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Is an estimate of how much urea is removed from a patient’s blood during dialysis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indicates how well a treatment is working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URR about 70 %-65%.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2646</Words>
  <Application>Microsoft Office PowerPoint</Application>
  <PresentationFormat>On-screen Show (4:3)</PresentationFormat>
  <Paragraphs>255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Quality of care in hemodialysis unit</vt:lpstr>
      <vt:lpstr>CONTENTS:</vt:lpstr>
      <vt:lpstr>WHAT IS QUALITY CARE ?</vt:lpstr>
      <vt:lpstr>THE AIMS ARE TO PROVIDE CARE THAT IS:</vt:lpstr>
      <vt:lpstr>HOW TO EVALUATE THE QUALITY OF DIALYSIS CENTERS ?????</vt:lpstr>
      <vt:lpstr>WHAT IS CPM?????</vt:lpstr>
      <vt:lpstr>PowerPoint Presentation</vt:lpstr>
      <vt:lpstr>ADEQUACY IN DIALYSIS</vt:lpstr>
      <vt:lpstr>WHAT IS URR????</vt:lpstr>
      <vt:lpstr>WHAT IS THE UREA KINETIC MODELING </vt:lpstr>
      <vt:lpstr>FACTORS AFFECTING THE ADEQUACY</vt:lpstr>
      <vt:lpstr>ANEMIA MANAGEMENT</vt:lpstr>
      <vt:lpstr>  </vt:lpstr>
      <vt:lpstr>The network of ESRD 2010-2011 HD patient recommended:</vt:lpstr>
      <vt:lpstr>PowerPoint Presentation</vt:lpstr>
      <vt:lpstr>ALERT</vt:lpstr>
      <vt:lpstr>NUTRTIONAL STATUS</vt:lpstr>
      <vt:lpstr>  </vt:lpstr>
      <vt:lpstr>BONE &amp; MINERAL METABOLISH</vt:lpstr>
      <vt:lpstr>   </vt:lpstr>
      <vt:lpstr>PowerPoint Presentation</vt:lpstr>
      <vt:lpstr>  </vt:lpstr>
      <vt:lpstr> 3 types of access In Dialysis :</vt:lpstr>
      <vt:lpstr>COMPLICATIONS OF VASCULAR ACCESS:  </vt:lpstr>
      <vt:lpstr>The southern California Renal disease Council Network 8:</vt:lpstr>
      <vt:lpstr>BLOOD PRESSURE</vt:lpstr>
      <vt:lpstr>HOW TO MAINTAIN THE BLOOD PRESSURE???????</vt:lpstr>
      <vt:lpstr>DYSLIPIDAEMIA</vt:lpstr>
      <vt:lpstr>PowerPoint Presentation</vt:lpstr>
      <vt:lpstr>BODY WEIGHT GAIN</vt:lpstr>
      <vt:lpstr>HOW IS DRY WEIGHT DETERMINED</vt:lpstr>
      <vt:lpstr>HOW FLUID GAIN AFFECTS DIALYSIS</vt:lpstr>
      <vt:lpstr>The Recommendation…</vt:lpstr>
      <vt:lpstr>TREATMENT DOSE:</vt:lpstr>
      <vt:lpstr> </vt:lpstr>
      <vt:lpstr>IMMUNIZATION</vt:lpstr>
      <vt:lpstr>Recommendation:</vt:lpstr>
      <vt:lpstr>WHY DO PATIENTS MISS TREATMENTS</vt:lpstr>
      <vt:lpstr>        </vt:lpstr>
      <vt:lpstr>MEDICAL INJURIES AND MEDICALERRORS IDENTIFICATION</vt:lpstr>
      <vt:lpstr>MEDICAL INJURIES AND MEDICALERRORS IDENTIFICATION</vt:lpstr>
      <vt:lpstr>HEALTH OUTCOMES : PHYSICAL AND MENTAL FUNCTIONING</vt:lpstr>
      <vt:lpstr>INFIECTION CONTROL</vt:lpstr>
      <vt:lpstr>PowerPoint Presentation</vt:lpstr>
      <vt:lpstr>KIDNEY TRANSLANT REFERRAL </vt:lpstr>
      <vt:lpstr>PowerPoint Presentation</vt:lpstr>
      <vt:lpstr>REGULATORY AUDIT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of care in hemodialysis unit</dc:title>
  <dc:creator>admin</dc:creator>
  <cp:lastModifiedBy>admin</cp:lastModifiedBy>
  <cp:revision>46</cp:revision>
  <dcterms:created xsi:type="dcterms:W3CDTF">2020-05-17T16:13:38Z</dcterms:created>
  <dcterms:modified xsi:type="dcterms:W3CDTF">2020-05-21T17:01:50Z</dcterms:modified>
</cp:coreProperties>
</file>