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15263-3E49-4E71-A156-B6D15EC31C1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FDF6F-30E3-4ACD-8C7A-0E807C57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FDF6F-30E3-4ACD-8C7A-0E807C5777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FDF6F-30E3-4ACD-8C7A-0E807C5777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1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40E8-BDAA-4AC8-BD8F-7BF7C7CE92A7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564D-9912-471F-8656-08070E3E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543800" cy="5410199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smtClean="0"/>
              <a:t>RENAL </a:t>
            </a:r>
            <a:br>
              <a:rPr lang="en-US" sz="7200" b="1" dirty="0" smtClean="0"/>
            </a:br>
            <a:r>
              <a:rPr lang="en-US" sz="7200" b="1" dirty="0" smtClean="0"/>
              <a:t>REPLACEMENT</a:t>
            </a:r>
            <a:br>
              <a:rPr lang="en-US" sz="7200" b="1" dirty="0" smtClean="0"/>
            </a:br>
            <a:r>
              <a:rPr lang="en-US" sz="7200" b="1" dirty="0" smtClean="0"/>
              <a:t>THERAPY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0" y="4800600"/>
            <a:ext cx="2362200" cy="762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9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should you know about dialysis?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Dialysis removes extra  fluid and wastes but it connot replace the kidney’s endocrine functions</a:t>
            </a:r>
          </a:p>
          <a:p>
            <a:r>
              <a:rPr lang="en-US" dirty="0" smtClean="0"/>
              <a:t>Patients on dialysis will need supplementation of </a:t>
            </a:r>
          </a:p>
          <a:p>
            <a:r>
              <a:rPr lang="en-US" dirty="0"/>
              <a:t> </a:t>
            </a:r>
            <a:r>
              <a:rPr lang="en-US" dirty="0" smtClean="0"/>
              <a:t>     calcitriol(active vitamin D)-</a:t>
            </a:r>
            <a:r>
              <a:rPr lang="en-US" dirty="0" smtClean="0">
                <a:solidFill>
                  <a:srgbClr val="002060"/>
                </a:solidFill>
              </a:rPr>
              <a:t>for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calcium absorption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Erythropoietin- for RBC production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Iron - for RBC production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Phosphorus binders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B-complex vitamins and folic acid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Vitamin E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EVALUATE A DIALYSIS PATIENT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History should inciude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Reason for ESRD(</a:t>
            </a:r>
            <a:r>
              <a:rPr lang="en-US" dirty="0" err="1" smtClean="0">
                <a:solidFill>
                  <a:srgbClr val="002060"/>
                </a:solidFill>
              </a:rPr>
              <a:t>DM,HTN,etc</a:t>
            </a:r>
            <a:r>
              <a:rPr lang="en-US" dirty="0" smtClean="0">
                <a:solidFill>
                  <a:srgbClr val="002060"/>
                </a:solidFill>
              </a:rPr>
              <a:t>?)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 long the patient has been on RRT and the form of RRT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Patient’s  dialysis schedule and the most resent session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Prior dialysis complications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Resent fluid, Na and potaasium intake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Patient’s dry weight (this is the weight during normal fluid balance)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It they still make urine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 much fliud was removed during the dialysis session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One liter= one kilogram !!!!!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 PD patients , dialysate fluid color change can indicate infection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Physical assessment should include: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Access location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Mental status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HEART&amp;LUNGS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Extermities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9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FLUID STATUS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After dialysis – most likely hypovolemic</a:t>
            </a:r>
          </a:p>
          <a:p>
            <a:r>
              <a:rPr lang="en-US" dirty="0" smtClean="0"/>
              <a:t>Cold,clammy skin;decreased turgor </a:t>
            </a:r>
          </a:p>
          <a:p>
            <a:r>
              <a:rPr lang="en-US" dirty="0" smtClean="0"/>
              <a:t>Tachycardia</a:t>
            </a:r>
          </a:p>
          <a:p>
            <a:r>
              <a:rPr lang="en-US" dirty="0" smtClean="0"/>
              <a:t>Hypotension</a:t>
            </a:r>
          </a:p>
          <a:p>
            <a:pPr marL="0" indent="0">
              <a:buNone/>
            </a:pPr>
            <a:r>
              <a:rPr lang="en-US" b="1" dirty="0" smtClean="0"/>
              <a:t>Delayed dialysis- most likely hypervolemic </a:t>
            </a:r>
            <a:endParaRPr lang="en-US" dirty="0" smtClean="0"/>
          </a:p>
          <a:p>
            <a:r>
              <a:rPr lang="en-US" dirty="0" smtClean="0"/>
              <a:t>Abnormal lungs sounds (crackles/</a:t>
            </a:r>
            <a:r>
              <a:rPr lang="en-US" dirty="0" err="1" smtClean="0"/>
              <a:t>rales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Peripheral edema</a:t>
            </a:r>
          </a:p>
          <a:p>
            <a:r>
              <a:rPr lang="en-US" dirty="0" smtClean="0"/>
              <a:t>JVD</a:t>
            </a:r>
          </a:p>
          <a:p>
            <a:r>
              <a:rPr lang="en-US" dirty="0" smtClean="0"/>
              <a:t>hypertension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MENTAL STATUS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Caused by a number of </a:t>
            </a:r>
            <a:r>
              <a:rPr lang="en-US" dirty="0" err="1" smtClean="0"/>
              <a:t>pathologies,work</a:t>
            </a:r>
            <a:r>
              <a:rPr lang="en-US" dirty="0" smtClean="0"/>
              <a:t> it up accordingly</a:t>
            </a:r>
          </a:p>
          <a:p>
            <a:r>
              <a:rPr lang="en-US" dirty="0" smtClean="0"/>
              <a:t>Get an </a:t>
            </a:r>
            <a:r>
              <a:rPr lang="en-US" dirty="0" err="1" smtClean="0"/>
              <a:t>Accu-chek</a:t>
            </a:r>
            <a:r>
              <a:rPr lang="en-US" dirty="0" smtClean="0"/>
              <a:t> ASAP !</a:t>
            </a:r>
          </a:p>
          <a:p>
            <a:r>
              <a:rPr lang="en-US" dirty="0" smtClean="0"/>
              <a:t>Dialysis Disequilibrium syndrome(DDS)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Rare but serious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Manifests as h/</a:t>
            </a:r>
            <a:r>
              <a:rPr lang="en-US" dirty="0" err="1" smtClean="0"/>
              <a:t>a,blurred</a:t>
            </a:r>
            <a:r>
              <a:rPr lang="en-US" dirty="0" smtClean="0"/>
              <a:t> </a:t>
            </a:r>
            <a:r>
              <a:rPr lang="en-US" dirty="0" err="1" smtClean="0"/>
              <a:t>vison</a:t>
            </a:r>
            <a:r>
              <a:rPr lang="en-US" dirty="0" smtClean="0"/>
              <a:t> , N/</a:t>
            </a:r>
            <a:r>
              <a:rPr lang="en-US" dirty="0" err="1" smtClean="0"/>
              <a:t>V,fascicutions</a:t>
            </a:r>
            <a:r>
              <a:rPr lang="en-US" dirty="0" smtClean="0"/>
              <a:t>, HTN, disorientation andseizures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Results from cerebral edema,which occurs as a consequence of hemodialysis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urea remove from blood is more repid than from the CSF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2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13716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ELECTROLYTE COMPLICATIONS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OF ESRD PATIENTS ON DIALYSIS ON DIALYSIS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HYPERKALEMIA-Lethal if left untreated</a:t>
            </a:r>
          </a:p>
          <a:p>
            <a:r>
              <a:rPr lang="en-US" dirty="0" smtClean="0"/>
              <a:t>Concerning at a level of 6mEq/L or greater</a:t>
            </a:r>
          </a:p>
          <a:p>
            <a:r>
              <a:rPr lang="en-US" dirty="0" smtClean="0"/>
              <a:t>ECG changes warrant immediate treatment, although normal ECG changes aren’t reassuring</a:t>
            </a:r>
          </a:p>
          <a:p>
            <a:r>
              <a:rPr lang="en-US" dirty="0" smtClean="0"/>
              <a:t>ECG=peaked T waves </a:t>
            </a:r>
          </a:p>
          <a:p>
            <a:endParaRPr lang="en-US" dirty="0"/>
          </a:p>
          <a:p>
            <a:r>
              <a:rPr lang="en-US" dirty="0" smtClean="0"/>
              <a:t>Treatment </a:t>
            </a:r>
          </a:p>
          <a:p>
            <a:r>
              <a:rPr lang="en-US" dirty="0" smtClean="0"/>
              <a:t>If cardic involvement,give calcium first</a:t>
            </a:r>
          </a:p>
          <a:p>
            <a:r>
              <a:rPr lang="en-US" dirty="0" smtClean="0"/>
              <a:t>Other wise, you can bring down K+with insulin  and glucose, albuterol , kayexalate and/or sodium bicarbonate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5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ELECTROLYTE COMPLICATIONS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OF ESRD PATIENTS ON DIALYSIS ON DIALYSIS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1 .</a:t>
            </a:r>
            <a:r>
              <a:rPr lang="en-US" b="1" dirty="0" smtClean="0"/>
              <a:t> Hypocalcemia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Due to decrease leves of active vitamin D&amp;treatment of metabolic acidosis with sodium bicarbonate</a:t>
            </a:r>
          </a:p>
          <a:p>
            <a:r>
              <a:rPr lang="en-US" dirty="0" smtClean="0"/>
              <a:t>TX:IV calcium chloride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="1" dirty="0" smtClean="0"/>
              <a:t> Hypermagnesemia </a:t>
            </a:r>
          </a:p>
          <a:p>
            <a:r>
              <a:rPr lang="en-US" dirty="0" smtClean="0"/>
              <a:t>Due to decrease renal excretion  and increase intake </a:t>
            </a:r>
          </a:p>
          <a:p>
            <a:r>
              <a:rPr lang="en-US" dirty="0"/>
              <a:t>TX:IV calcium </a:t>
            </a:r>
            <a:r>
              <a:rPr lang="en-US" dirty="0" smtClean="0"/>
              <a:t>gluconate</a:t>
            </a:r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b="1" dirty="0" smtClean="0"/>
              <a:t>Hyperphosphatemia </a:t>
            </a:r>
            <a:endParaRPr lang="en-US" dirty="0" smtClean="0"/>
          </a:p>
          <a:p>
            <a:r>
              <a:rPr lang="en-US" dirty="0" smtClean="0"/>
              <a:t>Due to decrease renal excretion </a:t>
            </a:r>
          </a:p>
          <a:p>
            <a:r>
              <a:rPr lang="en-US" dirty="0" smtClean="0"/>
              <a:t>If several , treat with emergent HD.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63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MOST COMMON CV COMPLICATIONS OF ESRD PATIENTS ON DIALYSIS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Pulmonary Edema/ Volume Overload</a:t>
            </a:r>
          </a:p>
          <a:p>
            <a:r>
              <a:rPr lang="en-US" dirty="0" smtClean="0"/>
              <a:t>Emergent HD is definitive treatment</a:t>
            </a:r>
          </a:p>
          <a:p>
            <a:r>
              <a:rPr lang="en-US" dirty="0" smtClean="0"/>
              <a:t>If pt. has residual kidney function – lasix</a:t>
            </a:r>
          </a:p>
          <a:p>
            <a:r>
              <a:rPr lang="en-US" dirty="0" smtClean="0"/>
              <a:t>Nitroglycein to decrease HTN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="1" dirty="0" smtClean="0"/>
              <a:t>Angina/chest pain </a:t>
            </a:r>
          </a:p>
          <a:p>
            <a:r>
              <a:rPr lang="en-US" dirty="0" smtClean="0"/>
              <a:t>Work it uphow you would any other chest plan</a:t>
            </a:r>
          </a:p>
          <a:p>
            <a:r>
              <a:rPr lang="en-US" dirty="0" smtClean="0"/>
              <a:t>Troponin and BUN may be chronically elevated due to ESRD</a:t>
            </a:r>
          </a:p>
          <a:p>
            <a:r>
              <a:rPr lang="en-US" dirty="0"/>
              <a:t> </a:t>
            </a:r>
            <a:r>
              <a:rPr lang="en-US" dirty="0" smtClean="0"/>
              <a:t>Can be treated traditionally with nitroglycerin,morphine,ASA</a:t>
            </a:r>
          </a:p>
          <a:p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455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ACCESS RELATED EMERGENCIES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Central venous catheter</a:t>
            </a:r>
          </a:p>
          <a:p>
            <a:r>
              <a:rPr lang="en-US" dirty="0" smtClean="0"/>
              <a:t>Infection (local erthema,edema,purulent discharge, fever, chill, leukocytosis)</a:t>
            </a:r>
          </a:p>
          <a:p>
            <a:r>
              <a:rPr lang="en-US" dirty="0" smtClean="0"/>
              <a:t>Some believe catheter should be removed while others argue against it</a:t>
            </a:r>
          </a:p>
          <a:p>
            <a:r>
              <a:rPr lang="en-US" dirty="0" smtClean="0"/>
              <a:t>Consul nephrology</a:t>
            </a:r>
          </a:p>
          <a:p>
            <a:r>
              <a:rPr lang="en-US" dirty="0" smtClean="0"/>
              <a:t>ABX coverage should include MRSA,Gram +and Gram-</a:t>
            </a:r>
          </a:p>
        </p:txBody>
      </p:sp>
    </p:spTree>
    <p:extLst>
      <p:ext uri="{BB962C8B-B14F-4D97-AF65-F5344CB8AC3E}">
        <p14:creationId xmlns:p14="http://schemas.microsoft.com/office/powerpoint/2010/main" val="189125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ACCESS RELATED EMERGENCIES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AV fistulas infection can be salvaged with antibiotics alone AV grant infections will require surgical excision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Beast way to control bleeding at access sites is with pressureand elevation!!!!!</a:t>
            </a:r>
          </a:p>
          <a:p>
            <a:pPr marL="0" indent="0">
              <a:buNone/>
            </a:pPr>
            <a:r>
              <a:rPr lang="en-US" dirty="0" smtClean="0"/>
              <a:t>Steal syndrome can occure with AV fistilas, leading to ischemia and permanent nerve damage –consult vascular surgery 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8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 POINTERS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Medications need to renally- dosed in patients with ESRD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Patients on dialysis are considerd immunocompromised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take blood pressure or draw blood from the access arm. It will damage the fistula or grant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RENAL REPACEMENT THERAPY?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615" y="1600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Therapy that replaces the normal blood –filtering function of the kidneys</a:t>
            </a:r>
          </a:p>
          <a:p>
            <a:r>
              <a:rPr lang="en-US" dirty="0" smtClean="0"/>
              <a:t>Usually when e GFR &lt; 15</a:t>
            </a:r>
          </a:p>
          <a:p>
            <a:r>
              <a:rPr lang="en-US" dirty="0" smtClean="0"/>
              <a:t>AKA Dialysis </a:t>
            </a:r>
          </a:p>
          <a:p>
            <a:r>
              <a:rPr lang="en-US" dirty="0" smtClean="0"/>
              <a:t>Dialysis works through the principal of </a:t>
            </a:r>
            <a:r>
              <a:rPr lang="en-US" dirty="0" err="1" smtClean="0"/>
              <a:t>diffusion,convenction</a:t>
            </a:r>
            <a:r>
              <a:rPr lang="en-US" dirty="0" smtClean="0"/>
              <a:t> and ultrafiltration</a:t>
            </a:r>
          </a:p>
          <a:p>
            <a:r>
              <a:rPr lang="en-US" dirty="0" smtClean="0"/>
              <a:t>Two types of maintenance dialysis  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emodialysis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Peritoneal dialysis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5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HEMODIALYSIS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r>
              <a:rPr lang="en-US" dirty="0" smtClean="0"/>
              <a:t>Blood is taken from the body and it flows across a semipermeable membrane in the opposite direction of diasylate solution in the dialyser</a:t>
            </a:r>
          </a:p>
          <a:p>
            <a:r>
              <a:rPr lang="en-US" dirty="0" smtClean="0"/>
              <a:t>Diffusion allows for solute concentration equilibrium</a:t>
            </a:r>
          </a:p>
          <a:p>
            <a:r>
              <a:rPr lang="en-US" dirty="0" smtClean="0"/>
              <a:t>Ultrafiltration allows for euvolemia.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Hemodialysis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Vascular  access =dialysis patient’s lifeline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Long-term use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Arteriovenous  fistula *GOLD STANDARD*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Arteriovenous graft</a:t>
            </a:r>
            <a:r>
              <a:rPr lang="en-US" u="sng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Short –term use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Venous catheter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highest risk of infection 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5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Hemodialysis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Vascular  access =dialysis patient’s lifeline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Long-term use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Arteriovenous  fistula *GOLD STANDARD*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Arteriovenous graft</a:t>
            </a:r>
            <a:r>
              <a:rPr lang="en-US" u="sng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2060"/>
                </a:solidFill>
              </a:rPr>
              <a:t>Short –term use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Venous catheter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highest risk of infection 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Hemodialysis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Performed in a hospital or dialysis center </a:t>
            </a:r>
          </a:p>
          <a:p>
            <a:endParaRPr lang="en-US" dirty="0"/>
          </a:p>
          <a:p>
            <a:r>
              <a:rPr lang="en-US" dirty="0" smtClean="0"/>
              <a:t>Typically sessions are ~4 hours long, 3-4 times a week (M,W,F)but depends on </a:t>
            </a:r>
          </a:p>
          <a:p>
            <a:r>
              <a:rPr lang="en-US" dirty="0"/>
              <a:t> </a:t>
            </a:r>
            <a:r>
              <a:rPr lang="en-US" dirty="0" smtClean="0"/>
              <a:t>     remaining kidney function </a:t>
            </a:r>
          </a:p>
          <a:p>
            <a:r>
              <a:rPr lang="en-US" dirty="0"/>
              <a:t> </a:t>
            </a:r>
            <a:r>
              <a:rPr lang="en-US" dirty="0" smtClean="0"/>
              <a:t>     patient’s weight </a:t>
            </a:r>
          </a:p>
          <a:p>
            <a:r>
              <a:rPr lang="en-US" dirty="0"/>
              <a:t> </a:t>
            </a:r>
            <a:r>
              <a:rPr lang="en-US" dirty="0" smtClean="0"/>
              <a:t>     amount of wasty in blood </a:t>
            </a:r>
          </a:p>
          <a:p>
            <a:r>
              <a:rPr lang="en-US" dirty="0"/>
              <a:t> </a:t>
            </a:r>
            <a:r>
              <a:rPr lang="en-US" dirty="0" smtClean="0"/>
              <a:t>     total amount of fluid gain in between treatments </a:t>
            </a:r>
          </a:p>
          <a:p>
            <a:r>
              <a:rPr lang="en-US" dirty="0"/>
              <a:t> </a:t>
            </a:r>
            <a:r>
              <a:rPr lang="en-US" dirty="0" smtClean="0"/>
              <a:t>     type of dialyzer used by the facility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PERITONEAL DIALYSIS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Dialysate is introduced through a surgically placed tube into the abdomen.</a:t>
            </a:r>
          </a:p>
          <a:p>
            <a:r>
              <a:rPr lang="en-US" dirty="0" smtClean="0"/>
              <a:t>Uses the patient’s peritoneum as the membrane in which fluid and dissolved wastes  are exchanged from the blood </a:t>
            </a:r>
          </a:p>
          <a:p>
            <a:r>
              <a:rPr lang="en-US" dirty="0" smtClean="0"/>
              <a:t>Two types of PD </a:t>
            </a:r>
          </a:p>
          <a:p>
            <a:pPr marL="0" indent="0">
              <a:buNone/>
            </a:pPr>
            <a:r>
              <a:rPr lang="en-US" dirty="0" smtClean="0"/>
              <a:t>1.automatic  peritoneal dialysis –at night </a:t>
            </a:r>
          </a:p>
          <a:p>
            <a:pPr marL="0" indent="0">
              <a:buNone/>
            </a:pPr>
            <a:r>
              <a:rPr lang="en-US" dirty="0" smtClean="0"/>
              <a:t>2.Continuous ambulatory peritoneal dialysis- throughout the day</a:t>
            </a:r>
          </a:p>
          <a:p>
            <a:r>
              <a:rPr lang="en-US" dirty="0" smtClean="0"/>
              <a:t>Less commonly used compard to HD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4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DIALYSIS INITIATION GUIDELIN</a:t>
            </a:r>
            <a:r>
              <a:rPr lang="en-US" dirty="0" smtClean="0">
                <a:solidFill>
                  <a:srgbClr val="FF0000"/>
                </a:solidFill>
              </a:rPr>
              <a:t>ES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Optimal initiation time remains unknown </a:t>
            </a:r>
          </a:p>
          <a:p>
            <a:endParaRPr lang="en-US" dirty="0"/>
          </a:p>
          <a:p>
            <a:r>
              <a:rPr lang="en-US" dirty="0" smtClean="0"/>
              <a:t>No universal guidline  suggesting whento start </a:t>
            </a:r>
          </a:p>
          <a:p>
            <a:endParaRPr lang="en-US" dirty="0"/>
          </a:p>
          <a:p>
            <a:r>
              <a:rPr lang="en-US" dirty="0" smtClean="0"/>
              <a:t>Determined based on the clinical status of the patient and nephrologist</a:t>
            </a:r>
          </a:p>
          <a:p>
            <a:endParaRPr lang="en-US" dirty="0"/>
          </a:p>
          <a:p>
            <a:r>
              <a:rPr lang="en-US" dirty="0" smtClean="0"/>
              <a:t>Trend toward early initiation of dialysis has been seen but studies have failed to show that it improves mortality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0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SO WHEN IS THE DIALYSIS INITIATED IN CHRONIC KIDNEYDISEASE PATIENT’S?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KDOQI (Kidney disease outcomes quality initiative)current guidelines recommend:</a:t>
            </a:r>
          </a:p>
          <a:p>
            <a:r>
              <a:rPr lang="en-US" sz="2800" dirty="0" smtClean="0"/>
              <a:t>GFR&lt;30 Ml/min/ </a:t>
            </a:r>
            <a:r>
              <a:rPr lang="en-US" sz="2800" dirty="0"/>
              <a:t>1.73m</a:t>
            </a:r>
            <a:r>
              <a:rPr lang="en-US" sz="2800" baseline="30000" dirty="0" smtClean="0"/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should be referred to nephrologist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Decision to initiate dialysis should be based on: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     Uremic signs/symptoms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      protein-energy wasting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Inability to manage metabolic abnormalities and fluid overload with medical therapy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SHOULD NOT be based on a sepecific kidney function level in the absence of such symptoms</a:t>
            </a:r>
          </a:p>
          <a:p>
            <a:pPr marL="0" indent="0">
              <a:buNone/>
            </a:pPr>
            <a:endParaRPr lang="en-US" sz="2800" b="1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33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881</Words>
  <Application>Microsoft Office PowerPoint</Application>
  <PresentationFormat>On-screen Show (4:3)</PresentationFormat>
  <Paragraphs>166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RENAL  REPLACEMENT THERAPY</vt:lpstr>
      <vt:lpstr>WHAT IS RENAL REPACEMENT THERAPY?</vt:lpstr>
      <vt:lpstr>HEMODIALYSIS</vt:lpstr>
      <vt:lpstr> Hemodialysis  </vt:lpstr>
      <vt:lpstr> Hemodialysis  </vt:lpstr>
      <vt:lpstr>Hemodialysis</vt:lpstr>
      <vt:lpstr>PERITONEAL DIALYSIS</vt:lpstr>
      <vt:lpstr>DIALYSIS INITIATION GUIDELINES  </vt:lpstr>
      <vt:lpstr> SO WHEN IS THE DIALYSIS INITIATED IN CHRONIC KIDNEYDISEASE PATIENT’S?</vt:lpstr>
      <vt:lpstr>What should you know about dialysis?</vt:lpstr>
      <vt:lpstr>HOW TO EVALUATE A DIALYSIS PATIENT</vt:lpstr>
      <vt:lpstr>FLUID STATUS</vt:lpstr>
      <vt:lpstr>MENTAL STATUS</vt:lpstr>
      <vt:lpstr>ELECTROLYTE COMPLICATIONS OF ESRD PATIENTS ON DIALYSIS ON DIALYSIS</vt:lpstr>
      <vt:lpstr>ELECTROLYTE COMPLICATIONS OF ESRD PATIENTS ON DIALYSIS ON DIALYSIS</vt:lpstr>
      <vt:lpstr>MOST COMMON CV COMPLICATIONS OF ESRD PATIENTS ON DIALYSIS</vt:lpstr>
      <vt:lpstr>ACCESS RELATED EMERGENCIES</vt:lpstr>
      <vt:lpstr>ACCESS RELATED EMERGENCIES </vt:lpstr>
      <vt:lpstr>FINAL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RENAL  REPLACEMENT THERAPY</dc:title>
  <dc:creator>admin</dc:creator>
  <cp:lastModifiedBy>admin</cp:lastModifiedBy>
  <cp:revision>30</cp:revision>
  <dcterms:created xsi:type="dcterms:W3CDTF">2020-05-06T16:47:58Z</dcterms:created>
  <dcterms:modified xsi:type="dcterms:W3CDTF">2020-05-15T19:58:02Z</dcterms:modified>
</cp:coreProperties>
</file>