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67" autoAdjust="0"/>
    <p:restoredTop sz="86100" autoAdjust="0"/>
  </p:normalViewPr>
  <p:slideViewPr>
    <p:cSldViewPr>
      <p:cViewPr>
        <p:scale>
          <a:sx n="62" d="100"/>
          <a:sy n="62" d="100"/>
        </p:scale>
        <p:origin x="-24" y="3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E081BC-B05A-420C-9B3F-BBDC72C1A3BC}"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FA7548DB-FDF1-4400-84D7-2FF1FC3B4248}">
      <dgm:prSet phldrT="[Text]"/>
      <dgm:spPr/>
      <dgm:t>
        <a:bodyPr/>
        <a:lstStyle/>
        <a:p>
          <a:r>
            <a:rPr lang="en-US" dirty="0" err="1" smtClean="0"/>
            <a:t>Deliverd</a:t>
          </a:r>
          <a:r>
            <a:rPr lang="en-US" dirty="0" smtClean="0"/>
            <a:t> flow rates (blood &amp;dialysate)</a:t>
          </a:r>
          <a:endParaRPr lang="en-US" dirty="0"/>
        </a:p>
      </dgm:t>
    </dgm:pt>
    <dgm:pt modelId="{F94D2433-A6FF-46DD-9B9D-A6A055D12859}" type="parTrans" cxnId="{2D015483-BBB5-40B5-A102-6881338045FB}">
      <dgm:prSet/>
      <dgm:spPr/>
      <dgm:t>
        <a:bodyPr/>
        <a:lstStyle/>
        <a:p>
          <a:endParaRPr lang="en-US"/>
        </a:p>
      </dgm:t>
    </dgm:pt>
    <dgm:pt modelId="{5F2E4B4C-1DC0-4BE3-B1AC-61376E7ABF02}" type="sibTrans" cxnId="{2D015483-BBB5-40B5-A102-6881338045FB}">
      <dgm:prSet/>
      <dgm:spPr/>
      <dgm:t>
        <a:bodyPr/>
        <a:lstStyle/>
        <a:p>
          <a:endParaRPr lang="en-US"/>
        </a:p>
      </dgm:t>
    </dgm:pt>
    <dgm:pt modelId="{D7F1A247-6D89-4C99-8C3D-478E27350DE4}">
      <dgm:prSet phldrT="[Text]"/>
      <dgm:spPr/>
      <dgm:t>
        <a:bodyPr/>
        <a:lstStyle/>
        <a:p>
          <a:r>
            <a:rPr lang="en-US" dirty="0" smtClean="0"/>
            <a:t>access</a:t>
          </a:r>
          <a:endParaRPr lang="en-US" dirty="0"/>
        </a:p>
      </dgm:t>
    </dgm:pt>
    <dgm:pt modelId="{9036A7F6-E2A2-42DA-B4B1-420710B21B73}" type="parTrans" cxnId="{14947B81-8B88-4EA5-BCFF-49102F0306BB}">
      <dgm:prSet/>
      <dgm:spPr/>
      <dgm:t>
        <a:bodyPr/>
        <a:lstStyle/>
        <a:p>
          <a:endParaRPr lang="en-US"/>
        </a:p>
      </dgm:t>
    </dgm:pt>
    <dgm:pt modelId="{115F5661-17BF-47A4-A74C-A0AC81AC658F}" type="sibTrans" cxnId="{14947B81-8B88-4EA5-BCFF-49102F0306BB}">
      <dgm:prSet/>
      <dgm:spPr/>
      <dgm:t>
        <a:bodyPr/>
        <a:lstStyle/>
        <a:p>
          <a:endParaRPr lang="en-US"/>
        </a:p>
      </dgm:t>
    </dgm:pt>
    <dgm:pt modelId="{1401F558-7A72-4A60-B25E-A88393EFCD63}">
      <dgm:prSet phldrT="[Text]"/>
      <dgm:spPr/>
      <dgm:t>
        <a:bodyPr/>
        <a:lstStyle/>
        <a:p>
          <a:r>
            <a:rPr lang="en-US" dirty="0" smtClean="0"/>
            <a:t>Dialyzer</a:t>
          </a:r>
          <a:endParaRPr lang="en-US" dirty="0"/>
        </a:p>
      </dgm:t>
    </dgm:pt>
    <dgm:pt modelId="{0E3EA4CC-D2BA-4CAA-8720-021F50943EAB}" type="parTrans" cxnId="{062B6167-2ABB-41A3-961C-6E7405714856}">
      <dgm:prSet/>
      <dgm:spPr/>
      <dgm:t>
        <a:bodyPr/>
        <a:lstStyle/>
        <a:p>
          <a:endParaRPr lang="en-US"/>
        </a:p>
      </dgm:t>
    </dgm:pt>
    <dgm:pt modelId="{FDE4B128-B045-4F2F-8000-7CEC2E5D6961}" type="sibTrans" cxnId="{062B6167-2ABB-41A3-961C-6E7405714856}">
      <dgm:prSet/>
      <dgm:spPr/>
      <dgm:t>
        <a:bodyPr/>
        <a:lstStyle/>
        <a:p>
          <a:endParaRPr lang="en-US"/>
        </a:p>
      </dgm:t>
    </dgm:pt>
    <dgm:pt modelId="{6C801801-6A6C-42E0-B378-377E0987ECF5}">
      <dgm:prSet phldrT="[Text]"/>
      <dgm:spPr/>
      <dgm:t>
        <a:bodyPr/>
        <a:lstStyle/>
        <a:p>
          <a:r>
            <a:rPr lang="en-US" dirty="0" smtClean="0"/>
            <a:t>Treatment documentation</a:t>
          </a:r>
          <a:endParaRPr lang="en-US" dirty="0"/>
        </a:p>
      </dgm:t>
    </dgm:pt>
    <dgm:pt modelId="{AA21FFE4-D262-4CAF-8821-4C7F42A02BAD}" type="parTrans" cxnId="{37D1662B-121E-4F2B-87E1-7637A32B06DA}">
      <dgm:prSet/>
      <dgm:spPr/>
      <dgm:t>
        <a:bodyPr/>
        <a:lstStyle/>
        <a:p>
          <a:endParaRPr lang="en-US"/>
        </a:p>
      </dgm:t>
    </dgm:pt>
    <dgm:pt modelId="{E32FB326-D0F2-41B6-A180-7B61E3C80D20}" type="sibTrans" cxnId="{37D1662B-121E-4F2B-87E1-7637A32B06DA}">
      <dgm:prSet/>
      <dgm:spPr/>
      <dgm:t>
        <a:bodyPr/>
        <a:lstStyle/>
        <a:p>
          <a:endParaRPr lang="en-US"/>
        </a:p>
      </dgm:t>
    </dgm:pt>
    <dgm:pt modelId="{12C98F6D-3348-4E06-B25C-0A981CD0EEEF}">
      <dgm:prSet phldrT="[Text]"/>
      <dgm:spPr/>
      <dgm:t>
        <a:bodyPr/>
        <a:lstStyle/>
        <a:p>
          <a:r>
            <a:rPr lang="en-US" dirty="0" smtClean="0"/>
            <a:t>Fluid gains and losses each treatment </a:t>
          </a:r>
          <a:endParaRPr lang="en-US" dirty="0"/>
        </a:p>
      </dgm:t>
    </dgm:pt>
    <dgm:pt modelId="{367067B2-D7C3-455C-B1BC-98399CD56820}" type="parTrans" cxnId="{B032B85C-78B8-430C-BD43-934C7F75FED6}">
      <dgm:prSet/>
      <dgm:spPr/>
      <dgm:t>
        <a:bodyPr/>
        <a:lstStyle/>
        <a:p>
          <a:endParaRPr lang="en-US"/>
        </a:p>
      </dgm:t>
    </dgm:pt>
    <dgm:pt modelId="{C2AFFA71-52D4-4CB8-920E-2B8CE2BEA2EE}" type="sibTrans" cxnId="{B032B85C-78B8-430C-BD43-934C7F75FED6}">
      <dgm:prSet/>
      <dgm:spPr/>
      <dgm:t>
        <a:bodyPr/>
        <a:lstStyle/>
        <a:p>
          <a:endParaRPr lang="en-US"/>
        </a:p>
      </dgm:t>
    </dgm:pt>
    <dgm:pt modelId="{8A9A1F68-2862-4FBC-BCF4-FC613F892F6F}" type="pres">
      <dgm:prSet presAssocID="{3CE081BC-B05A-420C-9B3F-BBDC72C1A3BC}" presName="cycle" presStyleCnt="0">
        <dgm:presLayoutVars>
          <dgm:dir/>
          <dgm:resizeHandles val="exact"/>
        </dgm:presLayoutVars>
      </dgm:prSet>
      <dgm:spPr/>
    </dgm:pt>
    <dgm:pt modelId="{31A675D0-37D9-4B42-A357-E26677E121EE}" type="pres">
      <dgm:prSet presAssocID="{FA7548DB-FDF1-4400-84D7-2FF1FC3B4248}" presName="node" presStyleLbl="node1" presStyleIdx="0" presStyleCnt="5" custAng="0" custScaleX="107657" custScaleY="103754" custRadScaleRad="93758" custRadScaleInc="9878">
        <dgm:presLayoutVars>
          <dgm:bulletEnabled val="1"/>
        </dgm:presLayoutVars>
      </dgm:prSet>
      <dgm:spPr/>
      <dgm:t>
        <a:bodyPr/>
        <a:lstStyle/>
        <a:p>
          <a:endParaRPr lang="en-US"/>
        </a:p>
      </dgm:t>
    </dgm:pt>
    <dgm:pt modelId="{3B93E6C6-F913-44AD-837F-B9CC3FF3D645}" type="pres">
      <dgm:prSet presAssocID="{5F2E4B4C-1DC0-4BE3-B1AC-61376E7ABF02}" presName="sibTrans" presStyleLbl="sibTrans2D1" presStyleIdx="0" presStyleCnt="5" custScaleX="61347" custScaleY="128673" custLinFactNeighborX="-286" custLinFactNeighborY="-24922"/>
      <dgm:spPr/>
    </dgm:pt>
    <dgm:pt modelId="{2E026B31-7788-4349-A476-F0C96AE26A2C}" type="pres">
      <dgm:prSet presAssocID="{5F2E4B4C-1DC0-4BE3-B1AC-61376E7ABF02}" presName="connectorText" presStyleLbl="sibTrans2D1" presStyleIdx="0" presStyleCnt="5"/>
      <dgm:spPr/>
    </dgm:pt>
    <dgm:pt modelId="{05C26FE2-8A07-4787-B5C3-9EF8669B76A4}" type="pres">
      <dgm:prSet presAssocID="{D7F1A247-6D89-4C99-8C3D-478E27350DE4}" presName="node" presStyleLbl="node1" presStyleIdx="1" presStyleCnt="5" custScaleX="118273" custRadScaleRad="155339" custRadScaleInc="22872">
        <dgm:presLayoutVars>
          <dgm:bulletEnabled val="1"/>
        </dgm:presLayoutVars>
      </dgm:prSet>
      <dgm:spPr/>
    </dgm:pt>
    <dgm:pt modelId="{6B2657B0-C427-4E85-96B6-F509C2D34B62}" type="pres">
      <dgm:prSet presAssocID="{115F5661-17BF-47A4-A74C-A0AC81AC658F}" presName="sibTrans" presStyleLbl="sibTrans2D1" presStyleIdx="1" presStyleCnt="5"/>
      <dgm:spPr/>
    </dgm:pt>
    <dgm:pt modelId="{27BAC339-51CD-4C86-8DCC-41ABDFE924B6}" type="pres">
      <dgm:prSet presAssocID="{115F5661-17BF-47A4-A74C-A0AC81AC658F}" presName="connectorText" presStyleLbl="sibTrans2D1" presStyleIdx="1" presStyleCnt="5"/>
      <dgm:spPr/>
    </dgm:pt>
    <dgm:pt modelId="{0F0E1806-1AF1-42F4-8955-9F9CBE8A9E13}" type="pres">
      <dgm:prSet presAssocID="{1401F558-7A72-4A60-B25E-A88393EFCD63}" presName="node" presStyleLbl="node1" presStyleIdx="2" presStyleCnt="5" custScaleX="121417" custRadScaleRad="126939" custRadScaleInc="-27839">
        <dgm:presLayoutVars>
          <dgm:bulletEnabled val="1"/>
        </dgm:presLayoutVars>
      </dgm:prSet>
      <dgm:spPr/>
      <dgm:t>
        <a:bodyPr/>
        <a:lstStyle/>
        <a:p>
          <a:endParaRPr lang="en-US"/>
        </a:p>
      </dgm:t>
    </dgm:pt>
    <dgm:pt modelId="{76840DD7-4D71-420A-B85E-24E07648BBCF}" type="pres">
      <dgm:prSet presAssocID="{FDE4B128-B045-4F2F-8000-7CEC2E5D6961}" presName="sibTrans" presStyleLbl="sibTrans2D1" presStyleIdx="2" presStyleCnt="5"/>
      <dgm:spPr/>
    </dgm:pt>
    <dgm:pt modelId="{0AACAC99-9AFA-4406-B372-89E0AB90CCDB}" type="pres">
      <dgm:prSet presAssocID="{FDE4B128-B045-4F2F-8000-7CEC2E5D6961}" presName="connectorText" presStyleLbl="sibTrans2D1" presStyleIdx="2" presStyleCnt="5"/>
      <dgm:spPr/>
    </dgm:pt>
    <dgm:pt modelId="{BD616163-8B1A-490A-89AE-56E1A8D67E34}" type="pres">
      <dgm:prSet presAssocID="{6C801801-6A6C-42E0-B378-377E0987ECF5}" presName="node" presStyleLbl="node1" presStyleIdx="3" presStyleCnt="5" custScaleX="134070" custRadScaleRad="104372" custRadScaleInc="-10057">
        <dgm:presLayoutVars>
          <dgm:bulletEnabled val="1"/>
        </dgm:presLayoutVars>
      </dgm:prSet>
      <dgm:spPr/>
    </dgm:pt>
    <dgm:pt modelId="{CE1BDBF6-91A3-418A-A904-C371D7F2A913}" type="pres">
      <dgm:prSet presAssocID="{E32FB326-D0F2-41B6-A180-7B61E3C80D20}" presName="sibTrans" presStyleLbl="sibTrans2D1" presStyleIdx="3" presStyleCnt="5"/>
      <dgm:spPr/>
    </dgm:pt>
    <dgm:pt modelId="{156A34E1-F437-4430-8BDE-73D8BE9054B6}" type="pres">
      <dgm:prSet presAssocID="{E32FB326-D0F2-41B6-A180-7B61E3C80D20}" presName="connectorText" presStyleLbl="sibTrans2D1" presStyleIdx="3" presStyleCnt="5"/>
      <dgm:spPr/>
    </dgm:pt>
    <dgm:pt modelId="{A38AF7F2-9B92-40F1-861F-AF9DA089E8B4}" type="pres">
      <dgm:prSet presAssocID="{12C98F6D-3348-4E06-B25C-0A981CD0EEEF}" presName="node" presStyleLbl="node1" presStyleIdx="4" presStyleCnt="5" custScaleX="139701" custRadScaleRad="97395" custRadScaleInc="-6399">
        <dgm:presLayoutVars>
          <dgm:bulletEnabled val="1"/>
        </dgm:presLayoutVars>
      </dgm:prSet>
      <dgm:spPr/>
    </dgm:pt>
    <dgm:pt modelId="{E6E723AC-8331-43D3-B76E-E494A8C52830}" type="pres">
      <dgm:prSet presAssocID="{C2AFFA71-52D4-4CB8-920E-2B8CE2BEA2EE}" presName="sibTrans" presStyleLbl="sibTrans2D1" presStyleIdx="4" presStyleCnt="5"/>
      <dgm:spPr/>
    </dgm:pt>
    <dgm:pt modelId="{56E55C69-B690-406E-A2E0-E7E953B246A4}" type="pres">
      <dgm:prSet presAssocID="{C2AFFA71-52D4-4CB8-920E-2B8CE2BEA2EE}" presName="connectorText" presStyleLbl="sibTrans2D1" presStyleIdx="4" presStyleCnt="5"/>
      <dgm:spPr/>
    </dgm:pt>
  </dgm:ptLst>
  <dgm:cxnLst>
    <dgm:cxn modelId="{2C60A024-DE1F-4535-B42F-98ACD9BB1031}" type="presOf" srcId="{12C98F6D-3348-4E06-B25C-0A981CD0EEEF}" destId="{A38AF7F2-9B92-40F1-861F-AF9DA089E8B4}" srcOrd="0" destOrd="0" presId="urn:microsoft.com/office/officeart/2005/8/layout/cycle2"/>
    <dgm:cxn modelId="{B032B85C-78B8-430C-BD43-934C7F75FED6}" srcId="{3CE081BC-B05A-420C-9B3F-BBDC72C1A3BC}" destId="{12C98F6D-3348-4E06-B25C-0A981CD0EEEF}" srcOrd="4" destOrd="0" parTransId="{367067B2-D7C3-455C-B1BC-98399CD56820}" sibTransId="{C2AFFA71-52D4-4CB8-920E-2B8CE2BEA2EE}"/>
    <dgm:cxn modelId="{DDDE9038-19CB-4223-9244-C22B17471699}" type="presOf" srcId="{6C801801-6A6C-42E0-B378-377E0987ECF5}" destId="{BD616163-8B1A-490A-89AE-56E1A8D67E34}" srcOrd="0" destOrd="0" presId="urn:microsoft.com/office/officeart/2005/8/layout/cycle2"/>
    <dgm:cxn modelId="{E75E2A9C-A9B3-4E6B-BCA5-DBB69CD8FA05}" type="presOf" srcId="{115F5661-17BF-47A4-A74C-A0AC81AC658F}" destId="{6B2657B0-C427-4E85-96B6-F509C2D34B62}" srcOrd="0" destOrd="0" presId="urn:microsoft.com/office/officeart/2005/8/layout/cycle2"/>
    <dgm:cxn modelId="{0CEA27DF-3928-4232-A58D-C95775A49D3A}" type="presOf" srcId="{D7F1A247-6D89-4C99-8C3D-478E27350DE4}" destId="{05C26FE2-8A07-4787-B5C3-9EF8669B76A4}" srcOrd="0" destOrd="0" presId="urn:microsoft.com/office/officeart/2005/8/layout/cycle2"/>
    <dgm:cxn modelId="{D4A7D0AC-7529-4CD8-8AFE-5B7F838C19EC}" type="presOf" srcId="{E32FB326-D0F2-41B6-A180-7B61E3C80D20}" destId="{CE1BDBF6-91A3-418A-A904-C371D7F2A913}" srcOrd="0" destOrd="0" presId="urn:microsoft.com/office/officeart/2005/8/layout/cycle2"/>
    <dgm:cxn modelId="{F7FA1430-387A-40D1-ABAA-8F3F8D31798D}" type="presOf" srcId="{C2AFFA71-52D4-4CB8-920E-2B8CE2BEA2EE}" destId="{E6E723AC-8331-43D3-B76E-E494A8C52830}" srcOrd="0" destOrd="0" presId="urn:microsoft.com/office/officeart/2005/8/layout/cycle2"/>
    <dgm:cxn modelId="{2D856714-991A-41AE-9997-0CCA940BF66D}" type="presOf" srcId="{5F2E4B4C-1DC0-4BE3-B1AC-61376E7ABF02}" destId="{2E026B31-7788-4349-A476-F0C96AE26A2C}" srcOrd="1" destOrd="0" presId="urn:microsoft.com/office/officeart/2005/8/layout/cycle2"/>
    <dgm:cxn modelId="{37D1662B-121E-4F2B-87E1-7637A32B06DA}" srcId="{3CE081BC-B05A-420C-9B3F-BBDC72C1A3BC}" destId="{6C801801-6A6C-42E0-B378-377E0987ECF5}" srcOrd="3" destOrd="0" parTransId="{AA21FFE4-D262-4CAF-8821-4C7F42A02BAD}" sibTransId="{E32FB326-D0F2-41B6-A180-7B61E3C80D20}"/>
    <dgm:cxn modelId="{E78255F5-F6A0-4B1E-A41F-C5F5108642B6}" type="presOf" srcId="{3CE081BC-B05A-420C-9B3F-BBDC72C1A3BC}" destId="{8A9A1F68-2862-4FBC-BCF4-FC613F892F6F}" srcOrd="0" destOrd="0" presId="urn:microsoft.com/office/officeart/2005/8/layout/cycle2"/>
    <dgm:cxn modelId="{7210EC77-10EB-4ECF-B094-B0CC0E124B90}" type="presOf" srcId="{FDE4B128-B045-4F2F-8000-7CEC2E5D6961}" destId="{0AACAC99-9AFA-4406-B372-89E0AB90CCDB}" srcOrd="1" destOrd="0" presId="urn:microsoft.com/office/officeart/2005/8/layout/cycle2"/>
    <dgm:cxn modelId="{EFA7E095-E7D3-44A2-91D9-A0A9522BB2C8}" type="presOf" srcId="{C2AFFA71-52D4-4CB8-920E-2B8CE2BEA2EE}" destId="{56E55C69-B690-406E-A2E0-E7E953B246A4}" srcOrd="1" destOrd="0" presId="urn:microsoft.com/office/officeart/2005/8/layout/cycle2"/>
    <dgm:cxn modelId="{EE12F124-024F-4824-8F29-1B22167C00B6}" type="presOf" srcId="{115F5661-17BF-47A4-A74C-A0AC81AC658F}" destId="{27BAC339-51CD-4C86-8DCC-41ABDFE924B6}" srcOrd="1" destOrd="0" presId="urn:microsoft.com/office/officeart/2005/8/layout/cycle2"/>
    <dgm:cxn modelId="{14947B81-8B88-4EA5-BCFF-49102F0306BB}" srcId="{3CE081BC-B05A-420C-9B3F-BBDC72C1A3BC}" destId="{D7F1A247-6D89-4C99-8C3D-478E27350DE4}" srcOrd="1" destOrd="0" parTransId="{9036A7F6-E2A2-42DA-B4B1-420710B21B73}" sibTransId="{115F5661-17BF-47A4-A74C-A0AC81AC658F}"/>
    <dgm:cxn modelId="{062B6167-2ABB-41A3-961C-6E7405714856}" srcId="{3CE081BC-B05A-420C-9B3F-BBDC72C1A3BC}" destId="{1401F558-7A72-4A60-B25E-A88393EFCD63}" srcOrd="2" destOrd="0" parTransId="{0E3EA4CC-D2BA-4CAA-8720-021F50943EAB}" sibTransId="{FDE4B128-B045-4F2F-8000-7CEC2E5D6961}"/>
    <dgm:cxn modelId="{6D4970B9-AFBF-4AB4-B31A-439B668F8EA9}" type="presOf" srcId="{5F2E4B4C-1DC0-4BE3-B1AC-61376E7ABF02}" destId="{3B93E6C6-F913-44AD-837F-B9CC3FF3D645}" srcOrd="0" destOrd="0" presId="urn:microsoft.com/office/officeart/2005/8/layout/cycle2"/>
    <dgm:cxn modelId="{2D015483-BBB5-40B5-A102-6881338045FB}" srcId="{3CE081BC-B05A-420C-9B3F-BBDC72C1A3BC}" destId="{FA7548DB-FDF1-4400-84D7-2FF1FC3B4248}" srcOrd="0" destOrd="0" parTransId="{F94D2433-A6FF-46DD-9B9D-A6A055D12859}" sibTransId="{5F2E4B4C-1DC0-4BE3-B1AC-61376E7ABF02}"/>
    <dgm:cxn modelId="{8FBBEFBC-FFFD-4142-AF7D-84EC6D2C311D}" type="presOf" srcId="{FDE4B128-B045-4F2F-8000-7CEC2E5D6961}" destId="{76840DD7-4D71-420A-B85E-24E07648BBCF}" srcOrd="0" destOrd="0" presId="urn:microsoft.com/office/officeart/2005/8/layout/cycle2"/>
    <dgm:cxn modelId="{9D87DCE7-45B3-42F4-ACF2-0BCD4CB9E1CD}" type="presOf" srcId="{FA7548DB-FDF1-4400-84D7-2FF1FC3B4248}" destId="{31A675D0-37D9-4B42-A357-E26677E121EE}" srcOrd="0" destOrd="0" presId="urn:microsoft.com/office/officeart/2005/8/layout/cycle2"/>
    <dgm:cxn modelId="{5373B582-8A25-4CE9-B18E-E597187D53FB}" type="presOf" srcId="{1401F558-7A72-4A60-B25E-A88393EFCD63}" destId="{0F0E1806-1AF1-42F4-8955-9F9CBE8A9E13}" srcOrd="0" destOrd="0" presId="urn:microsoft.com/office/officeart/2005/8/layout/cycle2"/>
    <dgm:cxn modelId="{C09BA217-C109-47C0-A8F4-24F22D2DF185}" type="presOf" srcId="{E32FB326-D0F2-41B6-A180-7B61E3C80D20}" destId="{156A34E1-F437-4430-8BDE-73D8BE9054B6}" srcOrd="1" destOrd="0" presId="urn:microsoft.com/office/officeart/2005/8/layout/cycle2"/>
    <dgm:cxn modelId="{9FCAF84D-673E-4F91-B92F-9CAC74EFF61A}" type="presParOf" srcId="{8A9A1F68-2862-4FBC-BCF4-FC613F892F6F}" destId="{31A675D0-37D9-4B42-A357-E26677E121EE}" srcOrd="0" destOrd="0" presId="urn:microsoft.com/office/officeart/2005/8/layout/cycle2"/>
    <dgm:cxn modelId="{D091FA3C-DB98-4FCD-91AF-94C247EA8144}" type="presParOf" srcId="{8A9A1F68-2862-4FBC-BCF4-FC613F892F6F}" destId="{3B93E6C6-F913-44AD-837F-B9CC3FF3D645}" srcOrd="1" destOrd="0" presId="urn:microsoft.com/office/officeart/2005/8/layout/cycle2"/>
    <dgm:cxn modelId="{1D7CEF43-1CDA-440F-94CA-4D27D938D2D0}" type="presParOf" srcId="{3B93E6C6-F913-44AD-837F-B9CC3FF3D645}" destId="{2E026B31-7788-4349-A476-F0C96AE26A2C}" srcOrd="0" destOrd="0" presId="urn:microsoft.com/office/officeart/2005/8/layout/cycle2"/>
    <dgm:cxn modelId="{E6CBEE38-9DE7-4FE8-8BD4-182AABF59C49}" type="presParOf" srcId="{8A9A1F68-2862-4FBC-BCF4-FC613F892F6F}" destId="{05C26FE2-8A07-4787-B5C3-9EF8669B76A4}" srcOrd="2" destOrd="0" presId="urn:microsoft.com/office/officeart/2005/8/layout/cycle2"/>
    <dgm:cxn modelId="{F15EB406-039A-46F6-82B5-0AA3AF8AFA82}" type="presParOf" srcId="{8A9A1F68-2862-4FBC-BCF4-FC613F892F6F}" destId="{6B2657B0-C427-4E85-96B6-F509C2D34B62}" srcOrd="3" destOrd="0" presId="urn:microsoft.com/office/officeart/2005/8/layout/cycle2"/>
    <dgm:cxn modelId="{59117E7A-3BDA-43DA-90CB-4B5CE050BE14}" type="presParOf" srcId="{6B2657B0-C427-4E85-96B6-F509C2D34B62}" destId="{27BAC339-51CD-4C86-8DCC-41ABDFE924B6}" srcOrd="0" destOrd="0" presId="urn:microsoft.com/office/officeart/2005/8/layout/cycle2"/>
    <dgm:cxn modelId="{62C616BF-9C30-4FC5-B188-1444A6180A71}" type="presParOf" srcId="{8A9A1F68-2862-4FBC-BCF4-FC613F892F6F}" destId="{0F0E1806-1AF1-42F4-8955-9F9CBE8A9E13}" srcOrd="4" destOrd="0" presId="urn:microsoft.com/office/officeart/2005/8/layout/cycle2"/>
    <dgm:cxn modelId="{A07AF85B-1D4E-4120-B7EE-AE3428FD13EF}" type="presParOf" srcId="{8A9A1F68-2862-4FBC-BCF4-FC613F892F6F}" destId="{76840DD7-4D71-420A-B85E-24E07648BBCF}" srcOrd="5" destOrd="0" presId="urn:microsoft.com/office/officeart/2005/8/layout/cycle2"/>
    <dgm:cxn modelId="{DF2895DD-4B28-4650-828C-370F56E43C5E}" type="presParOf" srcId="{76840DD7-4D71-420A-B85E-24E07648BBCF}" destId="{0AACAC99-9AFA-4406-B372-89E0AB90CCDB}" srcOrd="0" destOrd="0" presId="urn:microsoft.com/office/officeart/2005/8/layout/cycle2"/>
    <dgm:cxn modelId="{798BDC14-ED2D-40D1-BC4F-401609C0FF60}" type="presParOf" srcId="{8A9A1F68-2862-4FBC-BCF4-FC613F892F6F}" destId="{BD616163-8B1A-490A-89AE-56E1A8D67E34}" srcOrd="6" destOrd="0" presId="urn:microsoft.com/office/officeart/2005/8/layout/cycle2"/>
    <dgm:cxn modelId="{F480D22A-98F1-47DF-B676-990446E6C56F}" type="presParOf" srcId="{8A9A1F68-2862-4FBC-BCF4-FC613F892F6F}" destId="{CE1BDBF6-91A3-418A-A904-C371D7F2A913}" srcOrd="7" destOrd="0" presId="urn:microsoft.com/office/officeart/2005/8/layout/cycle2"/>
    <dgm:cxn modelId="{295815B8-CAA9-4CAD-9180-1B5E6567A538}" type="presParOf" srcId="{CE1BDBF6-91A3-418A-A904-C371D7F2A913}" destId="{156A34E1-F437-4430-8BDE-73D8BE9054B6}" srcOrd="0" destOrd="0" presId="urn:microsoft.com/office/officeart/2005/8/layout/cycle2"/>
    <dgm:cxn modelId="{37E6D465-E8D8-4D7D-9116-6B77DDF9393C}" type="presParOf" srcId="{8A9A1F68-2862-4FBC-BCF4-FC613F892F6F}" destId="{A38AF7F2-9B92-40F1-861F-AF9DA089E8B4}" srcOrd="8" destOrd="0" presId="urn:microsoft.com/office/officeart/2005/8/layout/cycle2"/>
    <dgm:cxn modelId="{3827316F-CF4F-4731-A5FE-3A523B726426}" type="presParOf" srcId="{8A9A1F68-2862-4FBC-BCF4-FC613F892F6F}" destId="{E6E723AC-8331-43D3-B76E-E494A8C52830}" srcOrd="9" destOrd="0" presId="urn:microsoft.com/office/officeart/2005/8/layout/cycle2"/>
    <dgm:cxn modelId="{CC5E1E2C-DAC7-4365-B11E-68CC548257A1}" type="presParOf" srcId="{E6E723AC-8331-43D3-B76E-E494A8C52830}" destId="{56E55C69-B690-406E-A2E0-E7E953B246A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83B97A-A186-4232-9B3B-528ADC27AA1F}"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EAA496E5-2E57-4826-9122-54D3A8FCE986}">
      <dgm:prSet phldrT="[Text]"/>
      <dgm:spPr/>
      <dgm:t>
        <a:bodyPr/>
        <a:lstStyle/>
        <a:p>
          <a:r>
            <a:rPr lang="en-US" dirty="0" smtClean="0"/>
            <a:t>What to Review</a:t>
          </a:r>
          <a:endParaRPr lang="en-US" dirty="0"/>
        </a:p>
      </dgm:t>
    </dgm:pt>
    <dgm:pt modelId="{9BA5C57D-B44F-47AD-AE67-C35200F2BB30}" type="parTrans" cxnId="{77AB38EC-9A92-408A-9B95-DE01D51EF9BD}">
      <dgm:prSet/>
      <dgm:spPr/>
      <dgm:t>
        <a:bodyPr/>
        <a:lstStyle/>
        <a:p>
          <a:endParaRPr lang="en-US"/>
        </a:p>
      </dgm:t>
    </dgm:pt>
    <dgm:pt modelId="{FB9D8668-C74F-4998-AE2F-FB26A447EB10}" type="sibTrans" cxnId="{77AB38EC-9A92-408A-9B95-DE01D51EF9BD}">
      <dgm:prSet/>
      <dgm:spPr/>
      <dgm:t>
        <a:bodyPr/>
        <a:lstStyle/>
        <a:p>
          <a:endParaRPr lang="en-US"/>
        </a:p>
      </dgm:t>
    </dgm:pt>
    <dgm:pt modelId="{49160CC2-8303-4CA0-9FD5-4035FA869699}">
      <dgm:prSet phldrT="[Text]" custT="1"/>
      <dgm:spPr/>
      <dgm:t>
        <a:bodyPr/>
        <a:lstStyle/>
        <a:p>
          <a:endParaRPr lang="en-US" sz="2000" dirty="0" smtClean="0"/>
        </a:p>
        <a:p>
          <a:r>
            <a:rPr lang="en-US" sz="2000" dirty="0" err="1" smtClean="0"/>
            <a:t>Wasthere</a:t>
          </a:r>
          <a:r>
            <a:rPr lang="en-US" sz="2000" dirty="0" smtClean="0"/>
            <a:t> a recent correction of access recirculation or needle reversal problems?</a:t>
          </a:r>
          <a:endParaRPr lang="en-US" sz="2000" dirty="0"/>
        </a:p>
      </dgm:t>
    </dgm:pt>
    <dgm:pt modelId="{97944C93-4F73-4E85-88B7-ADFED26C3C45}" type="parTrans" cxnId="{C04C76DD-CC32-46E5-99AC-93F8F7E3FADD}">
      <dgm:prSet/>
      <dgm:spPr/>
      <dgm:t>
        <a:bodyPr/>
        <a:lstStyle/>
        <a:p>
          <a:endParaRPr lang="en-US"/>
        </a:p>
      </dgm:t>
    </dgm:pt>
    <dgm:pt modelId="{D7970781-4A6D-42D7-93BD-2EC1F49231A9}" type="sibTrans" cxnId="{C04C76DD-CC32-46E5-99AC-93F8F7E3FADD}">
      <dgm:prSet/>
      <dgm:spPr/>
      <dgm:t>
        <a:bodyPr/>
        <a:lstStyle/>
        <a:p>
          <a:endParaRPr lang="en-US"/>
        </a:p>
      </dgm:t>
    </dgm:pt>
    <dgm:pt modelId="{355B302E-4967-48D5-A492-D219D8A85814}">
      <dgm:prSet phldrT="[Text]"/>
      <dgm:spPr/>
      <dgm:t>
        <a:bodyPr/>
        <a:lstStyle/>
        <a:p>
          <a:r>
            <a:rPr lang="en-US" dirty="0" smtClean="0"/>
            <a:t>How long the dialysis session lasted Did the patient dialyzed longer than ordered?</a:t>
          </a:r>
          <a:endParaRPr lang="en-US" dirty="0"/>
        </a:p>
      </dgm:t>
    </dgm:pt>
    <dgm:pt modelId="{B14F96FC-F5C8-4226-9D19-84BCF3C4BF2C}" type="parTrans" cxnId="{6C565323-460F-414E-9CA0-1A4B1A82C1FD}">
      <dgm:prSet/>
      <dgm:spPr/>
      <dgm:t>
        <a:bodyPr/>
        <a:lstStyle/>
        <a:p>
          <a:endParaRPr lang="en-US"/>
        </a:p>
      </dgm:t>
    </dgm:pt>
    <dgm:pt modelId="{35E1B242-86DA-47E8-91B0-02B39DEE1F74}" type="sibTrans" cxnId="{6C565323-460F-414E-9CA0-1A4B1A82C1FD}">
      <dgm:prSet/>
      <dgm:spPr/>
      <dgm:t>
        <a:bodyPr/>
        <a:lstStyle/>
        <a:p>
          <a:endParaRPr lang="en-US"/>
        </a:p>
      </dgm:t>
    </dgm:pt>
    <dgm:pt modelId="{AD25CABA-177B-418D-932A-1D4B78F802CE}">
      <dgm:prSet phldrT="[Text]" custT="1"/>
      <dgm:spPr/>
      <dgm:t>
        <a:bodyPr/>
        <a:lstStyle/>
        <a:p>
          <a:r>
            <a:rPr lang="en-US" sz="2400" dirty="0" smtClean="0"/>
            <a:t>How much fluid </a:t>
          </a:r>
          <a:r>
            <a:rPr lang="en-US" sz="2400" dirty="0" err="1" smtClean="0"/>
            <a:t>dia</a:t>
          </a:r>
          <a:r>
            <a:rPr lang="en-US" sz="2400" dirty="0" smtClean="0"/>
            <a:t> </a:t>
          </a:r>
          <a:r>
            <a:rPr lang="en-US" sz="2400" dirty="0" err="1" smtClean="0"/>
            <a:t>Iremove</a:t>
          </a:r>
          <a:r>
            <a:rPr lang="en-US" sz="2400" dirty="0" smtClean="0"/>
            <a:t>?</a:t>
          </a:r>
          <a:endParaRPr lang="en-US" sz="2400" dirty="0"/>
        </a:p>
      </dgm:t>
    </dgm:pt>
    <dgm:pt modelId="{264E7F31-EE75-4C82-BEC4-44721145E4AA}" type="parTrans" cxnId="{08E48BFE-383E-4022-B471-2F3BD7A5EAE6}">
      <dgm:prSet/>
      <dgm:spPr/>
      <dgm:t>
        <a:bodyPr/>
        <a:lstStyle/>
        <a:p>
          <a:endParaRPr lang="en-US"/>
        </a:p>
      </dgm:t>
    </dgm:pt>
    <dgm:pt modelId="{BF43C877-6DC0-4033-8A57-11D71B65304A}" type="sibTrans" cxnId="{08E48BFE-383E-4022-B471-2F3BD7A5EAE6}">
      <dgm:prSet/>
      <dgm:spPr/>
      <dgm:t>
        <a:bodyPr/>
        <a:lstStyle/>
        <a:p>
          <a:endParaRPr lang="en-US"/>
        </a:p>
      </dgm:t>
    </dgm:pt>
    <dgm:pt modelId="{24B74ECA-3F65-4B25-A23F-C2D3C4ACC353}" type="pres">
      <dgm:prSet presAssocID="{FF83B97A-A186-4232-9B3B-528ADC27AA1F}" presName="cycle" presStyleCnt="0">
        <dgm:presLayoutVars>
          <dgm:chMax val="1"/>
          <dgm:dir/>
          <dgm:animLvl val="ctr"/>
          <dgm:resizeHandles val="exact"/>
        </dgm:presLayoutVars>
      </dgm:prSet>
      <dgm:spPr/>
    </dgm:pt>
    <dgm:pt modelId="{8C6F46AC-AFF0-4713-A8E8-F008546CA8C1}" type="pres">
      <dgm:prSet presAssocID="{EAA496E5-2E57-4826-9122-54D3A8FCE986}" presName="centerShape" presStyleLbl="node0" presStyleIdx="0" presStyleCnt="1" custScaleY="75421" custLinFactNeighborX="5382" custLinFactNeighborY="-53696"/>
      <dgm:spPr/>
    </dgm:pt>
    <dgm:pt modelId="{243302BC-1508-42F9-A0AF-E23EB6163B6A}" type="pres">
      <dgm:prSet presAssocID="{97944C93-4F73-4E85-88B7-ADFED26C3C45}" presName="parTrans" presStyleLbl="bgSibTrans2D1" presStyleIdx="0" presStyleCnt="3"/>
      <dgm:spPr/>
    </dgm:pt>
    <dgm:pt modelId="{3CE37D7D-13D3-4136-887F-BE3B6ABBE6A5}" type="pres">
      <dgm:prSet presAssocID="{49160CC2-8303-4CA0-9FD5-4035FA869699}" presName="node" presStyleLbl="node1" presStyleIdx="0" presStyleCnt="3" custScaleY="192940" custRadScaleRad="107400" custRadScaleInc="-24105">
        <dgm:presLayoutVars>
          <dgm:bulletEnabled val="1"/>
        </dgm:presLayoutVars>
      </dgm:prSet>
      <dgm:spPr/>
      <dgm:t>
        <a:bodyPr/>
        <a:lstStyle/>
        <a:p>
          <a:endParaRPr lang="en-US"/>
        </a:p>
      </dgm:t>
    </dgm:pt>
    <dgm:pt modelId="{C772474B-9AE5-442E-BB0E-A6AB8A62662B}" type="pres">
      <dgm:prSet presAssocID="{B14F96FC-F5C8-4226-9D19-84BCF3C4BF2C}" presName="parTrans" presStyleLbl="bgSibTrans2D1" presStyleIdx="1" presStyleCnt="3"/>
      <dgm:spPr/>
    </dgm:pt>
    <dgm:pt modelId="{3866B330-0A25-416A-AA9D-ADEF501FADB6}" type="pres">
      <dgm:prSet presAssocID="{355B302E-4967-48D5-A492-D219D8A85814}" presName="node" presStyleLbl="node1" presStyleIdx="1" presStyleCnt="3" custScaleY="142821" custRadScaleRad="10213" custRadScaleInc="142907">
        <dgm:presLayoutVars>
          <dgm:bulletEnabled val="1"/>
        </dgm:presLayoutVars>
      </dgm:prSet>
      <dgm:spPr/>
      <dgm:t>
        <a:bodyPr/>
        <a:lstStyle/>
        <a:p>
          <a:endParaRPr lang="en-US"/>
        </a:p>
      </dgm:t>
    </dgm:pt>
    <dgm:pt modelId="{C322FF8E-F890-4441-98A5-412763140853}" type="pres">
      <dgm:prSet presAssocID="{264E7F31-EE75-4C82-BEC4-44721145E4AA}" presName="parTrans" presStyleLbl="bgSibTrans2D1" presStyleIdx="2" presStyleCnt="3"/>
      <dgm:spPr/>
    </dgm:pt>
    <dgm:pt modelId="{65E2656B-666C-4B4F-876E-E7D507538A87}" type="pres">
      <dgm:prSet presAssocID="{AD25CABA-177B-418D-932A-1D4B78F802CE}" presName="node" presStyleLbl="node1" presStyleIdx="2" presStyleCnt="3" custScaleY="200693" custRadScaleRad="111906" custRadScaleInc="28937">
        <dgm:presLayoutVars>
          <dgm:bulletEnabled val="1"/>
        </dgm:presLayoutVars>
      </dgm:prSet>
      <dgm:spPr/>
    </dgm:pt>
  </dgm:ptLst>
  <dgm:cxnLst>
    <dgm:cxn modelId="{48A5BA97-0653-4CD1-8347-C2D036BA76BF}" type="presOf" srcId="{97944C93-4F73-4E85-88B7-ADFED26C3C45}" destId="{243302BC-1508-42F9-A0AF-E23EB6163B6A}" srcOrd="0" destOrd="0" presId="urn:microsoft.com/office/officeart/2005/8/layout/radial4"/>
    <dgm:cxn modelId="{920A7312-8DC6-4B86-A49A-4B3F018508DE}" type="presOf" srcId="{FF83B97A-A186-4232-9B3B-528ADC27AA1F}" destId="{24B74ECA-3F65-4B25-A23F-C2D3C4ACC353}" srcOrd="0" destOrd="0" presId="urn:microsoft.com/office/officeart/2005/8/layout/radial4"/>
    <dgm:cxn modelId="{C04C76DD-CC32-46E5-99AC-93F8F7E3FADD}" srcId="{EAA496E5-2E57-4826-9122-54D3A8FCE986}" destId="{49160CC2-8303-4CA0-9FD5-4035FA869699}" srcOrd="0" destOrd="0" parTransId="{97944C93-4F73-4E85-88B7-ADFED26C3C45}" sibTransId="{D7970781-4A6D-42D7-93BD-2EC1F49231A9}"/>
    <dgm:cxn modelId="{2925A460-A2BA-465C-AAC0-F4EDD2EE844C}" type="presOf" srcId="{264E7F31-EE75-4C82-BEC4-44721145E4AA}" destId="{C322FF8E-F890-4441-98A5-412763140853}" srcOrd="0" destOrd="0" presId="urn:microsoft.com/office/officeart/2005/8/layout/radial4"/>
    <dgm:cxn modelId="{21E6242C-0431-456B-BCCC-0D43B09F3185}" type="presOf" srcId="{355B302E-4967-48D5-A492-D219D8A85814}" destId="{3866B330-0A25-416A-AA9D-ADEF501FADB6}" srcOrd="0" destOrd="0" presId="urn:microsoft.com/office/officeart/2005/8/layout/radial4"/>
    <dgm:cxn modelId="{AC8088E4-8667-4756-8170-59AD1E2262AE}" type="presOf" srcId="{AD25CABA-177B-418D-932A-1D4B78F802CE}" destId="{65E2656B-666C-4B4F-876E-E7D507538A87}" srcOrd="0" destOrd="0" presId="urn:microsoft.com/office/officeart/2005/8/layout/radial4"/>
    <dgm:cxn modelId="{6C565323-460F-414E-9CA0-1A4B1A82C1FD}" srcId="{EAA496E5-2E57-4826-9122-54D3A8FCE986}" destId="{355B302E-4967-48D5-A492-D219D8A85814}" srcOrd="1" destOrd="0" parTransId="{B14F96FC-F5C8-4226-9D19-84BCF3C4BF2C}" sibTransId="{35E1B242-86DA-47E8-91B0-02B39DEE1F74}"/>
    <dgm:cxn modelId="{1AC167EC-DF40-4BC4-BBE8-DC98CAE67C07}" type="presOf" srcId="{49160CC2-8303-4CA0-9FD5-4035FA869699}" destId="{3CE37D7D-13D3-4136-887F-BE3B6ABBE6A5}" srcOrd="0" destOrd="0" presId="urn:microsoft.com/office/officeart/2005/8/layout/radial4"/>
    <dgm:cxn modelId="{D6F1567B-B913-46FE-803D-8A7CDDF26E59}" type="presOf" srcId="{B14F96FC-F5C8-4226-9D19-84BCF3C4BF2C}" destId="{C772474B-9AE5-442E-BB0E-A6AB8A62662B}" srcOrd="0" destOrd="0" presId="urn:microsoft.com/office/officeart/2005/8/layout/radial4"/>
    <dgm:cxn modelId="{08E48BFE-383E-4022-B471-2F3BD7A5EAE6}" srcId="{EAA496E5-2E57-4826-9122-54D3A8FCE986}" destId="{AD25CABA-177B-418D-932A-1D4B78F802CE}" srcOrd="2" destOrd="0" parTransId="{264E7F31-EE75-4C82-BEC4-44721145E4AA}" sibTransId="{BF43C877-6DC0-4033-8A57-11D71B65304A}"/>
    <dgm:cxn modelId="{A9A3DB87-FDD9-463A-ACF8-6AE109BBC5F7}" type="presOf" srcId="{EAA496E5-2E57-4826-9122-54D3A8FCE986}" destId="{8C6F46AC-AFF0-4713-A8E8-F008546CA8C1}" srcOrd="0" destOrd="0" presId="urn:microsoft.com/office/officeart/2005/8/layout/radial4"/>
    <dgm:cxn modelId="{77AB38EC-9A92-408A-9B95-DE01D51EF9BD}" srcId="{FF83B97A-A186-4232-9B3B-528ADC27AA1F}" destId="{EAA496E5-2E57-4826-9122-54D3A8FCE986}" srcOrd="0" destOrd="0" parTransId="{9BA5C57D-B44F-47AD-AE67-C35200F2BB30}" sibTransId="{FB9D8668-C74F-4998-AE2F-FB26A447EB10}"/>
    <dgm:cxn modelId="{A4C25718-F7DA-4E94-B904-C8CAEC305596}" type="presParOf" srcId="{24B74ECA-3F65-4B25-A23F-C2D3C4ACC353}" destId="{8C6F46AC-AFF0-4713-A8E8-F008546CA8C1}" srcOrd="0" destOrd="0" presId="urn:microsoft.com/office/officeart/2005/8/layout/radial4"/>
    <dgm:cxn modelId="{65BEF8A4-AFCC-4CEF-8E80-4DD1FB15A763}" type="presParOf" srcId="{24B74ECA-3F65-4B25-A23F-C2D3C4ACC353}" destId="{243302BC-1508-42F9-A0AF-E23EB6163B6A}" srcOrd="1" destOrd="0" presId="urn:microsoft.com/office/officeart/2005/8/layout/radial4"/>
    <dgm:cxn modelId="{7B7182BF-04B3-481F-9561-88632D7A5D8C}" type="presParOf" srcId="{24B74ECA-3F65-4B25-A23F-C2D3C4ACC353}" destId="{3CE37D7D-13D3-4136-887F-BE3B6ABBE6A5}" srcOrd="2" destOrd="0" presId="urn:microsoft.com/office/officeart/2005/8/layout/radial4"/>
    <dgm:cxn modelId="{E97A3233-65DB-4A91-8730-2180826D4071}" type="presParOf" srcId="{24B74ECA-3F65-4B25-A23F-C2D3C4ACC353}" destId="{C772474B-9AE5-442E-BB0E-A6AB8A62662B}" srcOrd="3" destOrd="0" presId="urn:microsoft.com/office/officeart/2005/8/layout/radial4"/>
    <dgm:cxn modelId="{2B8D87CF-3CB4-42C9-AEEF-B0207AB80304}" type="presParOf" srcId="{24B74ECA-3F65-4B25-A23F-C2D3C4ACC353}" destId="{3866B330-0A25-416A-AA9D-ADEF501FADB6}" srcOrd="4" destOrd="0" presId="urn:microsoft.com/office/officeart/2005/8/layout/radial4"/>
    <dgm:cxn modelId="{20F421AB-9218-46D8-B0C9-53ED4EE44EB2}" type="presParOf" srcId="{24B74ECA-3F65-4B25-A23F-C2D3C4ACC353}" destId="{C322FF8E-F890-4441-98A5-412763140853}" srcOrd="5" destOrd="0" presId="urn:microsoft.com/office/officeart/2005/8/layout/radial4"/>
    <dgm:cxn modelId="{F56A4150-0364-45D6-9B46-6CCE11A98BC7}" type="presParOf" srcId="{24B74ECA-3F65-4B25-A23F-C2D3C4ACC353}" destId="{65E2656B-666C-4B4F-876E-E7D507538A87}"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675D0-37D9-4B42-A357-E26677E121EE}">
      <dsp:nvSpPr>
        <dsp:cNvPr id="0" name=""/>
        <dsp:cNvSpPr/>
      </dsp:nvSpPr>
      <dsp:spPr>
        <a:xfrm>
          <a:off x="3276598" y="76194"/>
          <a:ext cx="1121567" cy="108090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err="1" smtClean="0"/>
            <a:t>Deliverd</a:t>
          </a:r>
          <a:r>
            <a:rPr lang="en-US" sz="1100" kern="1200" dirty="0" smtClean="0"/>
            <a:t> flow rates (blood &amp;dialysate)</a:t>
          </a:r>
          <a:endParaRPr lang="en-US" sz="1100" kern="1200" dirty="0"/>
        </a:p>
      </dsp:txBody>
      <dsp:txXfrm>
        <a:off x="3440848" y="234489"/>
        <a:ext cx="793067" cy="764315"/>
      </dsp:txXfrm>
    </dsp:sp>
    <dsp:sp modelId="{3B93E6C6-F913-44AD-837F-B9CC3FF3D645}">
      <dsp:nvSpPr>
        <dsp:cNvPr id="0" name=""/>
        <dsp:cNvSpPr/>
      </dsp:nvSpPr>
      <dsp:spPr>
        <a:xfrm rot="1472164">
          <a:off x="4621820" y="735935"/>
          <a:ext cx="325739" cy="4524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4626232" y="806129"/>
        <a:ext cx="228017" cy="271454"/>
      </dsp:txXfrm>
    </dsp:sp>
    <dsp:sp modelId="{05C26FE2-8A07-4787-B5C3-9EF8669B76A4}">
      <dsp:nvSpPr>
        <dsp:cNvPr id="0" name=""/>
        <dsp:cNvSpPr/>
      </dsp:nvSpPr>
      <dsp:spPr>
        <a:xfrm>
          <a:off x="5181604" y="990601"/>
          <a:ext cx="1232164" cy="104179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access</a:t>
          </a:r>
          <a:endParaRPr lang="en-US" sz="1100" kern="1200" dirty="0"/>
        </a:p>
      </dsp:txBody>
      <dsp:txXfrm>
        <a:off x="5362050" y="1143168"/>
        <a:ext cx="871272" cy="736662"/>
      </dsp:txXfrm>
    </dsp:sp>
    <dsp:sp modelId="{6B2657B0-C427-4E85-96B6-F509C2D34B62}">
      <dsp:nvSpPr>
        <dsp:cNvPr id="0" name=""/>
        <dsp:cNvSpPr/>
      </dsp:nvSpPr>
      <dsp:spPr>
        <a:xfrm rot="7195674">
          <a:off x="5242269" y="2041009"/>
          <a:ext cx="298773" cy="3516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5309444" y="2072490"/>
        <a:ext cx="209141" cy="210964"/>
      </dsp:txXfrm>
    </dsp:sp>
    <dsp:sp modelId="{0F0E1806-1AF1-42F4-8955-9F9CBE8A9E13}">
      <dsp:nvSpPr>
        <dsp:cNvPr id="0" name=""/>
        <dsp:cNvSpPr/>
      </dsp:nvSpPr>
      <dsp:spPr>
        <a:xfrm>
          <a:off x="4343400" y="2418193"/>
          <a:ext cx="1264918" cy="104179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Dialyzer</a:t>
          </a:r>
          <a:endParaRPr lang="en-US" sz="1100" kern="1200" dirty="0"/>
        </a:p>
      </dsp:txBody>
      <dsp:txXfrm>
        <a:off x="4528643" y="2570760"/>
        <a:ext cx="894432" cy="736662"/>
      </dsp:txXfrm>
    </dsp:sp>
    <dsp:sp modelId="{76840DD7-4D71-420A-B85E-24E07648BBCF}">
      <dsp:nvSpPr>
        <dsp:cNvPr id="0" name=""/>
        <dsp:cNvSpPr/>
      </dsp:nvSpPr>
      <dsp:spPr>
        <a:xfrm rot="10800000">
          <a:off x="3871618" y="2763288"/>
          <a:ext cx="333392" cy="3516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3971636" y="2833609"/>
        <a:ext cx="233374" cy="210964"/>
      </dsp:txXfrm>
    </dsp:sp>
    <dsp:sp modelId="{BD616163-8B1A-490A-89AE-56E1A8D67E34}">
      <dsp:nvSpPr>
        <dsp:cNvPr id="0" name=""/>
        <dsp:cNvSpPr/>
      </dsp:nvSpPr>
      <dsp:spPr>
        <a:xfrm>
          <a:off x="2317620" y="2418193"/>
          <a:ext cx="1396737" cy="104179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Treatment documentation</a:t>
          </a:r>
          <a:endParaRPr lang="en-US" sz="1100" kern="1200" dirty="0"/>
        </a:p>
      </dsp:txBody>
      <dsp:txXfrm>
        <a:off x="2522167" y="2570760"/>
        <a:ext cx="987643" cy="736662"/>
      </dsp:txXfrm>
    </dsp:sp>
    <dsp:sp modelId="{CE1BDBF6-91A3-418A-A904-C371D7F2A913}">
      <dsp:nvSpPr>
        <dsp:cNvPr id="0" name=""/>
        <dsp:cNvSpPr/>
      </dsp:nvSpPr>
      <dsp:spPr>
        <a:xfrm rot="15033141">
          <a:off x="2648692" y="2056425"/>
          <a:ext cx="235420" cy="3516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rot="10800000">
        <a:off x="2695762" y="2160044"/>
        <a:ext cx="164794" cy="210964"/>
      </dsp:txXfrm>
    </dsp:sp>
    <dsp:sp modelId="{A38AF7F2-9B92-40F1-861F-AF9DA089E8B4}">
      <dsp:nvSpPr>
        <dsp:cNvPr id="0" name=""/>
        <dsp:cNvSpPr/>
      </dsp:nvSpPr>
      <dsp:spPr>
        <a:xfrm>
          <a:off x="1784221" y="990606"/>
          <a:ext cx="1455400" cy="104179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Fluid gains and losses each treatment </a:t>
          </a:r>
          <a:endParaRPr lang="en-US" sz="1100" kern="1200" dirty="0"/>
        </a:p>
      </dsp:txBody>
      <dsp:txXfrm>
        <a:off x="1997359" y="1143173"/>
        <a:ext cx="1029124" cy="736662"/>
      </dsp:txXfrm>
    </dsp:sp>
    <dsp:sp modelId="{E6E723AC-8331-43D3-B76E-E494A8C52830}">
      <dsp:nvSpPr>
        <dsp:cNvPr id="0" name=""/>
        <dsp:cNvSpPr/>
      </dsp:nvSpPr>
      <dsp:spPr>
        <a:xfrm rot="19558534">
          <a:off x="3096963" y="868024"/>
          <a:ext cx="215361" cy="3516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a:p>
      </dsp:txBody>
      <dsp:txXfrm>
        <a:off x="3102493" y="956421"/>
        <a:ext cx="150753" cy="210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F46AC-AFF0-4713-A8E8-F008546CA8C1}">
      <dsp:nvSpPr>
        <dsp:cNvPr id="0" name=""/>
        <dsp:cNvSpPr/>
      </dsp:nvSpPr>
      <dsp:spPr>
        <a:xfrm>
          <a:off x="2895600" y="94231"/>
          <a:ext cx="1911292" cy="144151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What to Review</a:t>
          </a:r>
          <a:endParaRPr lang="en-US" sz="3000" kern="1200" dirty="0"/>
        </a:p>
      </dsp:txBody>
      <dsp:txXfrm>
        <a:off x="3175502" y="305336"/>
        <a:ext cx="1351488" cy="1019305"/>
      </dsp:txXfrm>
    </dsp:sp>
    <dsp:sp modelId="{243302BC-1508-42F9-A0AF-E23EB6163B6A}">
      <dsp:nvSpPr>
        <dsp:cNvPr id="0" name=""/>
        <dsp:cNvSpPr/>
      </dsp:nvSpPr>
      <dsp:spPr>
        <a:xfrm rot="8876829">
          <a:off x="885351" y="1682080"/>
          <a:ext cx="2292262" cy="54471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E37D7D-13D3-4136-887F-BE3B6ABBE6A5}">
      <dsp:nvSpPr>
        <dsp:cNvPr id="0" name=""/>
        <dsp:cNvSpPr/>
      </dsp:nvSpPr>
      <dsp:spPr>
        <a:xfrm>
          <a:off x="152204" y="1161386"/>
          <a:ext cx="1815727" cy="28026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35000"/>
            </a:spcAft>
          </a:pPr>
          <a:endParaRPr lang="en-US" sz="2000" kern="1200" dirty="0" smtClean="0"/>
        </a:p>
        <a:p>
          <a:pPr lvl="0" algn="ctr" defTabSz="889000">
            <a:lnSpc>
              <a:spcPct val="90000"/>
            </a:lnSpc>
            <a:spcBef>
              <a:spcPct val="0"/>
            </a:spcBef>
            <a:spcAft>
              <a:spcPct val="35000"/>
            </a:spcAft>
          </a:pPr>
          <a:r>
            <a:rPr lang="en-US" sz="2000" kern="1200" dirty="0" err="1" smtClean="0"/>
            <a:t>Wasthere</a:t>
          </a:r>
          <a:r>
            <a:rPr lang="en-US" sz="2000" kern="1200" dirty="0" smtClean="0"/>
            <a:t> a recent correction of access recirculation or needle reversal problems?</a:t>
          </a:r>
          <a:endParaRPr lang="en-US" sz="2000" kern="1200" dirty="0"/>
        </a:p>
      </dsp:txBody>
      <dsp:txXfrm>
        <a:off x="205385" y="1214567"/>
        <a:ext cx="1709365" cy="2696250"/>
      </dsp:txXfrm>
    </dsp:sp>
    <dsp:sp modelId="{C772474B-9AE5-442E-BB0E-A6AB8A62662B}">
      <dsp:nvSpPr>
        <dsp:cNvPr id="0" name=""/>
        <dsp:cNvSpPr/>
      </dsp:nvSpPr>
      <dsp:spPr>
        <a:xfrm rot="5421342">
          <a:off x="3076970" y="2116856"/>
          <a:ext cx="1529005" cy="54471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66B330-0A25-416A-AA9D-ADEF501FADB6}">
      <dsp:nvSpPr>
        <dsp:cNvPr id="0" name=""/>
        <dsp:cNvSpPr/>
      </dsp:nvSpPr>
      <dsp:spPr>
        <a:xfrm>
          <a:off x="2928863" y="2116407"/>
          <a:ext cx="1815727" cy="207459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lvl="0" algn="ctr" defTabSz="844550">
            <a:lnSpc>
              <a:spcPct val="90000"/>
            </a:lnSpc>
            <a:spcBef>
              <a:spcPct val="0"/>
            </a:spcBef>
            <a:spcAft>
              <a:spcPct val="35000"/>
            </a:spcAft>
          </a:pPr>
          <a:r>
            <a:rPr lang="en-US" sz="1900" kern="1200" dirty="0" smtClean="0"/>
            <a:t>How long the dialysis session lasted Did the patient dialyzed longer than ordered?</a:t>
          </a:r>
          <a:endParaRPr lang="en-US" sz="1900" kern="1200" dirty="0"/>
        </a:p>
      </dsp:txBody>
      <dsp:txXfrm>
        <a:off x="2982044" y="2169588"/>
        <a:ext cx="1709365" cy="1968230"/>
      </dsp:txXfrm>
    </dsp:sp>
    <dsp:sp modelId="{C322FF8E-F890-4441-98A5-412763140853}">
      <dsp:nvSpPr>
        <dsp:cNvPr id="0" name=""/>
        <dsp:cNvSpPr/>
      </dsp:nvSpPr>
      <dsp:spPr>
        <a:xfrm rot="2248019">
          <a:off x="4404005" y="1757132"/>
          <a:ext cx="2063801" cy="544718"/>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E2656B-666C-4B4F-876E-E7D507538A87}">
      <dsp:nvSpPr>
        <dsp:cNvPr id="0" name=""/>
        <dsp:cNvSpPr/>
      </dsp:nvSpPr>
      <dsp:spPr>
        <a:xfrm>
          <a:off x="5347066" y="1199585"/>
          <a:ext cx="1815727" cy="291523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How much fluid </a:t>
          </a:r>
          <a:r>
            <a:rPr lang="en-US" sz="2400" kern="1200" dirty="0" err="1" smtClean="0"/>
            <a:t>dia</a:t>
          </a:r>
          <a:r>
            <a:rPr lang="en-US" sz="2400" kern="1200" dirty="0" smtClean="0"/>
            <a:t> </a:t>
          </a:r>
          <a:r>
            <a:rPr lang="en-US" sz="2400" kern="1200" dirty="0" err="1" smtClean="0"/>
            <a:t>Iremove</a:t>
          </a:r>
          <a:r>
            <a:rPr lang="en-US" sz="2400" kern="1200" dirty="0" smtClean="0"/>
            <a:t>?</a:t>
          </a:r>
          <a:endParaRPr lang="en-US" sz="2400" kern="1200" dirty="0"/>
        </a:p>
      </dsp:txBody>
      <dsp:txXfrm>
        <a:off x="5400247" y="1252766"/>
        <a:ext cx="1709365" cy="280886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EB3750-BF74-4BC5-B8B2-4096A5C62A30}" type="datetimeFigureOut">
              <a:rPr lang="en-US" smtClean="0"/>
              <a:t>5/28/2020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A9954E-557B-4050-BD97-24879D3288B1}" type="slidenum">
              <a:rPr lang="en-US" smtClean="0"/>
              <a:t>‹#›</a:t>
            </a:fld>
            <a:endParaRPr lang="en-US"/>
          </a:p>
        </p:txBody>
      </p:sp>
    </p:spTree>
    <p:extLst>
      <p:ext uri="{BB962C8B-B14F-4D97-AF65-F5344CB8AC3E}">
        <p14:creationId xmlns:p14="http://schemas.microsoft.com/office/powerpoint/2010/main" val="262845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A9954E-557B-4050-BD97-24879D3288B1}" type="slidenum">
              <a:rPr lang="en-US" smtClean="0"/>
              <a:t>16</a:t>
            </a:fld>
            <a:endParaRPr lang="en-US"/>
          </a:p>
        </p:txBody>
      </p:sp>
    </p:spTree>
    <p:extLst>
      <p:ext uri="{BB962C8B-B14F-4D97-AF65-F5344CB8AC3E}">
        <p14:creationId xmlns:p14="http://schemas.microsoft.com/office/powerpoint/2010/main" val="78215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32508EB-7E6D-4441-81EB-05B81E64D141}"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15834-C578-4531-8383-37DF0317D81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508EB-7E6D-4441-81EB-05B81E64D141}"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15834-C578-4531-8383-37DF0317D81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32508EB-7E6D-4441-81EB-05B81E64D141}"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15834-C578-4531-8383-37DF0317D812}"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2508EB-7E6D-4441-81EB-05B81E64D141}"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15834-C578-4531-8383-37DF0317D812}"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2508EB-7E6D-4441-81EB-05B81E64D141}" type="datetimeFigureOut">
              <a:rPr lang="en-US" smtClean="0"/>
              <a:t>5/28/2020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715834-C578-4531-8383-37DF0317D81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32508EB-7E6D-4441-81EB-05B81E64D141}"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15834-C578-4531-8383-37DF0317D812}"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32508EB-7E6D-4441-81EB-05B81E64D141}" type="datetimeFigureOut">
              <a:rPr lang="en-US" smtClean="0"/>
              <a:t>5/28/2020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715834-C578-4531-8383-37DF0317D81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2508EB-7E6D-4441-81EB-05B81E64D141}" type="datetimeFigureOut">
              <a:rPr lang="en-US" smtClean="0"/>
              <a:t>5/28/2020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715834-C578-4531-8383-37DF0317D81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32508EB-7E6D-4441-81EB-05B81E64D141}" type="datetimeFigureOut">
              <a:rPr lang="en-US" smtClean="0"/>
              <a:t>5/28/2020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715834-C578-4531-8383-37DF0317D81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32508EB-7E6D-4441-81EB-05B81E64D141}"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15834-C578-4531-8383-37DF0317D812}"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2508EB-7E6D-4441-81EB-05B81E64D141}" type="datetimeFigureOut">
              <a:rPr lang="en-US" smtClean="0"/>
              <a:t>5/28/2020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715834-C578-4531-8383-37DF0317D812}"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432508EB-7E6D-4441-81EB-05B81E64D141}" type="datetimeFigureOut">
              <a:rPr lang="en-US" smtClean="0"/>
              <a:t>5/28/2020</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83715834-C578-4531-8383-37DF0317D812}"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863"/>
            <a:ext cx="6477000" cy="1060937"/>
          </a:xfrm>
        </p:spPr>
        <p:txBody>
          <a:bodyPr/>
          <a:lstStyle/>
          <a:p>
            <a:r>
              <a:rPr lang="en-US" i="1" u="sng" dirty="0" smtClean="0">
                <a:solidFill>
                  <a:srgbClr val="FF0000"/>
                </a:solidFill>
              </a:rPr>
              <a:t>Adequacy of Dialysis </a:t>
            </a:r>
            <a:endParaRPr lang="en-US" i="1" u="sng" dirty="0">
              <a:solidFill>
                <a:srgbClr val="FF0000"/>
              </a:solidFill>
            </a:endParaRPr>
          </a:p>
        </p:txBody>
      </p:sp>
      <p:sp>
        <p:nvSpPr>
          <p:cNvPr id="3" name="Subtitle 2"/>
          <p:cNvSpPr>
            <a:spLocks noGrp="1"/>
          </p:cNvSpPr>
          <p:nvPr>
            <p:ph type="subTitle" idx="1"/>
          </p:nvPr>
        </p:nvSpPr>
        <p:spPr>
          <a:xfrm>
            <a:off x="304800" y="990600"/>
            <a:ext cx="8305800" cy="5334000"/>
          </a:xfrm>
        </p:spPr>
        <p:txBody>
          <a:bodyPr>
            <a:normAutofit/>
          </a:bodyPr>
          <a:lstStyle/>
          <a:p>
            <a:endParaRPr lang="en-US" sz="4000" i="1" u="sng" dirty="0" smtClean="0">
              <a:solidFill>
                <a:schemeClr val="accent2">
                  <a:lumMod val="60000"/>
                  <a:lumOff val="40000"/>
                </a:schemeClr>
              </a:solidFill>
            </a:endParaRPr>
          </a:p>
          <a:p>
            <a:r>
              <a:rPr lang="en-US" sz="4000" i="1" u="sng" dirty="0" smtClean="0">
                <a:solidFill>
                  <a:schemeClr val="accent2">
                    <a:lumMod val="60000"/>
                    <a:lumOff val="40000"/>
                  </a:schemeClr>
                </a:solidFill>
              </a:rPr>
              <a:t>History of hemodialysis Adequacy</a:t>
            </a:r>
          </a:p>
          <a:p>
            <a:pPr marL="457200" indent="-457200">
              <a:buFont typeface="Arial" pitchFamily="34" charset="0"/>
              <a:buChar char="•"/>
            </a:pPr>
            <a:r>
              <a:rPr lang="en-US" dirty="0" smtClean="0">
                <a:solidFill>
                  <a:schemeClr val="tx1"/>
                </a:solidFill>
              </a:rPr>
              <a:t>Maintaining life, but not health</a:t>
            </a:r>
          </a:p>
          <a:p>
            <a:pPr marL="457200" indent="-457200">
              <a:buFont typeface="Arial" pitchFamily="34" charset="0"/>
              <a:buChar char="•"/>
            </a:pPr>
            <a:r>
              <a:rPr lang="en-US" dirty="0" smtClean="0">
                <a:solidFill>
                  <a:schemeClr val="tx1"/>
                </a:solidFill>
              </a:rPr>
              <a:t>When hemodialysis treatments were first used to replace renal function, no one knew how much dialysis therapy  was needed to keep the patients healthy.</a:t>
            </a:r>
          </a:p>
          <a:p>
            <a:pPr marL="457200" indent="-457200">
              <a:buFont typeface="Arial" pitchFamily="34" charset="0"/>
              <a:buChar char="•"/>
            </a:pPr>
            <a:r>
              <a:rPr lang="en-US" dirty="0" smtClean="0">
                <a:solidFill>
                  <a:schemeClr val="tx1"/>
                </a:solidFill>
              </a:rPr>
              <a:t>Doctors knew that they had to maintain the blood levels of certain substances, such as potassium, within a specific range to keep their patients alive. </a:t>
            </a:r>
            <a:endParaRPr lang="en-US" dirty="0">
              <a:solidFill>
                <a:schemeClr val="tx1"/>
              </a:solidFill>
            </a:endParaRPr>
          </a:p>
        </p:txBody>
      </p:sp>
    </p:spTree>
    <p:extLst>
      <p:ext uri="{BB962C8B-B14F-4D97-AF65-F5344CB8AC3E}">
        <p14:creationId xmlns:p14="http://schemas.microsoft.com/office/powerpoint/2010/main" val="2672096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“k”stands for “clearence” of urea in milliliters per minute</a:t>
            </a:r>
          </a:p>
          <a:p>
            <a:r>
              <a:rPr lang="en-US" dirty="0" smtClean="0"/>
              <a:t>“t” for “time” in minutes</a:t>
            </a:r>
          </a:p>
          <a:p>
            <a:r>
              <a:rPr lang="en-US" dirty="0" smtClean="0"/>
              <a:t>“v” for body water “volume” in liters</a:t>
            </a:r>
          </a:p>
          <a:p>
            <a:pPr marL="0" indent="0">
              <a:buNone/>
            </a:pPr>
            <a:r>
              <a:rPr lang="en-US" dirty="0" smtClean="0"/>
              <a:t> the calculation uses each patients individuals body water volume, so the value is “normalised” patients who the same amount can have different body water volume .</a:t>
            </a:r>
            <a:endParaRPr lang="en-US" dirty="0"/>
          </a:p>
        </p:txBody>
      </p:sp>
      <p:sp>
        <p:nvSpPr>
          <p:cNvPr id="2" name="Title 1"/>
          <p:cNvSpPr>
            <a:spLocks noGrp="1"/>
          </p:cNvSpPr>
          <p:nvPr>
            <p:ph type="title"/>
          </p:nvPr>
        </p:nvSpPr>
        <p:spPr/>
        <p:txBody>
          <a:bodyPr/>
          <a:lstStyle/>
          <a:p>
            <a:r>
              <a:rPr lang="en-US" dirty="0" err="1" smtClean="0">
                <a:solidFill>
                  <a:srgbClr val="FF0000"/>
                </a:solidFill>
              </a:rPr>
              <a:t>Kt</a:t>
            </a:r>
            <a:r>
              <a:rPr lang="en-US" dirty="0" smtClean="0">
                <a:solidFill>
                  <a:srgbClr val="FF0000"/>
                </a:solidFill>
              </a:rPr>
              <a:t>/v</a:t>
            </a:r>
            <a:endParaRPr lang="en-US" dirty="0">
              <a:solidFill>
                <a:srgbClr val="FF0000"/>
              </a:solidFill>
            </a:endParaRPr>
          </a:p>
        </p:txBody>
      </p:sp>
    </p:spTree>
    <p:extLst>
      <p:ext uri="{BB962C8B-B14F-4D97-AF65-F5344CB8AC3E}">
        <p14:creationId xmlns:p14="http://schemas.microsoft.com/office/powerpoint/2010/main" val="4001651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85800"/>
            <a:ext cx="8305800" cy="5715000"/>
          </a:xfrm>
        </p:spPr>
        <p:txBody>
          <a:bodyPr>
            <a:normAutofit fontScale="92500" lnSpcReduction="10000"/>
          </a:bodyPr>
          <a:lstStyle/>
          <a:p>
            <a:pPr marL="0" indent="0">
              <a:buNone/>
            </a:pPr>
            <a:r>
              <a:rPr lang="en-US" dirty="0"/>
              <a:t>example  </a:t>
            </a:r>
          </a:p>
          <a:p>
            <a:pPr marL="0" indent="0">
              <a:buNone/>
            </a:pPr>
            <a:endParaRPr lang="en-US" dirty="0"/>
          </a:p>
          <a:p>
            <a:pPr marL="0" indent="0">
              <a:buNone/>
            </a:pPr>
            <a:r>
              <a:rPr lang="en-US" dirty="0"/>
              <a:t>                                    if the dialyzer’s clearance is 300 ml /min and a dialysis session lasts for 180 minutes (3 hours) </a:t>
            </a:r>
            <a:r>
              <a:rPr lang="en-US" dirty="0" err="1"/>
              <a:t>kt</a:t>
            </a:r>
            <a:r>
              <a:rPr lang="en-US" dirty="0"/>
              <a:t> will be 300 ml/min </a:t>
            </a:r>
            <a:r>
              <a:rPr lang="en-US" dirty="0" err="1"/>
              <a:t>multplied</a:t>
            </a:r>
            <a:r>
              <a:rPr lang="en-US" dirty="0"/>
              <a:t> by 180minutes. The result comes to 54,00ml, or 54 liters.</a:t>
            </a:r>
          </a:p>
          <a:p>
            <a:pPr>
              <a:buFont typeface="Wingdings" pitchFamily="2" charset="2"/>
              <a:buChar char="v"/>
            </a:pPr>
            <a:r>
              <a:rPr lang="en-US" dirty="0" err="1"/>
              <a:t>Kt</a:t>
            </a:r>
            <a:r>
              <a:rPr lang="en-US" dirty="0"/>
              <a:t>=300ml/min multiplied by  180 minutes  </a:t>
            </a:r>
          </a:p>
          <a:p>
            <a:pPr marL="0" indent="0">
              <a:buNone/>
            </a:pPr>
            <a:r>
              <a:rPr lang="en-US" dirty="0"/>
              <a:t>    </a:t>
            </a:r>
            <a:r>
              <a:rPr lang="en-US" dirty="0" err="1"/>
              <a:t>Kt</a:t>
            </a:r>
            <a:r>
              <a:rPr lang="en-US" dirty="0"/>
              <a:t>=5400 ml=54 liters</a:t>
            </a:r>
          </a:p>
          <a:p>
            <a:pPr marL="0" indent="0">
              <a:buNone/>
            </a:pPr>
            <a:endParaRPr lang="en-US" dirty="0"/>
          </a:p>
          <a:p>
            <a:pPr>
              <a:buFont typeface="Wingdings" pitchFamily="2" charset="2"/>
              <a:buChar char="v"/>
            </a:pPr>
            <a:r>
              <a:rPr lang="en-US" dirty="0"/>
              <a:t>   the body is about 60 percent water by weight. If a patient weights 70 kilograms (kg) ,V will be 42 liters.</a:t>
            </a:r>
          </a:p>
          <a:p>
            <a:pPr>
              <a:buFont typeface="Wingdings" pitchFamily="2" charset="2"/>
              <a:buChar char="v"/>
            </a:pPr>
            <a:r>
              <a:rPr lang="en-US" dirty="0"/>
              <a:t>V=70 kg multiplied by.60=42 liters </a:t>
            </a:r>
          </a:p>
          <a:p>
            <a:pPr>
              <a:buFont typeface="Wingdings" pitchFamily="2" charset="2"/>
              <a:buChar char="v"/>
            </a:pPr>
            <a:r>
              <a:rPr lang="en-US" dirty="0"/>
              <a:t>So the ratio-K multiplied by t to </a:t>
            </a:r>
            <a:r>
              <a:rPr lang="en-US" dirty="0" err="1"/>
              <a:t>V,or</a:t>
            </a:r>
            <a:r>
              <a:rPr lang="en-US" dirty="0"/>
              <a:t>  </a:t>
            </a:r>
            <a:r>
              <a:rPr lang="en-US" dirty="0" err="1"/>
              <a:t>kt</a:t>
            </a:r>
            <a:r>
              <a:rPr lang="en-US" dirty="0"/>
              <a:t>/v compares to amount of fluid that passes through the </a:t>
            </a:r>
            <a:r>
              <a:rPr lang="en-US" dirty="0" err="1"/>
              <a:t>dialyser</a:t>
            </a:r>
            <a:r>
              <a:rPr lang="en-US" dirty="0"/>
              <a:t> with the amount of fluid in the patients body the </a:t>
            </a:r>
            <a:r>
              <a:rPr lang="en-US" dirty="0" err="1"/>
              <a:t>kt</a:t>
            </a:r>
            <a:r>
              <a:rPr lang="en-US" dirty="0"/>
              <a:t>/v for this patients would be 1.3 .</a:t>
            </a:r>
          </a:p>
          <a:p>
            <a:pPr>
              <a:buFont typeface="Wingdings" pitchFamily="2" charset="2"/>
              <a:buChar char="v"/>
            </a:pPr>
            <a:r>
              <a:rPr lang="en-US" dirty="0" err="1"/>
              <a:t>Kt</a:t>
            </a:r>
            <a:r>
              <a:rPr lang="en-US" dirty="0"/>
              <a:t>/v = 54/42=1.3.</a:t>
            </a:r>
          </a:p>
        </p:txBody>
      </p:sp>
      <p:sp>
        <p:nvSpPr>
          <p:cNvPr id="3" name="Title 2"/>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3793651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667000"/>
            <a:ext cx="7408333" cy="3450696"/>
          </a:xfrm>
        </p:spPr>
        <p:txBody>
          <a:bodyPr>
            <a:normAutofit fontScale="92500"/>
          </a:bodyPr>
          <a:lstStyle/>
          <a:p>
            <a:r>
              <a:rPr lang="en-US" dirty="0" smtClean="0"/>
              <a:t>Why were some patients who had urea levels of 100 perfectly healthy, yet others who had who had levels of 60 unhealthy?,  the formula </a:t>
            </a:r>
            <a:r>
              <a:rPr lang="en-US" dirty="0" err="1" smtClean="0"/>
              <a:t>Kt</a:t>
            </a:r>
            <a:r>
              <a:rPr lang="en-US" dirty="0" smtClean="0"/>
              <a:t>/V effectively answered these questions for the first time.</a:t>
            </a:r>
          </a:p>
          <a:p>
            <a:r>
              <a:rPr lang="en-US" dirty="0" smtClean="0"/>
              <a:t>The healthy and unhealthy patients fell into two groups . If the patient had a </a:t>
            </a:r>
            <a:r>
              <a:rPr lang="en-US" dirty="0" err="1" smtClean="0"/>
              <a:t>Kt</a:t>
            </a:r>
            <a:r>
              <a:rPr lang="en-US" dirty="0" smtClean="0"/>
              <a:t>/v value that was 1.0 or higher, they were doing well in term of being adequately dialyzed.</a:t>
            </a:r>
          </a:p>
          <a:p>
            <a:pPr marL="0" indent="0">
              <a:buNone/>
            </a:pPr>
            <a:r>
              <a:rPr lang="en-US" dirty="0" smtClean="0"/>
              <a:t>If they had </a:t>
            </a:r>
            <a:r>
              <a:rPr lang="en-US" dirty="0" err="1" smtClean="0"/>
              <a:t>Kt</a:t>
            </a:r>
            <a:r>
              <a:rPr lang="en-US" dirty="0" smtClean="0"/>
              <a:t>/V value less than 0.8 , they were under dialyzed and were doing poorly.</a:t>
            </a:r>
            <a:endParaRPr lang="en-US" dirty="0"/>
          </a:p>
        </p:txBody>
      </p:sp>
      <p:sp>
        <p:nvSpPr>
          <p:cNvPr id="3" name="Title 2"/>
          <p:cNvSpPr>
            <a:spLocks noGrp="1"/>
          </p:cNvSpPr>
          <p:nvPr>
            <p:ph type="title"/>
          </p:nvPr>
        </p:nvSpPr>
        <p:spPr>
          <a:xfrm>
            <a:off x="533400" y="304800"/>
            <a:ext cx="8229600" cy="1252728"/>
          </a:xfrm>
        </p:spPr>
        <p:txBody>
          <a:bodyPr>
            <a:normAutofit fontScale="90000"/>
          </a:bodyPr>
          <a:lstStyle/>
          <a:p>
            <a:pPr marL="571500" indent="-571500">
              <a:buFont typeface="Arial" pitchFamily="34" charset="0"/>
              <a:buChar char="•"/>
            </a:pPr>
            <a:r>
              <a:rPr lang="en-US" dirty="0" smtClean="0"/>
              <a:t>The question  are finally </a:t>
            </a:r>
            <a:r>
              <a:rPr lang="en-US" dirty="0" err="1" smtClean="0"/>
              <a:t>ansered</a:t>
            </a:r>
            <a:endParaRPr lang="en-US" dirty="0"/>
          </a:p>
        </p:txBody>
      </p:sp>
    </p:spTree>
    <p:extLst>
      <p:ext uri="{BB962C8B-B14F-4D97-AF65-F5344CB8AC3E}">
        <p14:creationId xmlns:p14="http://schemas.microsoft.com/office/powerpoint/2010/main" val="3388217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752600"/>
            <a:ext cx="7408333" cy="4441296"/>
          </a:xfrm>
        </p:spPr>
        <p:txBody>
          <a:bodyPr/>
          <a:lstStyle/>
          <a:p>
            <a:pPr>
              <a:buClr>
                <a:srgbClr val="FF0000"/>
              </a:buClr>
            </a:pPr>
            <a:r>
              <a:rPr lang="en-US" dirty="0" smtClean="0"/>
              <a:t>Another benefit was that dialysis </a:t>
            </a:r>
            <a:r>
              <a:rPr lang="en-US" dirty="0" err="1" smtClean="0"/>
              <a:t>patiein</a:t>
            </a:r>
            <a:r>
              <a:rPr lang="en-US" dirty="0" smtClean="0"/>
              <a:t> , not less.</a:t>
            </a:r>
          </a:p>
          <a:p>
            <a:pPr>
              <a:buClr>
                <a:srgbClr val="FF0000"/>
              </a:buClr>
            </a:pPr>
            <a:r>
              <a:rPr lang="en-US" dirty="0" smtClean="0"/>
              <a:t>As more data accumulated, it because apparent that reducing protein in the diet to keep the urea levels low was actually resulting in patients not getting enough protein to stay Healthy (low albumin levels ). </a:t>
            </a:r>
          </a:p>
          <a:p>
            <a:pPr>
              <a:buClr>
                <a:srgbClr val="FF0000"/>
              </a:buClr>
            </a:pPr>
            <a:r>
              <a:rPr lang="en-US" dirty="0" smtClean="0"/>
              <a:t>Those defiant 1970’s patients who ate more than their allotted amount of protein , and than </a:t>
            </a:r>
            <a:r>
              <a:rPr lang="en-US" dirty="0" err="1" smtClean="0"/>
              <a:t>were”punished</a:t>
            </a:r>
            <a:r>
              <a:rPr lang="en-US" dirty="0" smtClean="0"/>
              <a:t> “with more dialysis time, were actually in sync with today’s best clinical practices.</a:t>
            </a:r>
          </a:p>
        </p:txBody>
      </p:sp>
      <p:sp>
        <p:nvSpPr>
          <p:cNvPr id="3" name="Title 2"/>
          <p:cNvSpPr>
            <a:spLocks noGrp="1"/>
          </p:cNvSpPr>
          <p:nvPr>
            <p:ph type="title"/>
          </p:nvPr>
        </p:nvSpPr>
        <p:spPr>
          <a:xfrm>
            <a:off x="457200" y="338328"/>
            <a:ext cx="8229600" cy="652272"/>
          </a:xfrm>
        </p:spPr>
        <p:txBody>
          <a:bodyPr>
            <a:normAutofit fontScale="90000"/>
          </a:bodyPr>
          <a:lstStyle/>
          <a:p>
            <a:r>
              <a:rPr lang="en-US" dirty="0" smtClean="0"/>
              <a:t>  </a:t>
            </a:r>
            <a:endParaRPr lang="en-US" dirty="0"/>
          </a:p>
        </p:txBody>
      </p:sp>
    </p:spTree>
    <p:extLst>
      <p:ext uri="{BB962C8B-B14F-4D97-AF65-F5344CB8AC3E}">
        <p14:creationId xmlns:p14="http://schemas.microsoft.com/office/powerpoint/2010/main" val="4162914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627533" cy="4983163"/>
          </a:xfrm>
        </p:spPr>
        <p:txBody>
          <a:bodyPr/>
          <a:lstStyle/>
          <a:p>
            <a:pPr>
              <a:buClr>
                <a:schemeClr val="accent3"/>
              </a:buClr>
            </a:pPr>
            <a:endParaRPr lang="en-US" dirty="0" smtClean="0"/>
          </a:p>
          <a:p>
            <a:pPr>
              <a:buClr>
                <a:schemeClr val="accent3"/>
              </a:buClr>
            </a:pPr>
            <a:r>
              <a:rPr lang="en-US" dirty="0" smtClean="0"/>
              <a:t>The </a:t>
            </a:r>
            <a:r>
              <a:rPr lang="en-US" dirty="0" err="1" smtClean="0"/>
              <a:t>Kt</a:t>
            </a:r>
            <a:r>
              <a:rPr lang="en-US" dirty="0" smtClean="0"/>
              <a:t>/V is more accurate than the URR in measuring how much urea is removed during dialysis , primarily because the </a:t>
            </a:r>
            <a:r>
              <a:rPr lang="en-US" dirty="0" err="1" smtClean="0"/>
              <a:t>Kt</a:t>
            </a:r>
            <a:r>
              <a:rPr lang="en-US" dirty="0" smtClean="0"/>
              <a:t>/V also considers the amount of urea removed with excess fluid.</a:t>
            </a:r>
          </a:p>
          <a:p>
            <a:pPr marL="0" indent="0">
              <a:buClr>
                <a:schemeClr val="accent3"/>
              </a:buClr>
              <a:buNone/>
            </a:pPr>
            <a:endParaRPr lang="en-US" dirty="0" smtClean="0"/>
          </a:p>
          <a:p>
            <a:pPr>
              <a:buClr>
                <a:schemeClr val="accent3"/>
              </a:buClr>
            </a:pPr>
            <a:r>
              <a:rPr lang="en-US" dirty="0" smtClean="0"/>
              <a:t>Consider two patients  with the same URR and same post dialysis weight , one with a weight loss of 1 kg during the treatment and the other with a weight loss of 3 kg .</a:t>
            </a:r>
          </a:p>
          <a:p>
            <a:pPr marL="0" indent="0">
              <a:buClr>
                <a:schemeClr val="accent3"/>
              </a:buClr>
              <a:buNone/>
            </a:pPr>
            <a:endParaRPr lang="en-US" dirty="0" smtClean="0"/>
          </a:p>
          <a:p>
            <a:pPr>
              <a:buClr>
                <a:schemeClr val="accent3"/>
              </a:buClr>
            </a:pPr>
            <a:r>
              <a:rPr lang="en-US" dirty="0" smtClean="0"/>
              <a:t>The who loses 3 kg will  have a higher </a:t>
            </a:r>
            <a:r>
              <a:rPr lang="en-US" dirty="0" err="1" smtClean="0"/>
              <a:t>Kt</a:t>
            </a:r>
            <a:r>
              <a:rPr lang="en-US" dirty="0" smtClean="0"/>
              <a:t>/V , even though both have the same URR.  </a:t>
            </a:r>
            <a:endParaRPr lang="en-US" dirty="0"/>
          </a:p>
        </p:txBody>
      </p:sp>
      <p:sp>
        <p:nvSpPr>
          <p:cNvPr id="3" name="Title 2"/>
          <p:cNvSpPr>
            <a:spLocks noGrp="1"/>
          </p:cNvSpPr>
          <p:nvPr>
            <p:ph type="title"/>
          </p:nvPr>
        </p:nvSpPr>
        <p:spPr>
          <a:xfrm>
            <a:off x="457200" y="338328"/>
            <a:ext cx="8229600" cy="576072"/>
          </a:xfrm>
        </p:spPr>
        <p:txBody>
          <a:bodyPr>
            <a:noAutofit/>
          </a:bodyPr>
          <a:lstStyle/>
          <a:p>
            <a:pPr marL="571500" indent="-571500">
              <a:buClr>
                <a:schemeClr val="accent2"/>
              </a:buClr>
              <a:buFont typeface="Wingdings" pitchFamily="2" charset="2"/>
              <a:buChar char="v"/>
            </a:pPr>
            <a:r>
              <a:rPr lang="en-US" sz="2800" dirty="0" smtClean="0"/>
              <a:t>How does the </a:t>
            </a:r>
            <a:r>
              <a:rPr lang="en-US" sz="2800" dirty="0" err="1" smtClean="0"/>
              <a:t>Kt</a:t>
            </a:r>
            <a:r>
              <a:rPr lang="en-US" sz="2800" dirty="0" smtClean="0"/>
              <a:t>/V comparing with the URR?</a:t>
            </a:r>
            <a:endParaRPr lang="en-US" sz="2800" dirty="0"/>
          </a:p>
        </p:txBody>
      </p:sp>
    </p:spTree>
    <p:extLst>
      <p:ext uri="{BB962C8B-B14F-4D97-AF65-F5344CB8AC3E}">
        <p14:creationId xmlns:p14="http://schemas.microsoft.com/office/powerpoint/2010/main" val="4042815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286000"/>
            <a:ext cx="8229599" cy="3840163"/>
          </a:xfrm>
        </p:spPr>
        <p:txBody>
          <a:bodyPr/>
          <a:lstStyle/>
          <a:p>
            <a:r>
              <a:rPr lang="en-US" dirty="0" smtClean="0"/>
              <a:t>Adequacy of dialysis refers to how well we remove toxins and waste products from the patient’s blood, and has a major impact on their well-being.</a:t>
            </a:r>
          </a:p>
          <a:p>
            <a:endParaRPr lang="en-US" dirty="0"/>
          </a:p>
          <a:p>
            <a:endParaRPr lang="en-US" dirty="0" smtClean="0"/>
          </a:p>
          <a:p>
            <a:pPr marL="0" indent="0">
              <a:buNone/>
            </a:pPr>
            <a:endParaRPr lang="en-US" dirty="0" smtClean="0"/>
          </a:p>
          <a:p>
            <a:r>
              <a:rPr lang="en-US" dirty="0" smtClean="0"/>
              <a:t>What we dialyze patients, we filter out toxic particles that can affect even organ of their body.</a:t>
            </a:r>
            <a:endParaRPr lang="en-US" dirty="0"/>
          </a:p>
        </p:txBody>
      </p:sp>
      <p:sp>
        <p:nvSpPr>
          <p:cNvPr id="3" name="Title 2"/>
          <p:cNvSpPr>
            <a:spLocks noGrp="1"/>
          </p:cNvSpPr>
          <p:nvPr>
            <p:ph type="title"/>
          </p:nvPr>
        </p:nvSpPr>
        <p:spPr>
          <a:xfrm>
            <a:off x="457200" y="338328"/>
            <a:ext cx="8229600" cy="1414272"/>
          </a:xfrm>
        </p:spPr>
        <p:txBody>
          <a:bodyPr>
            <a:normAutofit/>
          </a:bodyPr>
          <a:lstStyle/>
          <a:p>
            <a:pPr marL="571500" indent="-571500">
              <a:buFont typeface="Arial" pitchFamily="34" charset="0"/>
              <a:buChar char="•"/>
            </a:pPr>
            <a:r>
              <a:rPr lang="en-US" sz="3600" dirty="0" smtClean="0"/>
              <a:t>What is Adequacy of Hemodialysis ?</a:t>
            </a:r>
            <a:endParaRPr lang="en-US" sz="3600" dirty="0"/>
          </a:p>
        </p:txBody>
      </p:sp>
    </p:spTree>
    <p:extLst>
      <p:ext uri="{BB962C8B-B14F-4D97-AF65-F5344CB8AC3E}">
        <p14:creationId xmlns:p14="http://schemas.microsoft.com/office/powerpoint/2010/main" val="22470312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057400"/>
            <a:ext cx="7408333" cy="4068763"/>
          </a:xfrm>
        </p:spPr>
        <p:txBody>
          <a:bodyPr/>
          <a:lstStyle/>
          <a:p>
            <a:pPr marL="0" indent="0">
              <a:buNone/>
            </a:pPr>
            <a:r>
              <a:rPr lang="en-US" dirty="0" smtClean="0"/>
              <a:t>Well-Dialyzed Patients Exhibit the `Following :</a:t>
            </a:r>
          </a:p>
          <a:p>
            <a:r>
              <a:rPr lang="en-US" dirty="0" smtClean="0"/>
              <a:t>Sense of Well Being</a:t>
            </a:r>
          </a:p>
          <a:p>
            <a:r>
              <a:rPr lang="en-US" dirty="0" smtClean="0"/>
              <a:t>Good appetite </a:t>
            </a:r>
          </a:p>
          <a:p>
            <a:r>
              <a:rPr lang="en-US" dirty="0" smtClean="0"/>
              <a:t>More Normal  weight </a:t>
            </a:r>
          </a:p>
          <a:p>
            <a:r>
              <a:rPr lang="en-US" dirty="0" smtClean="0"/>
              <a:t>Feeling like Dialysis is not Necessary , Except to Remove Fluid</a:t>
            </a:r>
          </a:p>
          <a:p>
            <a:r>
              <a:rPr lang="en-US" dirty="0" smtClean="0"/>
              <a:t>More Natural Skin color</a:t>
            </a:r>
            <a:endParaRPr lang="en-US" dirty="0"/>
          </a:p>
        </p:txBody>
      </p:sp>
      <p:sp>
        <p:nvSpPr>
          <p:cNvPr id="3" name="Title 2"/>
          <p:cNvSpPr>
            <a:spLocks noGrp="1"/>
          </p:cNvSpPr>
          <p:nvPr>
            <p:ph type="title"/>
          </p:nvPr>
        </p:nvSpPr>
        <p:spPr/>
        <p:txBody>
          <a:bodyPr>
            <a:normAutofit fontScale="90000"/>
          </a:bodyPr>
          <a:lstStyle/>
          <a:p>
            <a:r>
              <a:rPr lang="en-US" dirty="0" smtClean="0"/>
              <a:t>How do we know if a patient is Adequately Dialyzed?</a:t>
            </a:r>
            <a:endParaRPr lang="en-US" dirty="0"/>
          </a:p>
        </p:txBody>
      </p:sp>
    </p:spTree>
    <p:extLst>
      <p:ext uri="{BB962C8B-B14F-4D97-AF65-F5344CB8AC3E}">
        <p14:creationId xmlns:p14="http://schemas.microsoft.com/office/powerpoint/2010/main" val="4291428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981200"/>
            <a:ext cx="8077199" cy="4144963"/>
          </a:xfrm>
        </p:spPr>
        <p:txBody>
          <a:bodyPr>
            <a:normAutofit lnSpcReduction="10000"/>
          </a:bodyPr>
          <a:lstStyle/>
          <a:p>
            <a:pPr marL="0" indent="0">
              <a:buNone/>
            </a:pPr>
            <a:r>
              <a:rPr lang="en-US" dirty="0" smtClean="0"/>
              <a:t>Under – dialyzed patients May Experience:</a:t>
            </a:r>
          </a:p>
          <a:p>
            <a:r>
              <a:rPr lang="en-US" dirty="0" smtClean="0"/>
              <a:t>Weakness, Tiredness</a:t>
            </a:r>
          </a:p>
          <a:p>
            <a:r>
              <a:rPr lang="en-US" dirty="0" smtClean="0"/>
              <a:t>Loss of Body Weight</a:t>
            </a:r>
          </a:p>
          <a:p>
            <a:r>
              <a:rPr lang="en-US" dirty="0" smtClean="0"/>
              <a:t>Poor Appetite</a:t>
            </a:r>
          </a:p>
          <a:p>
            <a:r>
              <a:rPr lang="en-US" dirty="0" smtClean="0"/>
              <a:t>Nausea/vomiting</a:t>
            </a:r>
          </a:p>
          <a:p>
            <a:r>
              <a:rPr lang="en-US" dirty="0" smtClean="0"/>
              <a:t>Feeling Better after treatment </a:t>
            </a:r>
          </a:p>
          <a:p>
            <a:r>
              <a:rPr lang="en-US" dirty="0" smtClean="0"/>
              <a:t>Yellowish Skin Color </a:t>
            </a:r>
          </a:p>
          <a:p>
            <a:r>
              <a:rPr lang="en-US" dirty="0" smtClean="0"/>
              <a:t>More Infections </a:t>
            </a:r>
          </a:p>
          <a:p>
            <a:r>
              <a:rPr lang="en-US" dirty="0" smtClean="0"/>
              <a:t>Prolonged Bleeding</a:t>
            </a:r>
          </a:p>
          <a:p>
            <a:r>
              <a:rPr lang="en-US" dirty="0" smtClean="0"/>
              <a:t>Premature Death</a:t>
            </a:r>
            <a:endParaRPr lang="en-US" dirty="0"/>
          </a:p>
        </p:txBody>
      </p:sp>
      <p:sp>
        <p:nvSpPr>
          <p:cNvPr id="3" name="Title 2"/>
          <p:cNvSpPr>
            <a:spLocks noGrp="1"/>
          </p:cNvSpPr>
          <p:nvPr>
            <p:ph type="title"/>
          </p:nvPr>
        </p:nvSpPr>
        <p:spPr>
          <a:xfrm>
            <a:off x="457200" y="338328"/>
            <a:ext cx="8229600" cy="1109472"/>
          </a:xfrm>
        </p:spPr>
        <p:txBody>
          <a:bodyPr>
            <a:normAutofit fontScale="90000"/>
          </a:bodyPr>
          <a:lstStyle/>
          <a:p>
            <a:r>
              <a:rPr lang="en-US" dirty="0" smtClean="0"/>
              <a:t>What are the Symptoms of Inadequate Treatment?</a:t>
            </a:r>
            <a:endParaRPr lang="en-US" dirty="0"/>
          </a:p>
        </p:txBody>
      </p:sp>
    </p:spTree>
    <p:extLst>
      <p:ext uri="{BB962C8B-B14F-4D97-AF65-F5344CB8AC3E}">
        <p14:creationId xmlns:p14="http://schemas.microsoft.com/office/powerpoint/2010/main" val="957626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981200"/>
            <a:ext cx="8077199" cy="4144963"/>
          </a:xfrm>
        </p:spPr>
        <p:txBody>
          <a:bodyPr>
            <a:normAutofit lnSpcReduction="10000"/>
          </a:bodyPr>
          <a:lstStyle/>
          <a:p>
            <a:pPr marL="0" indent="0">
              <a:buNone/>
            </a:pPr>
            <a:r>
              <a:rPr lang="en-US" dirty="0" smtClean="0"/>
              <a:t>Under – dialyzed patients May Experience:</a:t>
            </a:r>
          </a:p>
          <a:p>
            <a:r>
              <a:rPr lang="en-US" dirty="0" smtClean="0"/>
              <a:t>Weakness, Tiredness</a:t>
            </a:r>
          </a:p>
          <a:p>
            <a:r>
              <a:rPr lang="en-US" dirty="0" smtClean="0"/>
              <a:t>Loss of Body Weight</a:t>
            </a:r>
          </a:p>
          <a:p>
            <a:r>
              <a:rPr lang="en-US" dirty="0" smtClean="0"/>
              <a:t>Poor Appetite</a:t>
            </a:r>
          </a:p>
          <a:p>
            <a:r>
              <a:rPr lang="en-US" dirty="0" smtClean="0"/>
              <a:t>Nausea/vomiting</a:t>
            </a:r>
          </a:p>
          <a:p>
            <a:r>
              <a:rPr lang="en-US" dirty="0" smtClean="0"/>
              <a:t>Feeling Better after treatment </a:t>
            </a:r>
          </a:p>
          <a:p>
            <a:r>
              <a:rPr lang="en-US" dirty="0" smtClean="0"/>
              <a:t>Yellowish Skin Color </a:t>
            </a:r>
          </a:p>
          <a:p>
            <a:r>
              <a:rPr lang="en-US" dirty="0" smtClean="0"/>
              <a:t>More Infections </a:t>
            </a:r>
          </a:p>
          <a:p>
            <a:r>
              <a:rPr lang="en-US" dirty="0" smtClean="0"/>
              <a:t>Prolonged Bleeding</a:t>
            </a:r>
          </a:p>
          <a:p>
            <a:r>
              <a:rPr lang="en-US" dirty="0" smtClean="0"/>
              <a:t>Premature Death</a:t>
            </a:r>
            <a:endParaRPr lang="en-US" dirty="0"/>
          </a:p>
        </p:txBody>
      </p:sp>
      <p:sp>
        <p:nvSpPr>
          <p:cNvPr id="3" name="Title 2"/>
          <p:cNvSpPr>
            <a:spLocks noGrp="1"/>
          </p:cNvSpPr>
          <p:nvPr>
            <p:ph type="title"/>
          </p:nvPr>
        </p:nvSpPr>
        <p:spPr>
          <a:xfrm>
            <a:off x="457200" y="338328"/>
            <a:ext cx="8229600" cy="1109472"/>
          </a:xfrm>
        </p:spPr>
        <p:txBody>
          <a:bodyPr>
            <a:normAutofit fontScale="90000"/>
          </a:bodyPr>
          <a:lstStyle/>
          <a:p>
            <a:r>
              <a:rPr lang="en-US" dirty="0" smtClean="0"/>
              <a:t>What are the Symptoms of Inadequate Treatment?</a:t>
            </a:r>
            <a:endParaRPr lang="en-US" dirty="0"/>
          </a:p>
        </p:txBody>
      </p:sp>
    </p:spTree>
    <p:extLst>
      <p:ext uri="{BB962C8B-B14F-4D97-AF65-F5344CB8AC3E}">
        <p14:creationId xmlns:p14="http://schemas.microsoft.com/office/powerpoint/2010/main" val="2832203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724400"/>
          </a:xfrm>
        </p:spPr>
        <p:txBody>
          <a:bodyPr>
            <a:normAutofit lnSpcReduction="10000"/>
          </a:bodyPr>
          <a:lstStyle/>
          <a:p>
            <a:r>
              <a:rPr lang="en-US" dirty="0" err="1" smtClean="0"/>
              <a:t>Vasucular</a:t>
            </a:r>
            <a:r>
              <a:rPr lang="en-US" dirty="0" smtClean="0"/>
              <a:t> access</a:t>
            </a:r>
          </a:p>
          <a:p>
            <a:endParaRPr lang="en-US" dirty="0" smtClean="0"/>
          </a:p>
          <a:p>
            <a:r>
              <a:rPr lang="en-US" dirty="0" smtClean="0"/>
              <a:t>Dialyzer size</a:t>
            </a:r>
          </a:p>
          <a:p>
            <a:pPr marL="0" indent="0">
              <a:buNone/>
            </a:pPr>
            <a:r>
              <a:rPr lang="en-US" dirty="0" smtClean="0"/>
              <a:t> </a:t>
            </a:r>
          </a:p>
          <a:p>
            <a:r>
              <a:rPr lang="en-US" dirty="0" smtClean="0"/>
              <a:t>Blood flow rate </a:t>
            </a:r>
          </a:p>
          <a:p>
            <a:endParaRPr lang="en-US" dirty="0" smtClean="0"/>
          </a:p>
          <a:p>
            <a:r>
              <a:rPr lang="en-US" dirty="0" smtClean="0"/>
              <a:t>Dialysate Flow Rate</a:t>
            </a:r>
          </a:p>
          <a:p>
            <a:endParaRPr lang="en-US" dirty="0" smtClean="0"/>
          </a:p>
          <a:p>
            <a:r>
              <a:rPr lang="en-US" dirty="0" smtClean="0"/>
              <a:t>Treatment time </a:t>
            </a:r>
          </a:p>
          <a:p>
            <a:endParaRPr lang="en-US" dirty="0" smtClean="0"/>
          </a:p>
          <a:p>
            <a:r>
              <a:rPr lang="en-US" dirty="0" smtClean="0"/>
              <a:t>Other Issues </a:t>
            </a:r>
            <a:endParaRPr lang="en-US" dirty="0"/>
          </a:p>
        </p:txBody>
      </p:sp>
      <p:sp>
        <p:nvSpPr>
          <p:cNvPr id="3" name="Title 2"/>
          <p:cNvSpPr>
            <a:spLocks noGrp="1"/>
          </p:cNvSpPr>
          <p:nvPr>
            <p:ph type="title"/>
          </p:nvPr>
        </p:nvSpPr>
        <p:spPr>
          <a:xfrm>
            <a:off x="609600" y="457200"/>
            <a:ext cx="8229600" cy="1066800"/>
          </a:xfrm>
        </p:spPr>
        <p:txBody>
          <a:bodyPr/>
          <a:lstStyle/>
          <a:p>
            <a:r>
              <a:rPr lang="en-US" dirty="0" smtClean="0"/>
              <a:t>What does adequate dialysis on ?</a:t>
            </a:r>
            <a:endParaRPr lang="en-US" dirty="0"/>
          </a:p>
        </p:txBody>
      </p:sp>
    </p:spTree>
    <p:extLst>
      <p:ext uri="{BB962C8B-B14F-4D97-AF65-F5344CB8AC3E}">
        <p14:creationId xmlns:p14="http://schemas.microsoft.com/office/powerpoint/2010/main" val="1689352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8229600" cy="4525963"/>
          </a:xfrm>
        </p:spPr>
        <p:txBody>
          <a:bodyPr>
            <a:normAutofit/>
          </a:bodyPr>
          <a:lstStyle/>
          <a:p>
            <a:endParaRPr lang="en-US" dirty="0" smtClean="0"/>
          </a:p>
          <a:p>
            <a:endParaRPr lang="en-US" dirty="0"/>
          </a:p>
          <a:p>
            <a:endParaRPr lang="en-US" dirty="0" smtClean="0"/>
          </a:p>
          <a:p>
            <a:r>
              <a:rPr lang="en-US" dirty="0" smtClean="0"/>
              <a:t>However, after the patients had been on dialysis for a few months, doctors found it was a much bigger challenge to keep these early hemodialysis patients healthy in the long run.</a:t>
            </a:r>
          </a:p>
          <a:p>
            <a:pPr marL="0" indent="0" algn="ctr">
              <a:buNone/>
            </a:pPr>
            <a:endParaRPr lang="en-US" dirty="0"/>
          </a:p>
          <a:p>
            <a:pPr marL="0" indent="0" algn="ctr">
              <a:buNone/>
            </a:pPr>
            <a:r>
              <a:rPr lang="en-US" dirty="0" smtClean="0">
                <a:solidFill>
                  <a:schemeClr val="tx2">
                    <a:lumMod val="60000"/>
                    <a:lumOff val="40000"/>
                  </a:schemeClr>
                </a:solidFill>
              </a:rPr>
              <a:t>   </a:t>
            </a:r>
            <a:r>
              <a:rPr lang="en-US" i="1" dirty="0" smtClean="0">
                <a:solidFill>
                  <a:schemeClr val="tx2">
                    <a:lumMod val="60000"/>
                    <a:lumOff val="40000"/>
                  </a:schemeClr>
                </a:solidFill>
              </a:rPr>
              <a:t>Long term survival hemodialysis machines</a:t>
            </a:r>
          </a:p>
          <a:p>
            <a:pPr marL="0" indent="0" algn="ctr">
              <a:buNone/>
            </a:pPr>
            <a:r>
              <a:rPr lang="en-US" i="1" dirty="0" smtClean="0">
                <a:solidFill>
                  <a:schemeClr val="tx2">
                    <a:lumMod val="60000"/>
                    <a:lumOff val="40000"/>
                  </a:schemeClr>
                </a:solidFill>
              </a:rPr>
              <a:t>become possible in 1960’s</a:t>
            </a:r>
            <a:r>
              <a:rPr lang="en-US" dirty="0" smtClean="0">
                <a:solidFill>
                  <a:schemeClr val="tx2">
                    <a:lumMod val="60000"/>
                    <a:lumOff val="40000"/>
                  </a:schemeClr>
                </a:solidFill>
              </a:rPr>
              <a:t>.</a:t>
            </a:r>
            <a:endParaRPr lang="en-US" dirty="0">
              <a:solidFill>
                <a:schemeClr val="tx2">
                  <a:lumMod val="60000"/>
                  <a:lumOff val="40000"/>
                </a:schemeClr>
              </a:solidFill>
            </a:endParaRPr>
          </a:p>
        </p:txBody>
      </p:sp>
      <p:sp>
        <p:nvSpPr>
          <p:cNvPr id="2" name="Title 1"/>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29778101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vascular access:</a:t>
            </a:r>
          </a:p>
          <a:p>
            <a:pPr>
              <a:buFont typeface="Wingdings" pitchFamily="2" charset="2"/>
              <a:buChar char="§"/>
            </a:pPr>
            <a:r>
              <a:rPr lang="en-US" dirty="0" smtClean="0"/>
              <a:t>AV Fistula is the </a:t>
            </a:r>
            <a:r>
              <a:rPr lang="en-US" dirty="0" err="1" smtClean="0"/>
              <a:t>Perferred</a:t>
            </a:r>
            <a:r>
              <a:rPr lang="en-US" dirty="0" smtClean="0"/>
              <a:t> </a:t>
            </a:r>
            <a:r>
              <a:rPr lang="en-US" dirty="0" err="1" smtClean="0"/>
              <a:t>Accesss</a:t>
            </a:r>
            <a:r>
              <a:rPr lang="en-US" dirty="0" smtClean="0"/>
              <a:t>. </a:t>
            </a:r>
          </a:p>
          <a:p>
            <a:pPr>
              <a:buFont typeface="Wingdings" pitchFamily="2" charset="2"/>
              <a:buChar char="§"/>
            </a:pPr>
            <a:r>
              <a:rPr lang="en-US" dirty="0" smtClean="0"/>
              <a:t>Adequate Dialysis department on having a vascular access that works well/</a:t>
            </a:r>
          </a:p>
          <a:p>
            <a:pPr>
              <a:buFont typeface="Wingdings" pitchFamily="2" charset="2"/>
              <a:buChar char="§"/>
            </a:pPr>
            <a:r>
              <a:rPr lang="en-US" dirty="0" smtClean="0"/>
              <a:t>Poorly  functioning access causes inadequate dialysis and can lead to premature death.</a:t>
            </a:r>
            <a:endParaRPr lang="en-US" dirty="0"/>
          </a:p>
        </p:txBody>
      </p:sp>
      <p:sp>
        <p:nvSpPr>
          <p:cNvPr id="3" name="Title 2"/>
          <p:cNvSpPr>
            <a:spLocks noGrp="1"/>
          </p:cNvSpPr>
          <p:nvPr>
            <p:ph type="title"/>
          </p:nvPr>
        </p:nvSpPr>
        <p:spPr>
          <a:xfrm>
            <a:off x="533400" y="0"/>
            <a:ext cx="8229600" cy="1252728"/>
          </a:xfrm>
        </p:spPr>
        <p:txBody>
          <a:bodyPr/>
          <a:lstStyle/>
          <a:p>
            <a:r>
              <a:rPr lang="en-US" dirty="0" smtClean="0"/>
              <a:t> </a:t>
            </a:r>
            <a:endParaRPr lang="en-US" dirty="0"/>
          </a:p>
        </p:txBody>
      </p:sp>
    </p:spTree>
    <p:extLst>
      <p:ext uri="{BB962C8B-B14F-4D97-AF65-F5344CB8AC3E}">
        <p14:creationId xmlns:p14="http://schemas.microsoft.com/office/powerpoint/2010/main" val="1271437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382000" cy="4754563"/>
          </a:xfrm>
        </p:spPr>
        <p:txBody>
          <a:bodyPr>
            <a:normAutofit fontScale="92500" lnSpcReduction="20000"/>
          </a:bodyPr>
          <a:lstStyle/>
          <a:p>
            <a:r>
              <a:rPr lang="en-US" sz="2600" dirty="0" smtClean="0"/>
              <a:t>Check your Patient’s access for:</a:t>
            </a:r>
          </a:p>
          <a:p>
            <a:pPr>
              <a:buFont typeface="Wingdings" pitchFamily="2" charset="2"/>
              <a:buChar char="v"/>
            </a:pPr>
            <a:r>
              <a:rPr lang="en-US" dirty="0" smtClean="0"/>
              <a:t>Central venous catheter:</a:t>
            </a:r>
          </a:p>
          <a:p>
            <a:pPr>
              <a:buFont typeface="Wingdings" pitchFamily="2" charset="2"/>
              <a:buChar char="ü"/>
            </a:pPr>
            <a:r>
              <a:rPr lang="en-US" dirty="0" smtClean="0"/>
              <a:t>Unable to deliver prescribed </a:t>
            </a:r>
            <a:r>
              <a:rPr lang="en-US" dirty="0" err="1" smtClean="0"/>
              <a:t>bloood</a:t>
            </a:r>
            <a:r>
              <a:rPr lang="en-US" dirty="0" smtClean="0"/>
              <a:t> flow </a:t>
            </a:r>
          </a:p>
          <a:p>
            <a:pPr>
              <a:buFont typeface="Wingdings" pitchFamily="2" charset="2"/>
              <a:buChar char="ü"/>
            </a:pPr>
            <a:r>
              <a:rPr lang="en-US" dirty="0" smtClean="0"/>
              <a:t>Development of venous stenosis.</a:t>
            </a:r>
          </a:p>
          <a:p>
            <a:pPr>
              <a:buFont typeface="Wingdings" pitchFamily="2" charset="2"/>
              <a:buChar char="v"/>
            </a:pPr>
            <a:r>
              <a:rPr lang="en-US" dirty="0" smtClean="0"/>
              <a:t>AV graft:</a:t>
            </a:r>
          </a:p>
          <a:p>
            <a:pPr>
              <a:buFont typeface="Wingdings" pitchFamily="2" charset="2"/>
              <a:buChar char="ü"/>
            </a:pPr>
            <a:r>
              <a:rPr lang="en-US" dirty="0" smtClean="0"/>
              <a:t>Access </a:t>
            </a:r>
            <a:r>
              <a:rPr lang="en-US" dirty="0" err="1" smtClean="0"/>
              <a:t>recircualration</a:t>
            </a:r>
            <a:r>
              <a:rPr lang="en-US" dirty="0" smtClean="0"/>
              <a:t>.</a:t>
            </a:r>
          </a:p>
          <a:p>
            <a:pPr>
              <a:buFont typeface="Wingdings" pitchFamily="2" charset="2"/>
              <a:buChar char="ü"/>
            </a:pPr>
            <a:r>
              <a:rPr lang="en-US" dirty="0" smtClean="0"/>
              <a:t>Needle </a:t>
            </a:r>
            <a:r>
              <a:rPr lang="en-US" dirty="0" err="1" smtClean="0"/>
              <a:t>size;the</a:t>
            </a:r>
            <a:r>
              <a:rPr lang="en-US" dirty="0" smtClean="0"/>
              <a:t> bigger the needle size the better the blood flow.</a:t>
            </a:r>
          </a:p>
          <a:p>
            <a:pPr>
              <a:buFont typeface="Wingdings" pitchFamily="2" charset="2"/>
              <a:buChar char="v"/>
            </a:pPr>
            <a:r>
              <a:rPr lang="en-US" dirty="0" smtClean="0"/>
              <a:t>Best Access per K-DOQI:</a:t>
            </a:r>
          </a:p>
          <a:p>
            <a:pPr>
              <a:buFont typeface="Arial" pitchFamily="34" charset="0"/>
              <a:buChar char="•"/>
            </a:pPr>
            <a:r>
              <a:rPr lang="en-US" dirty="0" smtClean="0"/>
              <a:t>Delivers  a blood Flow  Rate adequate for dialysis prescription </a:t>
            </a:r>
          </a:p>
          <a:p>
            <a:pPr>
              <a:buFont typeface="Arial" pitchFamily="34" charset="0"/>
              <a:buChar char="•"/>
            </a:pPr>
            <a:r>
              <a:rPr lang="en-US" dirty="0" smtClean="0"/>
              <a:t>Has a “long use-life”</a:t>
            </a:r>
          </a:p>
          <a:p>
            <a:pPr>
              <a:buFont typeface="Arial" pitchFamily="34" charset="0"/>
              <a:buChar char="•"/>
            </a:pPr>
            <a:r>
              <a:rPr lang="en-US" dirty="0" smtClean="0"/>
              <a:t>Has a low rate of complications:</a:t>
            </a:r>
          </a:p>
          <a:p>
            <a:pPr>
              <a:buFont typeface="Wingdings" pitchFamily="2" charset="2"/>
              <a:buChar char="§"/>
            </a:pPr>
            <a:r>
              <a:rPr lang="en-US" dirty="0" smtClean="0"/>
              <a:t>Infections </a:t>
            </a:r>
          </a:p>
          <a:p>
            <a:pPr>
              <a:buFont typeface="Wingdings" pitchFamily="2" charset="2"/>
              <a:buChar char="§"/>
            </a:pPr>
            <a:r>
              <a:rPr lang="en-US" dirty="0" smtClean="0"/>
              <a:t>Aneurysms</a:t>
            </a:r>
          </a:p>
          <a:p>
            <a:pPr>
              <a:buFont typeface="Wingdings" pitchFamily="2" charset="2"/>
              <a:buChar char="§"/>
            </a:pPr>
            <a:r>
              <a:rPr lang="en-US" dirty="0" smtClean="0"/>
              <a:t>Limb ischemia</a:t>
            </a:r>
            <a:endParaRPr lang="en-US" dirty="0"/>
          </a:p>
        </p:txBody>
      </p:sp>
      <p:sp>
        <p:nvSpPr>
          <p:cNvPr id="3" name="Title 2"/>
          <p:cNvSpPr>
            <a:spLocks noGrp="1"/>
          </p:cNvSpPr>
          <p:nvPr>
            <p:ph type="title"/>
          </p:nvPr>
        </p:nvSpPr>
        <p:spPr>
          <a:xfrm>
            <a:off x="457200" y="338328"/>
            <a:ext cx="8229600" cy="957072"/>
          </a:xfrm>
        </p:spPr>
        <p:txBody>
          <a:bodyPr/>
          <a:lstStyle/>
          <a:p>
            <a:r>
              <a:rPr lang="en-US" dirty="0" smtClean="0"/>
              <a:t>   </a:t>
            </a:r>
            <a:endParaRPr lang="en-US" dirty="0"/>
          </a:p>
        </p:txBody>
      </p:sp>
    </p:spTree>
    <p:extLst>
      <p:ext uri="{BB962C8B-B14F-4D97-AF65-F5344CB8AC3E}">
        <p14:creationId xmlns:p14="http://schemas.microsoft.com/office/powerpoint/2010/main" val="1194857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295400"/>
            <a:ext cx="7408333" cy="5211763"/>
          </a:xfrm>
        </p:spPr>
        <p:txBody>
          <a:bodyPr/>
          <a:lstStyle/>
          <a:p>
            <a:pPr>
              <a:buFont typeface="Wingdings" pitchFamily="2" charset="2"/>
              <a:buChar char="q"/>
            </a:pPr>
            <a:endParaRPr lang="en-US" dirty="0" smtClean="0"/>
          </a:p>
          <a:p>
            <a:pPr>
              <a:buFont typeface="Wingdings" pitchFamily="2" charset="2"/>
              <a:buChar char="q"/>
            </a:pPr>
            <a:r>
              <a:rPr lang="en-US" dirty="0" smtClean="0"/>
              <a:t>Dialyzers:</a:t>
            </a:r>
          </a:p>
          <a:p>
            <a:pPr>
              <a:buFont typeface="Wingdings" pitchFamily="2" charset="2"/>
              <a:buChar char="q"/>
            </a:pPr>
            <a:endParaRPr lang="en-US" dirty="0"/>
          </a:p>
          <a:p>
            <a:pPr marL="0" indent="0">
              <a:buNone/>
            </a:pPr>
            <a:endParaRPr lang="en-US" dirty="0" smtClean="0"/>
          </a:p>
          <a:p>
            <a:pPr>
              <a:buFont typeface="Arial" pitchFamily="34" charset="0"/>
              <a:buChar char="•"/>
            </a:pPr>
            <a:r>
              <a:rPr lang="en-US" dirty="0" smtClean="0"/>
              <a:t>Urea is removed in relation membrane surface area of the dialysis </a:t>
            </a:r>
          </a:p>
          <a:p>
            <a:pPr>
              <a:buFont typeface="Arial" pitchFamily="34" charset="0"/>
              <a:buChar char="•"/>
            </a:pPr>
            <a:r>
              <a:rPr lang="en-US" dirty="0" smtClean="0"/>
              <a:t>The larger the surface area the higher the ability to remove urea </a:t>
            </a:r>
          </a:p>
          <a:p>
            <a:pPr>
              <a:buFont typeface="Arial" pitchFamily="34" charset="0"/>
              <a:buChar char="•"/>
            </a:pPr>
            <a:r>
              <a:rPr lang="en-US" dirty="0" smtClean="0"/>
              <a:t>Surface area is determined by the size of the dialyzer membrane and the size and number of pores locality in the membrane.</a:t>
            </a:r>
          </a:p>
          <a:p>
            <a:pPr>
              <a:buFont typeface="Arial" pitchFamily="34" charset="0"/>
              <a:buChar char="•"/>
            </a:pPr>
            <a:r>
              <a:rPr lang="en-US" dirty="0" smtClean="0"/>
              <a:t>The large the dialyzer, the more urea clearance ….</a:t>
            </a:r>
          </a:p>
          <a:p>
            <a:pPr>
              <a:buFont typeface="Wingdings" pitchFamily="2" charset="2"/>
              <a:buChar char="q"/>
            </a:pPr>
            <a:endParaRPr lang="en-US" dirty="0"/>
          </a:p>
        </p:txBody>
      </p:sp>
      <p:sp>
        <p:nvSpPr>
          <p:cNvPr id="3" name="Title 2"/>
          <p:cNvSpPr>
            <a:spLocks noGrp="1"/>
          </p:cNvSpPr>
          <p:nvPr>
            <p:ph type="title"/>
          </p:nvPr>
        </p:nvSpPr>
        <p:spPr>
          <a:xfrm>
            <a:off x="457200" y="338328"/>
            <a:ext cx="8229600" cy="728472"/>
          </a:xfrm>
        </p:spPr>
        <p:txBody>
          <a:bodyPr>
            <a:normAutofit fontScale="90000"/>
          </a:bodyPr>
          <a:lstStyle/>
          <a:p>
            <a:r>
              <a:rPr lang="en-US" dirty="0" smtClean="0"/>
              <a:t>   </a:t>
            </a:r>
            <a:endParaRPr lang="en-US" dirty="0"/>
          </a:p>
        </p:txBody>
      </p:sp>
    </p:spTree>
    <p:extLst>
      <p:ext uri="{BB962C8B-B14F-4D97-AF65-F5344CB8AC3E}">
        <p14:creationId xmlns:p14="http://schemas.microsoft.com/office/powerpoint/2010/main" val="605745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normAutofit fontScale="92500" lnSpcReduction="10000"/>
          </a:bodyPr>
          <a:lstStyle/>
          <a:p>
            <a:r>
              <a:rPr lang="en-US" dirty="0" smtClean="0"/>
              <a:t>Also know as blood pump speed…</a:t>
            </a:r>
          </a:p>
          <a:p>
            <a:r>
              <a:rPr lang="en-US" dirty="0" smtClean="0"/>
              <a:t>Blood flow rate is Speed of the blood going through the dialyzer membrane for urea removal. The more blood passing through the dialyzer during the treatment …the More Urea Removed.</a:t>
            </a:r>
          </a:p>
          <a:p>
            <a:r>
              <a:rPr lang="en-US" dirty="0" smtClean="0"/>
              <a:t>If the ordered blood flow not </a:t>
            </a:r>
            <a:r>
              <a:rPr lang="en-US" dirty="0" err="1" smtClean="0"/>
              <a:t>not</a:t>
            </a:r>
            <a:r>
              <a:rPr lang="en-US" dirty="0" smtClean="0"/>
              <a:t> </a:t>
            </a:r>
            <a:r>
              <a:rPr lang="en-US" dirty="0" err="1" smtClean="0"/>
              <a:t>achive</a:t>
            </a:r>
            <a:r>
              <a:rPr lang="en-US" dirty="0" smtClean="0"/>
              <a:t>; or temporarily </a:t>
            </a:r>
            <a:r>
              <a:rPr lang="en-US" dirty="0" err="1" smtClean="0"/>
              <a:t>lowered,it</a:t>
            </a:r>
            <a:r>
              <a:rPr lang="en-US" dirty="0" smtClean="0"/>
              <a:t> means you have changed the ordered prescription, and for sure it will affect. The dialysis adequacy .</a:t>
            </a:r>
          </a:p>
          <a:p>
            <a:endParaRPr lang="en-US" dirty="0"/>
          </a:p>
          <a:p>
            <a:r>
              <a:rPr lang="en-US" dirty="0" smtClean="0">
                <a:solidFill>
                  <a:srgbClr val="00B0F0"/>
                </a:solidFill>
              </a:rPr>
              <a:t>Verify the Blood flow rate matches the dialysis </a:t>
            </a:r>
            <a:r>
              <a:rPr lang="en-US" dirty="0" err="1" smtClean="0">
                <a:solidFill>
                  <a:srgbClr val="00B0F0"/>
                </a:solidFill>
              </a:rPr>
              <a:t>precription</a:t>
            </a:r>
            <a:r>
              <a:rPr lang="en-US" dirty="0" smtClean="0">
                <a:solidFill>
                  <a:srgbClr val="00B0F0"/>
                </a:solidFill>
              </a:rPr>
              <a:t>!</a:t>
            </a:r>
          </a:p>
          <a:p>
            <a:r>
              <a:rPr lang="en-US" dirty="0" smtClean="0">
                <a:solidFill>
                  <a:srgbClr val="00B0F0"/>
                </a:solidFill>
              </a:rPr>
              <a:t>Patients Should Maintain prescribe Blood Flow rate Through Dialysis Treatment!</a:t>
            </a:r>
            <a:endParaRPr lang="en-US" dirty="0">
              <a:solidFill>
                <a:srgbClr val="00B0F0"/>
              </a:solidFill>
            </a:endParaRPr>
          </a:p>
        </p:txBody>
      </p:sp>
      <p:sp>
        <p:nvSpPr>
          <p:cNvPr id="3" name="Title 2"/>
          <p:cNvSpPr>
            <a:spLocks noGrp="1"/>
          </p:cNvSpPr>
          <p:nvPr>
            <p:ph type="title"/>
          </p:nvPr>
        </p:nvSpPr>
        <p:spPr>
          <a:xfrm>
            <a:off x="457200" y="338328"/>
            <a:ext cx="8229600" cy="1109472"/>
          </a:xfrm>
        </p:spPr>
        <p:txBody>
          <a:bodyPr/>
          <a:lstStyle/>
          <a:p>
            <a:pPr marL="571500" indent="-571500">
              <a:buFont typeface="Wingdings" pitchFamily="2" charset="2"/>
              <a:buChar char="q"/>
            </a:pPr>
            <a:r>
              <a:rPr lang="en-US" dirty="0" smtClean="0"/>
              <a:t> Blood Flow Rate: </a:t>
            </a:r>
            <a:endParaRPr lang="en-US" dirty="0"/>
          </a:p>
        </p:txBody>
      </p:sp>
    </p:spTree>
    <p:extLst>
      <p:ext uri="{BB962C8B-B14F-4D97-AF65-F5344CB8AC3E}">
        <p14:creationId xmlns:p14="http://schemas.microsoft.com/office/powerpoint/2010/main" val="1433630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133600"/>
            <a:ext cx="7408333" cy="3992563"/>
          </a:xfrm>
        </p:spPr>
        <p:txBody>
          <a:bodyPr/>
          <a:lstStyle/>
          <a:p>
            <a:r>
              <a:rPr lang="en-US" dirty="0" smtClean="0"/>
              <a:t>Result when small gauge needle (16 or17) are unable to provide the flow ordered.</a:t>
            </a:r>
          </a:p>
          <a:p>
            <a:r>
              <a:rPr lang="en-US" dirty="0" smtClean="0"/>
              <a:t>Result when Central Venous Catheters Unable to achieve the BFR ordered.</a:t>
            </a:r>
          </a:p>
          <a:p>
            <a:r>
              <a:rPr lang="en-US" dirty="0" smtClean="0"/>
              <a:t>Indicated by pre-pump Pressure&gt;-240mmHg:</a:t>
            </a:r>
          </a:p>
          <a:p>
            <a:pPr>
              <a:buFont typeface="Wingdings" pitchFamily="2" charset="2"/>
              <a:buChar char="Ø"/>
            </a:pPr>
            <a:r>
              <a:rPr lang="en-US" dirty="0" smtClean="0"/>
              <a:t>Blood tubing walls flatten.</a:t>
            </a:r>
          </a:p>
          <a:p>
            <a:pPr>
              <a:buFont typeface="Wingdings" pitchFamily="2" charset="2"/>
              <a:buChar char="Ø"/>
            </a:pPr>
            <a:r>
              <a:rPr lang="en-US" dirty="0" smtClean="0"/>
              <a:t>Pump delivers less blood flow than indicated.  </a:t>
            </a:r>
            <a:endParaRPr lang="en-US" dirty="0"/>
          </a:p>
        </p:txBody>
      </p:sp>
      <p:sp>
        <p:nvSpPr>
          <p:cNvPr id="3" name="Title 2"/>
          <p:cNvSpPr>
            <a:spLocks noGrp="1"/>
          </p:cNvSpPr>
          <p:nvPr>
            <p:ph type="title"/>
          </p:nvPr>
        </p:nvSpPr>
        <p:spPr>
          <a:xfrm>
            <a:off x="457200" y="338328"/>
            <a:ext cx="8229600" cy="1033272"/>
          </a:xfrm>
        </p:spPr>
        <p:txBody>
          <a:bodyPr/>
          <a:lstStyle/>
          <a:p>
            <a:r>
              <a:rPr lang="en-US" dirty="0" smtClean="0"/>
              <a:t>High Negative Arterial Pressure:</a:t>
            </a:r>
            <a:endParaRPr lang="en-US" dirty="0"/>
          </a:p>
        </p:txBody>
      </p:sp>
    </p:spTree>
    <p:extLst>
      <p:ext uri="{BB962C8B-B14F-4D97-AF65-F5344CB8AC3E}">
        <p14:creationId xmlns:p14="http://schemas.microsoft.com/office/powerpoint/2010/main" val="1924975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normAutofit fontScale="92500" lnSpcReduction="10000"/>
          </a:bodyPr>
          <a:lstStyle/>
          <a:p>
            <a:r>
              <a:rPr lang="en-US" dirty="0" smtClean="0"/>
              <a:t>Dialysate Flow Rate (DFR)</a:t>
            </a:r>
          </a:p>
          <a:p>
            <a:pPr>
              <a:buFont typeface="Wingdings" pitchFamily="2" charset="2"/>
              <a:buChar char="Ø"/>
            </a:pPr>
            <a:r>
              <a:rPr lang="en-US" dirty="0" smtClean="0"/>
              <a:t>Dialysate flow rate is The Speed which the dialysate flow through the dialyzer.</a:t>
            </a:r>
          </a:p>
          <a:p>
            <a:pPr>
              <a:buFont typeface="Wingdings" pitchFamily="2" charset="2"/>
              <a:buChar char="Ø"/>
            </a:pPr>
            <a:r>
              <a:rPr lang="en-US" dirty="0" smtClean="0"/>
              <a:t>The faster the dialysate flow through the dialyzer….the more urea is removed.</a:t>
            </a:r>
          </a:p>
          <a:p>
            <a:pPr>
              <a:buFont typeface="Wingdings" pitchFamily="2" charset="2"/>
              <a:buChar char="Ø"/>
            </a:pPr>
            <a:endParaRPr lang="en-US" dirty="0"/>
          </a:p>
          <a:p>
            <a:pPr marL="0" indent="0">
              <a:buNone/>
            </a:pPr>
            <a:r>
              <a:rPr lang="en-US" b="1" dirty="0" smtClean="0"/>
              <a:t>Your responsibilities:</a:t>
            </a:r>
          </a:p>
          <a:p>
            <a:pPr>
              <a:buFont typeface="Wingdings" pitchFamily="2" charset="2"/>
              <a:buChar char="§"/>
            </a:pPr>
            <a:r>
              <a:rPr lang="en-US" dirty="0" smtClean="0"/>
              <a:t>If DFR is less than ordered how is this corrected?</a:t>
            </a:r>
          </a:p>
          <a:p>
            <a:pPr>
              <a:buFont typeface="Wingdings" pitchFamily="2" charset="2"/>
              <a:buChar char="§"/>
            </a:pPr>
            <a:r>
              <a:rPr lang="en-US" dirty="0" smtClean="0"/>
              <a:t>Know unit policy for acceptable </a:t>
            </a:r>
            <a:r>
              <a:rPr lang="en-US" dirty="0" err="1" smtClean="0"/>
              <a:t>varience</a:t>
            </a:r>
            <a:r>
              <a:rPr lang="en-US" dirty="0" smtClean="0"/>
              <a:t> in Dialysate flow Rates</a:t>
            </a:r>
          </a:p>
          <a:p>
            <a:pPr>
              <a:buFont typeface="Wingdings" pitchFamily="2" charset="2"/>
              <a:buChar char="§"/>
            </a:pPr>
            <a:r>
              <a:rPr lang="en-US" dirty="0" smtClean="0"/>
              <a:t>Double Check your prescribe order before starting dialysis session.</a:t>
            </a:r>
            <a:endParaRPr lang="en-US" dirty="0"/>
          </a:p>
        </p:txBody>
      </p:sp>
      <p:sp>
        <p:nvSpPr>
          <p:cNvPr id="3" name="Title 2"/>
          <p:cNvSpPr>
            <a:spLocks noGrp="1"/>
          </p:cNvSpPr>
          <p:nvPr>
            <p:ph type="title"/>
          </p:nvPr>
        </p:nvSpPr>
        <p:spPr>
          <a:xfrm>
            <a:off x="457200" y="609600"/>
            <a:ext cx="8229600" cy="762000"/>
          </a:xfrm>
        </p:spPr>
        <p:txBody>
          <a:bodyPr/>
          <a:lstStyle/>
          <a:p>
            <a:r>
              <a:rPr lang="en-US" dirty="0" smtClean="0"/>
              <a:t>  </a:t>
            </a:r>
            <a:endParaRPr lang="en-US" dirty="0"/>
          </a:p>
        </p:txBody>
      </p:sp>
    </p:spTree>
    <p:extLst>
      <p:ext uri="{BB962C8B-B14F-4D97-AF65-F5344CB8AC3E}">
        <p14:creationId xmlns:p14="http://schemas.microsoft.com/office/powerpoint/2010/main" val="2222755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normAutofit fontScale="92500" lnSpcReduction="10000"/>
          </a:bodyPr>
          <a:lstStyle/>
          <a:p>
            <a:pPr>
              <a:buFont typeface="Wingdings" pitchFamily="2" charset="2"/>
              <a:buChar char="q"/>
            </a:pPr>
            <a:r>
              <a:rPr lang="en-US" dirty="0" smtClean="0"/>
              <a:t>Treatment Time :</a:t>
            </a:r>
          </a:p>
          <a:p>
            <a:r>
              <a:rPr lang="en-US" dirty="0" smtClean="0"/>
              <a:t>The longer a patient dialyzes, the more blood flow through the dialyzer , allowing for more cleaning to take place….</a:t>
            </a:r>
          </a:p>
          <a:p>
            <a:pPr marL="0" indent="0">
              <a:buNone/>
            </a:pPr>
            <a:r>
              <a:rPr lang="en-US" dirty="0" smtClean="0"/>
              <a:t>So </a:t>
            </a:r>
            <a:r>
              <a:rPr lang="en-US" dirty="0"/>
              <a:t>you should check the flowing: </a:t>
            </a:r>
          </a:p>
          <a:p>
            <a:r>
              <a:rPr lang="en-US" dirty="0" smtClean="0"/>
              <a:t>Ordered dialysis time is too short to achieve </a:t>
            </a:r>
            <a:r>
              <a:rPr lang="en-US" dirty="0" smtClean="0"/>
              <a:t>adequacy </a:t>
            </a:r>
            <a:endParaRPr lang="en-US" dirty="0" smtClean="0"/>
          </a:p>
          <a:p>
            <a:r>
              <a:rPr lang="en-US" dirty="0" smtClean="0"/>
              <a:t>Dialysis time shorter then prescribed</a:t>
            </a:r>
          </a:p>
          <a:p>
            <a:pPr>
              <a:buFont typeface="Wingdings" pitchFamily="2" charset="2"/>
              <a:buChar char="Ø"/>
            </a:pPr>
            <a:r>
              <a:rPr lang="en-US" dirty="0" smtClean="0"/>
              <a:t>Patients sign off early /ROR </a:t>
            </a:r>
          </a:p>
          <a:p>
            <a:pPr>
              <a:buFont typeface="Wingdings" pitchFamily="2" charset="2"/>
              <a:buChar char="Ø"/>
            </a:pPr>
            <a:r>
              <a:rPr lang="en-US" dirty="0" smtClean="0"/>
              <a:t>Discontinuation </a:t>
            </a:r>
            <a:r>
              <a:rPr lang="en-US" dirty="0" smtClean="0"/>
              <a:t>due to an emergency </a:t>
            </a:r>
          </a:p>
          <a:p>
            <a:pPr>
              <a:buFont typeface="Wingdings" pitchFamily="2" charset="2"/>
              <a:buChar char="Ø"/>
            </a:pPr>
            <a:r>
              <a:rPr lang="en-US" dirty="0" smtClean="0"/>
              <a:t>Missed treatments </a:t>
            </a:r>
          </a:p>
          <a:p>
            <a:pPr>
              <a:buFont typeface="Wingdings" pitchFamily="2" charset="2"/>
              <a:buChar char="§"/>
            </a:pPr>
            <a:r>
              <a:rPr lang="en-US" dirty="0" smtClean="0">
                <a:solidFill>
                  <a:srgbClr val="00B0F0"/>
                </a:solidFill>
              </a:rPr>
              <a:t> every </a:t>
            </a:r>
            <a:r>
              <a:rPr lang="en-US" dirty="0" smtClean="0">
                <a:solidFill>
                  <a:srgbClr val="00B0F0"/>
                </a:solidFill>
              </a:rPr>
              <a:t>minute counts!</a:t>
            </a:r>
          </a:p>
          <a:p>
            <a:pPr marL="0" indent="0">
              <a:buNone/>
            </a:pPr>
            <a:r>
              <a:rPr lang="en-US" dirty="0" smtClean="0">
                <a:solidFill>
                  <a:srgbClr val="00B0F0"/>
                </a:solidFill>
              </a:rPr>
              <a:t>Encourage your patients to complete the Entire Treatment Time!</a:t>
            </a:r>
            <a:r>
              <a:rPr lang="en-US" dirty="0" smtClean="0">
                <a:solidFill>
                  <a:srgbClr val="00B0F0"/>
                </a:solidFill>
              </a:rPr>
              <a:t> </a:t>
            </a:r>
            <a:endParaRPr lang="en-US" dirty="0" smtClean="0">
              <a:solidFill>
                <a:srgbClr val="00B0F0"/>
              </a:solidFill>
            </a:endParaRPr>
          </a:p>
          <a:p>
            <a:pPr marL="0" indent="0">
              <a:buNone/>
            </a:pPr>
            <a:endParaRPr lang="en-US" dirty="0"/>
          </a:p>
        </p:txBody>
      </p:sp>
      <p:sp>
        <p:nvSpPr>
          <p:cNvPr id="3" name="Title 2"/>
          <p:cNvSpPr>
            <a:spLocks noGrp="1"/>
          </p:cNvSpPr>
          <p:nvPr>
            <p:ph type="title"/>
          </p:nvPr>
        </p:nvSpPr>
        <p:spPr>
          <a:xfrm>
            <a:off x="457200" y="533400"/>
            <a:ext cx="8229600" cy="609600"/>
          </a:xfrm>
        </p:spPr>
        <p:txBody>
          <a:bodyPr>
            <a:normAutofit fontScale="90000"/>
          </a:bodyPr>
          <a:lstStyle/>
          <a:p>
            <a:r>
              <a:rPr lang="en-US" dirty="0" smtClean="0"/>
              <a:t>  </a:t>
            </a:r>
            <a:endParaRPr lang="en-US" dirty="0"/>
          </a:p>
        </p:txBody>
      </p:sp>
    </p:spTree>
    <p:extLst>
      <p:ext uri="{BB962C8B-B14F-4D97-AF65-F5344CB8AC3E}">
        <p14:creationId xmlns:p14="http://schemas.microsoft.com/office/powerpoint/2010/main" val="2685584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normAutofit/>
          </a:bodyPr>
          <a:lstStyle/>
          <a:p>
            <a:r>
              <a:rPr lang="en-US" dirty="0" smtClean="0"/>
              <a:t>Adequate </a:t>
            </a:r>
            <a:r>
              <a:rPr lang="en-US" dirty="0" err="1" smtClean="0"/>
              <a:t>Heparinization</a:t>
            </a:r>
            <a:r>
              <a:rPr lang="en-US" dirty="0" smtClean="0"/>
              <a:t> Keeps the blood from clotting,</a:t>
            </a:r>
          </a:p>
          <a:p>
            <a:r>
              <a:rPr lang="en-US" dirty="0" smtClean="0"/>
              <a:t>This allows the blood to flow freely through the fibers of the membrane, and can be removed.\</a:t>
            </a:r>
          </a:p>
          <a:p>
            <a:pPr marL="0" indent="0">
              <a:buNone/>
            </a:pPr>
            <a:endParaRPr lang="en-US" dirty="0"/>
          </a:p>
          <a:p>
            <a:r>
              <a:rPr lang="en-US" dirty="0" smtClean="0"/>
              <a:t>Ensure Correct Heparin Dose is Administrated! Monitor Lines and Dialyzer for </a:t>
            </a:r>
            <a:r>
              <a:rPr lang="en-US" dirty="0"/>
              <a:t>clotting </a:t>
            </a:r>
            <a:r>
              <a:rPr lang="en-US" dirty="0" smtClean="0"/>
              <a:t>Throughout Treatment!</a:t>
            </a:r>
          </a:p>
          <a:p>
            <a:r>
              <a:rPr lang="en-US" dirty="0" smtClean="0"/>
              <a:t>Heparin free patient’s blood system should be flushed with 100ml normal Saline every one hour to save it from clotting.</a:t>
            </a:r>
          </a:p>
        </p:txBody>
      </p:sp>
      <p:sp>
        <p:nvSpPr>
          <p:cNvPr id="3" name="Title 2"/>
          <p:cNvSpPr>
            <a:spLocks noGrp="1"/>
          </p:cNvSpPr>
          <p:nvPr>
            <p:ph type="title"/>
          </p:nvPr>
        </p:nvSpPr>
        <p:spPr>
          <a:xfrm>
            <a:off x="457200" y="338328"/>
            <a:ext cx="4267200" cy="957072"/>
          </a:xfrm>
        </p:spPr>
        <p:txBody>
          <a:bodyPr>
            <a:normAutofit/>
          </a:bodyPr>
          <a:lstStyle/>
          <a:p>
            <a:pPr marL="571500" indent="-571500">
              <a:buFont typeface="Wingdings" pitchFamily="2" charset="2"/>
              <a:buChar char="q"/>
            </a:pPr>
            <a:r>
              <a:rPr lang="en-US" sz="3600" dirty="0" err="1" smtClean="0"/>
              <a:t>Heparinization</a:t>
            </a:r>
            <a:r>
              <a:rPr lang="en-US" sz="3600" dirty="0" smtClean="0"/>
              <a:t>:</a:t>
            </a:r>
            <a:endParaRPr lang="en-US" sz="3600" dirty="0"/>
          </a:p>
        </p:txBody>
      </p:sp>
    </p:spTree>
    <p:extLst>
      <p:ext uri="{BB962C8B-B14F-4D97-AF65-F5344CB8AC3E}">
        <p14:creationId xmlns:p14="http://schemas.microsoft.com/office/powerpoint/2010/main" val="3724828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19132606"/>
              </p:ext>
            </p:extLst>
          </p:nvPr>
        </p:nvGraphicFramePr>
        <p:xfrm>
          <a:off x="914400" y="2362200"/>
          <a:ext cx="7408333" cy="3450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457200" y="338328"/>
            <a:ext cx="8229600" cy="1871472"/>
          </a:xfrm>
        </p:spPr>
        <p:txBody>
          <a:bodyPr>
            <a:normAutofit/>
          </a:bodyPr>
          <a:lstStyle/>
          <a:p>
            <a:r>
              <a:rPr lang="en-US" u="sng" dirty="0">
                <a:solidFill>
                  <a:srgbClr val="FF0000"/>
                </a:solidFill>
              </a:rPr>
              <a:t>Troubleshooting a Low </a:t>
            </a:r>
            <a:r>
              <a:rPr lang="en-US" u="sng" dirty="0" err="1" smtClean="0">
                <a:solidFill>
                  <a:srgbClr val="FF0000"/>
                </a:solidFill>
              </a:rPr>
              <a:t>Kt</a:t>
            </a:r>
            <a:r>
              <a:rPr lang="en-US" u="sng" dirty="0" smtClean="0">
                <a:solidFill>
                  <a:srgbClr val="FF0000"/>
                </a:solidFill>
              </a:rPr>
              <a:t>/V</a:t>
            </a:r>
            <a:r>
              <a:rPr lang="en-US" u="sng" dirty="0">
                <a:solidFill>
                  <a:srgbClr val="FF0000"/>
                </a:solidFill>
              </a:rPr>
              <a:t/>
            </a:r>
            <a:br>
              <a:rPr lang="en-US" u="sng" dirty="0">
                <a:solidFill>
                  <a:srgbClr val="FF0000"/>
                </a:solidFill>
              </a:rPr>
            </a:br>
            <a:r>
              <a:rPr lang="en-US" sz="4000" dirty="0" smtClean="0">
                <a:solidFill>
                  <a:srgbClr val="002060"/>
                </a:solidFill>
              </a:rPr>
              <a:t>prescription review includes:</a:t>
            </a:r>
            <a:endParaRPr lang="en-US" sz="4000" dirty="0">
              <a:solidFill>
                <a:srgbClr val="002060"/>
              </a:solidFill>
            </a:endParaRPr>
          </a:p>
        </p:txBody>
      </p:sp>
    </p:spTree>
    <p:extLst>
      <p:ext uri="{BB962C8B-B14F-4D97-AF65-F5344CB8AC3E}">
        <p14:creationId xmlns:p14="http://schemas.microsoft.com/office/powerpoint/2010/main" val="3443292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53756194"/>
              </p:ext>
            </p:extLst>
          </p:nvPr>
        </p:nvGraphicFramePr>
        <p:xfrm>
          <a:off x="838200" y="2209800"/>
          <a:ext cx="7162800" cy="419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a:bodyPr>
          <a:lstStyle/>
          <a:p>
            <a:r>
              <a:rPr lang="en-US" sz="3200" u="sng" dirty="0" err="1" smtClean="0"/>
              <a:t>Kt</a:t>
            </a:r>
            <a:r>
              <a:rPr lang="en-US" sz="3200" u="sng" dirty="0" smtClean="0"/>
              <a:t>/V Higher than Expected</a:t>
            </a:r>
            <a:endParaRPr lang="en-US" sz="3200" u="sng" dirty="0"/>
          </a:p>
        </p:txBody>
      </p:sp>
    </p:spTree>
    <p:extLst>
      <p:ext uri="{BB962C8B-B14F-4D97-AF65-F5344CB8AC3E}">
        <p14:creationId xmlns:p14="http://schemas.microsoft.com/office/powerpoint/2010/main" val="3517751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296400" cy="6858000"/>
          </a:xfrm>
        </p:spPr>
        <p:txBody>
          <a:bodyPr/>
          <a:lstStyle/>
          <a:p>
            <a:endParaRPr lang="en-US" dirty="0" smtClean="0"/>
          </a:p>
          <a:p>
            <a:endParaRPr lang="en-US" dirty="0"/>
          </a:p>
          <a:p>
            <a:endParaRPr lang="en-US" dirty="0" smtClean="0"/>
          </a:p>
          <a:p>
            <a:endParaRPr lang="en-US" dirty="0"/>
          </a:p>
          <a:p>
            <a:r>
              <a:rPr lang="en-US" dirty="0" smtClean="0"/>
              <a:t>Many of these early hemodialysis patients had frequent complications, such as severe infections and inflammation of the heart cavity (pericarditis). Doctors discovered they could reduce these complications by dialyzing the patients longer dialysis times as necessary for maintaining their long-term health.</a:t>
            </a:r>
          </a:p>
          <a:p>
            <a:endParaRPr lang="en-US" dirty="0" smtClean="0"/>
          </a:p>
          <a:p>
            <a:r>
              <a:rPr lang="en-US" dirty="0" smtClean="0"/>
              <a:t> nephrologists, trying to shorten the 8-10 hour dialysis sessions and also to prevents patients from being under-dialyzed, began looking for an easy-to-measure value ( or’’ marker’’ ) to help them determine when a patient was receiving an adequate amount of dialysis therapy.   </a:t>
            </a:r>
            <a:endParaRPr lang="en-US" dirty="0"/>
          </a:p>
        </p:txBody>
      </p:sp>
      <p:sp>
        <p:nvSpPr>
          <p:cNvPr id="2" name="Title 1"/>
          <p:cNvSpPr>
            <a:spLocks noGrp="1"/>
          </p:cNvSpPr>
          <p:nvPr>
            <p:ph type="title"/>
          </p:nvPr>
        </p:nvSpPr>
        <p:spPr>
          <a:xfrm flipH="1" flipV="1">
            <a:off x="10820400" y="-1524000"/>
            <a:ext cx="914400" cy="190500"/>
          </a:xfrm>
        </p:spPr>
        <p:txBody>
          <a:bodyPr>
            <a:normAutofit fontScale="90000"/>
          </a:bodyPr>
          <a:lstStyle/>
          <a:p>
            <a:endParaRPr lang="en-US" dirty="0"/>
          </a:p>
        </p:txBody>
      </p:sp>
    </p:spTree>
    <p:extLst>
      <p:ext uri="{BB962C8B-B14F-4D97-AF65-F5344CB8AC3E}">
        <p14:creationId xmlns:p14="http://schemas.microsoft.com/office/powerpoint/2010/main" val="24222909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52600"/>
            <a:ext cx="7408333" cy="4373563"/>
          </a:xfrm>
        </p:spPr>
        <p:txBody>
          <a:bodyPr/>
          <a:lstStyle/>
          <a:p>
            <a:r>
              <a:rPr lang="en-US" dirty="0" smtClean="0"/>
              <a:t>Adequate dialysis decreases Morbidity and Mortality rates </a:t>
            </a:r>
          </a:p>
          <a:p>
            <a:r>
              <a:rPr lang="en-US" dirty="0" smtClean="0"/>
              <a:t>Adequate dialysis decreases access related Complications </a:t>
            </a:r>
          </a:p>
          <a:p>
            <a:r>
              <a:rPr lang="en-US" dirty="0" smtClean="0"/>
              <a:t>Adequate dialysis gives the patient feeling of good health and well being</a:t>
            </a:r>
          </a:p>
          <a:p>
            <a:pPr>
              <a:buFont typeface="Wingdings" pitchFamily="2" charset="2"/>
              <a:buChar char="v"/>
            </a:pPr>
            <a:r>
              <a:rPr lang="en-US" u="sng" dirty="0" smtClean="0"/>
              <a:t>Adequacy Outcomes Indicators</a:t>
            </a:r>
            <a:endParaRPr lang="en-US" u="sng" dirty="0"/>
          </a:p>
          <a:p>
            <a:pPr>
              <a:buFont typeface="Wingdings" pitchFamily="2" charset="2"/>
              <a:buChar char="Ø"/>
            </a:pPr>
            <a:r>
              <a:rPr lang="en-US" dirty="0" smtClean="0"/>
              <a:t>90%or more patients will have </a:t>
            </a:r>
            <a:r>
              <a:rPr lang="en-US" dirty="0" err="1" smtClean="0"/>
              <a:t>Kt</a:t>
            </a:r>
            <a:r>
              <a:rPr lang="en-US" dirty="0" smtClean="0"/>
              <a:t>/V greater than 1.2 </a:t>
            </a:r>
          </a:p>
          <a:p>
            <a:pPr>
              <a:buFont typeface="Wingdings" pitchFamily="2" charset="2"/>
              <a:buChar char="Ø"/>
            </a:pPr>
            <a:r>
              <a:rPr lang="en-US" dirty="0" smtClean="0"/>
              <a:t>65%or more patients will have a functioning AV Fistula</a:t>
            </a:r>
            <a:endParaRPr lang="en-US" dirty="0"/>
          </a:p>
        </p:txBody>
      </p:sp>
      <p:sp>
        <p:nvSpPr>
          <p:cNvPr id="3" name="Title 2"/>
          <p:cNvSpPr>
            <a:spLocks noGrp="1"/>
          </p:cNvSpPr>
          <p:nvPr>
            <p:ph type="title"/>
          </p:nvPr>
        </p:nvSpPr>
        <p:spPr>
          <a:xfrm>
            <a:off x="457200" y="338328"/>
            <a:ext cx="8229600" cy="880872"/>
          </a:xfrm>
        </p:spPr>
        <p:txBody>
          <a:bodyPr/>
          <a:lstStyle/>
          <a:p>
            <a:pPr marL="571500" indent="-571500">
              <a:buFont typeface="Wingdings" pitchFamily="2" charset="2"/>
              <a:buChar char="v"/>
            </a:pPr>
            <a:r>
              <a:rPr lang="en-US" u="sng" dirty="0" smtClean="0"/>
              <a:t>Benefits of Adequate </a:t>
            </a:r>
            <a:r>
              <a:rPr lang="en-US" u="sng" dirty="0" err="1" smtClean="0"/>
              <a:t>Diaysis</a:t>
            </a:r>
            <a:endParaRPr lang="en-US" u="sng" dirty="0"/>
          </a:p>
        </p:txBody>
      </p:sp>
    </p:spTree>
    <p:extLst>
      <p:ext uri="{BB962C8B-B14F-4D97-AF65-F5344CB8AC3E}">
        <p14:creationId xmlns:p14="http://schemas.microsoft.com/office/powerpoint/2010/main" val="17524119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8800"/>
            <a:ext cx="7408333" cy="4297363"/>
          </a:xfrm>
        </p:spPr>
        <p:txBody>
          <a:bodyPr>
            <a:normAutofit fontScale="92500" lnSpcReduction="10000"/>
          </a:bodyPr>
          <a:lstStyle/>
          <a:p>
            <a:pPr>
              <a:buFont typeface="Wingdings" pitchFamily="2" charset="2"/>
              <a:buChar char="Ø"/>
            </a:pPr>
            <a:r>
              <a:rPr lang="en-US" dirty="0" smtClean="0"/>
              <a:t>Know the procedure for drawing pre and post blood work</a:t>
            </a:r>
          </a:p>
          <a:p>
            <a:pPr>
              <a:buFont typeface="Wingdings" pitchFamily="2" charset="2"/>
              <a:buChar char="Ø"/>
            </a:pPr>
            <a:r>
              <a:rPr lang="en-US" dirty="0" smtClean="0"/>
              <a:t>Follow the prescription as ordered by the physician </a:t>
            </a:r>
          </a:p>
          <a:p>
            <a:pPr>
              <a:buFont typeface="Wingdings" pitchFamily="2" charset="2"/>
              <a:buChar char="Ø"/>
            </a:pPr>
            <a:r>
              <a:rPr lang="en-US" dirty="0" smtClean="0"/>
              <a:t>Accurate documentation of the treatment </a:t>
            </a:r>
          </a:p>
          <a:p>
            <a:pPr>
              <a:buFont typeface="Wingdings" pitchFamily="2" charset="2"/>
              <a:buChar char="Ø"/>
            </a:pPr>
            <a:r>
              <a:rPr lang="en-US" dirty="0" smtClean="0"/>
              <a:t>Patients education on the importance of there individual prescription </a:t>
            </a:r>
          </a:p>
          <a:p>
            <a:pPr>
              <a:buFont typeface="Wingdings" pitchFamily="2" charset="2"/>
              <a:buChar char="Ø"/>
            </a:pPr>
            <a:r>
              <a:rPr lang="en-US" dirty="0" smtClean="0"/>
              <a:t>Check the prescription orders each treatment for changes </a:t>
            </a:r>
          </a:p>
          <a:p>
            <a:pPr>
              <a:buFont typeface="Wingdings" pitchFamily="2" charset="2"/>
              <a:buChar char="Ø"/>
            </a:pPr>
            <a:r>
              <a:rPr lang="en-US" dirty="0" smtClean="0"/>
              <a:t>Ensure physician of any problems preventing use of prescribed orders</a:t>
            </a:r>
          </a:p>
          <a:p>
            <a:pPr marL="0" indent="0">
              <a:buNone/>
            </a:pPr>
            <a:r>
              <a:rPr lang="en-US" dirty="0" smtClean="0"/>
              <a:t>Adequacy of treatment is everyone’s concern !</a:t>
            </a:r>
          </a:p>
          <a:p>
            <a:pPr>
              <a:buFont typeface="Wingdings" pitchFamily="2" charset="2"/>
              <a:buChar char="v"/>
            </a:pPr>
            <a:r>
              <a:rPr lang="en-US" dirty="0" smtClean="0"/>
              <a:t>Patient education is KEY to maintaining adequate treatment </a:t>
            </a:r>
          </a:p>
          <a:p>
            <a:pPr>
              <a:buFont typeface="Wingdings" pitchFamily="2" charset="2"/>
              <a:buChar char="v"/>
            </a:pPr>
            <a:r>
              <a:rPr lang="en-US" dirty="0" smtClean="0"/>
              <a:t>Teach your patients about adequacy it’s </a:t>
            </a:r>
            <a:r>
              <a:rPr lang="en-US" smtClean="0"/>
              <a:t>about life !</a:t>
            </a:r>
            <a:endParaRPr lang="en-US" dirty="0" smtClean="0"/>
          </a:p>
          <a:p>
            <a:pPr>
              <a:buFont typeface="Wingdings" pitchFamily="2" charset="2"/>
              <a:buChar char="v"/>
            </a:pPr>
            <a:endParaRPr lang="en-US" dirty="0" smtClean="0"/>
          </a:p>
        </p:txBody>
      </p:sp>
      <p:sp>
        <p:nvSpPr>
          <p:cNvPr id="3" name="Title 2"/>
          <p:cNvSpPr>
            <a:spLocks noGrp="1"/>
          </p:cNvSpPr>
          <p:nvPr>
            <p:ph type="title"/>
          </p:nvPr>
        </p:nvSpPr>
        <p:spPr>
          <a:xfrm>
            <a:off x="457200" y="338328"/>
            <a:ext cx="8229600" cy="1033272"/>
          </a:xfrm>
        </p:spPr>
        <p:txBody>
          <a:bodyPr>
            <a:normAutofit fontScale="90000"/>
          </a:bodyPr>
          <a:lstStyle/>
          <a:p>
            <a:pPr marL="571500" indent="-571500">
              <a:buFont typeface="Wingdings" pitchFamily="2" charset="2"/>
              <a:buChar char="q"/>
            </a:pPr>
            <a:r>
              <a:rPr lang="en-US" dirty="0" smtClean="0"/>
              <a:t>Healthcare Workers Responsibility </a:t>
            </a:r>
            <a:endParaRPr lang="en-US" dirty="0"/>
          </a:p>
        </p:txBody>
      </p:sp>
    </p:spTree>
    <p:extLst>
      <p:ext uri="{BB962C8B-B14F-4D97-AF65-F5344CB8AC3E}">
        <p14:creationId xmlns:p14="http://schemas.microsoft.com/office/powerpoint/2010/main" val="3671221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296400" cy="6858000"/>
          </a:xfrm>
        </p:spPr>
        <p:txBody>
          <a:bodyPr>
            <a:normAutofit/>
          </a:bodyPr>
          <a:lstStyle/>
          <a:p>
            <a:pPr>
              <a:buFont typeface="Wingdings" pitchFamily="2" charset="2"/>
              <a:buChar char="q"/>
            </a:pPr>
            <a:r>
              <a:rPr lang="en-US" dirty="0" smtClean="0"/>
              <a:t>Urea kinetic modeling</a:t>
            </a:r>
          </a:p>
          <a:p>
            <a:pPr>
              <a:buFont typeface="Courier New" pitchFamily="49" charset="0"/>
              <a:buChar char="o"/>
            </a:pPr>
            <a:r>
              <a:rPr lang="en-US" u="sng" dirty="0" smtClean="0">
                <a:solidFill>
                  <a:schemeClr val="accent6"/>
                </a:solidFill>
              </a:rPr>
              <a:t>Medical Definition;</a:t>
            </a:r>
          </a:p>
          <a:p>
            <a:r>
              <a:rPr lang="en-US" dirty="0" smtClean="0"/>
              <a:t>Dialysis method of assessing the appropriate (individualized optimal does) that determines a maximum clearance of waste products and a good quality of life.</a:t>
            </a:r>
          </a:p>
          <a:p>
            <a:r>
              <a:rPr lang="en-US" dirty="0" smtClean="0"/>
              <a:t>It is based on the rate of generation and urea removal, as assessed by several indicators;</a:t>
            </a:r>
          </a:p>
          <a:p>
            <a:pPr marL="571500" indent="-571500">
              <a:buFont typeface="+mj-lt"/>
              <a:buAutoNum type="romanUcPeriod"/>
            </a:pPr>
            <a:r>
              <a:rPr lang="en-US" dirty="0" smtClean="0"/>
              <a:t>Levels of urea or BUN</a:t>
            </a:r>
          </a:p>
          <a:p>
            <a:pPr marL="571500" indent="-571500">
              <a:buFont typeface="+mj-lt"/>
              <a:buAutoNum type="romanUcPeriod"/>
            </a:pPr>
            <a:r>
              <a:rPr lang="en-US" dirty="0" smtClean="0"/>
              <a:t>Percent reduction of urea during dialysis (URR) </a:t>
            </a:r>
          </a:p>
          <a:p>
            <a:pPr marL="571500" indent="-571500">
              <a:buFont typeface="+mj-lt"/>
              <a:buAutoNum type="romanUcPeriod"/>
            </a:pPr>
            <a:r>
              <a:rPr lang="en-US" dirty="0" smtClean="0"/>
              <a:t>Total clearance of  urea normalized or corrected for distribution volume(</a:t>
            </a:r>
            <a:r>
              <a:rPr lang="en-US" dirty="0" err="1" smtClean="0"/>
              <a:t>kt</a:t>
            </a:r>
            <a:r>
              <a:rPr lang="en-US" dirty="0" smtClean="0"/>
              <a:t>/v)</a:t>
            </a:r>
          </a:p>
          <a:p>
            <a:pPr marL="571500" indent="-571500">
              <a:buFont typeface="+mj-lt"/>
              <a:buAutoNum type="romanUcPeriod"/>
            </a:pPr>
            <a:r>
              <a:rPr lang="en-US" dirty="0" smtClean="0"/>
              <a:t>Solute removal index</a:t>
            </a:r>
          </a:p>
          <a:p>
            <a:pPr marL="571500" indent="-571500">
              <a:buFont typeface="+mj-lt"/>
              <a:buAutoNum type="romanUcPeriod"/>
            </a:pPr>
            <a:r>
              <a:rPr lang="en-US" dirty="0" smtClean="0"/>
              <a:t>Protein catabolic rate (PCR)</a:t>
            </a:r>
          </a:p>
          <a:p>
            <a:pPr marL="571500" indent="-571500">
              <a:buFont typeface="+mj-lt"/>
              <a:buAutoNum type="romanUcPeriod"/>
            </a:pPr>
            <a:r>
              <a:rPr lang="en-US" dirty="0" smtClean="0"/>
              <a:t>Average concentration of urea (TAC). </a:t>
            </a:r>
          </a:p>
          <a:p>
            <a:pPr marL="571500" indent="-571500">
              <a:buFont typeface="+mj-lt"/>
              <a:buAutoNum type="romanUcPeriod"/>
            </a:pPr>
            <a:endParaRPr lang="en-US" dirty="0"/>
          </a:p>
        </p:txBody>
      </p:sp>
      <p:sp>
        <p:nvSpPr>
          <p:cNvPr id="2" name="Title 1"/>
          <p:cNvSpPr>
            <a:spLocks noGrp="1"/>
          </p:cNvSpPr>
          <p:nvPr>
            <p:ph type="title"/>
          </p:nvPr>
        </p:nvSpPr>
        <p:spPr>
          <a:xfrm flipH="1">
            <a:off x="-2133600" y="-1066800"/>
            <a:ext cx="685800" cy="304800"/>
          </a:xfrm>
        </p:spPr>
        <p:txBody>
          <a:bodyPr>
            <a:normAutofit fontScale="90000"/>
          </a:bodyPr>
          <a:lstStyle/>
          <a:p>
            <a:r>
              <a:rPr lang="en-US" dirty="0" smtClean="0"/>
              <a:t>  </a:t>
            </a:r>
            <a:endParaRPr lang="en-US" dirty="0"/>
          </a:p>
        </p:txBody>
      </p:sp>
    </p:spTree>
    <p:extLst>
      <p:ext uri="{BB962C8B-B14F-4D97-AF65-F5344CB8AC3E}">
        <p14:creationId xmlns:p14="http://schemas.microsoft.com/office/powerpoint/2010/main" val="4003801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91600" cy="6858000"/>
          </a:xfrm>
        </p:spPr>
        <p:txBody>
          <a:bodyPr/>
          <a:lstStyle/>
          <a:p>
            <a:endParaRPr lang="en-US" dirty="0" smtClean="0"/>
          </a:p>
          <a:p>
            <a:endParaRPr lang="en-US" dirty="0"/>
          </a:p>
          <a:p>
            <a:endParaRPr lang="en-US" dirty="0" smtClean="0"/>
          </a:p>
          <a:p>
            <a:endParaRPr lang="en-US" dirty="0"/>
          </a:p>
          <a:p>
            <a:r>
              <a:rPr lang="en-US" dirty="0" smtClean="0"/>
              <a:t>Most of these parameters are calculated with mathematical  formulas.</a:t>
            </a:r>
          </a:p>
          <a:p>
            <a:endParaRPr lang="en-US" dirty="0"/>
          </a:p>
          <a:p>
            <a:endParaRPr lang="en-US" dirty="0" smtClean="0"/>
          </a:p>
          <a:p>
            <a:r>
              <a:rPr lang="en-US" dirty="0" smtClean="0"/>
              <a:t>This new approach became known as urea kinetic modeling; it includes protein metabolism analyses and provides care gives with the amount of protein that the patients are actually eating (It calculates the PCR- protein catabolic rate).</a:t>
            </a:r>
          </a:p>
        </p:txBody>
      </p:sp>
      <p:sp>
        <p:nvSpPr>
          <p:cNvPr id="2" name="Title 1"/>
          <p:cNvSpPr>
            <a:spLocks noGrp="1"/>
          </p:cNvSpPr>
          <p:nvPr>
            <p:ph type="title"/>
          </p:nvPr>
        </p:nvSpPr>
        <p:spPr>
          <a:xfrm flipH="1" flipV="1">
            <a:off x="-2971800" y="-1"/>
            <a:ext cx="228600" cy="45719"/>
          </a:xfrm>
        </p:spPr>
        <p:txBody>
          <a:bodyPr>
            <a:normAutofit fontScale="90000"/>
          </a:bodyPr>
          <a:lstStyle/>
          <a:p>
            <a:endParaRPr lang="en-US" dirty="0"/>
          </a:p>
        </p:txBody>
      </p:sp>
    </p:spTree>
    <p:extLst>
      <p:ext uri="{BB962C8B-B14F-4D97-AF65-F5344CB8AC3E}">
        <p14:creationId xmlns:p14="http://schemas.microsoft.com/office/powerpoint/2010/main" val="2893624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Font typeface="Wingdings" pitchFamily="2" charset="2"/>
              <a:buChar char="q"/>
            </a:pPr>
            <a:endParaRPr lang="en-US" u="sng" dirty="0" smtClean="0">
              <a:solidFill>
                <a:schemeClr val="accent6"/>
              </a:solidFill>
            </a:endParaRPr>
          </a:p>
          <a:p>
            <a:pPr>
              <a:buFont typeface="Wingdings" pitchFamily="2" charset="2"/>
              <a:buChar char="q"/>
            </a:pPr>
            <a:r>
              <a:rPr lang="en-US" u="sng" dirty="0" smtClean="0">
                <a:solidFill>
                  <a:srgbClr val="FFFF00"/>
                </a:solidFill>
              </a:rPr>
              <a:t> Urea (or BUN levels;</a:t>
            </a:r>
          </a:p>
          <a:p>
            <a:r>
              <a:rPr lang="en-US" dirty="0" smtClean="0"/>
              <a:t>Urea levels in the blood had long been used to assess  kidney function. </a:t>
            </a:r>
          </a:p>
          <a:p>
            <a:r>
              <a:rPr lang="en-US" dirty="0" smtClean="0"/>
              <a:t>Patients were described as ‘’ uremic’’ when they had renal disease.</a:t>
            </a:r>
          </a:p>
          <a:p>
            <a:r>
              <a:rPr lang="en-US" dirty="0" smtClean="0"/>
              <a:t>In the early days, the general consensus was that high levels of urea had a effect.</a:t>
            </a:r>
          </a:p>
          <a:p>
            <a:r>
              <a:rPr lang="en-US" dirty="0" smtClean="0"/>
              <a:t>Therefore ,many doctors thought that keeping the BUN </a:t>
            </a:r>
            <a:r>
              <a:rPr lang="en-US" dirty="0"/>
              <a:t>l</a:t>
            </a:r>
            <a:r>
              <a:rPr lang="en-US" dirty="0" smtClean="0"/>
              <a:t>ow as possible would be best for the patients.</a:t>
            </a:r>
          </a:p>
          <a:p>
            <a:r>
              <a:rPr lang="en-US" dirty="0" smtClean="0"/>
              <a:t>They knew that the more protein the patients ate, the higher their BUN levels were.</a:t>
            </a:r>
          </a:p>
          <a:p>
            <a:r>
              <a:rPr lang="en-US" dirty="0" smtClean="0"/>
              <a:t>Accordingly, many of the early dialysis patients were advised to strictly limit the amount of protein in their diets.</a:t>
            </a:r>
          </a:p>
          <a:p>
            <a:pPr marL="0" indent="0">
              <a:buNone/>
            </a:pPr>
            <a:r>
              <a:rPr lang="en-US" dirty="0" smtClean="0"/>
              <a:t>   </a:t>
            </a:r>
          </a:p>
          <a:p>
            <a:r>
              <a:rPr lang="en-US" dirty="0" smtClean="0">
                <a:solidFill>
                  <a:schemeClr val="accent1"/>
                </a:solidFill>
              </a:rPr>
              <a:t>Sad but true-1970’ s renal dietary counseling;  Stop eating so much protein OR WE LL HAVE TO INCREASE YOUR DIALYSIS TIME!!  </a:t>
            </a:r>
          </a:p>
        </p:txBody>
      </p:sp>
      <p:sp>
        <p:nvSpPr>
          <p:cNvPr id="2" name="Title 1"/>
          <p:cNvSpPr>
            <a:spLocks noGrp="1"/>
          </p:cNvSpPr>
          <p:nvPr>
            <p:ph type="title"/>
          </p:nvPr>
        </p:nvSpPr>
        <p:spPr>
          <a:xfrm flipV="1">
            <a:off x="-3124200" y="-838200"/>
            <a:ext cx="533400" cy="152400"/>
          </a:xfrm>
        </p:spPr>
        <p:txBody>
          <a:bodyPr>
            <a:normAutofit fontScale="90000"/>
          </a:bodyPr>
          <a:lstStyle/>
          <a:p>
            <a:endParaRPr lang="en-US" dirty="0"/>
          </a:p>
        </p:txBody>
      </p:sp>
    </p:spTree>
    <p:extLst>
      <p:ext uri="{BB962C8B-B14F-4D97-AF65-F5344CB8AC3E}">
        <p14:creationId xmlns:p14="http://schemas.microsoft.com/office/powerpoint/2010/main" val="221944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b="1" dirty="0" smtClean="0"/>
          </a:p>
          <a:p>
            <a:endParaRPr lang="en-US" b="1" dirty="0"/>
          </a:p>
          <a:p>
            <a:pPr marL="0" indent="0">
              <a:buNone/>
            </a:pPr>
            <a:r>
              <a:rPr lang="en-US" b="1" dirty="0">
                <a:solidFill>
                  <a:srgbClr val="FF0000"/>
                </a:solidFill>
              </a:rPr>
              <a:t> </a:t>
            </a:r>
            <a:r>
              <a:rPr lang="en-US" b="1" dirty="0" smtClean="0">
                <a:solidFill>
                  <a:srgbClr val="FF0000"/>
                </a:solidFill>
              </a:rPr>
              <a:t>     What is the URR?</a:t>
            </a:r>
          </a:p>
          <a:p>
            <a:r>
              <a:rPr lang="en-US" dirty="0" smtClean="0"/>
              <a:t>URR stands for urea reduction ratio, meaning the reduction in urea as a result of dialysis.</a:t>
            </a:r>
          </a:p>
          <a:p>
            <a:r>
              <a:rPr lang="en-US" dirty="0" smtClean="0"/>
              <a:t>The URR is one measure of how effectively dialysis treatment removed waste products from the body and is commonly expressed as a percentage.</a:t>
            </a:r>
          </a:p>
          <a:p>
            <a:r>
              <a:rPr lang="en-US" dirty="0" smtClean="0"/>
              <a:t>The URR is usually  measured only once every 12 to 14  treatments, which is once a month.</a:t>
            </a:r>
          </a:p>
          <a:p>
            <a:r>
              <a:rPr lang="en-US" dirty="0" smtClean="0"/>
              <a:t>A patient’s average URR should exceed 65 percent.</a:t>
            </a:r>
          </a:p>
          <a:p>
            <a:pPr marL="0" indent="0">
              <a:buNone/>
            </a:pPr>
            <a:r>
              <a:rPr lang="en-US" dirty="0"/>
              <a:t> </a:t>
            </a:r>
            <a:r>
              <a:rPr lang="en-US" dirty="0" smtClean="0"/>
              <a:t>         </a:t>
            </a:r>
          </a:p>
          <a:p>
            <a:pPr marL="0" indent="0">
              <a:buNone/>
            </a:pPr>
            <a:r>
              <a:rPr lang="en-US" dirty="0"/>
              <a:t> </a:t>
            </a:r>
            <a:r>
              <a:rPr lang="en-US" dirty="0" smtClean="0"/>
              <a:t>                  URR= </a:t>
            </a:r>
            <a:r>
              <a:rPr lang="en-US" u="sng" dirty="0" smtClean="0"/>
              <a:t>Pre BUN- Post BUN </a:t>
            </a:r>
            <a:r>
              <a:rPr lang="en-US" dirty="0"/>
              <a:t> </a:t>
            </a:r>
            <a:r>
              <a:rPr lang="en-US" dirty="0" smtClean="0"/>
              <a:t> 100</a:t>
            </a:r>
          </a:p>
          <a:p>
            <a:pPr marL="0" indent="0">
              <a:buNone/>
            </a:pPr>
            <a:r>
              <a:rPr lang="en-US" dirty="0"/>
              <a:t> </a:t>
            </a:r>
            <a:r>
              <a:rPr lang="en-US" dirty="0" smtClean="0"/>
              <a:t>                                   Pre BUN</a:t>
            </a:r>
          </a:p>
        </p:txBody>
      </p:sp>
      <p:sp>
        <p:nvSpPr>
          <p:cNvPr id="2" name="Title 1"/>
          <p:cNvSpPr>
            <a:spLocks noGrp="1"/>
          </p:cNvSpPr>
          <p:nvPr>
            <p:ph type="title"/>
          </p:nvPr>
        </p:nvSpPr>
        <p:spPr>
          <a:xfrm>
            <a:off x="-2514600" y="274638"/>
            <a:ext cx="228600" cy="106362"/>
          </a:xfrm>
        </p:spPr>
        <p:txBody>
          <a:bodyPr>
            <a:normAutofit fontScale="90000"/>
          </a:bodyPr>
          <a:lstStyle/>
          <a:p>
            <a:endParaRPr lang="en-US" dirty="0"/>
          </a:p>
        </p:txBody>
      </p:sp>
    </p:spTree>
    <p:extLst>
      <p:ext uri="{BB962C8B-B14F-4D97-AF65-F5344CB8AC3E}">
        <p14:creationId xmlns:p14="http://schemas.microsoft.com/office/powerpoint/2010/main" val="1413329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58000"/>
          </a:xfrm>
        </p:spPr>
        <p:txBody>
          <a:bodyPr/>
          <a:lstStyle/>
          <a:p>
            <a:endParaRPr lang="en-US" b="1" dirty="0" smtClean="0"/>
          </a:p>
          <a:p>
            <a:endParaRPr lang="en-US" b="1" dirty="0" smtClean="0"/>
          </a:p>
          <a:p>
            <a:pPr marL="0" indent="0">
              <a:buNone/>
            </a:pPr>
            <a:r>
              <a:rPr lang="en-US" b="1" dirty="0" smtClean="0"/>
              <a:t>Questions no one could answer</a:t>
            </a:r>
          </a:p>
          <a:p>
            <a:pPr>
              <a:buFont typeface="Wingdings" pitchFamily="2" charset="2"/>
              <a:buChar char="Ø"/>
            </a:pPr>
            <a:endParaRPr lang="en-US" b="1" dirty="0" smtClean="0"/>
          </a:p>
          <a:p>
            <a:pPr>
              <a:buFont typeface="Wingdings" pitchFamily="2" charset="2"/>
              <a:buChar char="Ø"/>
            </a:pPr>
            <a:r>
              <a:rPr lang="en-US" dirty="0" smtClean="0"/>
              <a:t>It also because apparent that some parents who ate a lot of protein where healthier than other patients who strictly limitedly their protein intake .</a:t>
            </a:r>
          </a:p>
          <a:p>
            <a:endParaRPr lang="en-US" dirty="0" smtClean="0"/>
          </a:p>
          <a:p>
            <a:pPr>
              <a:buFont typeface="Wingdings" pitchFamily="2" charset="2"/>
              <a:buChar char="Ø"/>
            </a:pPr>
            <a:r>
              <a:rPr lang="en-US" u="sng" dirty="0" smtClean="0"/>
              <a:t>Why was this ?  </a:t>
            </a:r>
            <a:r>
              <a:rPr lang="en-US" dirty="0" smtClean="0"/>
              <a:t>Why did patients who weighed the some and ate the some amount of protein required different amounts of dialysis therapy to stay healthy ?</a:t>
            </a:r>
          </a:p>
          <a:p>
            <a:pPr>
              <a:buFont typeface="Wingdings" pitchFamily="2" charset="2"/>
              <a:buChar char="Ø"/>
            </a:pPr>
            <a:endParaRPr lang="en-US" dirty="0" smtClean="0"/>
          </a:p>
          <a:p>
            <a:pPr>
              <a:buFont typeface="Wingdings" pitchFamily="2" charset="2"/>
              <a:buChar char="Ø"/>
            </a:pPr>
            <a:r>
              <a:rPr lang="en-US" dirty="0" smtClean="0"/>
              <a:t>Why where some patients who had pre- treatment BUNs of 100 perfectly healthy , yet others  who had pre- treatment BUNs of 60 unhealthy and in need of more dialysis</a:t>
            </a:r>
          </a:p>
          <a:p>
            <a:pPr marL="0" indent="0">
              <a:buNone/>
            </a:pPr>
            <a:endParaRPr lang="en-US" b="1" dirty="0"/>
          </a:p>
        </p:txBody>
      </p:sp>
      <p:sp>
        <p:nvSpPr>
          <p:cNvPr id="2" name="Title 1"/>
          <p:cNvSpPr>
            <a:spLocks noGrp="1"/>
          </p:cNvSpPr>
          <p:nvPr>
            <p:ph type="title"/>
          </p:nvPr>
        </p:nvSpPr>
        <p:spPr>
          <a:xfrm flipH="1">
            <a:off x="-3048000" y="274638"/>
            <a:ext cx="1143000" cy="487362"/>
          </a:xfrm>
        </p:spPr>
        <p:txBody>
          <a:bodyPr>
            <a:normAutofit fontScale="90000"/>
          </a:bodyPr>
          <a:lstStyle/>
          <a:p>
            <a:endParaRPr lang="en-US" dirty="0"/>
          </a:p>
        </p:txBody>
      </p:sp>
    </p:spTree>
    <p:extLst>
      <p:ext uri="{BB962C8B-B14F-4D97-AF65-F5344CB8AC3E}">
        <p14:creationId xmlns:p14="http://schemas.microsoft.com/office/powerpoint/2010/main" val="3291845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28793441"/>
              </p:ext>
            </p:extLst>
          </p:nvPr>
        </p:nvGraphicFramePr>
        <p:xfrm>
          <a:off x="685800" y="1905000"/>
          <a:ext cx="7912264" cy="1676400"/>
        </p:xfrm>
        <a:graphic>
          <a:graphicData uri="http://schemas.openxmlformats.org/drawingml/2006/table">
            <a:tbl>
              <a:tblPr firstRow="1" bandRow="1">
                <a:tableStyleId>{5C22544A-7EE6-4342-B048-85BDC9FD1C3A}</a:tableStyleId>
              </a:tblPr>
              <a:tblGrid>
                <a:gridCol w="7696200"/>
                <a:gridCol w="216064"/>
              </a:tblGrid>
              <a:tr h="1676400">
                <a:tc>
                  <a:txBody>
                    <a:bodyPr/>
                    <a:lstStyle/>
                    <a:p>
                      <a:r>
                        <a:rPr lang="en-US" dirty="0" smtClean="0"/>
                        <a:t>Using urea  clearances  </a:t>
                      </a:r>
                    </a:p>
                    <a:p>
                      <a:r>
                        <a:rPr lang="en-US" dirty="0" smtClean="0"/>
                        <a:t>In the  1970’s data from hundreds of  patients</a:t>
                      </a:r>
                      <a:r>
                        <a:rPr lang="en-US" baseline="0" dirty="0" smtClean="0"/>
                        <a:t> was collected and this provided a huge database of information about dialysis patients for the first time .they separated the patients into two groups based on their </a:t>
                      </a:r>
                      <a:r>
                        <a:rPr lang="en-US" baseline="0" dirty="0" err="1" smtClean="0"/>
                        <a:t>sysmptoms</a:t>
                      </a:r>
                      <a:endParaRPr lang="en-US" dirty="0"/>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65654860"/>
              </p:ext>
            </p:extLst>
          </p:nvPr>
        </p:nvGraphicFramePr>
        <p:xfrm>
          <a:off x="685800" y="3810000"/>
          <a:ext cx="3733800" cy="1066800"/>
        </p:xfrm>
        <a:graphic>
          <a:graphicData uri="http://schemas.openxmlformats.org/drawingml/2006/table">
            <a:tbl>
              <a:tblPr firstRow="1" bandRow="1">
                <a:tableStyleId>{5C22544A-7EE6-4342-B048-85BDC9FD1C3A}</a:tableStyleId>
              </a:tblPr>
              <a:tblGrid>
                <a:gridCol w="3505200"/>
                <a:gridCol w="228600"/>
              </a:tblGrid>
              <a:tr h="1066800">
                <a:tc>
                  <a:txBody>
                    <a:bodyPr/>
                    <a:lstStyle/>
                    <a:p>
                      <a:r>
                        <a:rPr lang="en-US" dirty="0" smtClean="0">
                          <a:solidFill>
                            <a:schemeClr val="bg1"/>
                          </a:solidFill>
                        </a:rPr>
                        <a:t>Those</a:t>
                      </a:r>
                      <a:r>
                        <a:rPr lang="en-US" baseline="0" dirty="0" smtClean="0">
                          <a:solidFill>
                            <a:schemeClr val="bg1"/>
                          </a:solidFill>
                        </a:rPr>
                        <a:t> that were well and </a:t>
                      </a:r>
                    </a:p>
                    <a:p>
                      <a:r>
                        <a:rPr lang="en-US" baseline="0" dirty="0" smtClean="0">
                          <a:solidFill>
                            <a:schemeClr val="bg1"/>
                          </a:solidFill>
                        </a:rPr>
                        <a:t>Appeared adequately </a:t>
                      </a:r>
                      <a:r>
                        <a:rPr lang="en-US" baseline="0" dirty="0" err="1" smtClean="0">
                          <a:solidFill>
                            <a:schemeClr val="bg1"/>
                          </a:solidFill>
                        </a:rPr>
                        <a:t>dialysed</a:t>
                      </a:r>
                      <a:endParaRPr lang="en-US" dirty="0">
                        <a:solidFill>
                          <a:schemeClr val="bg1"/>
                        </a:solidFill>
                      </a:endParaRPr>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53015712"/>
              </p:ext>
            </p:extLst>
          </p:nvPr>
        </p:nvGraphicFramePr>
        <p:xfrm>
          <a:off x="4572000" y="3810000"/>
          <a:ext cx="4038600" cy="1066800"/>
        </p:xfrm>
        <a:graphic>
          <a:graphicData uri="http://schemas.openxmlformats.org/drawingml/2006/table">
            <a:tbl>
              <a:tblPr firstRow="1" bandRow="1">
                <a:tableStyleId>{5C22544A-7EE6-4342-B048-85BDC9FD1C3A}</a:tableStyleId>
              </a:tblPr>
              <a:tblGrid>
                <a:gridCol w="3810000"/>
                <a:gridCol w="228600"/>
              </a:tblGrid>
              <a:tr h="1066800">
                <a:tc>
                  <a:txBody>
                    <a:bodyPr/>
                    <a:lstStyle/>
                    <a:p>
                      <a:r>
                        <a:rPr lang="en-US" dirty="0" smtClean="0"/>
                        <a:t>And those that had complication and appeared under</a:t>
                      </a:r>
                      <a:r>
                        <a:rPr lang="en-US" baseline="0" dirty="0" smtClean="0"/>
                        <a:t> dialyzed</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82439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789</TotalTime>
  <Words>2081</Words>
  <Application>Microsoft Office PowerPoint</Application>
  <PresentationFormat>On-screen Show (4:3)</PresentationFormat>
  <Paragraphs>251</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Waveform</vt:lpstr>
      <vt:lpstr>Adequacy of Dialysis </vt:lpstr>
      <vt:lpstr> </vt:lpstr>
      <vt:lpstr>PowerPoint Presentation</vt:lpstr>
      <vt:lpstr>  </vt:lpstr>
      <vt:lpstr>PowerPoint Presentation</vt:lpstr>
      <vt:lpstr>PowerPoint Presentation</vt:lpstr>
      <vt:lpstr>PowerPoint Presentation</vt:lpstr>
      <vt:lpstr>PowerPoint Presentation</vt:lpstr>
      <vt:lpstr>   </vt:lpstr>
      <vt:lpstr>Kt/v</vt:lpstr>
      <vt:lpstr>   </vt:lpstr>
      <vt:lpstr>The question  are finally ansered</vt:lpstr>
      <vt:lpstr>  </vt:lpstr>
      <vt:lpstr>How does the Kt/V comparing with the URR?</vt:lpstr>
      <vt:lpstr>What is Adequacy of Hemodialysis ?</vt:lpstr>
      <vt:lpstr>How do we know if a patient is Adequately Dialyzed?</vt:lpstr>
      <vt:lpstr>What are the Symptoms of Inadequate Treatment?</vt:lpstr>
      <vt:lpstr>What are the Symptoms of Inadequate Treatment?</vt:lpstr>
      <vt:lpstr>What does adequate dialysis on ?</vt:lpstr>
      <vt:lpstr> </vt:lpstr>
      <vt:lpstr>   </vt:lpstr>
      <vt:lpstr>   </vt:lpstr>
      <vt:lpstr> Blood Flow Rate: </vt:lpstr>
      <vt:lpstr>High Negative Arterial Pressure:</vt:lpstr>
      <vt:lpstr>  </vt:lpstr>
      <vt:lpstr>  </vt:lpstr>
      <vt:lpstr>Heparinization:</vt:lpstr>
      <vt:lpstr>Troubleshooting a Low Kt/V prescription review includes:</vt:lpstr>
      <vt:lpstr>Kt/V Higher than Expected</vt:lpstr>
      <vt:lpstr>Benefits of Adequate Diaysis</vt:lpstr>
      <vt:lpstr>Healthcare Workers Responsibility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66</cp:revision>
  <dcterms:created xsi:type="dcterms:W3CDTF">2020-05-14T16:10:48Z</dcterms:created>
  <dcterms:modified xsi:type="dcterms:W3CDTF">2020-05-28T17:09:20Z</dcterms:modified>
</cp:coreProperties>
</file>