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82" r:id="rId23"/>
    <p:sldId id="283" r:id="rId24"/>
    <p:sldId id="285" r:id="rId25"/>
    <p:sldId id="284" r:id="rId26"/>
    <p:sldId id="279" r:id="rId27"/>
    <p:sldId id="278" r:id="rId28"/>
    <p:sldId id="277" r:id="rId29"/>
    <p:sldId id="276" r:id="rId30"/>
    <p:sldId id="27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17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D5D8-BDCB-473A-B893-D57E9C6F9F4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8DE4-BD80-49D5-A9ED-64738C19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D5D8-BDCB-473A-B893-D57E9C6F9F4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8DE4-BD80-49D5-A9ED-64738C19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D5D8-BDCB-473A-B893-D57E9C6F9F4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8DE4-BD80-49D5-A9ED-64738C19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0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D5D8-BDCB-473A-B893-D57E9C6F9F4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8DE4-BD80-49D5-A9ED-64738C19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4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D5D8-BDCB-473A-B893-D57E9C6F9F4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8DE4-BD80-49D5-A9ED-64738C19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7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D5D8-BDCB-473A-B893-D57E9C6F9F4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8DE4-BD80-49D5-A9ED-64738C19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D5D8-BDCB-473A-B893-D57E9C6F9F4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8DE4-BD80-49D5-A9ED-64738C19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3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D5D8-BDCB-473A-B893-D57E9C6F9F4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8DE4-BD80-49D5-A9ED-64738C19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2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D5D8-BDCB-473A-B893-D57E9C6F9F4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8DE4-BD80-49D5-A9ED-64738C19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7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D5D8-BDCB-473A-B893-D57E9C6F9F4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8DE4-BD80-49D5-A9ED-64738C19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FD5D8-BDCB-473A-B893-D57E9C6F9F4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8DE4-BD80-49D5-A9ED-64738C19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0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FD5D8-BDCB-473A-B893-D57E9C6F9F43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98DE4-BD80-49D5-A9ED-64738C195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8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1"/>
            <a:ext cx="7772400" cy="1066799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Access complications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1828800"/>
            <a:ext cx="5181600" cy="4191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Stenosis</a:t>
            </a:r>
            <a:endParaRPr lang="en-US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Steal syndrome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err="1" smtClean="0"/>
              <a:t>Anarysms</a:t>
            </a:r>
            <a:endParaRPr lang="en-US" dirty="0" smtClean="0"/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Thrombosis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infection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9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Signs and symptoms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Steal causes hypoxia(lack of oxygen) to tissues of the hand resulting in</a:t>
            </a:r>
          </a:p>
          <a:p>
            <a:pPr>
              <a:buSzPct val="40000"/>
              <a:buFont typeface="Courier New" pitchFamily="49" charset="0"/>
              <a:buChar char="o"/>
            </a:pPr>
            <a:r>
              <a:rPr lang="en-US" dirty="0" smtClean="0"/>
              <a:t>Sever pain </a:t>
            </a:r>
          </a:p>
          <a:p>
            <a:pPr>
              <a:buSzPct val="40000"/>
              <a:buFont typeface="Courier New" pitchFamily="49" charset="0"/>
              <a:buChar char="o"/>
            </a:pPr>
            <a:r>
              <a:rPr lang="en-US" dirty="0" smtClean="0"/>
              <a:t>Nail bed discoloration</a:t>
            </a:r>
          </a:p>
          <a:p>
            <a:pPr>
              <a:buSzPct val="40000"/>
              <a:buFont typeface="Courier New" pitchFamily="49" charset="0"/>
              <a:buChar char="o"/>
            </a:pPr>
            <a:r>
              <a:rPr lang="en-US" dirty="0" smtClean="0"/>
              <a:t>Cold hand</a:t>
            </a:r>
          </a:p>
          <a:p>
            <a:pPr>
              <a:buSzPct val="40000"/>
              <a:buFont typeface="Courier New" pitchFamily="49" charset="0"/>
              <a:buChar char="o"/>
            </a:pPr>
            <a:r>
              <a:rPr lang="en-US" dirty="0" smtClean="0"/>
              <a:t>Weak or absent pulse</a:t>
            </a:r>
          </a:p>
          <a:p>
            <a:pPr>
              <a:buSzPct val="100000"/>
            </a:pPr>
            <a:r>
              <a:rPr lang="en-US" dirty="0" smtClean="0"/>
              <a:t>Neurological and soft tissue damage to the hand can occur , resulting in </a:t>
            </a:r>
          </a:p>
          <a:p>
            <a:pPr>
              <a:buSzPct val="40000"/>
              <a:buFont typeface="Courier New" pitchFamily="49" charset="0"/>
              <a:buChar char="o"/>
            </a:pPr>
            <a:r>
              <a:rPr lang="en-US" dirty="0" smtClean="0"/>
              <a:t>Mobility limited</a:t>
            </a:r>
          </a:p>
          <a:p>
            <a:pPr>
              <a:buSzPct val="40000"/>
              <a:buFont typeface="Courier New" pitchFamily="49" charset="0"/>
              <a:buChar char="o"/>
            </a:pPr>
            <a:r>
              <a:rPr lang="en-US" dirty="0" smtClean="0"/>
              <a:t>Loss of function</a:t>
            </a:r>
          </a:p>
          <a:p>
            <a:pPr>
              <a:buSzPct val="40000"/>
              <a:buFont typeface="Courier New" pitchFamily="49" charset="0"/>
              <a:buChar char="o"/>
            </a:pPr>
            <a:r>
              <a:rPr lang="en-US" dirty="0" smtClean="0"/>
              <a:t>Ulceration &amp; necrosis </a:t>
            </a:r>
          </a:p>
          <a:p>
            <a:pPr>
              <a:buSzPct val="40000"/>
              <a:buFont typeface="Courier New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4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Stage of </a:t>
            </a:r>
            <a:r>
              <a:rPr lang="en-US" dirty="0" err="1" smtClean="0">
                <a:solidFill>
                  <a:srgbClr val="00B0F0"/>
                </a:solidFill>
              </a:rPr>
              <a:t>Ischhemia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Recently , staging according to lower- limb ischemia was proposed:</a:t>
            </a:r>
          </a:p>
          <a:p>
            <a:pPr mar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Stage 1, Pale/blue and/or cold hand without pain.</a:t>
            </a:r>
          </a:p>
          <a:p>
            <a:pPr marL="400050" lvl="1" indent="0">
              <a:buNone/>
            </a:pPr>
            <a:r>
              <a:rPr lang="en-US" dirty="0" smtClean="0"/>
              <a:t>Stage 2,pain during exercise and /or HD.</a:t>
            </a:r>
          </a:p>
          <a:p>
            <a:pPr marL="400050" lvl="1" indent="0">
              <a:buNone/>
            </a:pPr>
            <a:r>
              <a:rPr lang="en-US" dirty="0" smtClean="0"/>
              <a:t>Stage 3,pain at rest.</a:t>
            </a:r>
          </a:p>
          <a:p>
            <a:pPr marL="400050" lvl="1" indent="0">
              <a:buNone/>
            </a:pPr>
            <a:r>
              <a:rPr lang="en-US" dirty="0" smtClean="0"/>
              <a:t>Stage 4,ulcers/necrosis/gangrene.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8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Treatment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The primary goal of the treatment should be preservation of patient’s fingers ,hand and the access.</a:t>
            </a:r>
          </a:p>
          <a:p>
            <a:pPr>
              <a:buClr>
                <a:srgbClr val="00B0F0"/>
              </a:buClr>
              <a:buSzPct val="80000"/>
              <a:buFont typeface="Wingdings" pitchFamily="2" charset="2"/>
              <a:buChar char="Ø"/>
            </a:pPr>
            <a:r>
              <a:rPr lang="en-US" dirty="0" smtClean="0"/>
              <a:t> surgical approach should be based on </a:t>
            </a:r>
          </a:p>
          <a:p>
            <a:pPr>
              <a:buClr>
                <a:srgbClr val="FF0000"/>
              </a:buClr>
              <a:buSzPct val="60000"/>
              <a:buFont typeface="Courier New" pitchFamily="49" charset="0"/>
              <a:buChar char="o"/>
            </a:pPr>
            <a:r>
              <a:rPr lang="en-US" dirty="0" smtClean="0"/>
              <a:t>Patient’s clinical condition</a:t>
            </a:r>
          </a:p>
          <a:p>
            <a:pPr>
              <a:buClr>
                <a:srgbClr val="FF0000"/>
              </a:buClr>
              <a:buSzPct val="60000"/>
              <a:buFont typeface="Courier New" pitchFamily="49" charset="0"/>
              <a:buChar char="o"/>
            </a:pPr>
            <a:r>
              <a:rPr lang="en-US" dirty="0" smtClean="0"/>
              <a:t>Confirmation of steal </a:t>
            </a:r>
          </a:p>
          <a:p>
            <a:pPr>
              <a:buClr>
                <a:srgbClr val="FF0000"/>
              </a:buClr>
              <a:buSzPct val="60000"/>
              <a:buFont typeface="Courier New" pitchFamily="49" charset="0"/>
              <a:buChar char="o"/>
            </a:pPr>
            <a:r>
              <a:rPr lang="en-US" dirty="0" smtClean="0"/>
              <a:t>Existing access flow</a:t>
            </a:r>
          </a:p>
          <a:p>
            <a:pPr>
              <a:buClr>
                <a:srgbClr val="00B0F0"/>
              </a:buClr>
              <a:buSzPct val="80000"/>
              <a:buFont typeface="Wingdings" pitchFamily="2" charset="2"/>
              <a:buChar char="Ø"/>
            </a:pPr>
            <a:r>
              <a:rPr lang="en-US" dirty="0" smtClean="0"/>
              <a:t>How much access flow is needed? Enough to meet the prescribed dialysis BFR&amp; to maintain access patency</a:t>
            </a:r>
          </a:p>
          <a:p>
            <a:pPr>
              <a:buClr>
                <a:srgbClr val="FF0000"/>
              </a:buClr>
              <a:buSzPct val="60000"/>
              <a:buFont typeface="Courier New" pitchFamily="49" charset="0"/>
              <a:buChar char="o"/>
            </a:pPr>
            <a:r>
              <a:rPr lang="en-US" dirty="0" smtClean="0"/>
              <a:t>AVG  </a:t>
            </a:r>
            <a:r>
              <a:rPr lang="en-US" dirty="0" err="1" smtClean="0"/>
              <a:t>requrires</a:t>
            </a:r>
            <a:r>
              <a:rPr lang="en-US" dirty="0" smtClean="0"/>
              <a:t>  &gt;600 -800mL/min to remain patent,</a:t>
            </a:r>
          </a:p>
          <a:p>
            <a:pPr>
              <a:buClr>
                <a:srgbClr val="FF0000"/>
              </a:buClr>
              <a:buSzPct val="60000"/>
              <a:buFont typeface="Courier New" pitchFamily="49" charset="0"/>
              <a:buChar char="o"/>
            </a:pPr>
            <a:r>
              <a:rPr lang="en-US" dirty="0" smtClean="0"/>
              <a:t>AVF require less flow to remain patent 400-500mL/min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9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Treatment options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The patient must be referred to a vascular surgeon to decide on suitable option .delay can lead to catastrophic </a:t>
            </a:r>
            <a:r>
              <a:rPr lang="en-US" dirty="0" err="1" smtClean="0"/>
              <a:t>gengrene</a:t>
            </a:r>
            <a:r>
              <a:rPr lang="en-US" dirty="0" smtClean="0"/>
              <a:t> and hand amputation 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Ligation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Access ligation will lead to an immediate improvement of steal syndrome and also to the loss of the access with the need to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another one.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Banding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Access banding aims at creating a narrow vessel segment within the access, close to or the AV anastomosis.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Banding aims at a reduction of access flow .thus it can successfully be performed only in patients with a high flow associate steal syndrome.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Bending a low access will result in inefficient dialysis or even access thrombosis.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37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396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DRIL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Distal </a:t>
            </a:r>
            <a:r>
              <a:rPr lang="en-US" dirty="0" err="1" smtClean="0"/>
              <a:t>revasularization</a:t>
            </a:r>
            <a:r>
              <a:rPr lang="en-US" dirty="0" smtClean="0"/>
              <a:t> – Interval ligation </a:t>
            </a:r>
          </a:p>
          <a:p>
            <a:r>
              <a:rPr lang="en-US" dirty="0" smtClean="0"/>
              <a:t>The artery distal to the access anastomosis is ligated then , and arterial bypass is placed from the native brachial artery to an insertion </a:t>
            </a:r>
            <a:r>
              <a:rPr lang="en-US" dirty="0" err="1" smtClean="0"/>
              <a:t>siteinto</a:t>
            </a:r>
            <a:r>
              <a:rPr lang="en-US" dirty="0" smtClean="0"/>
              <a:t> into the native artery just distal to the previously desertion ligation providing sufficient </a:t>
            </a:r>
            <a:r>
              <a:rPr lang="en-US" dirty="0" err="1" smtClean="0"/>
              <a:t>blod</a:t>
            </a:r>
            <a:r>
              <a:rPr lang="en-US" dirty="0" smtClean="0"/>
              <a:t> flow to the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92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ANEURYSMS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 smtClean="0"/>
              <a:t>CASUSED BY </a:t>
            </a:r>
            <a:endParaRPr lang="en-US" dirty="0" smtClean="0"/>
          </a:p>
          <a:p>
            <a:r>
              <a:rPr lang="en-US" dirty="0" smtClean="0"/>
              <a:t>The back pressure associated with stenosis.</a:t>
            </a:r>
          </a:p>
          <a:p>
            <a:r>
              <a:rPr lang="en-US" dirty="0" smtClean="0"/>
              <a:t>Frequent </a:t>
            </a:r>
            <a:r>
              <a:rPr lang="en-US" dirty="0" err="1" smtClean="0"/>
              <a:t>cannulations</a:t>
            </a:r>
            <a:r>
              <a:rPr lang="en-US" dirty="0" smtClean="0"/>
              <a:t> in the same area.</a:t>
            </a:r>
          </a:p>
          <a:p>
            <a:r>
              <a:rPr lang="en-US" dirty="0" smtClean="0"/>
              <a:t>Needle –stick injury.</a:t>
            </a:r>
          </a:p>
          <a:p>
            <a:r>
              <a:rPr lang="en-US" dirty="0" smtClean="0"/>
              <a:t>Anastomotic </a:t>
            </a:r>
            <a:r>
              <a:rPr lang="en-US" dirty="0" err="1" smtClean="0"/>
              <a:t>techique</a:t>
            </a:r>
            <a:r>
              <a:rPr lang="en-US" dirty="0" smtClean="0"/>
              <a:t> errors ,repeated </a:t>
            </a:r>
            <a:r>
              <a:rPr lang="en-US" dirty="0" err="1" smtClean="0"/>
              <a:t>injuections</a:t>
            </a:r>
            <a:r>
              <a:rPr lang="en-US" dirty="0" smtClean="0"/>
              <a:t>, trauma to the entrance site, and infection.</a:t>
            </a:r>
          </a:p>
          <a:p>
            <a:pPr marL="0" indent="0"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Aneurysmall</a:t>
            </a:r>
            <a:r>
              <a:rPr lang="en-US" b="1" dirty="0" smtClean="0"/>
              <a:t> dilatation can be rupture and cause fatal hemorrhage.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717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NKF –DOQI guideline recommendation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AVF aneurysm 1.5 to 2 times size of a native mature vein is </a:t>
            </a:r>
            <a:r>
              <a:rPr lang="en-US" dirty="0" err="1" smtClean="0"/>
              <a:t>considerd</a:t>
            </a:r>
            <a:r>
              <a:rPr lang="en-US" dirty="0" smtClean="0"/>
              <a:t> significant and should be monitored closely.</a:t>
            </a:r>
          </a:p>
          <a:p>
            <a:r>
              <a:rPr lang="en-US" dirty="0" smtClean="0"/>
              <a:t>The AVG diameter of 0.6 cm increases by 1.5-2.0 cm is to refer patients for surgical </a:t>
            </a:r>
            <a:r>
              <a:rPr lang="en-US" dirty="0" err="1" smtClean="0"/>
              <a:t>evalution</a:t>
            </a:r>
            <a:r>
              <a:rPr lang="en-US" dirty="0" smtClean="0"/>
              <a:t> .</a:t>
            </a:r>
          </a:p>
          <a:p>
            <a:r>
              <a:rPr lang="en-US" dirty="0" smtClean="0"/>
              <a:t>Aneurysm should be monitored by physical examination at the of each dialysis treatment.</a:t>
            </a:r>
          </a:p>
          <a:p>
            <a:r>
              <a:rPr lang="en-US" dirty="0" smtClean="0"/>
              <a:t>A rapidly bulge is a sign for concern . The overlying skin should be examined for </a:t>
            </a:r>
          </a:p>
          <a:p>
            <a:pPr lvl="2">
              <a:buFont typeface="Wingdings" pitchFamily="2" charset="2"/>
              <a:buChar char="Ø"/>
            </a:pPr>
            <a:r>
              <a:rPr lang="en-US" sz="3000" dirty="0" smtClean="0"/>
              <a:t>Evidence of marked thinning,</a:t>
            </a:r>
          </a:p>
          <a:p>
            <a:pPr lvl="2">
              <a:buFont typeface="Wingdings" pitchFamily="2" charset="2"/>
              <a:buChar char="Ø"/>
            </a:pPr>
            <a:r>
              <a:rPr lang="en-US" sz="3000" dirty="0" smtClean="0"/>
              <a:t>Ulceration Spontaneous bleeding.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7831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Indications for Surgical Referral for AV Access Aneurysms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Thin , shiny and atrophic overlying skin with or without ulcerations.</a:t>
            </a:r>
          </a:p>
          <a:p>
            <a:r>
              <a:rPr lang="en-US" dirty="0" smtClean="0"/>
              <a:t>Evidence of spontaneous bleeding</a:t>
            </a:r>
          </a:p>
          <a:p>
            <a:r>
              <a:rPr lang="en-US" dirty="0" smtClean="0"/>
              <a:t>Repid increase in aneurysmal size </a:t>
            </a:r>
          </a:p>
          <a:p>
            <a:r>
              <a:rPr lang="en-US" dirty="0" smtClean="0"/>
              <a:t>Evidence of infection</a:t>
            </a:r>
          </a:p>
          <a:p>
            <a:r>
              <a:rPr lang="en-US" dirty="0" smtClean="0"/>
              <a:t>Limited suitable segment for </a:t>
            </a:r>
            <a:r>
              <a:rPr lang="en-US" dirty="0" err="1" smtClean="0"/>
              <a:t>cannulation</a:t>
            </a:r>
            <a:endParaRPr lang="en-US" dirty="0" smtClean="0"/>
          </a:p>
          <a:p>
            <a:r>
              <a:rPr lang="en-US" dirty="0" smtClean="0"/>
              <a:t>Cosmetic appearance</a:t>
            </a:r>
          </a:p>
          <a:p>
            <a:pPr marL="0" indent="0">
              <a:buNone/>
            </a:pPr>
            <a:r>
              <a:rPr lang="en-US" b="1" dirty="0" smtClean="0"/>
              <a:t>To prevent the development of aneurysms, DO NOT repeat punctures at the same site.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948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Treatment of Aneury</a:t>
            </a:r>
            <a:r>
              <a:rPr lang="en-US" dirty="0" smtClean="0"/>
              <a:t>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surgical treatment can be either by ligation or preserving the continuity of the fistula by partial resection of the aneurysm sac.</a:t>
            </a:r>
          </a:p>
          <a:p>
            <a:r>
              <a:rPr lang="en-US" dirty="0" smtClean="0"/>
              <a:t>Patient requires catheter insertion to be </a:t>
            </a:r>
            <a:r>
              <a:rPr lang="en-US" dirty="0" err="1" smtClean="0"/>
              <a:t>contienue</a:t>
            </a:r>
            <a:r>
              <a:rPr lang="en-US" dirty="0" smtClean="0"/>
              <a:t> his dialysis.</a:t>
            </a:r>
          </a:p>
          <a:p>
            <a:r>
              <a:rPr lang="en-US" dirty="0" smtClean="0"/>
              <a:t>Although </a:t>
            </a:r>
            <a:r>
              <a:rPr lang="en-US" dirty="0" err="1" smtClean="0"/>
              <a:t>cannulation</a:t>
            </a:r>
            <a:r>
              <a:rPr lang="en-US" dirty="0" smtClean="0"/>
              <a:t> should </a:t>
            </a:r>
            <a:r>
              <a:rPr lang="en-US" dirty="0" err="1" smtClean="0"/>
              <a:t>should</a:t>
            </a:r>
            <a:r>
              <a:rPr lang="en-US" dirty="0" smtClean="0"/>
              <a:t> not be continued alone any type of venous aneurysm but in certain cases it there is n urgency , and the 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Skin still intact.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No sign of impending perforation.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Limited access creations.</a:t>
            </a:r>
          </a:p>
          <a:p>
            <a:pPr>
              <a:buClr>
                <a:srgbClr val="FF0000"/>
              </a:buClr>
              <a:buSzPct val="50000"/>
              <a:buFont typeface="Wingdings" pitchFamily="2" charset="2"/>
              <a:buChar char="v"/>
            </a:pPr>
            <a:r>
              <a:rPr lang="en-US" dirty="0" smtClean="0"/>
              <a:t>General condition of the patient.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10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THROMBOSIS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Definition: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It is the final complication after a period of AVF dysfunction </a:t>
            </a:r>
            <a:r>
              <a:rPr lang="en-US" dirty="0" err="1" smtClean="0"/>
              <a:t>characterised</a:t>
            </a:r>
            <a:r>
              <a:rPr lang="en-US" dirty="0" smtClean="0"/>
              <a:t> by absence of bruit and thrill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Diagnosis by: palpation               -   No thrill </a:t>
            </a:r>
          </a:p>
          <a:p>
            <a:pPr marL="0" indent="0">
              <a:buNone/>
            </a:pPr>
            <a:r>
              <a:rPr lang="en-US" dirty="0" smtClean="0"/>
              <a:t>Osculation                                        -   No bruit</a:t>
            </a:r>
          </a:p>
          <a:p>
            <a:pPr marL="0" indent="0">
              <a:buNone/>
            </a:pPr>
            <a:r>
              <a:rPr lang="en-US" dirty="0" smtClean="0"/>
              <a:t>Doppler us                                        -   No flow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9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stenosis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Most common complication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Stenosis is defined as the constriction or narrow within the vessel(s) of dialysis access </a:t>
            </a:r>
          </a:p>
          <a:p>
            <a:pPr>
              <a:buClr>
                <a:srgbClr val="FF0000"/>
              </a:buClr>
              <a:buSzPct val="100000"/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Causes::</a:t>
            </a:r>
          </a:p>
          <a:p>
            <a:pPr lvl="1">
              <a:buClr>
                <a:schemeClr val="tx2"/>
              </a:buClr>
              <a:buSzPct val="30000"/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CVC, PICC Lines.</a:t>
            </a:r>
          </a:p>
          <a:p>
            <a:pPr lvl="1">
              <a:buClr>
                <a:schemeClr val="tx2"/>
              </a:buClr>
              <a:buSzPct val="30000"/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Needle-stick injure.</a:t>
            </a:r>
          </a:p>
          <a:p>
            <a:pPr lvl="1">
              <a:buClr>
                <a:schemeClr val="tx2"/>
              </a:buClr>
              <a:buSzPct val="30000"/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Vascular damage from angiplasty.</a:t>
            </a:r>
          </a:p>
          <a:p>
            <a:pPr lvl="1">
              <a:buClr>
                <a:schemeClr val="tx2"/>
              </a:buClr>
              <a:buSzPct val="30000"/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Calcification of fibrosis of venous valves.</a:t>
            </a:r>
          </a:p>
          <a:p>
            <a:pPr lvl="1">
              <a:buClr>
                <a:schemeClr val="tx2"/>
              </a:buClr>
              <a:buSzPct val="30000"/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Organized clots at the sites of frequent cannulation.</a:t>
            </a:r>
          </a:p>
          <a:p>
            <a:pPr lvl="1">
              <a:buClr>
                <a:schemeClr val="tx2"/>
              </a:buClr>
              <a:buSzPct val="30000"/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Endothelial cell injury, possibly from turbulent blood flow. </a:t>
            </a:r>
          </a:p>
          <a:p>
            <a:pPr lvl="1">
              <a:buClr>
                <a:schemeClr val="tx2"/>
              </a:buClr>
              <a:buSzPct val="30000"/>
              <a:buFont typeface="Wingdings" pitchFamily="2" charset="2"/>
              <a:buChar char="v"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Endothelial trauma at certain anatomic pressure points such as elbow or axilla.</a:t>
            </a:r>
          </a:p>
          <a:p>
            <a:pPr lvl="1">
              <a:buClr>
                <a:schemeClr val="tx2"/>
              </a:buClr>
              <a:buSzPct val="30000"/>
              <a:buFont typeface="Wingdings" pitchFamily="2" charset="2"/>
              <a:buChar char="v"/>
            </a:pP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73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CAUSES OF THROMBOSIS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Thrombosis in the first month after access placement is </a:t>
            </a:r>
            <a:r>
              <a:rPr lang="en-US" dirty="0" err="1" smtClean="0"/>
              <a:t>usally</a:t>
            </a:r>
            <a:r>
              <a:rPr lang="en-US" dirty="0" smtClean="0"/>
              <a:t> due to </a:t>
            </a:r>
          </a:p>
          <a:p>
            <a:r>
              <a:rPr lang="en-US" dirty="0" smtClean="0"/>
              <a:t>Technical errors in the fistula construction</a:t>
            </a:r>
          </a:p>
          <a:p>
            <a:r>
              <a:rPr lang="en-US" dirty="0" smtClean="0"/>
              <a:t>Vessel selection </a:t>
            </a:r>
          </a:p>
          <a:p>
            <a:r>
              <a:rPr lang="en-US" dirty="0" smtClean="0"/>
              <a:t>Premature use</a:t>
            </a:r>
          </a:p>
          <a:p>
            <a:r>
              <a:rPr lang="en-US" dirty="0" smtClean="0"/>
              <a:t>Venous stenosis is the most common cause of  late AVF loss</a:t>
            </a:r>
          </a:p>
          <a:p>
            <a:r>
              <a:rPr lang="en-US" dirty="0" smtClean="0"/>
              <a:t>Hypotension ,</a:t>
            </a:r>
            <a:r>
              <a:rPr lang="en-US" dirty="0" err="1" smtClean="0"/>
              <a:t>hypovolemia</a:t>
            </a:r>
            <a:r>
              <a:rPr lang="en-US" dirty="0" smtClean="0"/>
              <a:t>..  </a:t>
            </a:r>
          </a:p>
          <a:p>
            <a:r>
              <a:rPr lang="en-US" dirty="0" smtClean="0"/>
              <a:t>Decreased </a:t>
            </a:r>
            <a:r>
              <a:rPr lang="en-US" dirty="0" err="1" smtClean="0"/>
              <a:t>cardic</a:t>
            </a:r>
            <a:r>
              <a:rPr lang="en-US" dirty="0" smtClean="0"/>
              <a:t> output</a:t>
            </a:r>
          </a:p>
          <a:p>
            <a:r>
              <a:rPr lang="en-US" dirty="0" smtClean="0"/>
              <a:t>Fistula compression due to sleeping position</a:t>
            </a:r>
          </a:p>
          <a:p>
            <a:r>
              <a:rPr lang="en-US" dirty="0" smtClean="0"/>
              <a:t>Hypercoagulability and occasionally arterial stenosis</a:t>
            </a:r>
          </a:p>
          <a:p>
            <a:r>
              <a:rPr lang="en-US" dirty="0" smtClean="0"/>
              <a:t>Excessive post dialysis fistula compression to achieve hemostasis</a:t>
            </a:r>
          </a:p>
          <a:p>
            <a:endParaRPr lang="en-US" dirty="0"/>
          </a:p>
          <a:p>
            <a:r>
              <a:rPr lang="en-US" dirty="0" smtClean="0"/>
              <a:t>   dialysis staff and patients should be educated and trained in preventing this avoidable complication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65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Treatment of thrombosis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Thrombectomy</a:t>
            </a:r>
            <a:r>
              <a:rPr lang="en-US" dirty="0" smtClean="0"/>
              <a:t> procedures are more challenging in fistulae but more rewarding in grafts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 smtClean="0"/>
              <a:t>thrombectomy</a:t>
            </a:r>
            <a:r>
              <a:rPr lang="en-US" dirty="0" smtClean="0"/>
              <a:t> has failed</a:t>
            </a:r>
          </a:p>
          <a:p>
            <a:pPr marL="0" indent="0">
              <a:buNone/>
            </a:pPr>
            <a:r>
              <a:rPr lang="en-US" dirty="0" smtClean="0"/>
              <a:t>Insertion of catheter for dialysis</a:t>
            </a:r>
          </a:p>
          <a:p>
            <a:pPr marL="0" indent="0">
              <a:buNone/>
            </a:pPr>
            <a:r>
              <a:rPr lang="en-US" dirty="0" smtClean="0"/>
              <a:t>Creation of new access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99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24200" cy="944562"/>
          </a:xfrm>
        </p:spPr>
        <p:txBody>
          <a:bodyPr/>
          <a:lstStyle/>
          <a:p>
            <a:r>
              <a:rPr lang="en-US" dirty="0" err="1" smtClean="0">
                <a:solidFill>
                  <a:srgbClr val="00B0F0"/>
                </a:solidFill>
              </a:rPr>
              <a:t>Cont</a:t>
            </a:r>
            <a:r>
              <a:rPr lang="en-US" dirty="0" smtClean="0">
                <a:solidFill>
                  <a:srgbClr val="00B0F0"/>
                </a:solidFill>
              </a:rPr>
              <a:t> …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Treatment of thrombosis should start as early as possible after thrombosis is detected , it can be successful even after several days</a:t>
            </a:r>
          </a:p>
          <a:p>
            <a:r>
              <a:rPr lang="en-US" sz="2400" dirty="0" smtClean="0"/>
              <a:t>The risk of the delay is progressive growth of the thrombus that makes interventional/ surgical procedures more difficult and risky.</a:t>
            </a:r>
          </a:p>
          <a:p>
            <a:r>
              <a:rPr lang="en-US" sz="2400" dirty="0" smtClean="0"/>
              <a:t>Delay </a:t>
            </a:r>
            <a:r>
              <a:rPr lang="en-US" sz="2400" dirty="0" err="1" smtClean="0"/>
              <a:t>producres</a:t>
            </a:r>
            <a:r>
              <a:rPr lang="en-US" sz="2400" dirty="0" smtClean="0"/>
              <a:t> a longer period of contact between the surface of the thrombus may cause further damage the </a:t>
            </a:r>
            <a:r>
              <a:rPr lang="en-US" sz="2400" dirty="0" err="1" smtClean="0"/>
              <a:t>endoluminal</a:t>
            </a:r>
            <a:r>
              <a:rPr lang="en-US" sz="2400" dirty="0" smtClean="0"/>
              <a:t> layer</a:t>
            </a:r>
          </a:p>
          <a:p>
            <a:r>
              <a:rPr lang="en-US" sz="2400" dirty="0" smtClean="0"/>
              <a:t>Early intervention increase the likelihood that the same AVF can be used to provide dialyses.</a:t>
            </a:r>
          </a:p>
          <a:p>
            <a:r>
              <a:rPr lang="en-US" sz="2400" dirty="0" smtClean="0"/>
              <a:t>The vascular access should be </a:t>
            </a:r>
            <a:r>
              <a:rPr lang="en-US" sz="2400" dirty="0" err="1" smtClean="0"/>
              <a:t>repened</a:t>
            </a:r>
            <a:r>
              <a:rPr lang="en-US" sz="2400" dirty="0" smtClean="0"/>
              <a:t> as soon as possible to resume regular dialysis treatment and </a:t>
            </a:r>
            <a:r>
              <a:rPr lang="en-US" sz="2400" dirty="0" err="1" smtClean="0"/>
              <a:t>aviod</a:t>
            </a:r>
            <a:r>
              <a:rPr lang="en-US" sz="2400" dirty="0" smtClean="0"/>
              <a:t> resorting to a short-term catheter.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4823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Infection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AV fistulas have lowest risk of infection of any vascular access type</a:t>
            </a:r>
          </a:p>
          <a:p>
            <a:pPr marL="0" indent="0">
              <a:buNone/>
            </a:pPr>
            <a:r>
              <a:rPr lang="en-US" dirty="0" smtClean="0"/>
              <a:t>Although infections of fistulae are rare, any episode of infection potentially is fetal in face in the impaired immunologic status of long-term dialysis patients.</a:t>
            </a:r>
          </a:p>
          <a:p>
            <a:r>
              <a:rPr lang="en-US" dirty="0" smtClean="0">
                <a:latin typeface="Freestyle Script" pitchFamily="66" charset="0"/>
              </a:rPr>
              <a:t>Superficial infections </a:t>
            </a:r>
            <a:r>
              <a:rPr lang="en-US" dirty="0" smtClean="0">
                <a:latin typeface="+mj-lt"/>
              </a:rPr>
              <a:t>appear as small pustule lesions with minimal or no inflammation, swelling or pain.</a:t>
            </a:r>
          </a:p>
          <a:p>
            <a:r>
              <a:rPr lang="en-US" dirty="0" smtClean="0">
                <a:latin typeface="Freestyle Script" pitchFamily="66" charset="0"/>
              </a:rPr>
              <a:t>Deep infections </a:t>
            </a:r>
            <a:r>
              <a:rPr lang="en-US" dirty="0" smtClean="0">
                <a:latin typeface="+mj-lt"/>
              </a:rPr>
              <a:t>are manifested by erythema, swelling, tenderness and purulence.</a:t>
            </a:r>
          </a:p>
          <a:p>
            <a:endParaRPr lang="en-US" dirty="0">
              <a:latin typeface="Freestyle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14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Infection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Each per-and post-treatment exam should include:</a:t>
            </a:r>
          </a:p>
          <a:p>
            <a:pPr>
              <a:buSzPct val="90000"/>
              <a:buFont typeface="Courier New" pitchFamily="49" charset="0"/>
              <a:buChar char="o"/>
            </a:pPr>
            <a:r>
              <a:rPr lang="en-US" dirty="0" smtClean="0"/>
              <a:t>Checking for sign/symptoms of infection, including.</a:t>
            </a:r>
          </a:p>
          <a:p>
            <a:pPr>
              <a:buSzPct val="90000"/>
            </a:pPr>
            <a:r>
              <a:rPr lang="en-US" dirty="0" smtClean="0"/>
              <a:t>Changes of skin over access area</a:t>
            </a:r>
          </a:p>
          <a:p>
            <a:pPr>
              <a:buSzPct val="90000"/>
            </a:pPr>
            <a:r>
              <a:rPr lang="en-US" dirty="0" smtClean="0"/>
              <a:t>Redness</a:t>
            </a:r>
          </a:p>
          <a:p>
            <a:pPr>
              <a:buSzPct val="90000"/>
            </a:pPr>
            <a:r>
              <a:rPr lang="en-US" dirty="0" smtClean="0"/>
              <a:t>Increase in temperature</a:t>
            </a:r>
          </a:p>
          <a:p>
            <a:pPr>
              <a:buSzPct val="90000"/>
            </a:pPr>
            <a:r>
              <a:rPr lang="en-US" dirty="0" err="1" smtClean="0"/>
              <a:t>Swelling,hardness</a:t>
            </a:r>
            <a:endParaRPr lang="en-US" dirty="0" smtClean="0"/>
          </a:p>
          <a:p>
            <a:pPr>
              <a:buSzPct val="90000"/>
            </a:pPr>
            <a:r>
              <a:rPr lang="en-US" dirty="0" err="1" smtClean="0"/>
              <a:t>Drainagage</a:t>
            </a:r>
            <a:r>
              <a:rPr lang="en-US" dirty="0" smtClean="0"/>
              <a:t> from needle sites</a:t>
            </a:r>
          </a:p>
          <a:p>
            <a:pPr>
              <a:buSzPct val="90000"/>
            </a:pPr>
            <a:r>
              <a:rPr lang="en-US" dirty="0" smtClean="0"/>
              <a:t>Tenderness or pain</a:t>
            </a:r>
          </a:p>
          <a:p>
            <a:pPr>
              <a:buSzPct val="90000"/>
            </a:pPr>
            <a:r>
              <a:rPr lang="en-US" dirty="0" smtClean="0"/>
              <a:t>Patient complaints without other indications of</a:t>
            </a:r>
          </a:p>
          <a:p>
            <a:pPr>
              <a:buSzPct val="90000"/>
            </a:pPr>
            <a:r>
              <a:rPr lang="en-US" dirty="0" smtClean="0"/>
              <a:t>Malaise</a:t>
            </a:r>
          </a:p>
          <a:p>
            <a:pPr>
              <a:buSzPct val="90000"/>
            </a:pPr>
            <a:r>
              <a:rPr lang="en-US" dirty="0" smtClean="0"/>
              <a:t>fever</a:t>
            </a:r>
          </a:p>
        </p:txBody>
      </p:sp>
    </p:spTree>
    <p:extLst>
      <p:ext uri="{BB962C8B-B14F-4D97-AF65-F5344CB8AC3E}">
        <p14:creationId xmlns:p14="http://schemas.microsoft.com/office/powerpoint/2010/main" val="1485372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Prevention of Infection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Infection prevention must be the first rule of access preservation.</a:t>
            </a:r>
          </a:p>
          <a:p>
            <a:pPr>
              <a:buSzPct val="70000"/>
              <a:buFont typeface="Courier New" pitchFamily="49" charset="0"/>
              <a:buChar char="o"/>
            </a:pPr>
            <a:r>
              <a:rPr lang="en-US" dirty="0" smtClean="0"/>
              <a:t>General hygiene </a:t>
            </a:r>
          </a:p>
          <a:p>
            <a:pPr>
              <a:buClr>
                <a:srgbClr val="FF0000"/>
              </a:buClr>
              <a:buSzPct val="70000"/>
            </a:pPr>
            <a:r>
              <a:rPr lang="en-US" dirty="0" smtClean="0"/>
              <a:t>Pretreatment washing of access extremity.</a:t>
            </a:r>
          </a:p>
          <a:p>
            <a:pPr>
              <a:buClr>
                <a:srgbClr val="FF0000"/>
              </a:buClr>
              <a:buSzPct val="70000"/>
            </a:pPr>
            <a:r>
              <a:rPr lang="en-US" dirty="0" smtClean="0"/>
              <a:t>Hand washing, before and after </a:t>
            </a:r>
            <a:r>
              <a:rPr lang="en-US" dirty="0" err="1" smtClean="0"/>
              <a:t>cannulation</a:t>
            </a:r>
            <a:r>
              <a:rPr lang="en-US" dirty="0" smtClean="0"/>
              <a:t>.</a:t>
            </a:r>
          </a:p>
          <a:p>
            <a:pPr>
              <a:buClr>
                <a:srgbClr val="FF0000"/>
              </a:buClr>
              <a:buSzPct val="70000"/>
            </a:pPr>
            <a:r>
              <a:rPr lang="en-US" dirty="0" smtClean="0"/>
              <a:t>No scratching, irritation of skin of access extremity.</a:t>
            </a:r>
          </a:p>
          <a:p>
            <a:pPr>
              <a:buClr>
                <a:srgbClr val="FF0000"/>
              </a:buClr>
              <a:buSzPct val="70000"/>
              <a:buFont typeface="Wingdings" pitchFamily="2" charset="2"/>
              <a:buChar char="v"/>
            </a:pPr>
            <a:r>
              <a:rPr lang="en-US" dirty="0" smtClean="0"/>
              <a:t>Pre-</a:t>
            </a:r>
            <a:r>
              <a:rPr lang="en-US" dirty="0" err="1" smtClean="0"/>
              <a:t>cannulation</a:t>
            </a:r>
            <a:endParaRPr lang="en-US" dirty="0" smtClean="0"/>
          </a:p>
          <a:p>
            <a:pPr>
              <a:buClr>
                <a:srgbClr val="FF0000"/>
              </a:buClr>
              <a:buSzPct val="70000"/>
            </a:pPr>
            <a:r>
              <a:rPr lang="en-US" dirty="0" smtClean="0"/>
              <a:t>Appropriate skin antisepsis.</a:t>
            </a:r>
          </a:p>
          <a:p>
            <a:pPr>
              <a:buClr>
                <a:srgbClr val="FF0000"/>
              </a:buClr>
              <a:buSzPct val="70000"/>
            </a:pPr>
            <a:r>
              <a:rPr lang="en-US" dirty="0" smtClean="0"/>
              <a:t>Sufficient antiseptic – skin contact time.</a:t>
            </a:r>
          </a:p>
          <a:p>
            <a:pPr>
              <a:buClr>
                <a:srgbClr val="FF0000"/>
              </a:buClr>
              <a:buSzPct val="70000"/>
            </a:pPr>
            <a:r>
              <a:rPr lang="en-US" dirty="0" err="1" smtClean="0"/>
              <a:t>Cannulate</a:t>
            </a:r>
            <a:r>
              <a:rPr lang="en-US" dirty="0" smtClean="0"/>
              <a:t> while antiseptic is wet or dry , as directed</a:t>
            </a:r>
          </a:p>
          <a:p>
            <a:pPr>
              <a:buClr>
                <a:srgbClr val="FF0000"/>
              </a:buClr>
              <a:buSzPct val="70000"/>
              <a:buFont typeface="Wingdings" pitchFamily="2" charset="2"/>
              <a:buChar char="v"/>
            </a:pPr>
            <a:r>
              <a:rPr lang="en-US" dirty="0" err="1" smtClean="0"/>
              <a:t>Cannulation</a:t>
            </a:r>
            <a:endParaRPr lang="en-US" dirty="0" smtClean="0"/>
          </a:p>
          <a:p>
            <a:pPr>
              <a:buClr>
                <a:srgbClr val="FF0000"/>
              </a:buClr>
              <a:buSzPct val="70000"/>
            </a:pPr>
            <a:r>
              <a:rPr lang="en-US" dirty="0" smtClean="0"/>
              <a:t>Maintain needle sterility.</a:t>
            </a:r>
          </a:p>
          <a:p>
            <a:pPr>
              <a:buClr>
                <a:srgbClr val="FF0000"/>
              </a:buClr>
              <a:buSzPct val="70000"/>
            </a:pPr>
            <a:r>
              <a:rPr lang="en-US" dirty="0" smtClean="0"/>
              <a:t>Do not </a:t>
            </a:r>
            <a:r>
              <a:rPr lang="en-US" dirty="0" err="1" smtClean="0"/>
              <a:t>cannulate</a:t>
            </a:r>
            <a:r>
              <a:rPr lang="en-US" dirty="0" smtClean="0"/>
              <a:t> through scabs  or abraded areas.</a:t>
            </a:r>
          </a:p>
          <a:p>
            <a:pPr>
              <a:buClr>
                <a:srgbClr val="FF0000"/>
              </a:buClr>
              <a:buSzPct val="70000"/>
            </a:pPr>
            <a:r>
              <a:rPr lang="en-US" dirty="0" smtClean="0"/>
              <a:t>Changing glove.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96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CDC Guidelines for prevention of Infection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Strict sterile dialysis precautions are essential</a:t>
            </a:r>
          </a:p>
          <a:p>
            <a:r>
              <a:rPr lang="en-US" dirty="0" smtClean="0"/>
              <a:t>Hand washing /hand hygiene/ </a:t>
            </a:r>
            <a:r>
              <a:rPr lang="en-US" dirty="0" err="1" smtClean="0"/>
              <a:t>chaning</a:t>
            </a:r>
            <a:r>
              <a:rPr lang="en-US" dirty="0" smtClean="0"/>
              <a:t> gloves</a:t>
            </a:r>
          </a:p>
          <a:p>
            <a:r>
              <a:rPr lang="en-US" dirty="0" smtClean="0"/>
              <a:t>Hand washing before , and between patients is essential.</a:t>
            </a:r>
          </a:p>
          <a:p>
            <a:r>
              <a:rPr lang="en-US" dirty="0" err="1" smtClean="0"/>
              <a:t>Patientt</a:t>
            </a:r>
            <a:r>
              <a:rPr lang="en-US" dirty="0" smtClean="0"/>
              <a:t> education.</a:t>
            </a:r>
          </a:p>
          <a:p>
            <a:r>
              <a:rPr lang="en-US" dirty="0" smtClean="0"/>
              <a:t>Patient should wash their hands &amp;access with anti- bacterial soap and water before coming to the their dialysis chair.</a:t>
            </a:r>
          </a:p>
          <a:p>
            <a:r>
              <a:rPr lang="en-US" dirty="0" smtClean="0"/>
              <a:t>Proper skin care pre and post dialysis.</a:t>
            </a:r>
          </a:p>
          <a:p>
            <a:r>
              <a:rPr lang="en-US" dirty="0" smtClean="0"/>
              <a:t>Using an aseptic technique cleanse the skin by 2%chlorhexidine in a circular rubbing motion , </a:t>
            </a:r>
            <a:r>
              <a:rPr lang="en-US" dirty="0" err="1" smtClean="0"/>
              <a:t>aloow</a:t>
            </a:r>
            <a:r>
              <a:rPr lang="en-US" dirty="0" smtClean="0"/>
              <a:t> to air dry,</a:t>
            </a:r>
          </a:p>
          <a:p>
            <a:r>
              <a:rPr lang="en-US" dirty="0" smtClean="0"/>
              <a:t>Clean a wide large area around </a:t>
            </a:r>
            <a:r>
              <a:rPr lang="en-US" smtClean="0"/>
              <a:t>needling sites.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07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2362200" cy="838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Cont</a:t>
            </a:r>
            <a:r>
              <a:rPr lang="en-US" dirty="0" smtClean="0">
                <a:solidFill>
                  <a:srgbClr val="00B0F0"/>
                </a:solidFill>
              </a:rPr>
              <a:t>….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Alcohol has a short bacteriostatic action time and should be applied in a rubbing motion for 1minute immediately prior to needle </a:t>
            </a:r>
            <a:r>
              <a:rPr lang="en-US" sz="2400" dirty="0" err="1" smtClean="0"/>
              <a:t>cannulation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Providone</a:t>
            </a:r>
            <a:r>
              <a:rPr lang="en-US" sz="2400" dirty="0" smtClean="0"/>
              <a:t> </a:t>
            </a:r>
            <a:r>
              <a:rPr lang="en-US" sz="2400" dirty="0" err="1" smtClean="0"/>
              <a:t>idine</a:t>
            </a:r>
            <a:r>
              <a:rPr lang="en-US" sz="2400" dirty="0" smtClean="0"/>
              <a:t> needs to be applied for 2 to 3 minutes for its full bacteriostatic action </a:t>
            </a:r>
            <a:r>
              <a:rPr lang="en-US" sz="2400" dirty="0" err="1" smtClean="0"/>
              <a:t>totake</a:t>
            </a:r>
            <a:r>
              <a:rPr lang="en-US" sz="2400" dirty="0" smtClean="0"/>
              <a:t> effect and must be </a:t>
            </a:r>
            <a:r>
              <a:rPr lang="en-US" sz="2400" dirty="0" err="1" smtClean="0"/>
              <a:t>aloowed</a:t>
            </a:r>
            <a:r>
              <a:rPr lang="en-US" sz="2400" dirty="0" smtClean="0"/>
              <a:t> to dry prior to needle </a:t>
            </a:r>
            <a:r>
              <a:rPr lang="en-US" sz="2400" dirty="0" err="1" smtClean="0"/>
              <a:t>cannulation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Use of </a:t>
            </a:r>
            <a:r>
              <a:rPr lang="en-US" sz="2400" dirty="0" err="1" smtClean="0"/>
              <a:t>oa</a:t>
            </a:r>
            <a:r>
              <a:rPr lang="en-US" sz="2400" dirty="0" smtClean="0"/>
              <a:t> sterile covering over the needle site during dialysis, not just tape that has rolled all over the floor or been touched with dirty hands</a:t>
            </a:r>
          </a:p>
          <a:p>
            <a:r>
              <a:rPr lang="en-US" sz="2400" dirty="0" smtClean="0"/>
              <a:t>Do not palpate after disinfection.</a:t>
            </a:r>
          </a:p>
          <a:p>
            <a:r>
              <a:rPr lang="en-US" sz="2400" dirty="0" smtClean="0"/>
              <a:t>Use new pair of gloves for </a:t>
            </a:r>
            <a:r>
              <a:rPr lang="en-US" sz="2400" dirty="0" err="1" smtClean="0"/>
              <a:t>cannulation</a:t>
            </a:r>
            <a:r>
              <a:rPr lang="en-US" sz="2400" dirty="0" smtClean="0"/>
              <a:t>. Gloves should be changed if contaminated at any time during the </a:t>
            </a:r>
            <a:r>
              <a:rPr lang="en-US" sz="2400" dirty="0" err="1" smtClean="0"/>
              <a:t>cannulation</a:t>
            </a:r>
            <a:r>
              <a:rPr lang="en-US" sz="2400" dirty="0" smtClean="0"/>
              <a:t> procedure.</a:t>
            </a:r>
          </a:p>
          <a:p>
            <a:r>
              <a:rPr lang="en-US" sz="2400" dirty="0" smtClean="0"/>
              <a:t>Rotate needling sites.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8261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Management of an infection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Maintain a strict aseptic </a:t>
            </a:r>
            <a:r>
              <a:rPr lang="en-US" dirty="0" err="1" smtClean="0"/>
              <a:t>echnique</a:t>
            </a:r>
            <a:r>
              <a:rPr lang="en-US" dirty="0" smtClean="0"/>
              <a:t> and </a:t>
            </a:r>
            <a:r>
              <a:rPr lang="en-US" dirty="0" err="1" smtClean="0"/>
              <a:t>aviode</a:t>
            </a:r>
            <a:r>
              <a:rPr lang="en-US" dirty="0" smtClean="0"/>
              <a:t> </a:t>
            </a:r>
            <a:r>
              <a:rPr lang="en-US" dirty="0" err="1" smtClean="0"/>
              <a:t>cannulating</a:t>
            </a:r>
            <a:r>
              <a:rPr lang="en-US" dirty="0" smtClean="0"/>
              <a:t> inflamed area to reduce the entry of bacteria into the </a:t>
            </a:r>
            <a:r>
              <a:rPr lang="en-US" dirty="0" err="1" smtClean="0"/>
              <a:t>bloodsteam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Take a swab for culture and sensitivity and drainage noted.</a:t>
            </a:r>
          </a:p>
          <a:p>
            <a:r>
              <a:rPr lang="en-US" dirty="0" smtClean="0"/>
              <a:t>Notify the nephrology team.</a:t>
            </a:r>
          </a:p>
          <a:p>
            <a:r>
              <a:rPr lang="en-US" dirty="0" smtClean="0"/>
              <a:t>Take  a CBC &amp; monitor the WBC count repot any change.</a:t>
            </a:r>
          </a:p>
          <a:p>
            <a:r>
              <a:rPr lang="en-US" dirty="0" smtClean="0"/>
              <a:t>Re-educate the patient on the importance of hygiene and access care.</a:t>
            </a:r>
          </a:p>
          <a:p>
            <a:r>
              <a:rPr lang="en-US" dirty="0" smtClean="0"/>
              <a:t>Encourage the patient to report any &amp; symptoms immediately.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42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Management of an infection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More often , infections in AVFs occur at </a:t>
            </a:r>
            <a:r>
              <a:rPr lang="en-US" dirty="0" err="1" smtClean="0"/>
              <a:t>cannulation</a:t>
            </a:r>
            <a:r>
              <a:rPr lang="en-US" dirty="0" smtClean="0"/>
              <a:t> sites. </a:t>
            </a:r>
            <a:r>
              <a:rPr lang="en-US" dirty="0" err="1" smtClean="0"/>
              <a:t>Cannulation</a:t>
            </a:r>
            <a:r>
              <a:rPr lang="en-US" dirty="0" smtClean="0"/>
              <a:t> at the that site must cease, and the arm should be rested.</a:t>
            </a:r>
          </a:p>
          <a:p>
            <a:r>
              <a:rPr lang="en-US" dirty="0" smtClean="0"/>
              <a:t>In all cases o AVF infection, antibiotic therapy is a must, initiated </a:t>
            </a:r>
            <a:r>
              <a:rPr lang="en-US" dirty="0" err="1" smtClean="0"/>
              <a:t>withbroad</a:t>
            </a:r>
            <a:r>
              <a:rPr lang="en-US" dirty="0" smtClean="0"/>
              <a:t> – spectrum </a:t>
            </a:r>
            <a:r>
              <a:rPr lang="en-US" dirty="0" err="1" smtClean="0"/>
              <a:t>vancomycin</a:t>
            </a:r>
            <a:r>
              <a:rPr lang="en-US" dirty="0" smtClean="0"/>
              <a:t> plus an </a:t>
            </a:r>
            <a:r>
              <a:rPr lang="en-US" dirty="0" err="1" smtClean="0"/>
              <a:t>aminolyside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Based on results of culture and sensitivities, conversion to the </a:t>
            </a:r>
            <a:r>
              <a:rPr lang="en-US" dirty="0" err="1" smtClean="0"/>
              <a:t>appropriat</a:t>
            </a:r>
            <a:r>
              <a:rPr lang="en-US" dirty="0" smtClean="0"/>
              <a:t> antibiotic is indicated.</a:t>
            </a:r>
          </a:p>
          <a:p>
            <a:r>
              <a:rPr lang="en-US" dirty="0" smtClean="0"/>
              <a:t>Infections of prime AVFs  should be treated for a total of 6 weeks , analogous to sub- acute bacterial endocarditis.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1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TYPES OF STENOSIS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ANASTOMIC STENOSIS</a:t>
            </a:r>
          </a:p>
          <a:p>
            <a:pPr>
              <a:buSzPct val="40000"/>
              <a:buFont typeface="Courier New" pitchFamily="49" charset="0"/>
              <a:buChar char="o"/>
            </a:pPr>
            <a:r>
              <a:rPr lang="en-US" sz="1800" dirty="0" smtClean="0"/>
              <a:t>Low artrial flow – poor maturation</a:t>
            </a:r>
          </a:p>
          <a:p>
            <a:pPr>
              <a:buSzPct val="100000"/>
            </a:pPr>
            <a:r>
              <a:rPr lang="en-US" dirty="0" smtClean="0"/>
              <a:t>Mid-access</a:t>
            </a:r>
          </a:p>
          <a:p>
            <a:pPr>
              <a:buSzPct val="40000"/>
              <a:buFont typeface="Courier New" pitchFamily="49" charset="0"/>
              <a:buChar char="o"/>
            </a:pPr>
            <a:r>
              <a:rPr lang="en-US" sz="1800" dirty="0" smtClean="0"/>
              <a:t>Low arterial flow</a:t>
            </a:r>
          </a:p>
          <a:p>
            <a:pPr>
              <a:buSzPct val="100000"/>
            </a:pPr>
            <a:r>
              <a:rPr lang="en-US" dirty="0" smtClean="0"/>
              <a:t>Outflow</a:t>
            </a:r>
          </a:p>
          <a:p>
            <a:pPr>
              <a:buSzPct val="40000"/>
              <a:buFont typeface="Courier New" pitchFamily="49" charset="0"/>
              <a:buChar char="o"/>
            </a:pPr>
            <a:r>
              <a:rPr lang="en-US" sz="2000" dirty="0" smtClean="0"/>
              <a:t>High venous pressure</a:t>
            </a:r>
            <a:endParaRPr lang="en-US" sz="2000" dirty="0"/>
          </a:p>
          <a:p>
            <a:pPr>
              <a:buSzPct val="100000"/>
            </a:pPr>
            <a:r>
              <a:rPr lang="en-US" dirty="0" smtClean="0"/>
              <a:t>Central vessels</a:t>
            </a:r>
            <a:endParaRPr lang="en-US" dirty="0"/>
          </a:p>
          <a:p>
            <a:pPr>
              <a:buSzPct val="100000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8401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274638"/>
            <a:ext cx="762000" cy="1143000"/>
          </a:xfrm>
        </p:spPr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273802"/>
              </p:ext>
            </p:extLst>
          </p:nvPr>
        </p:nvGraphicFramePr>
        <p:xfrm>
          <a:off x="381000" y="990600"/>
          <a:ext cx="8229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FFC000"/>
                          </a:solidFill>
                        </a:rPr>
                        <a:t>Sympotomatic</a:t>
                      </a:r>
                      <a:r>
                        <a:rPr lang="en-US" sz="2400" dirty="0" smtClean="0">
                          <a:solidFill>
                            <a:srgbClr val="FFC000"/>
                          </a:solidFill>
                        </a:rPr>
                        <a:t> patient </a:t>
                      </a:r>
                      <a:endParaRPr 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C000"/>
                          </a:solidFill>
                        </a:rPr>
                        <a:t>Asymptomatic  patient</a:t>
                      </a:r>
                      <a:endParaRPr lang="en-US" sz="2400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</a:tr>
              <a:tr h="775979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Take blood cultures if patient is </a:t>
                      </a:r>
                      <a:r>
                        <a:rPr lang="en-US" dirty="0" err="1" smtClean="0"/>
                        <a:t>sympomatic</a:t>
                      </a:r>
                      <a:r>
                        <a:rPr lang="en-US" dirty="0" smtClean="0"/>
                        <a:t> of systemic infection.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Administer antibiotic as prescribed</a:t>
                      </a:r>
                      <a:r>
                        <a:rPr lang="en-US" baseline="0" dirty="0" smtClean="0"/>
                        <a:t> intravenously for 6 weeks.</a:t>
                      </a: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baseline="0" dirty="0" smtClean="0"/>
                        <a:t>Excision of AVF is required if infected thrombi and /or septic emboli.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Patients</a:t>
                      </a:r>
                      <a:r>
                        <a:rPr lang="en-US" baseline="0" dirty="0" smtClean="0"/>
                        <a:t> with infected AVG should be admitted and treated appropriately.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Antibiotics given intravenously</a:t>
                      </a:r>
                      <a:r>
                        <a:rPr lang="en-US" baseline="0" dirty="0" smtClean="0"/>
                        <a:t> for 2 weeks and continued orally for 4weeks.</a:t>
                      </a:r>
                      <a:endParaRPr lang="en-US" dirty="0" smtClean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Observe the patients AVF on each dialysis session </a:t>
                      </a:r>
                      <a:r>
                        <a:rPr lang="en-US" dirty="0" err="1" smtClean="0"/>
                        <a:t>for.improvements</a:t>
                      </a:r>
                      <a:r>
                        <a:rPr lang="en-US" dirty="0" smtClean="0"/>
                        <a:t>/</a:t>
                      </a:r>
                      <a:r>
                        <a:rPr lang="en-US" baseline="0" dirty="0" smtClean="0"/>
                        <a:t> deterioration.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Infection of the AV fistulae without fever or </a:t>
                      </a:r>
                      <a:r>
                        <a:rPr lang="en-US" dirty="0" err="1" smtClean="0"/>
                        <a:t>bacteraemia</a:t>
                      </a:r>
                      <a:r>
                        <a:rPr lang="en-US" dirty="0" smtClean="0"/>
                        <a:t> should</a:t>
                      </a:r>
                      <a:r>
                        <a:rPr lang="en-US" baseline="0" dirty="0" smtClean="0"/>
                        <a:t> be treated by appropriate antibiotics for at least 2 weeks .</a:t>
                      </a:r>
                      <a:endParaRPr lang="en-US" dirty="0" smtClean="0"/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818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CONCLUSION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Angioplasty</a:t>
            </a:r>
            <a:r>
              <a:rPr lang="en-US" dirty="0" smtClean="0"/>
              <a:t> should be performed if greater than 50% stenosis is present </a:t>
            </a:r>
          </a:p>
          <a:p>
            <a:r>
              <a:rPr lang="en-US" b="1" dirty="0" smtClean="0"/>
              <a:t>Aneurysms</a:t>
            </a:r>
            <a:r>
              <a:rPr lang="en-US" dirty="0" smtClean="0"/>
              <a:t> should be managed by avoiding </a:t>
            </a:r>
            <a:r>
              <a:rPr lang="en-US" dirty="0" err="1" smtClean="0"/>
              <a:t>cannulation</a:t>
            </a:r>
            <a:r>
              <a:rPr lang="en-US" dirty="0" smtClean="0"/>
              <a:t> of the aneurysm and treating the post-aneurysmal stenosis that is casing the </a:t>
            </a:r>
            <a:r>
              <a:rPr lang="en-US" dirty="0" err="1" smtClean="0"/>
              <a:t>aneyrysm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If </a:t>
            </a:r>
            <a:r>
              <a:rPr lang="en-US" b="1" dirty="0" err="1" smtClean="0"/>
              <a:t>thrombos</a:t>
            </a:r>
            <a:r>
              <a:rPr lang="en-US" b="1" dirty="0" smtClean="0"/>
              <a:t> </a:t>
            </a:r>
            <a:r>
              <a:rPr lang="en-US" dirty="0" smtClean="0"/>
              <a:t>is detected , </a:t>
            </a:r>
            <a:r>
              <a:rPr lang="en-US" dirty="0" err="1" smtClean="0"/>
              <a:t>thrombectomy</a:t>
            </a:r>
            <a:r>
              <a:rPr lang="en-US" dirty="0" smtClean="0"/>
              <a:t> should be performed as early as possible.</a:t>
            </a:r>
          </a:p>
          <a:p>
            <a:r>
              <a:rPr lang="en-US" dirty="0" smtClean="0"/>
              <a:t>Findings of </a:t>
            </a:r>
            <a:r>
              <a:rPr lang="en-US" b="1" dirty="0" smtClean="0"/>
              <a:t>ischemia</a:t>
            </a:r>
            <a:r>
              <a:rPr lang="en-US" dirty="0" smtClean="0"/>
              <a:t> should prompt referral to Vascular surgery.</a:t>
            </a:r>
          </a:p>
          <a:p>
            <a:r>
              <a:rPr lang="en-US" b="1" dirty="0" smtClean="0"/>
              <a:t>Infections</a:t>
            </a:r>
            <a:r>
              <a:rPr lang="en-US" dirty="0" smtClean="0"/>
              <a:t> should be treated  as sub-acute bacterial endocarditis including 6 weeks of antibiotic treatment.</a:t>
            </a:r>
          </a:p>
          <a:p>
            <a:r>
              <a:rPr lang="en-US" b="1" dirty="0" smtClean="0"/>
              <a:t>Septic emboli</a:t>
            </a:r>
            <a:r>
              <a:rPr lang="en-US" dirty="0" smtClean="0"/>
              <a:t> surgical excision of </a:t>
            </a:r>
            <a:r>
              <a:rPr lang="en-US" dirty="0" err="1" smtClean="0"/>
              <a:t>thevacular</a:t>
            </a:r>
            <a:r>
              <a:rPr lang="en-US" dirty="0" smtClean="0"/>
              <a:t> access is the choice.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9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Central venous stenosis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characterized by:</a:t>
            </a:r>
          </a:p>
          <a:p>
            <a:endParaRPr lang="en-US" dirty="0"/>
          </a:p>
          <a:p>
            <a:pPr>
              <a:buClr>
                <a:schemeClr val="tx1"/>
              </a:buClr>
              <a:buSzPct val="40000"/>
              <a:buFont typeface="Courier New" pitchFamily="49" charset="0"/>
              <a:buChar char="o"/>
            </a:pPr>
            <a:r>
              <a:rPr lang="en-US" sz="2400" dirty="0" smtClean="0"/>
              <a:t>Arm edema, which can be massive.</a:t>
            </a:r>
          </a:p>
          <a:p>
            <a:pPr>
              <a:buClr>
                <a:schemeClr val="tx1"/>
              </a:buClr>
              <a:buSzPct val="40000"/>
              <a:buFont typeface="Courier New" pitchFamily="49" charset="0"/>
              <a:buChar char="o"/>
            </a:pPr>
            <a:endParaRPr lang="en-US" sz="2400" dirty="0"/>
          </a:p>
          <a:p>
            <a:pPr>
              <a:buClr>
                <a:schemeClr val="tx1"/>
              </a:buClr>
              <a:buSzPct val="40000"/>
              <a:buFont typeface="Courier New" pitchFamily="49" charset="0"/>
              <a:buChar char="o"/>
            </a:pPr>
            <a:r>
              <a:rPr lang="en-US" sz="2400" dirty="0" smtClean="0"/>
              <a:t>Subcutaneous collateral veins over the arm and chest.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592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SIGNE&amp;SYMPTOMS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50000"/>
              <a:buFont typeface="Courier New" pitchFamily="49" charset="0"/>
              <a:buChar char="o"/>
            </a:pPr>
            <a:r>
              <a:rPr lang="en-US" sz="2400" dirty="0" smtClean="0"/>
              <a:t>Clotting of the extracorporeal circuit 2 or more times/ month.</a:t>
            </a:r>
          </a:p>
          <a:p>
            <a:pPr>
              <a:buSzPct val="50000"/>
              <a:buFont typeface="Courier New" pitchFamily="49" charset="0"/>
              <a:buChar char="o"/>
            </a:pPr>
            <a:endParaRPr lang="en-US" sz="2400" dirty="0" smtClean="0"/>
          </a:p>
          <a:p>
            <a:pPr>
              <a:buSzPct val="50000"/>
              <a:buFont typeface="Courier New" pitchFamily="49" charset="0"/>
              <a:buChar char="o"/>
            </a:pPr>
            <a:r>
              <a:rPr lang="en-US" sz="2400" dirty="0" smtClean="0"/>
              <a:t>Persistently swollen access extremity.</a:t>
            </a:r>
          </a:p>
          <a:p>
            <a:pPr>
              <a:buSzPct val="50000"/>
              <a:buFont typeface="Courier New" pitchFamily="49" charset="0"/>
              <a:buChar char="o"/>
            </a:pPr>
            <a:endParaRPr lang="en-US" sz="2400" dirty="0" smtClean="0"/>
          </a:p>
          <a:p>
            <a:pPr>
              <a:buSzPct val="50000"/>
              <a:buFont typeface="Courier New" pitchFamily="49" charset="0"/>
              <a:buChar char="o"/>
            </a:pPr>
            <a:r>
              <a:rPr lang="en-US" sz="2400" dirty="0" err="1" smtClean="0"/>
              <a:t>Changs</a:t>
            </a:r>
            <a:r>
              <a:rPr lang="en-US" sz="2400" dirty="0" smtClean="0"/>
              <a:t> in bruit or thrill(i.e. becomes pulse –like)</a:t>
            </a:r>
          </a:p>
          <a:p>
            <a:pPr>
              <a:buSzPct val="50000"/>
              <a:buFont typeface="Courier New" pitchFamily="49" charset="0"/>
              <a:buChar char="o"/>
            </a:pPr>
            <a:endParaRPr lang="en-US" sz="2400" dirty="0" smtClean="0"/>
          </a:p>
          <a:p>
            <a:pPr>
              <a:buSzPct val="50000"/>
              <a:buFont typeface="Courier New" pitchFamily="49" charset="0"/>
              <a:buChar char="o"/>
            </a:pPr>
            <a:r>
              <a:rPr lang="en-US" sz="2400" dirty="0" smtClean="0"/>
              <a:t>Difficult needle placement.</a:t>
            </a:r>
          </a:p>
          <a:p>
            <a:pPr>
              <a:buSzPct val="50000"/>
              <a:buFont typeface="Courier New" pitchFamily="49" charset="0"/>
              <a:buChar char="o"/>
            </a:pPr>
            <a:endParaRPr lang="en-US" sz="2400" dirty="0" smtClean="0"/>
          </a:p>
          <a:p>
            <a:pPr>
              <a:buSzPct val="50000"/>
              <a:buFont typeface="Courier New" pitchFamily="49" charset="0"/>
              <a:buChar char="o"/>
            </a:pPr>
            <a:r>
              <a:rPr lang="en-US" sz="2400" dirty="0" smtClean="0"/>
              <a:t>Blood squirts out during cannulation.</a:t>
            </a:r>
          </a:p>
          <a:p>
            <a:pPr>
              <a:buSzPct val="50000"/>
              <a:buFont typeface="Courier New" pitchFamily="49" charset="0"/>
              <a:buChar char="o"/>
            </a:pPr>
            <a:endParaRPr lang="en-US" sz="2400" dirty="0" smtClean="0"/>
          </a:p>
          <a:p>
            <a:pPr>
              <a:buSzPct val="50000"/>
              <a:buFont typeface="Courier New" pitchFamily="49" charset="0"/>
              <a:buChar char="o"/>
            </a:pPr>
            <a:r>
              <a:rPr lang="en-US" sz="2400" dirty="0" smtClean="0"/>
              <a:t>Elevated venous pressures.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11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8956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Cont.…..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Excessively negative pre-pump A.P</a:t>
            </a:r>
          </a:p>
          <a:p>
            <a:endParaRPr lang="en-US" sz="2800" dirty="0" smtClean="0"/>
          </a:p>
          <a:p>
            <a:r>
              <a:rPr lang="en-US" sz="2800" dirty="0" smtClean="0"/>
              <a:t>Inability to achieve BFR.</a:t>
            </a:r>
          </a:p>
          <a:p>
            <a:endParaRPr lang="en-US" sz="2800" dirty="0" smtClean="0"/>
          </a:p>
          <a:p>
            <a:r>
              <a:rPr lang="en-US" sz="2800" dirty="0" smtClean="0"/>
              <a:t>Changes </a:t>
            </a:r>
            <a:r>
              <a:rPr lang="en-US" sz="2800" dirty="0" err="1" smtClean="0"/>
              <a:t>inKt</a:t>
            </a:r>
            <a:r>
              <a:rPr lang="en-US" sz="2800" dirty="0" smtClean="0"/>
              <a:t>/V and URR.</a:t>
            </a:r>
          </a:p>
          <a:p>
            <a:endParaRPr lang="en-US" sz="2800" dirty="0" smtClean="0"/>
          </a:p>
          <a:p>
            <a:r>
              <a:rPr lang="en-US" sz="2800" dirty="0" smtClean="0"/>
              <a:t>Recirculation.</a:t>
            </a:r>
          </a:p>
          <a:p>
            <a:endParaRPr lang="en-US" sz="2800" dirty="0" smtClean="0"/>
          </a:p>
          <a:p>
            <a:r>
              <a:rPr lang="en-US" sz="2800" dirty="0" smtClean="0"/>
              <a:t>Prolonged post dialysis bleeding.</a:t>
            </a:r>
          </a:p>
          <a:p>
            <a:endParaRPr lang="en-US" sz="2800" dirty="0" smtClean="0"/>
          </a:p>
          <a:p>
            <a:r>
              <a:rPr lang="en-US" sz="2800" dirty="0" smtClean="0"/>
              <a:t>Frequent episodes of access thrombosis.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649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Diagnosis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Stenosis can be confimed by: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Duplex ultrasound.</a:t>
            </a:r>
          </a:p>
          <a:p>
            <a:pPr>
              <a:buSzPct val="70000"/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Contrast angiogram.</a:t>
            </a:r>
          </a:p>
          <a:p>
            <a:pPr marL="0" indent="0">
              <a:buSzPct val="70000"/>
              <a:buNone/>
            </a:pPr>
            <a:r>
              <a:rPr lang="en-US" sz="2000" dirty="0" smtClean="0"/>
              <a:t>Use of these technologies is important because the the etiology of access problems must be identified before appropriate interventoins can designed.</a:t>
            </a:r>
          </a:p>
          <a:p>
            <a:pPr marL="0" indent="0">
              <a:buSzPct val="70000"/>
              <a:buNone/>
            </a:pPr>
            <a:r>
              <a:rPr lang="en-US" dirty="0" smtClean="0"/>
              <a:t>              Delayed intervention lead to access                     thrombosis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Steal syndrome or Hand ischemia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Definition :</a:t>
            </a:r>
          </a:p>
          <a:p>
            <a:pPr marL="0" indent="0">
              <a:buNone/>
            </a:pPr>
            <a:r>
              <a:rPr lang="en-US" dirty="0" smtClean="0"/>
              <a:t>Ischemia is any reduction in blood flow resulting in decreased oxygen and nutrient supplies to a tissue.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Ischemia may be reversible the affected tissue will recover if blood flow is restore.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 it be irreversible, resulting in tissue death.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Ischemia can also be acute ,due to a sudden reduction in blood flow.</a:t>
            </a:r>
          </a:p>
          <a:p>
            <a:pPr marL="0" indent="0">
              <a:buNone/>
            </a:pPr>
            <a:r>
              <a:rPr lang="en-US" dirty="0" smtClean="0"/>
              <a:t>Interruption or decreased of blood supply to the hand due to diversion of the blood into AVF or AVG.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(inadequate blood supply to the hand)</a:t>
            </a:r>
            <a:r>
              <a:rPr lang="en-US" dirty="0" smtClean="0"/>
              <a:t>caused by the AVF”stealing”blood away from the exremity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12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RISK FACTORS FOR ISCHEMIA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100" dirty="0" smtClean="0"/>
              <a:t>Vascular diseases, such as:</a:t>
            </a:r>
          </a:p>
          <a:p>
            <a:pPr>
              <a:buSzPct val="40000"/>
              <a:buFont typeface="Courier New" pitchFamily="49" charset="0"/>
              <a:buChar char="o"/>
            </a:pPr>
            <a:r>
              <a:rPr lang="en-US" sz="3600" dirty="0" smtClean="0"/>
              <a:t>Arteriosclerosis (hardening of the arteries).</a:t>
            </a:r>
          </a:p>
          <a:p>
            <a:pPr>
              <a:buSzPct val="40000"/>
              <a:buFont typeface="Courier New" pitchFamily="49" charset="0"/>
              <a:buChar char="o"/>
            </a:pPr>
            <a:r>
              <a:rPr lang="en-US" sz="3600" dirty="0" smtClean="0"/>
              <a:t>Trauma.</a:t>
            </a:r>
          </a:p>
          <a:p>
            <a:pPr>
              <a:buSzPct val="40000"/>
              <a:buFont typeface="Courier New" pitchFamily="49" charset="0"/>
              <a:buChar char="o"/>
            </a:pPr>
            <a:r>
              <a:rPr lang="en-US" sz="3600" dirty="0" smtClean="0"/>
              <a:t>High blood pressure.</a:t>
            </a:r>
          </a:p>
          <a:p>
            <a:pPr>
              <a:buSzPct val="40000"/>
              <a:buFont typeface="Courier New" pitchFamily="49" charset="0"/>
              <a:buChar char="o"/>
            </a:pPr>
            <a:r>
              <a:rPr lang="en-US" sz="3600" dirty="0" smtClean="0"/>
              <a:t>Heart problems.</a:t>
            </a:r>
          </a:p>
          <a:p>
            <a:pPr>
              <a:buSzPct val="100000"/>
            </a:pPr>
            <a:r>
              <a:rPr lang="en-US" sz="5100" dirty="0" smtClean="0"/>
              <a:t>Diabetes (chronic disease that affects the body’s </a:t>
            </a:r>
            <a:r>
              <a:rPr lang="en-US" sz="5100" dirty="0" err="1" smtClean="0"/>
              <a:t>ablity</a:t>
            </a:r>
            <a:r>
              <a:rPr lang="en-US" sz="5100" dirty="0" smtClean="0"/>
              <a:t> to use sugar for energy).</a:t>
            </a:r>
          </a:p>
          <a:p>
            <a:pPr>
              <a:buSzPct val="100000"/>
            </a:pPr>
            <a:r>
              <a:rPr lang="en-US" sz="5100" dirty="0" smtClean="0"/>
              <a:t>Physical inactivity , stress, family history of ischemic diseases.</a:t>
            </a:r>
          </a:p>
          <a:p>
            <a:pPr>
              <a:buSzPct val="100000"/>
            </a:pPr>
            <a:r>
              <a:rPr lang="en-US" sz="5100" dirty="0" smtClean="0"/>
              <a:t>Tobacco use.</a:t>
            </a:r>
          </a:p>
          <a:p>
            <a:pPr>
              <a:buSzPct val="100000"/>
            </a:pPr>
            <a:r>
              <a:rPr lang="en-US" sz="5100" dirty="0" smtClean="0"/>
              <a:t>High cholesterol.</a:t>
            </a:r>
          </a:p>
          <a:p>
            <a:pPr>
              <a:buSzPct val="100000"/>
            </a:pPr>
            <a:r>
              <a:rPr lang="en-US" sz="5100" dirty="0" smtClean="0"/>
              <a:t>Increasing age</a:t>
            </a:r>
            <a:r>
              <a:rPr lang="en-US" sz="4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219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1982</Words>
  <Application>Microsoft Office PowerPoint</Application>
  <PresentationFormat>On-screen Show (4:3)</PresentationFormat>
  <Paragraphs>259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Access complications</vt:lpstr>
      <vt:lpstr>stenosis</vt:lpstr>
      <vt:lpstr>TYPES OF STENOSIS</vt:lpstr>
      <vt:lpstr>Central venous stenosis</vt:lpstr>
      <vt:lpstr>SIGNE&amp;SYMPTOMS</vt:lpstr>
      <vt:lpstr>Cont.…..</vt:lpstr>
      <vt:lpstr>Diagnosis</vt:lpstr>
      <vt:lpstr>Steal syndrome or Hand ischemia</vt:lpstr>
      <vt:lpstr>RISK FACTORS FOR ISCHEMIA</vt:lpstr>
      <vt:lpstr>Signs and symptoms</vt:lpstr>
      <vt:lpstr>Stage of Ischhemia</vt:lpstr>
      <vt:lpstr>Treatment </vt:lpstr>
      <vt:lpstr>Treatment options</vt:lpstr>
      <vt:lpstr>DRIL </vt:lpstr>
      <vt:lpstr>ANEURYSMS</vt:lpstr>
      <vt:lpstr>NKF –DOQI guideline recommendation</vt:lpstr>
      <vt:lpstr>Indications for Surgical Referral for AV Access Aneurysms</vt:lpstr>
      <vt:lpstr>Treatment of Aneurysm</vt:lpstr>
      <vt:lpstr>THROMBOSIS</vt:lpstr>
      <vt:lpstr>CAUSES OF THROMBOSIS</vt:lpstr>
      <vt:lpstr>Treatment of thrombosis</vt:lpstr>
      <vt:lpstr>Cont ….</vt:lpstr>
      <vt:lpstr>Infection </vt:lpstr>
      <vt:lpstr>Infection </vt:lpstr>
      <vt:lpstr>Prevention of Infection</vt:lpstr>
      <vt:lpstr>CDC Guidelines for prevention of Infection</vt:lpstr>
      <vt:lpstr>Cont….</vt:lpstr>
      <vt:lpstr>Management of an infection</vt:lpstr>
      <vt:lpstr>Management of an infection</vt:lpstr>
      <vt:lpstr>  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Accss complications</dc:title>
  <dc:creator>admin</dc:creator>
  <cp:lastModifiedBy>admin</cp:lastModifiedBy>
  <cp:revision>39</cp:revision>
  <dcterms:created xsi:type="dcterms:W3CDTF">2020-05-15T16:53:38Z</dcterms:created>
  <dcterms:modified xsi:type="dcterms:W3CDTF">2020-05-22T18:01:54Z</dcterms:modified>
</cp:coreProperties>
</file>