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3" r:id="rId2"/>
    <p:sldId id="294" r:id="rId3"/>
    <p:sldId id="348" r:id="rId4"/>
    <p:sldId id="355" r:id="rId5"/>
    <p:sldId id="349" r:id="rId6"/>
    <p:sldId id="351" r:id="rId7"/>
    <p:sldId id="347" r:id="rId8"/>
    <p:sldId id="353" r:id="rId9"/>
    <p:sldId id="354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15E"/>
    <a:srgbClr val="3C7E94"/>
    <a:srgbClr val="76D6EB"/>
    <a:srgbClr val="F2BF4E"/>
    <a:srgbClr val="D35C20"/>
    <a:srgbClr val="88EB08"/>
    <a:srgbClr val="61B744"/>
    <a:srgbClr val="226C7B"/>
    <a:srgbClr val="ECAA2B"/>
    <a:srgbClr val="57B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5"/>
    <p:restoredTop sz="94753"/>
  </p:normalViewPr>
  <p:slideViewPr>
    <p:cSldViewPr snapToGrid="0" snapToObjects="1">
      <p:cViewPr>
        <p:scale>
          <a:sx n="90" d="100"/>
          <a:sy n="90" d="100"/>
        </p:scale>
        <p:origin x="7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DDC6-36D4-D849-9A72-8837DA8D11F6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3C8B-2196-ED4B-92FD-B40837E5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3C8B-2196-ED4B-92FD-B40837E59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0C73-A48E-5D4A-A1EE-E5A64E15C62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3E5F-34CD-3B49-9C3A-C1853E7F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NUL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78" y="4198893"/>
            <a:ext cx="9537073" cy="22312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1667487"/>
            <a:ext cx="12192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27515E"/>
                </a:solidFill>
              </a:rPr>
              <a:t>Sprint Review</a:t>
            </a:r>
          </a:p>
          <a:p>
            <a:pPr algn="ctr"/>
            <a:r>
              <a:rPr lang="en-US" sz="5400" dirty="0" smtClean="0">
                <a:solidFill>
                  <a:srgbClr val="27515E"/>
                </a:solidFill>
              </a:rPr>
              <a:t>Tables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6647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95739" y="993912"/>
            <a:ext cx="10800522" cy="5272319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5739" y="2280658"/>
            <a:ext cx="1080052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Pau</a:t>
            </a:r>
          </a:p>
          <a:p>
            <a:pPr algn="ctr"/>
            <a:endParaRPr lang="en-US" sz="2000" b="1" dirty="0" smtClean="0">
              <a:solidFill>
                <a:srgbClr val="27515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5579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a PDF</a:t>
            </a:r>
            <a:endParaRPr lang="en-US" sz="3600" dirty="0" smtClean="0">
              <a:solidFill>
                <a:srgbClr val="27515E"/>
              </a:solidFill>
            </a:endParaRPr>
          </a:p>
          <a:p>
            <a:endParaRPr lang="en-US" sz="3600" dirty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Often data is found in tables in a PDF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That data wants to be free, but needs your help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09" y="708994"/>
            <a:ext cx="5220852" cy="4686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3109185"/>
            <a:ext cx="3025332" cy="240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3" y="3317676"/>
            <a:ext cx="764548" cy="7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10800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a PDF</a:t>
            </a:r>
            <a:endParaRPr lang="en-US" sz="3600" dirty="0" smtClean="0">
              <a:solidFill>
                <a:srgbClr val="27515E"/>
              </a:solidFill>
            </a:endParaRPr>
          </a:p>
          <a:p>
            <a:endParaRPr lang="en-US" sz="3600" dirty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There are various means to extract those tables: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Applications, Web apps, R packages, etc.,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They will often have different outputs (one vs multiple tables)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8" y="3642225"/>
            <a:ext cx="3368615" cy="19725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72" y="4091887"/>
            <a:ext cx="4400151" cy="12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8" y="629480"/>
            <a:ext cx="56890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HTML</a:t>
            </a:r>
            <a:endParaRPr lang="en-US" sz="3600" dirty="0" smtClean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&lt;tables&gt; are also found in HTML code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Sometimes handily notated, often not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can even have tables inside tables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5" y="708994"/>
            <a:ext cx="5512556" cy="4633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3" y="4336712"/>
            <a:ext cx="4862417" cy="11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81" y="3697353"/>
            <a:ext cx="8814238" cy="19173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34985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HTML</a:t>
            </a:r>
            <a:endParaRPr lang="en-US" sz="3600" dirty="0" smtClean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&lt;tables&gt; are also found in HTML code</a:t>
            </a:r>
            <a:r>
              <a:rPr lang="en-US" sz="2400" dirty="0"/>
              <a:t> </a:t>
            </a:r>
            <a:br>
              <a:rPr lang="en-US" sz="2400" dirty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13" y="819408"/>
            <a:ext cx="7873362" cy="30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465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HTML</a:t>
            </a:r>
            <a:endParaRPr lang="en-US" sz="3600" dirty="0" smtClean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/>
              <a:t>Webscraping</a:t>
            </a:r>
            <a:r>
              <a:rPr lang="en-US" sz="2400" b="1" dirty="0" smtClean="0"/>
              <a:t> can help extract from html tables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r</a:t>
            </a:r>
            <a:r>
              <a:rPr lang="en-US" sz="2400" dirty="0" err="1" smtClean="0"/>
              <a:t>vest</a:t>
            </a:r>
            <a:r>
              <a:rPr lang="en-US" sz="2400" dirty="0" smtClean="0"/>
              <a:t> is a good package for this</a:t>
            </a:r>
            <a:r>
              <a:rPr lang="en-US" sz="2400" dirty="0"/>
              <a:t> </a:t>
            </a:r>
            <a:br>
              <a:rPr lang="en-US" sz="2400" dirty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69" y="708994"/>
            <a:ext cx="889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48375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R</a:t>
            </a:r>
            <a:endParaRPr lang="en-US" sz="3600" dirty="0" smtClean="0">
              <a:solidFill>
                <a:srgbClr val="27515E"/>
              </a:solidFill>
            </a:endParaRPr>
          </a:p>
          <a:p>
            <a:endParaRPr lang="en-US" sz="2400" dirty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SO MANY KINDS OF DATA: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Vectors</a:t>
            </a:r>
            <a:r>
              <a:rPr lang="en-US" sz="2400" dirty="0"/>
              <a:t>. a &lt;- c(1,2,5.3,6,-2,4) # numeric vector. </a:t>
            </a:r>
            <a:r>
              <a:rPr lang="en-US" sz="2400" dirty="0" smtClean="0"/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Matrices</a:t>
            </a:r>
            <a:r>
              <a:rPr lang="en-US" sz="2400" dirty="0"/>
              <a:t>. All columns in a matrix must have the same mode(numeric, character, etc.) </a:t>
            </a:r>
            <a:r>
              <a:rPr lang="en-US" sz="2400" dirty="0" smtClean="0"/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Arrays</a:t>
            </a:r>
            <a:r>
              <a:rPr lang="en-US" sz="2400" dirty="0"/>
              <a:t>. </a:t>
            </a:r>
            <a:r>
              <a:rPr lang="en-US" sz="2400" dirty="0" smtClean="0"/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Frames. </a:t>
            </a:r>
            <a:r>
              <a:rPr lang="en-US" sz="2400" dirty="0" smtClean="0"/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Lists</a:t>
            </a:r>
            <a:r>
              <a:rPr lang="en-US" sz="2400" dirty="0"/>
              <a:t>. </a:t>
            </a:r>
            <a:r>
              <a:rPr lang="en-US" sz="2400" dirty="0" smtClean="0"/>
              <a:t>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Factors</a:t>
            </a:r>
            <a:r>
              <a:rPr lang="en-US" sz="2400" dirty="0"/>
              <a:t>. ...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Data Frames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400" b="1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9" y="708994"/>
            <a:ext cx="6050546" cy="46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10800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Tables in R</a:t>
            </a:r>
            <a:endParaRPr lang="en-US" sz="3600" dirty="0" smtClean="0">
              <a:solidFill>
                <a:srgbClr val="27515E"/>
              </a:solidFill>
            </a:endParaRPr>
          </a:p>
          <a:p>
            <a:endParaRPr lang="en-US" sz="2400" dirty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Scraped html tables can be stored as various data types in 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Getting them to compile into a single table require unknowable volumes of magic</a:t>
            </a:r>
            <a:endParaRPr lang="en-US" sz="24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sz="2400" b="1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6" y="3529850"/>
            <a:ext cx="10885905" cy="2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695739" y="5614736"/>
            <a:ext cx="10800522" cy="651493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35495" y="5812199"/>
            <a:ext cx="1770725" cy="414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5739" y="556592"/>
            <a:ext cx="3498574" cy="72888"/>
          </a:xfrm>
          <a:prstGeom prst="rect">
            <a:avLst/>
          </a:prstGeom>
          <a:solidFill>
            <a:srgbClr val="275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7687" y="563218"/>
            <a:ext cx="3498574" cy="72888"/>
          </a:xfrm>
          <a:prstGeom prst="rect">
            <a:avLst/>
          </a:prstGeom>
          <a:solidFill>
            <a:srgbClr val="D3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6713" y="563218"/>
            <a:ext cx="3498574" cy="72888"/>
          </a:xfrm>
          <a:prstGeom prst="rect">
            <a:avLst/>
          </a:prstGeom>
          <a:solidFill>
            <a:srgbClr val="F2B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5739" y="629480"/>
            <a:ext cx="349857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515E"/>
                </a:solidFill>
              </a:rPr>
              <a:t>In Summary</a:t>
            </a:r>
            <a:endParaRPr lang="en-US" sz="3600" dirty="0" smtClean="0">
              <a:solidFill>
                <a:srgbClr val="27515E"/>
              </a:solidFill>
            </a:endParaRPr>
          </a:p>
          <a:p>
            <a:endParaRPr lang="en-US" sz="2400" dirty="0">
              <a:solidFill>
                <a:srgbClr val="27515E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Damn near everything can be rendered into a table format, including tables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Tables are everywhere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might be a table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If not, R can help you wish you were</a:t>
            </a:r>
            <a:r>
              <a:rPr lang="en-US" dirty="0"/>
              <a:t/>
            </a:r>
            <a:br>
              <a:rPr lang="en-US" dirty="0"/>
            </a:br>
            <a:endParaRPr lang="en-US" sz="2400" b="1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87" y="789204"/>
            <a:ext cx="3498574" cy="4664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3" b="1464"/>
          <a:stretch/>
        </p:blipFill>
        <p:spPr>
          <a:xfrm>
            <a:off x="4346713" y="789204"/>
            <a:ext cx="3498574" cy="46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247</Words>
  <Application>Microsoft Macintosh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Olina Cavedoni</dc:creator>
  <cp:lastModifiedBy>Hunter H</cp:lastModifiedBy>
  <cp:revision>77</cp:revision>
  <dcterms:created xsi:type="dcterms:W3CDTF">2017-10-26T06:05:04Z</dcterms:created>
  <dcterms:modified xsi:type="dcterms:W3CDTF">2017-12-08T03:02:00Z</dcterms:modified>
</cp:coreProperties>
</file>