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5"/>
  </p:notesMasterIdLst>
  <p:sldIdLst>
    <p:sldId id="256" r:id="rId3"/>
    <p:sldId id="259" r:id="rId4"/>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58"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642"/>
    <a:srgbClr val="AAABB2"/>
    <a:srgbClr val="EDF0F9"/>
    <a:srgbClr val="A8AAA9"/>
    <a:srgbClr val="C80064"/>
    <a:srgbClr val="C33A1F"/>
    <a:srgbClr val="0000CC"/>
    <a:srgbClr val="9EFF29"/>
    <a:srgbClr val="FF254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29" d="100"/>
          <a:sy n="129" d="100"/>
        </p:scale>
        <p:origin x="-348" y="-666"/>
      </p:cViewPr>
      <p:guideLst>
        <p:guide orient="horz" pos="1619"/>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433" y="2558845"/>
            <a:ext cx="7005484" cy="149696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604683" y="1740311"/>
            <a:ext cx="7382308" cy="678426"/>
          </a:xfrm>
        </p:spPr>
        <p:txBody>
          <a:bodyPr>
            <a:normAutofit/>
          </a:bodyPr>
          <a:lstStyle>
            <a:lvl1pPr marL="0" indent="0" algn="l">
              <a:buNone/>
              <a:defRPr sz="2800" b="0" i="0">
                <a:solidFill>
                  <a:schemeClr val="accent6">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98976"/>
            <a:ext cx="8259098" cy="763526"/>
          </a:xfrm>
        </p:spPr>
        <p:txBody>
          <a:bodyPr>
            <a:normAutofit/>
          </a:bodyPr>
          <a:lstStyle>
            <a:lvl1pPr algn="l">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63714" y="1128252"/>
            <a:ext cx="8246070" cy="365022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318046"/>
            <a:ext cx="6827643" cy="725349"/>
          </a:xfrm>
        </p:spPr>
        <p:txBody>
          <a:bodyPr>
            <a:normAutofit/>
          </a:bodyPr>
          <a:lstStyle>
            <a:lvl1pPr algn="l">
              <a:defRPr sz="360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71948" y="1069258"/>
            <a:ext cx="6850625"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116788"/>
            <a:ext cx="8093365" cy="763525"/>
          </a:xfrm>
        </p:spPr>
        <p:txBody>
          <a:bodyPr>
            <a:normAutofit/>
          </a:bodyPr>
          <a:lstStyle>
            <a:lvl1pPr algn="l">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22131" y="161864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22131" y="209104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57252" y="161864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57252" y="209104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96;p1"/>
          <p:cNvSpPr txBox="1"/>
          <p:nvPr/>
        </p:nvSpPr>
        <p:spPr>
          <a:xfrm>
            <a:off x="0" y="2459990"/>
            <a:ext cx="7676515" cy="1640205"/>
          </a:xfrm>
          <a:prstGeom prst="rect">
            <a:avLst/>
          </a:prstGeom>
          <a:noFill/>
          <a:ln>
            <a:noFill/>
          </a:ln>
          <a:effectLst>
            <a:outerShdw blurRad="50800" dist="38100" dir="2700000" algn="tl" rotWithShape="0">
              <a:srgbClr val="000000">
                <a:alpha val="40000"/>
              </a:srgbClr>
            </a:outerShdw>
          </a:effectLst>
        </p:spPr>
        <p:txBody>
          <a:bodyPr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39C55"/>
              </a:buClr>
              <a:buSzPts val="3600"/>
              <a:buFont typeface="Calibri" panose="020F0502020204030204"/>
              <a:buNone/>
              <a:defRPr sz="3600" b="0" i="0" u="none" strike="noStrike" cap="none">
                <a:solidFill>
                  <a:srgbClr val="C39C55"/>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rgbClr val="C6A460"/>
              </a:buClr>
              <a:buSzPts val="2400"/>
              <a:buFont typeface="Lato" panose="020F0502020204030203"/>
              <a:buNone/>
            </a:pPr>
            <a:r>
              <a:rPr lang="en-US" sz="2400" b="1" i="0" u="none" strike="noStrike">
                <a:solidFill>
                  <a:srgbClr val="FF0000"/>
                </a:solidFill>
                <a:latin typeface="Lato" panose="020F0502020204030203"/>
                <a:ea typeface="Lato" panose="020F0502020204030203"/>
                <a:cs typeface="Lato" panose="020F0502020204030203"/>
                <a:sym typeface="Lato" panose="020F0502020204030203"/>
              </a:rPr>
              <a:t>Analytical CRM Development for a Bank</a:t>
            </a:r>
            <a:endParaRPr lang="en-US" sz="2400" b="1" i="0" u="none" strike="noStrike">
              <a:solidFill>
                <a:srgbClr val="FF0000"/>
              </a:solidFill>
              <a:latin typeface="Lato" panose="020F0502020204030203"/>
              <a:ea typeface="Lato" panose="020F0502020204030203"/>
              <a:cs typeface="Lato" panose="020F0502020204030203"/>
              <a:sym typeface="Lato" panose="020F0502020204030203"/>
            </a:endParaRPr>
          </a:p>
        </p:txBody>
      </p:sp>
      <p:sp>
        <p:nvSpPr>
          <p:cNvPr id="4" name="Text Box 3"/>
          <p:cNvSpPr txBox="1"/>
          <p:nvPr/>
        </p:nvSpPr>
        <p:spPr>
          <a:xfrm>
            <a:off x="3034030" y="3731895"/>
            <a:ext cx="2901315" cy="368300"/>
          </a:xfrm>
          <a:prstGeom prst="rect">
            <a:avLst/>
          </a:prstGeom>
          <a:noFill/>
        </p:spPr>
        <p:txBody>
          <a:bodyPr wrap="square" rtlCol="0">
            <a:spAutoFit/>
          </a:bodyPr>
          <a:p>
            <a:r>
              <a:rPr lang="en-IN" altLang="en-US" b="1">
                <a:solidFill>
                  <a:schemeClr val="tx1"/>
                </a:solidFill>
              </a:rPr>
              <a:t>BY MALLESHA H</a:t>
            </a:r>
            <a:endParaRPr lang="en-IN" altLang="en-US"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350" y="121920"/>
            <a:ext cx="8477885" cy="725170"/>
          </a:xfrm>
        </p:spPr>
        <p:txBody>
          <a:bodyPr>
            <a:normAutofit fontScale="90000"/>
          </a:bodyPr>
          <a:p>
            <a:r>
              <a:rPr lang="en-US">
                <a:solidFill>
                  <a:srgbClr val="00B050"/>
                </a:solidFill>
                <a:latin typeface="Algerian" panose="04020705040A02060702"/>
                <a:ea typeface="Algerian" panose="04020705040A02060702"/>
                <a:cs typeface="Algerian" panose="04020705040A02060702"/>
                <a:sym typeface="Algerian" panose="04020705040A02060702"/>
              </a:rPr>
              <a:t>Analyzing the impact of credit card</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361315" y="1474470"/>
            <a:ext cx="4420870" cy="2712085"/>
          </a:xfrm>
        </p:spPr>
        <p:txBody>
          <a:bodyPr>
            <a:normAutofit fontScale="70000"/>
          </a:bodyPr>
          <a:p>
            <a:pPr marL="0" indent="0">
              <a:buNone/>
            </a:pPr>
            <a:r>
              <a:rPr lang="en-US">
                <a:solidFill>
                  <a:schemeClr val="tx1"/>
                </a:solidFill>
                <a:latin typeface="Calibri" panose="020F0502020204030204"/>
                <a:ea typeface="Calibri" panose="020F0502020204030204"/>
                <a:cs typeface="Calibri" panose="020F0502020204030204"/>
                <a:sym typeface="Calibri" panose="020F0502020204030204"/>
              </a:rPr>
              <a:t>The chart reveals that customers with a credit card are more prone to leaving the bank compared to those without one. This indicates potential dissatisfaction related to our credit card services. Thus, targeted improvements in this area are recomm</a:t>
            </a:r>
            <a:r>
              <a:rPr lang="en-US">
                <a:solidFill>
                  <a:schemeClr val="lt2"/>
                </a:solidFill>
                <a:latin typeface="Calibri" panose="020F0502020204030204"/>
                <a:ea typeface="Calibri" panose="020F0502020204030204"/>
                <a:cs typeface="Calibri" panose="020F0502020204030204"/>
                <a:sym typeface="Calibri" panose="020F0502020204030204"/>
              </a:rPr>
              <a:t>ended.</a:t>
            </a:r>
            <a:endParaRPr lang="en-US"/>
          </a:p>
        </p:txBody>
      </p:sp>
      <p:pic>
        <p:nvPicPr>
          <p:cNvPr id="4" name="Picture 3"/>
          <p:cNvPicPr>
            <a:picLocks noChangeAspect="1"/>
          </p:cNvPicPr>
          <p:nvPr/>
        </p:nvPicPr>
        <p:blipFill>
          <a:blip r:embed="rId1"/>
          <a:stretch>
            <a:fillRect/>
          </a:stretch>
        </p:blipFill>
        <p:spPr>
          <a:xfrm>
            <a:off x="5379085" y="1474470"/>
            <a:ext cx="3136900" cy="2371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9565" y="158750"/>
            <a:ext cx="7416165" cy="725170"/>
          </a:xfrm>
        </p:spPr>
        <p:txBody>
          <a:bodyPr>
            <a:normAutofit fontScale="90000"/>
          </a:bodyPr>
          <a:p>
            <a:r>
              <a:rPr lang="en-US">
                <a:solidFill>
                  <a:srgbClr val="00B050"/>
                </a:solidFill>
                <a:latin typeface="Algerian" panose="04020705040A02060702"/>
                <a:ea typeface="Algerian" panose="04020705040A02060702"/>
                <a:cs typeface="Algerian" panose="04020705040A02060702"/>
                <a:sym typeface="Algerian" panose="04020705040A02060702"/>
              </a:rPr>
              <a:t>Analyzing the number of products used by customers</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329565" y="1724660"/>
            <a:ext cx="3916045" cy="2258060"/>
          </a:xfrm>
        </p:spPr>
        <p:txBody>
          <a:bodyPr>
            <a:normAutofit fontScale="70000"/>
          </a:bodyPr>
          <a:p>
            <a:pPr marL="0" indent="0">
              <a:buNone/>
            </a:pPr>
            <a:r>
              <a:rPr lang="en-US">
                <a:solidFill>
                  <a:schemeClr val="tx1"/>
                </a:solidFill>
                <a:latin typeface="Calibri" panose="020F0502020204030204"/>
                <a:ea typeface="Calibri" panose="020F0502020204030204"/>
                <a:cs typeface="Calibri" panose="020F0502020204030204"/>
                <a:sym typeface="Calibri" panose="020F0502020204030204"/>
              </a:rPr>
              <a:t>Customers heavily utilize Product Number 1, while Product Number 4 sees the least usage among customers, highlighting varying levels of popularity among different products.</a:t>
            </a:r>
            <a:endParaRPr>
              <a:solidFill>
                <a:schemeClr val="tx1"/>
              </a:solidFill>
              <a:latin typeface="Calibri" panose="020F0502020204030204"/>
              <a:ea typeface="Calibri" panose="020F0502020204030204"/>
              <a:cs typeface="Calibri" panose="020F0502020204030204"/>
              <a:sym typeface="Calibri" panose="020F0502020204030204"/>
            </a:endParaRPr>
          </a:p>
          <a:p>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4662805" y="1283970"/>
            <a:ext cx="4286250" cy="3409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073" y="158661"/>
            <a:ext cx="6827643" cy="725349"/>
          </a:xfrm>
        </p:spPr>
        <p:txBody>
          <a:bodyPr>
            <a:normAutofit fontScale="90000"/>
          </a:bodyPr>
          <a:p>
            <a:r>
              <a:rPr lang="en-US">
                <a:solidFill>
                  <a:srgbClr val="00B050"/>
                </a:solidFill>
                <a:latin typeface="Algerian" panose="04020705040A02060702"/>
                <a:ea typeface="Algerian" panose="04020705040A02060702"/>
                <a:cs typeface="Algerian" panose="04020705040A02060702"/>
                <a:sym typeface="Algerian" panose="04020705040A02060702"/>
              </a:rPr>
              <a:t>Analyzing male and female churn rate</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582930" y="1308735"/>
            <a:ext cx="3523615" cy="918845"/>
          </a:xfrm>
        </p:spPr>
        <p:txBody>
          <a:bodyPr>
            <a:normAutofit fontScale="70000"/>
          </a:bodyPr>
          <a:p>
            <a:pPr marL="0" indent="0">
              <a:buNone/>
            </a:pPr>
            <a:r>
              <a:rPr lang="en-US">
                <a:solidFill>
                  <a:schemeClr val="tx1"/>
                </a:solidFill>
                <a:latin typeface="Calibri" panose="020F0502020204030204"/>
                <a:ea typeface="Calibri" panose="020F0502020204030204"/>
                <a:cs typeface="Calibri" panose="020F0502020204030204"/>
                <a:sym typeface="Calibri" panose="020F0502020204030204"/>
              </a:rPr>
              <a:t>The female churn rate is more than the male churn rate</a:t>
            </a:r>
            <a:endParaRPr>
              <a:solidFill>
                <a:schemeClr val="tx1"/>
              </a:solidFill>
              <a:latin typeface="Calibri" panose="020F0502020204030204"/>
              <a:ea typeface="Calibri" panose="020F0502020204030204"/>
              <a:cs typeface="Calibri" panose="020F0502020204030204"/>
              <a:sym typeface="Calibri" panose="020F0502020204030204"/>
            </a:endParaRPr>
          </a:p>
          <a:p>
            <a:pPr marL="0" indent="0">
              <a:buNone/>
            </a:pPr>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4679950" y="964565"/>
            <a:ext cx="4328795" cy="1411605"/>
          </a:xfrm>
          <a:prstGeom prst="rect">
            <a:avLst/>
          </a:prstGeom>
        </p:spPr>
      </p:pic>
      <p:sp>
        <p:nvSpPr>
          <p:cNvPr id="6" name="Text Box 5"/>
          <p:cNvSpPr txBox="1"/>
          <p:nvPr/>
        </p:nvSpPr>
        <p:spPr>
          <a:xfrm>
            <a:off x="231140" y="2851785"/>
            <a:ext cx="4227195" cy="2122805"/>
          </a:xfrm>
          <a:prstGeom prst="rect">
            <a:avLst/>
          </a:prstGeom>
          <a:noFill/>
        </p:spPr>
        <p:txBody>
          <a:bodyPr wrap="square" rtlCol="0">
            <a:noAutofit/>
          </a:bodyPr>
          <a:p>
            <a:pPr marL="0" marR="0" lvl="0" indent="0" algn="l" rtl="0">
              <a:spcBef>
                <a:spcPts val="0"/>
              </a:spcBef>
              <a:spcAft>
                <a:spcPts val="0"/>
              </a:spcAft>
              <a:buNone/>
            </a:pPr>
            <a:r>
              <a:rPr lang="en-US">
                <a:solidFill>
                  <a:schemeClr val="tx1"/>
                </a:solidFill>
                <a:latin typeface="Calibri" panose="020F0502020204030204"/>
                <a:ea typeface="Calibri" panose="020F0502020204030204"/>
                <a:cs typeface="Calibri" panose="020F0502020204030204"/>
                <a:sym typeface="Calibri" panose="020F0502020204030204"/>
              </a:rPr>
              <a:t>Analysis reveals a trend of higher female customer attrition, accompanied by lower estimated salaries and account balances compared to males, suggesting increased financial risk associated with the female demographic for the bank.</a:t>
            </a:r>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7" name="Picture 6"/>
          <p:cNvPicPr>
            <a:picLocks noChangeAspect="1"/>
          </p:cNvPicPr>
          <p:nvPr/>
        </p:nvPicPr>
        <p:blipFill>
          <a:blip r:embed="rId2"/>
          <a:stretch>
            <a:fillRect/>
          </a:stretch>
        </p:blipFill>
        <p:spPr>
          <a:xfrm>
            <a:off x="4370070" y="3028950"/>
            <a:ext cx="4638675" cy="1945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010" y="109855"/>
            <a:ext cx="7870825" cy="725170"/>
          </a:xfrm>
        </p:spPr>
        <p:txBody>
          <a:bodyPr>
            <a:normAutofit fontScale="90000"/>
          </a:bodyPr>
          <a:p>
            <a:r>
              <a:rPr lang="en-US">
                <a:solidFill>
                  <a:srgbClr val="00B050"/>
                </a:solidFill>
                <a:latin typeface="Algerian" panose="04020705040A02060702"/>
                <a:ea typeface="Algerian" panose="04020705040A02060702"/>
                <a:cs typeface="Algerian" panose="04020705040A02060702"/>
                <a:sym typeface="Algerian" panose="04020705040A02060702"/>
              </a:rPr>
              <a:t>Analyzing the credit score for exited and retained categories</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311785" y="1866900"/>
            <a:ext cx="3573780" cy="1864995"/>
          </a:xfrm>
        </p:spPr>
        <p:txBody>
          <a:bodyPr>
            <a:normAutofit fontScale="60000"/>
          </a:bodyPr>
          <a:p>
            <a:pPr marL="0" indent="0">
              <a:buNone/>
            </a:pPr>
            <a:r>
              <a:rPr lang="en-US">
                <a:solidFill>
                  <a:schemeClr val="tx1"/>
                </a:solidFill>
                <a:latin typeface="Calibri" panose="020F0502020204030204"/>
                <a:ea typeface="Calibri" panose="020F0502020204030204"/>
                <a:cs typeface="Calibri" panose="020F0502020204030204"/>
                <a:sym typeface="Calibri" panose="020F0502020204030204"/>
              </a:rPr>
              <a:t>customers who have exited exhibit a lower average credit score in contrast to those who remain, underscoring the significance of creditworthiness in customer retention strategies.</a:t>
            </a:r>
            <a:endParaRPr lang="en-US">
              <a:solidFill>
                <a:schemeClr val="tx1"/>
              </a:solidFill>
              <a:latin typeface="Calibri" panose="020F0502020204030204"/>
              <a:ea typeface="Calibri" panose="020F0502020204030204"/>
              <a:cs typeface="Calibri" panose="020F0502020204030204"/>
              <a:sym typeface="Calibri" panose="020F0502020204030204"/>
            </a:endParaRPr>
          </a:p>
          <a:p>
            <a:pPr marL="0" indent="0">
              <a:buNone/>
            </a:pPr>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4253230" y="1585595"/>
            <a:ext cx="4491355" cy="1971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0" y="0"/>
            <a:ext cx="8876665" cy="725170"/>
          </a:xfrm>
        </p:spPr>
        <p:txBody>
          <a:bodyPr>
            <a:normAutofit fontScale="90000"/>
          </a:bodyPr>
          <a:p>
            <a:r>
              <a:rPr lang="en-US" sz="3110">
                <a:solidFill>
                  <a:srgbClr val="00B050"/>
                </a:solidFill>
                <a:latin typeface="Algerian" panose="04020705040A02060702"/>
                <a:ea typeface="Algerian" panose="04020705040A02060702"/>
                <a:cs typeface="Algerian" panose="04020705040A02060702"/>
                <a:sym typeface="Algerian" panose="04020705040A02060702"/>
              </a:rPr>
              <a:t> Analyzing Gender Distribution, Average Income, and Customer Count by Country</a:t>
            </a:r>
            <a:endParaRPr lang="en-US" sz="3110">
              <a:solidFill>
                <a:srgbClr val="00B050"/>
              </a:solidFill>
              <a:latin typeface="Algerian" panose="04020705040A02060702"/>
              <a:ea typeface="Algerian" panose="04020705040A02060702"/>
              <a:cs typeface="Algerian" panose="04020705040A02060702"/>
              <a:sym typeface="Algerian" panose="04020705040A02060702"/>
            </a:endParaRPr>
          </a:p>
        </p:txBody>
      </p:sp>
      <p:pic>
        <p:nvPicPr>
          <p:cNvPr id="4" name="Content Placeholder 3"/>
          <p:cNvPicPr>
            <a:picLocks noChangeAspect="1"/>
          </p:cNvPicPr>
          <p:nvPr>
            <p:ph idx="1"/>
          </p:nvPr>
        </p:nvPicPr>
        <p:blipFill>
          <a:blip r:embed="rId1"/>
          <a:stretch>
            <a:fillRect/>
          </a:stretch>
        </p:blipFill>
        <p:spPr>
          <a:xfrm>
            <a:off x="93980" y="914400"/>
            <a:ext cx="2879090" cy="1350010"/>
          </a:xfrm>
          <a:prstGeom prst="rect">
            <a:avLst/>
          </a:prstGeom>
        </p:spPr>
      </p:pic>
      <p:sp>
        <p:nvSpPr>
          <p:cNvPr id="5" name="Text Box 4"/>
          <p:cNvSpPr txBox="1"/>
          <p:nvPr/>
        </p:nvSpPr>
        <p:spPr>
          <a:xfrm>
            <a:off x="2907030" y="914400"/>
            <a:ext cx="6543675" cy="1012825"/>
          </a:xfrm>
          <a:prstGeom prst="rect">
            <a:avLst/>
          </a:prstGeom>
          <a:noFill/>
        </p:spPr>
        <p:txBody>
          <a:bodyPr wrap="square" rtlCol="0">
            <a:noAutofit/>
          </a:bodyPr>
          <a:p>
            <a:pPr algn="l"/>
            <a:r>
              <a:rPr lang="en-US">
                <a:solidFill>
                  <a:schemeClr val="tx1"/>
                </a:solidFill>
                <a:latin typeface="Calibri" panose="020F0502020204030204"/>
                <a:ea typeface="Calibri" panose="020F0502020204030204"/>
                <a:cs typeface="Calibri" panose="020F0502020204030204"/>
                <a:sym typeface="Calibri" panose="020F0502020204030204"/>
              </a:rPr>
              <a:t>Male customers outnumber female customers across various countries, indicating a gender disparity in customer demographics on a global scale.</a:t>
            </a:r>
            <a:endParaRPr>
              <a:solidFill>
                <a:schemeClr val="tx1"/>
              </a:solidFill>
              <a:latin typeface="Calibri" panose="020F0502020204030204"/>
              <a:ea typeface="Calibri" panose="020F0502020204030204"/>
              <a:cs typeface="Calibri" panose="020F0502020204030204"/>
              <a:sym typeface="Calibri" panose="020F0502020204030204"/>
            </a:endParaRPr>
          </a:p>
          <a:p>
            <a:pPr algn="l"/>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0" y="2453640"/>
            <a:ext cx="5725795" cy="922020"/>
          </a:xfrm>
          <a:prstGeom prst="rect">
            <a:avLst/>
          </a:prstGeom>
          <a:noFill/>
        </p:spPr>
        <p:txBody>
          <a:bodyPr wrap="square" rtlCol="0">
            <a:spAutoFit/>
          </a:bodyPr>
          <a:p>
            <a:r>
              <a:rPr lang="en-US">
                <a:solidFill>
                  <a:schemeClr val="tx1"/>
                </a:solidFill>
                <a:latin typeface="Calibri" panose="020F0502020204030204"/>
                <a:ea typeface="Calibri" panose="020F0502020204030204"/>
                <a:cs typeface="Calibri" panose="020F0502020204030204"/>
                <a:sym typeface="Calibri" panose="020F0502020204030204"/>
              </a:rPr>
              <a:t>Female customers demonstrate a higher average income compared to male customers in every country analyzed.</a:t>
            </a:r>
            <a:endParaRPr>
              <a:solidFill>
                <a:schemeClr val="lt2"/>
              </a:solidFill>
              <a:latin typeface="Calibri" panose="020F0502020204030204"/>
              <a:ea typeface="Calibri" panose="020F0502020204030204"/>
              <a:cs typeface="Calibri" panose="020F0502020204030204"/>
              <a:sym typeface="Calibri" panose="020F0502020204030204"/>
            </a:endParaRPr>
          </a:p>
          <a:p>
            <a:endParaRPr lang="en-US"/>
          </a:p>
        </p:txBody>
      </p:sp>
      <p:pic>
        <p:nvPicPr>
          <p:cNvPr id="7" name="Picture 6"/>
          <p:cNvPicPr>
            <a:picLocks noChangeAspect="1"/>
          </p:cNvPicPr>
          <p:nvPr/>
        </p:nvPicPr>
        <p:blipFill>
          <a:blip r:embed="rId2"/>
          <a:stretch>
            <a:fillRect/>
          </a:stretch>
        </p:blipFill>
        <p:spPr>
          <a:xfrm>
            <a:off x="5443220" y="1717675"/>
            <a:ext cx="3557270" cy="1463040"/>
          </a:xfrm>
          <a:prstGeom prst="rect">
            <a:avLst/>
          </a:prstGeom>
        </p:spPr>
      </p:pic>
      <p:sp>
        <p:nvSpPr>
          <p:cNvPr id="8" name="Text Box 7"/>
          <p:cNvSpPr txBox="1"/>
          <p:nvPr/>
        </p:nvSpPr>
        <p:spPr>
          <a:xfrm>
            <a:off x="3890645" y="3495675"/>
            <a:ext cx="5109845" cy="1243330"/>
          </a:xfrm>
          <a:prstGeom prst="rect">
            <a:avLst/>
          </a:prstGeom>
          <a:noFill/>
        </p:spPr>
        <p:txBody>
          <a:bodyPr wrap="square" rtlCol="0">
            <a:noAutofit/>
          </a:bodyPr>
          <a:p>
            <a:r>
              <a:rPr lang="en-US">
                <a:solidFill>
                  <a:schemeClr val="tx1"/>
                </a:solidFill>
                <a:latin typeface="Calibri" panose="020F0502020204030204"/>
                <a:ea typeface="Calibri" panose="020F0502020204030204"/>
                <a:cs typeface="Calibri" panose="020F0502020204030204"/>
                <a:sym typeface="Calibri" panose="020F0502020204030204"/>
              </a:rPr>
              <a:t>France boasts the highest number of customers, while Spain has the lowest customer count among the countries examined.</a:t>
            </a:r>
            <a:endParaRPr>
              <a:solidFill>
                <a:schemeClr val="tx1"/>
              </a:solidFill>
              <a:latin typeface="Calibri" panose="020F0502020204030204"/>
              <a:ea typeface="Calibri" panose="020F0502020204030204"/>
              <a:cs typeface="Calibri" panose="020F0502020204030204"/>
              <a:sym typeface="Calibri" panose="020F0502020204030204"/>
            </a:endParaRPr>
          </a:p>
          <a:p>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9" name="Picture 8"/>
          <p:cNvPicPr>
            <a:picLocks noChangeAspect="1"/>
          </p:cNvPicPr>
          <p:nvPr/>
        </p:nvPicPr>
        <p:blipFill>
          <a:blip r:embed="rId3"/>
          <a:stretch>
            <a:fillRect/>
          </a:stretch>
        </p:blipFill>
        <p:spPr>
          <a:xfrm>
            <a:off x="230505" y="3375660"/>
            <a:ext cx="3412490" cy="1543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72410" y="1903095"/>
            <a:ext cx="3830955" cy="1631950"/>
          </a:xfrm>
        </p:spPr>
        <p:txBody>
          <a:bodyPr/>
          <a:p>
            <a:pPr marL="0" indent="0">
              <a:buNone/>
            </a:pPr>
            <a:r>
              <a:rPr lang="en-US" sz="4800">
                <a:solidFill>
                  <a:srgbClr val="00B050"/>
                </a:solidFill>
                <a:latin typeface="Algerian" panose="04020705040A02060702"/>
                <a:ea typeface="Algerian" panose="04020705040A02060702"/>
                <a:cs typeface="Algerian" panose="04020705040A02060702"/>
                <a:sym typeface="Algerian" panose="04020705040A02060702"/>
              </a:rPr>
              <a:t>reports</a:t>
            </a:r>
            <a:endParaRPr sz="4800">
              <a:solidFill>
                <a:srgbClr val="C99D45"/>
              </a:solidFill>
              <a:latin typeface="Algerian" panose="04020705040A02060702"/>
              <a:ea typeface="Algerian" panose="04020705040A02060702"/>
              <a:cs typeface="Algerian" panose="04020705040A02060702"/>
              <a:sym typeface="Algerian" panose="04020705040A02060702"/>
            </a:endParaRPr>
          </a:p>
          <a:p>
            <a:pPr marL="0" indent="0">
              <a:buNone/>
            </a:pPr>
            <a:endParaRPr lang="en-IN" altLang="en-US" sz="4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5" name="Picture 4"/>
          <p:cNvPicPr>
            <a:picLocks noChangeAspect="1"/>
          </p:cNvPicPr>
          <p:nvPr/>
        </p:nvPicPr>
        <p:blipFill>
          <a:blip r:embed="rId1"/>
          <a:stretch>
            <a:fillRect/>
          </a:stretch>
        </p:blipFill>
        <p:spPr>
          <a:xfrm>
            <a:off x="-635" y="-635"/>
            <a:ext cx="9144000" cy="5144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635"/>
            <a:ext cx="9144000" cy="51441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5" y="-635"/>
            <a:ext cx="9144000" cy="5144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latin typeface="Algerian" panose="04020705040A02060702"/>
                <a:ea typeface="Algerian" panose="04020705040A02060702"/>
                <a:cs typeface="Algerian" panose="04020705040A02060702"/>
                <a:sym typeface="Algerian" panose="04020705040A02060702"/>
              </a:rPr>
              <a:t>conclusion</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122555" y="1043305"/>
            <a:ext cx="6850380" cy="3300730"/>
          </a:xfrm>
        </p:spPr>
        <p:txBody>
          <a:bodyPr>
            <a:normAutofit fontScale="60000"/>
          </a:bodyPr>
          <a:p>
            <a:pPr marL="0" indent="0">
              <a:buNone/>
            </a:pPr>
            <a:r>
              <a:rPr lang="en-US"/>
              <a:t>In 2019, the bank experienced a peak in new customer acquisitions but also saw an increase in churn. France leads in customer numbers, followed by Spain. Despite females having higher incomes, they show higher churn rates and lower balances compared to males. Customers aged 30-50 possess the most credit cards and have the longest tenure. Lower credit scores are associated with higher churn rates. There's a higher likelihood for credit card holders to leave, indicating potential dissatisfaction. Product usage varies, with Product Number 1 being the most popular. Gender imbalances persist, with males outnumbering females globally despite their higher income. Retention strategies, particularly targeting females, and addressing credit card service issues should be prioritized by the bank</a:t>
            </a:r>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olidFill>
                  <a:srgbClr val="92D050"/>
                </a:solidFill>
                <a:latin typeface="Algerian" panose="04020705040A02060702"/>
                <a:ea typeface="Algerian" panose="04020705040A02060702"/>
                <a:cs typeface="Algerian" panose="04020705040A02060702"/>
                <a:sym typeface="Algerian" panose="04020705040A02060702"/>
              </a:rPr>
              <a:t>PROBLEM STATEMENT</a:t>
            </a:r>
            <a:endParaRPr lang="en-US" dirty="0">
              <a:solidFill>
                <a:srgbClr val="92D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p:txBody>
          <a:bodyPr>
            <a:normAutofit fontScale="80000"/>
          </a:bodyPr>
          <a:lstStyle/>
          <a:p>
            <a:pPr marL="0" lvl="0" indent="0" algn="l" rtl="0">
              <a:spcBef>
                <a:spcPts val="0"/>
              </a:spcBef>
              <a:spcAft>
                <a:spcPts val="0"/>
              </a:spcAft>
              <a:buClr>
                <a:srgbClr val="C59D46"/>
              </a:buClr>
              <a:buSzPts val="1800"/>
              <a:buNone/>
            </a:pPr>
            <a:endParaRPr>
              <a:solidFill>
                <a:schemeClr val="tx1"/>
              </a:solidFill>
            </a:endParaRPr>
          </a:p>
          <a:p>
            <a:pPr>
              <a:buFont typeface="Arial" panose="020B0604020202020204" pitchFamily="34" charset="0"/>
              <a:buChar char="•"/>
            </a:pPr>
            <a:r>
              <a:rPr lang="en-US" dirty="0">
                <a:solidFill>
                  <a:schemeClr val="tx1"/>
                </a:solidFill>
              </a:rPr>
              <a:t>You are an analytical CRM (Customer Relationship Management) specialist hired by a bank to extract meaningful insights from various customer-related datasets. </a:t>
            </a:r>
            <a:endParaRPr lang="en-US" dirty="0">
              <a:solidFill>
                <a:schemeClr val="tx1"/>
              </a:solidFill>
            </a:endParaRPr>
          </a:p>
          <a:p>
            <a:pPr>
              <a:buFont typeface="Arial" panose="020B0604020202020204" pitchFamily="34" charset="0"/>
              <a:buChar char="•"/>
            </a:pPr>
            <a:r>
              <a:rPr lang="en-US" dirty="0">
                <a:solidFill>
                  <a:schemeClr val="tx1"/>
                </a:solidFill>
              </a:rPr>
              <a:t>The bank aims to reduce customer churn, improve service delivery, and enhance customer satisfaction. They have provided you with datasets including customer demographics, transaction details, customer exit information, and active customer profiles</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26465" y="2044065"/>
            <a:ext cx="6875145" cy="1779270"/>
          </a:xfrm>
        </p:spPr>
        <p:txBody>
          <a:bodyPr>
            <a:noAutofit/>
          </a:bodyPr>
          <a:p>
            <a:pPr marL="0" indent="0">
              <a:buNone/>
            </a:pPr>
            <a:r>
              <a:rPr lang="en-US" sz="8000" b="1">
                <a:solidFill>
                  <a:srgbClr val="00B050"/>
                </a:solidFill>
                <a:latin typeface="Algerian" panose="04020705040A02060702"/>
                <a:ea typeface="Algerian" panose="04020705040A02060702"/>
                <a:cs typeface="Algerian" panose="04020705040A02060702"/>
                <a:sym typeface="Algerian" panose="04020705040A02060702"/>
              </a:rPr>
              <a:t>Thank you</a:t>
            </a:r>
            <a:endParaRPr sz="8000" b="1">
              <a:solidFill>
                <a:srgbClr val="00B050"/>
              </a:solidFill>
              <a:latin typeface="Algerian" panose="04020705040A02060702"/>
              <a:ea typeface="Algerian" panose="04020705040A02060702"/>
              <a:cs typeface="Algerian" panose="04020705040A02060702"/>
              <a:sym typeface="Algerian" panose="04020705040A02060702"/>
            </a:endParaRPr>
          </a:p>
          <a:p>
            <a:endParaRPr lang="en-US" sz="8000" b="1">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4" name="Text Box 3"/>
          <p:cNvSpPr txBox="1"/>
          <p:nvPr/>
        </p:nvSpPr>
        <p:spPr>
          <a:xfrm>
            <a:off x="6176010" y="190500"/>
            <a:ext cx="3048000" cy="368300"/>
          </a:xfrm>
          <a:prstGeom prst="rect">
            <a:avLst/>
          </a:prstGeom>
          <a:noFill/>
        </p:spPr>
        <p:txBody>
          <a:bodyPr wrap="square" rtlCol="0">
            <a:spAutoFit/>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endParaRPr lang="en-US"/>
          </a:p>
          <a:p>
            <a:r>
              <a:rPr lang="en-US"/>
              <a:t>Feature 2</a:t>
            </a:r>
            <a:endParaRPr lang="en-US"/>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endParaRPr lang="en-US"/>
          </a:p>
        </p:txBody>
      </p:sp>
      <p:sp>
        <p:nvSpPr>
          <p:cNvPr id="8" name="Content Placeholder 7"/>
          <p:cNvSpPr>
            <a:spLocks noGrp="1"/>
          </p:cNvSpPr>
          <p:nvPr>
            <p:ph sz="quarter" idx="4"/>
          </p:nvPr>
        </p:nvSpPr>
        <p:spPr/>
        <p:txBody>
          <a:bodyPr/>
          <a:lstStyle/>
          <a:p>
            <a:r>
              <a:rPr lang="en-US"/>
              <a:t>Feature 1</a:t>
            </a:r>
            <a:endParaRPr lang="en-US"/>
          </a:p>
          <a:p>
            <a:r>
              <a:rPr lang="en-US"/>
              <a:t>Feature 2</a:t>
            </a:r>
            <a:endParaRPr lang="en-US"/>
          </a:p>
          <a:p>
            <a:r>
              <a:rPr lang="en-US"/>
              <a:t>Feature 3</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A8AAA9"/>
                </a:solidFill>
                <a:latin typeface="Algerian" panose="04020705040A02060702"/>
                <a:ea typeface="Algerian" panose="04020705040A02060702"/>
                <a:cs typeface="Algerian" panose="04020705040A02060702"/>
                <a:sym typeface="Algerian" panose="04020705040A02060702"/>
              </a:rPr>
              <a:t>OBJECTIVES</a:t>
            </a:r>
            <a:endParaRPr lang="en-US" b="1" dirty="0">
              <a:solidFill>
                <a:srgbClr val="A8AAA9"/>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IN" altLang="en-US" sz="1700" dirty="0"/>
              <a:t> Identifying unique customers by year</a:t>
            </a:r>
            <a:endParaRPr lang="en-IN" altLang="en-US" sz="1700" dirty="0"/>
          </a:p>
          <a:p>
            <a:pPr>
              <a:buFont typeface="Arial" panose="020B0604020202020204" pitchFamily="34" charset="0"/>
              <a:buChar char="•"/>
            </a:pPr>
            <a:r>
              <a:rPr lang="en-IN" altLang="en-US" sz="1700" dirty="0"/>
              <a:t> Analyzing the distribution of balance</a:t>
            </a:r>
            <a:endParaRPr lang="en-IN" altLang="en-US" sz="1700" dirty="0"/>
          </a:p>
          <a:p>
            <a:pPr>
              <a:buFont typeface="Arial" panose="020B0604020202020204" pitchFamily="34" charset="0"/>
              <a:buChar char="•"/>
            </a:pPr>
            <a:r>
              <a:rPr lang="en-IN" altLang="en-US" sz="1700" dirty="0"/>
              <a:t> Identifying the correlation between salary and non-active customers</a:t>
            </a:r>
            <a:endParaRPr lang="en-IN" altLang="en-US" sz="1700" dirty="0"/>
          </a:p>
          <a:p>
            <a:pPr>
              <a:buFont typeface="Arial" panose="020B0604020202020204" pitchFamily="34" charset="0"/>
              <a:buChar char="•"/>
            </a:pPr>
            <a:r>
              <a:rPr lang="en-IN" altLang="en-US" sz="1700" dirty="0"/>
              <a:t> Credit card ownership across age groups</a:t>
            </a:r>
            <a:endParaRPr lang="en-IN" altLang="en-US" sz="1700" dirty="0"/>
          </a:p>
          <a:p>
            <a:pPr>
              <a:buFont typeface="Arial" panose="020B0604020202020204" pitchFamily="34" charset="0"/>
              <a:buChar char="•"/>
            </a:pPr>
            <a:r>
              <a:rPr lang="en-IN" altLang="en-US" sz="1700" dirty="0"/>
              <a:t> Analyzing tenure for each age segment</a:t>
            </a:r>
            <a:endParaRPr lang="en-IN" altLang="en-US" sz="1700" dirty="0"/>
          </a:p>
          <a:p>
            <a:pPr>
              <a:buFont typeface="Arial" panose="020B0604020202020204" pitchFamily="34" charset="0"/>
              <a:buChar char="•"/>
            </a:pPr>
            <a:r>
              <a:rPr lang="en-IN" altLang="en-US" sz="1700" dirty="0"/>
              <a:t> Ranking credit score segments based on churn</a:t>
            </a:r>
            <a:endParaRPr lang="en-IN" altLang="en-US" sz="1700" dirty="0"/>
          </a:p>
          <a:p>
            <a:pPr>
              <a:buFont typeface="Arial" panose="020B0604020202020204" pitchFamily="34" charset="0"/>
              <a:buChar char="•"/>
            </a:pPr>
            <a:r>
              <a:rPr lang="en-IN" altLang="en-US" sz="1700" dirty="0"/>
              <a:t> Analyzing the impact of credit card</a:t>
            </a:r>
            <a:endParaRPr lang="en-IN" altLang="en-US" sz="1700" dirty="0"/>
          </a:p>
          <a:p>
            <a:pPr>
              <a:buFont typeface="Arial" panose="020B0604020202020204" pitchFamily="34" charset="0"/>
              <a:buChar char="•"/>
            </a:pPr>
            <a:r>
              <a:rPr lang="en-IN" altLang="en-US" sz="1700" dirty="0"/>
              <a:t> Analyzing the number of products used by customers</a:t>
            </a:r>
            <a:endParaRPr lang="en-IN" altLang="en-US" sz="1700" dirty="0"/>
          </a:p>
          <a:p>
            <a:pPr>
              <a:buFont typeface="Arial" panose="020B0604020202020204" pitchFamily="34" charset="0"/>
              <a:buChar char="•"/>
            </a:pPr>
            <a:r>
              <a:rPr lang="en-IN" altLang="en-US" sz="1700" dirty="0"/>
              <a:t> Analyzing male and female churn rate</a:t>
            </a:r>
            <a:endParaRPr lang="en-IN" altLang="en-US" sz="1700" dirty="0"/>
          </a:p>
          <a:p>
            <a:pPr>
              <a:buFont typeface="Arial" panose="020B0604020202020204" pitchFamily="34" charset="0"/>
              <a:buChar char="•"/>
            </a:pPr>
            <a:r>
              <a:rPr lang="en-IN" altLang="en-US" sz="1700" dirty="0"/>
              <a:t> Analyzing the credit score for exited and retained categories</a:t>
            </a:r>
            <a:endParaRPr lang="en-IN" altLang="en-US" sz="1700" dirty="0"/>
          </a:p>
          <a:p>
            <a:pPr>
              <a:buFont typeface="Arial" panose="020B0604020202020204" pitchFamily="34" charset="0"/>
              <a:buChar char="•"/>
            </a:pPr>
            <a:r>
              <a:rPr lang="en-IN" altLang="en-US" sz="1700" dirty="0"/>
              <a:t> Analyzing Gender Distribution, Average Income, and Customer Count      by Country</a:t>
            </a:r>
            <a:endParaRPr lang="en-IN" altLang="en-US" sz="1700" dirty="0"/>
          </a:p>
          <a:p>
            <a:pPr>
              <a:buFont typeface="Arial" panose="020B0604020202020204" pitchFamily="34" charset="0"/>
              <a:buChar char="•"/>
            </a:pPr>
            <a:r>
              <a:rPr lang="en-IN" altLang="en-US" sz="1700" dirty="0"/>
              <a:t> Reports</a:t>
            </a:r>
            <a:endParaRPr lang="en-IN" alt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095" y="85090"/>
            <a:ext cx="8140065" cy="725170"/>
          </a:xfrm>
        </p:spPr>
        <p:txBody>
          <a:bodyPr>
            <a:normAutofit fontScale="90000"/>
          </a:bodyPr>
          <a:lstStyle/>
          <a:p>
            <a:r>
              <a:rPr lang="en-US">
                <a:solidFill>
                  <a:srgbClr val="00B050"/>
                </a:solidFill>
                <a:latin typeface="Algerian" panose="04020705040A02060702"/>
                <a:ea typeface="Algerian" panose="04020705040A02060702"/>
                <a:cs typeface="Algerian" panose="04020705040A02060702"/>
                <a:sym typeface="Algerian" panose="04020705040A02060702"/>
              </a:rPr>
              <a:t>ANALYSING THE customers pattern</a:t>
            </a:r>
            <a:endParaRPr lang="en-US" dirty="0">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p:txBody>
          <a:bodyPr/>
          <a:lstStyle/>
          <a:p>
            <a:pPr>
              <a:buFont typeface="Arial" panose="020B0604020202020204" pitchFamily="34" charset="0"/>
              <a:buChar char="•"/>
            </a:pPr>
            <a:r>
              <a:rPr lang="en-US" dirty="0"/>
              <a:t>The trend of new customers joining bank increasing year on year, in  2019 the maximum number of customers can be observed</a:t>
            </a:r>
            <a:endParaRPr lang="en-US" dirty="0"/>
          </a:p>
          <a:p>
            <a:pPr>
              <a:buFont typeface="Arial" panose="020B0604020202020204" pitchFamily="34" charset="0"/>
              <a:buChar char="•"/>
            </a:pPr>
            <a:r>
              <a:rPr lang="en-US" dirty="0"/>
              <a:t>Customer churn slightly increased year on year, in  2019 The high number of customers churned can be observed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095" y="85090"/>
            <a:ext cx="8765540" cy="725170"/>
          </a:xfrm>
        </p:spPr>
        <p:txBody>
          <a:bodyPr>
            <a:normAutofit fontScale="90000"/>
          </a:bodyPr>
          <a:lstStyle/>
          <a:p>
            <a:r>
              <a:rPr lang="en-US">
                <a:solidFill>
                  <a:srgbClr val="00B050"/>
                </a:solidFill>
                <a:latin typeface="Algerian" panose="04020705040A02060702"/>
                <a:ea typeface="Algerian" panose="04020705040A02060702"/>
                <a:cs typeface="Algerian" panose="04020705040A02060702"/>
                <a:sym typeface="Algerian" panose="04020705040A02060702"/>
              </a:rPr>
              <a:t>Analyzing the distribution of balance</a:t>
            </a:r>
            <a:endParaRPr lang="en-US" dirty="0">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a:xfrm>
            <a:off x="189865" y="1683385"/>
            <a:ext cx="4100195" cy="2576195"/>
          </a:xfrm>
        </p:spPr>
        <p:txBody>
          <a:bodyPr>
            <a:normAutofit lnSpcReduction="20000"/>
          </a:bodyPr>
          <a:lstStyle/>
          <a:p>
            <a:pPr>
              <a:buFont typeface="Arial" panose="020B0604020202020204" pitchFamily="34" charset="0"/>
              <a:buChar char="•"/>
            </a:pPr>
            <a:r>
              <a:rPr lang="en-US" dirty="0"/>
              <a:t>The account balance distribution across regions reveals France with the highest balance at 311.33 million and Spain with the lowest at 153.12 million.</a:t>
            </a:r>
            <a:endParaRPr lang="en-US" dirty="0"/>
          </a:p>
          <a:p>
            <a:pPr>
              <a:buFont typeface="Arial" panose="020B0604020202020204" pitchFamily="34" charset="0"/>
              <a:buChar char="•"/>
            </a:pPr>
            <a:endParaRPr lang="en-US" dirty="0"/>
          </a:p>
        </p:txBody>
      </p:sp>
      <p:pic>
        <p:nvPicPr>
          <p:cNvPr id="2" name="Picture 1"/>
          <p:cNvPicPr>
            <a:picLocks noChangeAspect="1"/>
          </p:cNvPicPr>
          <p:nvPr/>
        </p:nvPicPr>
        <p:blipFill>
          <a:blip r:embed="rId1"/>
          <a:srcRect l="1805" t="804" r="1689" b="1407"/>
          <a:stretch>
            <a:fillRect/>
          </a:stretch>
        </p:blipFill>
        <p:spPr>
          <a:xfrm>
            <a:off x="4724400" y="2139950"/>
            <a:ext cx="4210050" cy="1853565"/>
          </a:xfrm>
          <a:prstGeom prst="rect">
            <a:avLst/>
          </a:prstGeom>
          <a:ln w="12700" cmpd="sng">
            <a:solidFill>
              <a:schemeClr val="tx1"/>
            </a:solidFill>
            <a:prstDash val="soli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090"/>
            <a:ext cx="8765540" cy="921385"/>
          </a:xfrm>
        </p:spPr>
        <p:txBody>
          <a:bodyPr>
            <a:normAutofit fontScale="90000"/>
          </a:bodyPr>
          <a:lstStyle/>
          <a:p>
            <a:r>
              <a:rPr lang="en-US">
                <a:solidFill>
                  <a:srgbClr val="00B050"/>
                </a:solidFill>
                <a:latin typeface="Algerian" panose="04020705040A02060702"/>
                <a:ea typeface="Algerian" panose="04020705040A02060702"/>
                <a:cs typeface="Algerian" panose="04020705040A02060702"/>
                <a:sym typeface="Algerian" panose="04020705040A02060702"/>
              </a:rPr>
              <a:t>Analyzing  correlation between salary and non-active customers</a:t>
            </a:r>
            <a:endParaRPr lang="en-US" dirty="0">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a:xfrm>
            <a:off x="189865" y="1683385"/>
            <a:ext cx="4100195" cy="2576195"/>
          </a:xfrm>
        </p:spPr>
        <p:txBody>
          <a:bodyPr>
            <a:normAutofit fontScale="60000"/>
          </a:bodyPr>
          <a:lstStyle/>
          <a:p>
            <a:pPr marL="0" indent="0">
              <a:buFont typeface="Arial" panose="020B0604020202020204" pitchFamily="34" charset="0"/>
              <a:buNone/>
            </a:pPr>
            <a:r>
              <a:rPr lang="en-US" sz="3000">
                <a:solidFill>
                  <a:schemeClr val="tx1"/>
                </a:solidFill>
                <a:ea typeface="Calibri" panose="020F0502020204030204"/>
                <a:cs typeface="+mn-lt"/>
                <a:sym typeface="Calibri" panose="020F0502020204030204"/>
              </a:rPr>
              <a:t>In the female category, there is a notably higher average estimated salary, despite having fewer active accounts compared to the male category. This suggests that the average estimated salary for females is not correlated with the number of active accounts, indicating potential gender-based disparities in account activity and earnings.</a:t>
            </a:r>
            <a:endParaRPr sz="3000">
              <a:solidFill>
                <a:schemeClr val="tx1"/>
              </a:solidFill>
              <a:ea typeface="Calibri" panose="020F0502020204030204"/>
              <a:cs typeface="+mn-lt"/>
              <a:sym typeface="Calibri" panose="020F0502020204030204"/>
            </a:endParaRPr>
          </a:p>
          <a:p>
            <a:pPr>
              <a:buFont typeface="Arial" panose="020B0604020202020204" pitchFamily="34" charset="0"/>
              <a:buChar char="•"/>
            </a:pPr>
            <a:endParaRPr lang="en-US" sz="3000" dirty="0">
              <a:solidFill>
                <a:schemeClr val="tx1"/>
              </a:solidFill>
              <a:ea typeface="Calibri" panose="020F0502020204030204"/>
              <a:cs typeface="+mn-lt"/>
              <a:sym typeface="Calibri" panose="020F0502020204030204"/>
            </a:endParaRPr>
          </a:p>
        </p:txBody>
      </p:sp>
      <p:pic>
        <p:nvPicPr>
          <p:cNvPr id="132" name="Google Shape;132;p6"/>
          <p:cNvPicPr preferRelativeResize="0"/>
          <p:nvPr/>
        </p:nvPicPr>
        <p:blipFill rotWithShape="1">
          <a:blip r:embed="rId1"/>
          <a:srcRect/>
          <a:stretch>
            <a:fillRect/>
          </a:stretch>
        </p:blipFill>
        <p:spPr>
          <a:xfrm>
            <a:off x="5313045" y="1683385"/>
            <a:ext cx="3343910" cy="2056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122555"/>
            <a:ext cx="8961755" cy="921385"/>
          </a:xfrm>
        </p:spPr>
        <p:txBody>
          <a:bodyPr>
            <a:normAutofit fontScale="90000"/>
          </a:bodyPr>
          <a:lstStyle/>
          <a:p>
            <a:r>
              <a:rPr lang="en-US">
                <a:solidFill>
                  <a:srgbClr val="00B050"/>
                </a:solidFill>
                <a:latin typeface="Algerian" panose="04020705040A02060702"/>
                <a:ea typeface="Algerian" panose="04020705040A02060702"/>
                <a:cs typeface="Algerian" panose="04020705040A02060702"/>
                <a:sym typeface="Algerian" panose="04020705040A02060702"/>
              </a:rPr>
              <a:t>Credit card ownership across age groups</a:t>
            </a:r>
            <a:endParaRPr lang="en-US" dirty="0">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a:xfrm>
            <a:off x="182245" y="1229360"/>
            <a:ext cx="4726305" cy="1889760"/>
          </a:xfrm>
        </p:spPr>
        <p:txBody>
          <a:bodyPr>
            <a:normAutofit fontScale="60000"/>
          </a:bodyPr>
          <a:lstStyle/>
          <a:p>
            <a:pPr marL="0" indent="0">
              <a:buFont typeface="Arial" panose="020B0604020202020204" pitchFamily="34" charset="0"/>
              <a:buNone/>
            </a:pPr>
            <a:r>
              <a:rPr lang="en-US" sz="3000">
                <a:solidFill>
                  <a:schemeClr val="tx1"/>
                </a:solidFill>
                <a:latin typeface="Calibri" panose="020F0502020204030204"/>
                <a:ea typeface="Calibri" panose="020F0502020204030204"/>
                <a:cs typeface="Calibri" panose="020F0502020204030204"/>
                <a:sym typeface="Calibri" panose="020F0502020204030204"/>
              </a:rPr>
              <a:t>Customers aged between 30-50 exhibit a higher prevalence of credit card ownership, while those above 50 tend to have fewer credit card holders. This age-based analysis suggests a correlation between age demographics and credit card ownership patterns.</a:t>
            </a:r>
            <a:endParaRPr lang="en-US" sz="3000">
              <a:solidFill>
                <a:schemeClr val="tx1"/>
              </a:solidFill>
              <a:latin typeface="Calibri" panose="020F0502020204030204"/>
              <a:ea typeface="Calibri" panose="020F0502020204030204"/>
              <a:cs typeface="Calibri" panose="020F0502020204030204"/>
              <a:sym typeface="Calibri" panose="020F0502020204030204"/>
            </a:endParaRPr>
          </a:p>
          <a:p>
            <a:pPr marL="0" indent="0">
              <a:buFont typeface="Arial" panose="020B0604020202020204" pitchFamily="34" charset="0"/>
              <a:buNone/>
            </a:pPr>
            <a:endParaRPr lang="en-US" sz="3000"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39" name="Google Shape;139;p7"/>
          <p:cNvPicPr preferRelativeResize="0"/>
          <p:nvPr/>
        </p:nvPicPr>
        <p:blipFill rotWithShape="1">
          <a:blip r:embed="rId1"/>
          <a:srcRect b="19473"/>
          <a:stretch>
            <a:fillRect/>
          </a:stretch>
        </p:blipFill>
        <p:spPr>
          <a:xfrm>
            <a:off x="6098415" y="1229130"/>
            <a:ext cx="2748690" cy="1374345"/>
          </a:xfrm>
          <a:prstGeom prst="rect">
            <a:avLst/>
          </a:prstGeom>
          <a:noFill/>
          <a:ln>
            <a:noFill/>
          </a:ln>
        </p:spPr>
      </p:pic>
      <p:sp>
        <p:nvSpPr>
          <p:cNvPr id="2" name="Text Box 1"/>
          <p:cNvSpPr txBox="1"/>
          <p:nvPr/>
        </p:nvSpPr>
        <p:spPr>
          <a:xfrm>
            <a:off x="294005" y="3780155"/>
            <a:ext cx="5118100" cy="951865"/>
          </a:xfrm>
          <a:prstGeom prst="rect">
            <a:avLst/>
          </a:prstGeom>
          <a:noFill/>
        </p:spPr>
        <p:txBody>
          <a:bodyPr wrap="square" rtlCol="0">
            <a:noAutofit/>
          </a:bodyPr>
          <a:p>
            <a:r>
              <a:rPr lang="en-US">
                <a:solidFill>
                  <a:schemeClr val="tx1"/>
                </a:solidFill>
                <a:latin typeface="Calibri" panose="020F0502020204030204"/>
                <a:ea typeface="Calibri" panose="020F0502020204030204"/>
                <a:cs typeface="Calibri" panose="020F0502020204030204"/>
                <a:sym typeface="Calibri" panose="020F0502020204030204"/>
              </a:rPr>
              <a:t>Age groups between 18-30 and 50+ demonstrate lower credit card ownership compared to the average credit card holder</a:t>
            </a:r>
            <a:endParaRPr>
              <a:solidFill>
                <a:schemeClr val="tx1"/>
              </a:solidFill>
              <a:latin typeface="Calibri" panose="020F0502020204030204"/>
              <a:ea typeface="Calibri" panose="020F0502020204030204"/>
              <a:cs typeface="Calibri" panose="020F0502020204030204"/>
              <a:sym typeface="Calibri" panose="020F0502020204030204"/>
            </a:endParaRPr>
          </a:p>
          <a:p>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40" name="Google Shape;140;p7"/>
          <p:cNvPicPr preferRelativeResize="0"/>
          <p:nvPr/>
        </p:nvPicPr>
        <p:blipFill rotWithShape="1">
          <a:blip r:embed="rId2"/>
          <a:srcRect/>
          <a:stretch>
            <a:fillRect/>
          </a:stretch>
        </p:blipFill>
        <p:spPr>
          <a:xfrm>
            <a:off x="6099050" y="3316746"/>
            <a:ext cx="2748690" cy="13743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122555"/>
            <a:ext cx="8665210" cy="921385"/>
          </a:xfrm>
        </p:spPr>
        <p:txBody>
          <a:bodyPr>
            <a:normAutofit fontScale="90000"/>
          </a:bodyPr>
          <a:lstStyle/>
          <a:p>
            <a:r>
              <a:rPr lang="en-US">
                <a:solidFill>
                  <a:srgbClr val="00B050"/>
                </a:solidFill>
                <a:latin typeface="Algerian" panose="04020705040A02060702"/>
                <a:ea typeface="Algerian" panose="04020705040A02060702"/>
                <a:cs typeface="Algerian" panose="04020705040A02060702"/>
                <a:sym typeface="Algerian" panose="04020705040A02060702"/>
              </a:rPr>
              <a:t>Analyzing tenure for each age segment</a:t>
            </a:r>
            <a:endParaRPr lang="en-US" dirty="0">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5" name="Content Placeholder 4"/>
          <p:cNvSpPr>
            <a:spLocks noGrp="1"/>
          </p:cNvSpPr>
          <p:nvPr>
            <p:ph idx="1"/>
          </p:nvPr>
        </p:nvSpPr>
        <p:spPr>
          <a:xfrm>
            <a:off x="354330" y="1672590"/>
            <a:ext cx="4726305" cy="2209165"/>
          </a:xfrm>
        </p:spPr>
        <p:txBody>
          <a:bodyPr>
            <a:normAutofit fontScale="60000"/>
          </a:bodyPr>
          <a:lstStyle/>
          <a:p>
            <a:pPr marL="0" marR="0" lvl="0" indent="0" algn="l" rtl="0">
              <a:spcBef>
                <a:spcPts val="0"/>
              </a:spcBef>
              <a:spcAft>
                <a:spcPts val="0"/>
              </a:spcAft>
              <a:buNone/>
            </a:pPr>
            <a:r>
              <a:rPr lang="en-US" sz="3000">
                <a:solidFill>
                  <a:schemeClr val="tx1"/>
                </a:solidFill>
                <a:latin typeface="Calibri" panose="020F0502020204030204"/>
                <a:ea typeface="Calibri" panose="020F0502020204030204"/>
                <a:cs typeface="Calibri" panose="020F0502020204030204"/>
                <a:sym typeface="Calibri" panose="020F0502020204030204"/>
              </a:rPr>
              <a:t>Among customer age segments, those aged between 30-50 exhibit the highest average tenure, while customers aged over 50 have a lower average tenure, indicating potential differences in long-term engagement and loyalty across age demographics.</a:t>
            </a:r>
            <a:endParaRPr lang="en-US" sz="3000"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48" name="Google Shape;148;p8"/>
          <p:cNvPicPr preferRelativeResize="0"/>
          <p:nvPr/>
        </p:nvPicPr>
        <p:blipFill rotWithShape="1">
          <a:blip r:embed="rId1">
            <a:alphaModFix amt="85000"/>
          </a:blip>
          <a:srcRect/>
          <a:stretch>
            <a:fillRect/>
          </a:stretch>
        </p:blipFill>
        <p:spPr>
          <a:xfrm>
            <a:off x="5358328" y="1672569"/>
            <a:ext cx="3512214" cy="1832460"/>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9498" y="195491"/>
            <a:ext cx="6827643" cy="725349"/>
          </a:xfrm>
        </p:spPr>
        <p:txBody>
          <a:bodyPr>
            <a:normAutofit fontScale="90000"/>
          </a:bodyPr>
          <a:p>
            <a:r>
              <a:rPr lang="en-US">
                <a:solidFill>
                  <a:srgbClr val="00B050"/>
                </a:solidFill>
                <a:latin typeface="Algerian" panose="04020705040A02060702"/>
                <a:ea typeface="Algerian" panose="04020705040A02060702"/>
                <a:cs typeface="Algerian" panose="04020705040A02060702"/>
                <a:sym typeface="Algerian" panose="04020705040A02060702"/>
              </a:rPr>
              <a:t>Ranking credit score segments based on churn</a:t>
            </a:r>
            <a:endParaRPr lang="en-US">
              <a:solidFill>
                <a:srgbClr val="00B050"/>
              </a:solidFill>
              <a:latin typeface="Algerian" panose="04020705040A02060702"/>
              <a:ea typeface="Algerian" panose="04020705040A02060702"/>
              <a:cs typeface="Algerian" panose="04020705040A02060702"/>
              <a:sym typeface="Algerian" panose="04020705040A02060702"/>
            </a:endParaRPr>
          </a:p>
        </p:txBody>
      </p:sp>
      <p:sp>
        <p:nvSpPr>
          <p:cNvPr id="3" name="Content Placeholder 2"/>
          <p:cNvSpPr>
            <a:spLocks noGrp="1"/>
          </p:cNvSpPr>
          <p:nvPr>
            <p:ph idx="1"/>
          </p:nvPr>
        </p:nvSpPr>
        <p:spPr>
          <a:xfrm>
            <a:off x="329565" y="1701800"/>
            <a:ext cx="5439410" cy="2477135"/>
          </a:xfrm>
        </p:spPr>
        <p:txBody>
          <a:bodyPr>
            <a:normAutofit fontScale="60000"/>
          </a:bodyPr>
          <a:p>
            <a:pPr marL="0" indent="0">
              <a:buNone/>
            </a:pPr>
            <a:r>
              <a:rPr lang="en-US">
                <a:solidFill>
                  <a:schemeClr val="tx1"/>
                </a:solidFill>
                <a:latin typeface="Calibri" panose="020F0502020204030204"/>
                <a:ea typeface="Calibri" panose="020F0502020204030204"/>
                <a:cs typeface="Calibri" panose="020F0502020204030204"/>
                <a:sym typeface="Calibri" panose="020F0502020204030204"/>
              </a:rPr>
              <a:t>The credit score segments are ranked according to customer churn, with the Fair segment experiencing the highest churn rate and thus ranked first. Conversely, the Excellent segment demonstrates the lowest number of customer churn, securing the last rank. This ranking offers insights into the relationship between credit score segments and customer retention rates.</a:t>
            </a:r>
            <a:endParaRPr>
              <a:solidFill>
                <a:schemeClr val="tx1"/>
              </a:solidFill>
              <a:latin typeface="Calibri" panose="020F0502020204030204"/>
              <a:ea typeface="Calibri" panose="020F0502020204030204"/>
              <a:cs typeface="Calibri" panose="020F0502020204030204"/>
              <a:sym typeface="Calibri" panose="020F0502020204030204"/>
            </a:endParaRPr>
          </a:p>
          <a:p>
            <a:pPr marL="0" indent="0">
              <a:buNone/>
            </a:pPr>
            <a:endParaRPr lang="en-US">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55" name="Google Shape;155;p9"/>
          <p:cNvPicPr preferRelativeResize="0"/>
          <p:nvPr/>
        </p:nvPicPr>
        <p:blipFill rotWithShape="1">
          <a:blip r:embed="rId1"/>
          <a:srcRect r="6486" b="10526"/>
          <a:stretch>
            <a:fillRect/>
          </a:stretch>
        </p:blipFill>
        <p:spPr>
          <a:xfrm>
            <a:off x="5768975" y="1508125"/>
            <a:ext cx="3332480" cy="25958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5380</Words>
  <Application>WPS Presentation</Application>
  <PresentationFormat>On-screen Show (16:9)</PresentationFormat>
  <Paragraphs>114</Paragraphs>
  <Slides>22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vt:lpstr>
      <vt:lpstr>Microsoft YaHei</vt:lpstr>
      <vt:lpstr>Arial Unicode MS</vt:lpstr>
      <vt:lpstr>Algerian</vt:lpstr>
      <vt:lpstr>Times New Roman</vt:lpstr>
      <vt:lpstr>Wingdings</vt:lpstr>
      <vt:lpstr>Lato</vt:lpstr>
      <vt:lpstr>Calibri</vt:lpstr>
      <vt:lpstr>Arial</vt:lpstr>
      <vt:lpstr>Office Theme</vt:lpstr>
      <vt:lpstr>Analytical CRM Development for a Bank</vt:lpstr>
      <vt:lpstr>Slide Title</vt:lpstr>
      <vt:lpstr>Slide Title</vt:lpstr>
      <vt:lpstr>PowerPoint 演示文稿</vt:lpstr>
      <vt:lpstr>ANALYSING THE customers pattern</vt:lpstr>
      <vt:lpstr>Analyzing the distribution of balance</vt:lpstr>
      <vt:lpstr>Analyzing  correlation between salary and non-active customers</vt:lpstr>
      <vt:lpstr>Credit card ownership across age groups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Slide Title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WPS_1701926425</cp:lastModifiedBy>
  <cp:revision>7</cp:revision>
  <dcterms:created xsi:type="dcterms:W3CDTF">2017-08-01T15:40:00Z</dcterms:created>
  <dcterms:modified xsi:type="dcterms:W3CDTF">2024-05-04T04:19:37Z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402F5F5429C64C95AE97180425283232_12</vt:lpwstr>
  </property>
  <property fmtid="{D5CDD505-2E9C-101B-9397-08002B2CF9AE}" pid="3" name="KSOProductBuildVer">
    <vt:lpwstr>1033-12.2.0.16731</vt:lpwstr>
  </property>
</Properties>
</file>