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BC03F60-B01B-4356-8E84-5EA64C63E5A5}">
          <p14:sldIdLst>
            <p14:sldId id="256"/>
            <p14:sldId id="257"/>
          </p14:sldIdLst>
        </p14:section>
        <p14:section name="Untitled Section" id="{0FB4CCCE-E2A5-4F71-91E1-866F8E96CDB0}">
          <p14:sldIdLst>
            <p14:sldId id="258"/>
            <p14:sldId id="259"/>
            <p14:sldId id="260"/>
            <p14:sldId id="261"/>
            <p14:sldId id="262"/>
            <p14:sldId id="263"/>
            <p14:sldId id="264"/>
            <p14:sldId id="265"/>
            <p14:sldId id="266"/>
            <p14:sldId id="267"/>
            <p14:sldId id="268"/>
            <p14:sldId id="269"/>
            <p14:sldId id="270"/>
            <p14:sldId id="271"/>
            <p14:sldId id="273"/>
            <p14:sldId id="2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46C117F-5CCF-4837-BE5F-2B92066CAFAF}"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4EB90BD-B6CE-46B7-997F-7313B992CC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DB9D11F-B188-461D-B23F-39381795C052}"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endParaRPr lang="en-US" sz="720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endParaRPr lang="en-US" sz="72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2E6D8D9-55A2-4063-B0F3-121F44549695}"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D4B24536-994D-4021-A283-9F449C0DB509}"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3CBBBB78-C96F-47B7-AB17-D852CA960AC9}"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0578ACC-22D6-47C1-A373-4FD133E34F3C}"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331444B-B92B-4E27-8C94-BB93EAF5CB18}"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63EFA5E-FA76-400D-B3DC-F0BA90E6D10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8">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1" y="0"/>
            <a:ext cx="12192000" cy="6858000"/>
          </a:xfrm>
          <a:prstGeom prst="rect">
            <a:avLst/>
          </a:prstGeom>
        </p:spPr>
      </p:pic>
      <p:sp>
        <p:nvSpPr>
          <p:cNvPr id="2" name="Title 1"/>
          <p:cNvSpPr>
            <a:spLocks noGrp="1"/>
          </p:cNvSpPr>
          <p:nvPr>
            <p:ph type="ctrTitle"/>
          </p:nvPr>
        </p:nvSpPr>
        <p:spPr>
          <a:xfrm>
            <a:off x="1730554" y="1101448"/>
            <a:ext cx="8546160" cy="1373070"/>
          </a:xfrm>
        </p:spPr>
        <p:txBody>
          <a:bodyPr/>
          <a:lstStyle/>
          <a:p>
            <a:r>
              <a:rPr lang="en-IN"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CRIME DATA ANALYSIS - 2022</a:t>
            </a:r>
            <a:endParaRPr lang="en-IN"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Subtitle 2"/>
          <p:cNvSpPr>
            <a:spLocks noGrp="1"/>
          </p:cNvSpPr>
          <p:nvPr>
            <p:ph type="subTitle" idx="1"/>
          </p:nvPr>
        </p:nvSpPr>
        <p:spPr>
          <a:xfrm>
            <a:off x="4047866" y="5740313"/>
            <a:ext cx="8144134" cy="1117687"/>
          </a:xfrm>
        </p:spPr>
        <p:txBody>
          <a:bodyPr/>
          <a:lstStyle/>
          <a:p>
            <a:r>
              <a:rPr lang="en-IN" b="1" u="sng" dirty="0">
                <a:ln w="10160">
                  <a:solidFill>
                    <a:schemeClr val="accent5"/>
                  </a:solidFill>
                  <a:prstDash val="solid"/>
                </a:ln>
                <a:solidFill>
                  <a:srgbClr val="FFFFFF"/>
                </a:solidFill>
                <a:effectLst>
                  <a:outerShdw blurRad="38100" dist="22860" dir="5400000" algn="tl" rotWithShape="0">
                    <a:srgbClr val="000000">
                      <a:alpha val="30000"/>
                    </a:srgbClr>
                  </a:outerShdw>
                </a:effectLst>
              </a:rPr>
              <a:t>BY MALLESH H</a:t>
            </a:r>
            <a:endParaRPr lang="en-IN" b="1" u="sng"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4000" y="209034"/>
            <a:ext cx="7061200" cy="584775"/>
          </a:xfrm>
          <a:prstGeom prst="rect">
            <a:avLst/>
          </a:prstGeom>
          <a:noFill/>
        </p:spPr>
        <p:txBody>
          <a:bodyPr wrap="square">
            <a:spAutoFit/>
          </a:bodyPr>
          <a:lstStyle/>
          <a:p>
            <a:r>
              <a:rPr lang="en-IN" sz="3200" dirty="0"/>
              <a:t>Most frequent crime descriptions</a:t>
            </a:r>
            <a:endParaRPr lang="en-IN" sz="3200" dirty="0"/>
          </a:p>
        </p:txBody>
      </p:sp>
      <p:pic>
        <p:nvPicPr>
          <p:cNvPr id="7" name="Picture 6"/>
          <p:cNvPicPr>
            <a:picLocks noChangeAspect="1"/>
          </p:cNvPicPr>
          <p:nvPr/>
        </p:nvPicPr>
        <p:blipFill>
          <a:blip r:embed="rId1"/>
          <a:stretch>
            <a:fillRect/>
          </a:stretch>
        </p:blipFill>
        <p:spPr>
          <a:xfrm>
            <a:off x="254000" y="927100"/>
            <a:ext cx="7419975" cy="4495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3200" y="145534"/>
            <a:ext cx="7061200" cy="584775"/>
          </a:xfrm>
          <a:prstGeom prst="rect">
            <a:avLst/>
          </a:prstGeom>
          <a:noFill/>
        </p:spPr>
        <p:txBody>
          <a:bodyPr wrap="square">
            <a:spAutoFit/>
          </a:bodyPr>
          <a:lstStyle/>
          <a:p>
            <a:r>
              <a:rPr lang="en-IN" sz="3200" dirty="0"/>
              <a:t>Domestic crime proportion analysis</a:t>
            </a:r>
            <a:endParaRPr lang="en-IN" sz="3200" dirty="0"/>
          </a:p>
        </p:txBody>
      </p:sp>
      <p:pic>
        <p:nvPicPr>
          <p:cNvPr id="5" name="Picture 4"/>
          <p:cNvPicPr>
            <a:picLocks noChangeAspect="1"/>
          </p:cNvPicPr>
          <p:nvPr/>
        </p:nvPicPr>
        <p:blipFill>
          <a:blip r:embed="rId1"/>
          <a:stretch>
            <a:fillRect/>
          </a:stretch>
        </p:blipFill>
        <p:spPr>
          <a:xfrm>
            <a:off x="8096250" y="2425700"/>
            <a:ext cx="3924300" cy="3175000"/>
          </a:xfrm>
          <a:prstGeom prst="rect">
            <a:avLst/>
          </a:prstGeom>
        </p:spPr>
      </p:pic>
      <p:pic>
        <p:nvPicPr>
          <p:cNvPr id="7" name="Picture 6"/>
          <p:cNvPicPr>
            <a:picLocks noChangeAspect="1"/>
          </p:cNvPicPr>
          <p:nvPr/>
        </p:nvPicPr>
        <p:blipFill>
          <a:blip r:embed="rId2"/>
          <a:stretch>
            <a:fillRect/>
          </a:stretch>
        </p:blipFill>
        <p:spPr>
          <a:xfrm>
            <a:off x="400051" y="1362075"/>
            <a:ext cx="7391400" cy="41338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0500" y="158234"/>
            <a:ext cx="7861300" cy="584775"/>
          </a:xfrm>
          <a:prstGeom prst="rect">
            <a:avLst/>
          </a:prstGeom>
          <a:noFill/>
        </p:spPr>
        <p:txBody>
          <a:bodyPr wrap="square">
            <a:spAutoFit/>
          </a:bodyPr>
          <a:lstStyle/>
          <a:p>
            <a:r>
              <a:rPr lang="en-IN" sz="3200" dirty="0"/>
              <a:t>Location description wise crime analysis</a:t>
            </a:r>
            <a:endParaRPr lang="en-IN" sz="3200" dirty="0"/>
          </a:p>
        </p:txBody>
      </p:sp>
      <p:pic>
        <p:nvPicPr>
          <p:cNvPr id="5" name="Picture 4"/>
          <p:cNvPicPr>
            <a:picLocks noChangeAspect="1"/>
          </p:cNvPicPr>
          <p:nvPr/>
        </p:nvPicPr>
        <p:blipFill>
          <a:blip r:embed="rId1"/>
          <a:stretch>
            <a:fillRect/>
          </a:stretch>
        </p:blipFill>
        <p:spPr>
          <a:xfrm>
            <a:off x="825500" y="993775"/>
            <a:ext cx="9220200" cy="3981450"/>
          </a:xfrm>
          <a:prstGeom prst="rect">
            <a:avLst/>
          </a:prstGeom>
        </p:spPr>
      </p:pic>
      <p:sp>
        <p:nvSpPr>
          <p:cNvPr id="6" name="TextBox 5"/>
          <p:cNvSpPr txBox="1"/>
          <p:nvPr/>
        </p:nvSpPr>
        <p:spPr>
          <a:xfrm>
            <a:off x="723900" y="5361285"/>
            <a:ext cx="7734300" cy="461665"/>
          </a:xfrm>
          <a:prstGeom prst="rect">
            <a:avLst/>
          </a:prstGeom>
          <a:noFill/>
        </p:spPr>
        <p:txBody>
          <a:bodyPr wrap="square" rtlCol="0">
            <a:spAutoFit/>
          </a:bodyPr>
          <a:lstStyle/>
          <a:p>
            <a:pPr marL="285750" indent="-285750">
              <a:buFont typeface="Wingdings" panose="05000000000000000000" pitchFamily="2" charset="2"/>
              <a:buChar char="§"/>
            </a:pPr>
            <a:r>
              <a:rPr lang="en-IN" sz="2400" dirty="0"/>
              <a:t>Most of crimes occurred in Streets</a:t>
            </a:r>
            <a:endParaRPr lang="en-IN"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0500" y="247134"/>
            <a:ext cx="9791700" cy="584775"/>
          </a:xfrm>
          <a:prstGeom prst="rect">
            <a:avLst/>
          </a:prstGeom>
          <a:noFill/>
        </p:spPr>
        <p:txBody>
          <a:bodyPr wrap="square">
            <a:spAutoFit/>
          </a:bodyPr>
          <a:lstStyle/>
          <a:p>
            <a:r>
              <a:rPr lang="en-IN" sz="3200" dirty="0"/>
              <a:t>Ward needs to be increase security to reduce crime</a:t>
            </a:r>
            <a:endParaRPr lang="en-IN" sz="3200" dirty="0"/>
          </a:p>
        </p:txBody>
      </p:sp>
      <p:pic>
        <p:nvPicPr>
          <p:cNvPr id="4" name="Picture 3"/>
          <p:cNvPicPr/>
          <p:nvPr/>
        </p:nvPicPr>
        <p:blipFill>
          <a:blip r:embed="rId1"/>
          <a:stretch>
            <a:fillRect/>
          </a:stretch>
        </p:blipFill>
        <p:spPr>
          <a:xfrm>
            <a:off x="596900" y="1066800"/>
            <a:ext cx="7869555" cy="3863340"/>
          </a:xfrm>
          <a:prstGeom prst="rect">
            <a:avLst/>
          </a:prstGeom>
          <a:ln w="19050">
            <a:solidFill>
              <a:schemeClr val="tx1"/>
            </a:solidFill>
          </a:ln>
        </p:spPr>
      </p:pic>
      <p:sp>
        <p:nvSpPr>
          <p:cNvPr id="5" name="TextBox 4"/>
          <p:cNvSpPr txBox="1"/>
          <p:nvPr/>
        </p:nvSpPr>
        <p:spPr>
          <a:xfrm>
            <a:off x="1358900" y="5334000"/>
            <a:ext cx="6629400" cy="1200329"/>
          </a:xfrm>
          <a:prstGeom prst="rect">
            <a:avLst/>
          </a:prstGeom>
          <a:noFill/>
        </p:spPr>
        <p:txBody>
          <a:bodyPr wrap="square" rtlCol="0">
            <a:spAutoFit/>
          </a:bodyPr>
          <a:lstStyle/>
          <a:p>
            <a:pPr marL="342900" indent="-342900">
              <a:buFont typeface="Wingdings" panose="05000000000000000000" pitchFamily="2"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wards with numbers 6, 7, 8, 42, 48, and 50 require additional security measures.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
            </a:pPr>
            <a:endParaRPr lang="en-I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00600" y="437634"/>
            <a:ext cx="6096000" cy="584775"/>
          </a:xfrm>
          <a:prstGeom prst="rect">
            <a:avLst/>
          </a:prstGeom>
          <a:noFill/>
        </p:spPr>
        <p:txBody>
          <a:bodyPr wrap="square">
            <a:spAutoFit/>
          </a:bodyPr>
          <a:lstStyle/>
          <a:p>
            <a:r>
              <a:rPr lang="en-IN" sz="3200" dirty="0"/>
              <a:t>Main tab</a:t>
            </a:r>
            <a:endParaRPr lang="en-IN" sz="3200" dirty="0"/>
          </a:p>
        </p:txBody>
      </p:sp>
      <p:pic>
        <p:nvPicPr>
          <p:cNvPr id="5" name="Picture 4"/>
          <p:cNvPicPr>
            <a:picLocks noChangeAspect="1"/>
          </p:cNvPicPr>
          <p:nvPr/>
        </p:nvPicPr>
        <p:blipFill rotWithShape="1">
          <a:blip r:embed="rId1"/>
          <a:srcRect l="1082" t="408" r="964" b="408"/>
          <a:stretch>
            <a:fillRect/>
          </a:stretch>
        </p:blipFill>
        <p:spPr>
          <a:xfrm>
            <a:off x="863599" y="1143000"/>
            <a:ext cx="9194801" cy="5181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10100" y="399534"/>
            <a:ext cx="6096000" cy="584775"/>
          </a:xfrm>
          <a:prstGeom prst="rect">
            <a:avLst/>
          </a:prstGeom>
          <a:noFill/>
        </p:spPr>
        <p:txBody>
          <a:bodyPr wrap="square">
            <a:spAutoFit/>
          </a:bodyPr>
          <a:lstStyle/>
          <a:p>
            <a:r>
              <a:rPr lang="en-IN" sz="3200" dirty="0"/>
              <a:t>Locality tab</a:t>
            </a:r>
            <a:endParaRPr lang="en-IN" sz="3200" dirty="0"/>
          </a:p>
        </p:txBody>
      </p:sp>
      <p:pic>
        <p:nvPicPr>
          <p:cNvPr id="5" name="Picture 4"/>
          <p:cNvPicPr>
            <a:picLocks noChangeAspect="1"/>
          </p:cNvPicPr>
          <p:nvPr/>
        </p:nvPicPr>
        <p:blipFill>
          <a:blip r:embed="rId1"/>
          <a:stretch>
            <a:fillRect/>
          </a:stretch>
        </p:blipFill>
        <p:spPr>
          <a:xfrm>
            <a:off x="1409700" y="1419224"/>
            <a:ext cx="8877300" cy="48672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2433637" y="1371600"/>
            <a:ext cx="7324725" cy="4114800"/>
          </a:xfrm>
          <a:prstGeom prst="rect">
            <a:avLst/>
          </a:prstGeom>
        </p:spPr>
      </p:pic>
      <p:sp>
        <p:nvSpPr>
          <p:cNvPr id="7" name="TextBox 6"/>
          <p:cNvSpPr txBox="1"/>
          <p:nvPr/>
        </p:nvSpPr>
        <p:spPr>
          <a:xfrm>
            <a:off x="4508499" y="501134"/>
            <a:ext cx="6096000" cy="584775"/>
          </a:xfrm>
          <a:prstGeom prst="rect">
            <a:avLst/>
          </a:prstGeom>
          <a:noFill/>
        </p:spPr>
        <p:txBody>
          <a:bodyPr wrap="square">
            <a:spAutoFit/>
          </a:bodyPr>
          <a:lstStyle/>
          <a:p>
            <a:r>
              <a:rPr lang="en-IN" sz="3200" dirty="0"/>
              <a:t>Exploration tab</a:t>
            </a:r>
            <a:endParaRPr lang="en-IN" sz="3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46710" y="389255"/>
            <a:ext cx="7549515" cy="583565"/>
          </a:xfrm>
          <a:prstGeom prst="rect">
            <a:avLst/>
          </a:prstGeom>
          <a:noFill/>
        </p:spPr>
        <p:txBody>
          <a:bodyPr wrap="square" rtlCol="0">
            <a:spAutoFit/>
          </a:bodyPr>
          <a:p>
            <a:r>
              <a:rPr lang="en-IN" altLang="en-US" sz="3200"/>
              <a:t>Conclusion</a:t>
            </a:r>
            <a:endParaRPr lang="en-IN" altLang="en-US" sz="3200"/>
          </a:p>
        </p:txBody>
      </p:sp>
      <p:sp>
        <p:nvSpPr>
          <p:cNvPr id="4" name="Text Box 3"/>
          <p:cNvSpPr txBox="1"/>
          <p:nvPr/>
        </p:nvSpPr>
        <p:spPr>
          <a:xfrm>
            <a:off x="231140" y="1131570"/>
            <a:ext cx="10455275" cy="5506085"/>
          </a:xfrm>
          <a:prstGeom prst="rect">
            <a:avLst/>
          </a:prstGeom>
          <a:noFill/>
        </p:spPr>
        <p:txBody>
          <a:bodyPr wrap="square" rtlCol="0">
            <a:noAutofit/>
          </a:bodyPr>
          <a:p>
            <a:r>
              <a:rPr lang="en-IN" altLang="en-US">
                <a:solidFill>
                  <a:schemeClr val="bg1"/>
                </a:solidFill>
              </a:rPr>
              <a:t>Average time for case solving is decreased monthly, average case solving time is 10.72 in jan-2023 and 7.08 in june-2023.</a:t>
            </a:r>
            <a:endParaRPr lang="en-IN" altLang="en-US">
              <a:solidFill>
                <a:schemeClr val="bg1"/>
              </a:solidFill>
            </a:endParaRPr>
          </a:p>
          <a:p>
            <a:endParaRPr lang="en-IN" altLang="en-US">
              <a:solidFill>
                <a:schemeClr val="bg1"/>
              </a:solidFill>
            </a:endParaRPr>
          </a:p>
          <a:p>
            <a:r>
              <a:rPr lang="en-IN" altLang="en-US">
                <a:solidFill>
                  <a:schemeClr val="bg1"/>
                </a:solidFill>
              </a:rPr>
              <a:t>Street,Apartment,Resident and Side walk are the localities contains higher crime rates.</a:t>
            </a:r>
            <a:endParaRPr lang="en-IN" altLang="en-US">
              <a:solidFill>
                <a:schemeClr val="bg1"/>
              </a:solidFill>
            </a:endParaRPr>
          </a:p>
          <a:p>
            <a:endParaRPr lang="en-IN" altLang="en-US">
              <a:solidFill>
                <a:schemeClr val="bg1"/>
              </a:solidFill>
            </a:endParaRPr>
          </a:p>
          <a:p>
            <a:r>
              <a:rPr lang="en-IN" altLang="en-US">
                <a:solidFill>
                  <a:schemeClr val="bg1"/>
                </a:solidFill>
              </a:rPr>
              <a:t>measures to controll crime rates</a:t>
            </a:r>
            <a:endParaRPr lang="en-IN" altLang="en-US">
              <a:solidFill>
                <a:schemeClr val="bg1"/>
              </a:solidFill>
            </a:endParaRPr>
          </a:p>
          <a:p>
            <a:pPr marL="457200">
              <a:lnSpc>
                <a:spcPct val="113000"/>
              </a:lnSpc>
              <a:spcBef>
                <a:spcPts val="1000"/>
              </a:spcBef>
            </a:pPr>
            <a:r>
              <a:rPr lang="en-IN" b="1" dirty="0">
                <a:effectLst/>
                <a:latin typeface="Times New Roman" panose="02020603050405020304" pitchFamily="18" charset="0"/>
                <a:ea typeface="Calibri" panose="020F0502020204030204" pitchFamily="34" charset="0"/>
                <a:cs typeface="Times New Roman" panose="02020603050405020304" pitchFamily="18" charset="0"/>
                <a:sym typeface="+mn-ea"/>
              </a:rPr>
              <a:t>Community Engagement and Policing</a:t>
            </a:r>
            <a:r>
              <a:rPr lang="en-IN"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sym typeface="+mn-ea"/>
              </a:rPr>
              <a:t>: Encourage community involvement in crime prevention efforts through neighborhood watch programs, community policing initiatives, and collaboration with law enforcement agencies. Building trust between law enforcement and the community can lead to better crime reporting and cooperation in crime prevention efforts.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3000"/>
              </a:lnSpc>
              <a:spcBef>
                <a:spcPts val="1000"/>
              </a:spcBef>
            </a:pPr>
            <a:r>
              <a:rPr lang="en-IN" b="1" dirty="0">
                <a:effectLst/>
                <a:latin typeface="Times New Roman" panose="02020603050405020304" pitchFamily="18" charset="0"/>
                <a:ea typeface="Calibri" panose="020F0502020204030204" pitchFamily="34" charset="0"/>
                <a:cs typeface="Times New Roman" panose="02020603050405020304" pitchFamily="18" charset="0"/>
                <a:sym typeface="+mn-ea"/>
              </a:rPr>
              <a:t>Targeted Enforcement</a:t>
            </a:r>
            <a:r>
              <a:rPr lang="en-IN"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sym typeface="+mn-ea"/>
              </a:rPr>
              <a:t>: Prioritize enforcement efforts in high-crime areas and focus on addressing specific types of crimes that have a significant impact on public safety. Deploy resources strategically to target known crime hotspots and repeat offenders.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3000"/>
              </a:lnSpc>
              <a:spcBef>
                <a:spcPts val="1000"/>
              </a:spcBef>
            </a:pPr>
            <a:r>
              <a:rPr lang="en-IN" b="1" dirty="0">
                <a:effectLst/>
                <a:latin typeface="Times New Roman" panose="02020603050405020304" pitchFamily="18" charset="0"/>
                <a:ea typeface="Calibri" panose="020F0502020204030204" pitchFamily="34" charset="0"/>
                <a:cs typeface="Times New Roman" panose="02020603050405020304" pitchFamily="18" charset="0"/>
                <a:sym typeface="+mn-ea"/>
              </a:rPr>
              <a:t>Crime Prevention Through Environmental Design (CPTED):</a:t>
            </a:r>
            <a:r>
              <a:rPr lang="en-IN" dirty="0">
                <a:effectLst/>
                <a:latin typeface="Times New Roman" panose="02020603050405020304" pitchFamily="18" charset="0"/>
                <a:ea typeface="Calibri" panose="020F0502020204030204" pitchFamily="34" charset="0"/>
                <a:cs typeface="Times New Roman" panose="02020603050405020304" pitchFamily="18" charset="0"/>
                <a:sym typeface="+mn-ea"/>
              </a:rPr>
              <a:t> </a:t>
            </a:r>
            <a:r>
              <a:rPr lang="en-IN"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sym typeface="+mn-ea"/>
              </a:rPr>
              <a:t>Implement urban planning and design principles that discourage criminal behavior and promote safety in public spaces. This includes improving lighting, enhancing natural surveillance, and reducing opportunities for crime through environmental modifications.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3000"/>
              </a:lnSpc>
              <a:spcBef>
                <a:spcPts val="1000"/>
              </a:spcBef>
            </a:pPr>
            <a:r>
              <a:rPr lang="en-IN"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sym typeface="+mn-ea"/>
              </a:rPr>
              <a: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altLang="en-US"/>
          </a:p>
          <a:p>
            <a:endParaRPr lang="en-I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43790" y="2116435"/>
            <a:ext cx="5076309" cy="2123658"/>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IN" sz="6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odoni MT Black" panose="02070A03080606020203" pitchFamily="18" charset="0"/>
              </a:rPr>
              <a:t>THANK YOU</a:t>
            </a:r>
            <a:endParaRPr lang="en-IN" sz="6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61253" y="289963"/>
            <a:ext cx="6387548" cy="769441"/>
          </a:xfrm>
          <a:prstGeom prst="rect">
            <a:avLst/>
          </a:prstGeom>
          <a:noFill/>
        </p:spPr>
        <p:txBody>
          <a:bodyPr wrap="square" rtlCol="0">
            <a:spAutoFit/>
          </a:bodyPr>
          <a:lstStyle/>
          <a:p>
            <a:r>
              <a:rPr lang="en-IN" sz="4400" dirty="0"/>
              <a:t>CRIME DATA ANALYSIS </a:t>
            </a:r>
            <a:endParaRPr lang="en-IN" sz="4400" dirty="0"/>
          </a:p>
        </p:txBody>
      </p:sp>
      <p:sp>
        <p:nvSpPr>
          <p:cNvPr id="5" name="TextBox 4"/>
          <p:cNvSpPr txBox="1"/>
          <p:nvPr/>
        </p:nvSpPr>
        <p:spPr>
          <a:xfrm>
            <a:off x="2040835" y="1090108"/>
            <a:ext cx="8110330" cy="6740307"/>
          </a:xfrm>
          <a:prstGeom prst="rect">
            <a:avLst/>
          </a:prstGeom>
          <a:noFill/>
        </p:spPr>
        <p:txBody>
          <a:bodyPr wrap="square" rtlCol="0">
            <a:spAutoFit/>
          </a:bodyPr>
          <a:lstStyle/>
          <a:p>
            <a:pPr marL="342900" indent="-342900">
              <a:buFont typeface="Wingdings" panose="05000000000000000000" pitchFamily="2" charset="2"/>
              <a:buChar char="v"/>
            </a:pPr>
            <a:r>
              <a:rPr lang="en-IN" sz="2400" dirty="0"/>
              <a:t> Cases in each type crime</a:t>
            </a:r>
            <a:endParaRPr lang="en-IN" sz="2400" dirty="0"/>
          </a:p>
          <a:p>
            <a:pPr marL="342900" indent="-342900">
              <a:buFont typeface="Wingdings" panose="05000000000000000000" pitchFamily="2" charset="2"/>
              <a:buChar char="v"/>
            </a:pPr>
            <a:r>
              <a:rPr lang="en-IN" sz="2400" dirty="0"/>
              <a:t>District wise crime distribution </a:t>
            </a:r>
            <a:endParaRPr lang="en-IN" sz="2400" dirty="0"/>
          </a:p>
          <a:p>
            <a:pPr marL="342900" indent="-342900">
              <a:buFont typeface="Wingdings" panose="05000000000000000000" pitchFamily="2" charset="2"/>
              <a:buChar char="v"/>
            </a:pPr>
            <a:r>
              <a:rPr lang="en-IN" sz="2400" dirty="0"/>
              <a:t>Cases registered in each month of 2022</a:t>
            </a:r>
            <a:endParaRPr lang="en-IN" sz="2400" dirty="0"/>
          </a:p>
          <a:p>
            <a:pPr marL="342900" indent="-342900">
              <a:buFont typeface="Wingdings" panose="05000000000000000000" pitchFamily="2" charset="2"/>
              <a:buChar char="v"/>
            </a:pPr>
            <a:r>
              <a:rPr lang="en-IN" sz="2400" dirty="0"/>
              <a:t>Cases registered in each police control area (BEAT)</a:t>
            </a:r>
            <a:endParaRPr lang="en-IN" sz="2400" dirty="0"/>
          </a:p>
          <a:p>
            <a:pPr marL="342900" indent="-342900">
              <a:buFont typeface="Wingdings" panose="05000000000000000000" pitchFamily="2" charset="2"/>
              <a:buChar char="v"/>
            </a:pPr>
            <a:r>
              <a:rPr lang="en-IN" sz="2400" dirty="0"/>
              <a:t>Ward wise crime distribution</a:t>
            </a:r>
            <a:endParaRPr lang="en-IN" sz="2400" dirty="0"/>
          </a:p>
          <a:p>
            <a:pPr marL="342900" indent="-342900">
              <a:buFont typeface="Wingdings" panose="05000000000000000000" pitchFamily="2" charset="2"/>
              <a:buChar char="v"/>
            </a:pPr>
            <a:r>
              <a:rPr lang="en-IN" sz="2400" dirty="0"/>
              <a:t>Arrest rate evaluation</a:t>
            </a:r>
            <a:endParaRPr lang="en-IN" sz="2400" dirty="0"/>
          </a:p>
          <a:p>
            <a:pPr marL="342900" indent="-342900">
              <a:buFont typeface="Wingdings" panose="05000000000000000000" pitchFamily="2" charset="2"/>
              <a:buChar char="v"/>
            </a:pPr>
            <a:r>
              <a:rPr lang="en-IN" sz="2400" dirty="0"/>
              <a:t>Most frequent crime descriptions</a:t>
            </a:r>
            <a:endParaRPr lang="en-IN" sz="2400" dirty="0"/>
          </a:p>
          <a:p>
            <a:pPr marL="342900" indent="-342900">
              <a:buFont typeface="Wingdings" panose="05000000000000000000" pitchFamily="2" charset="2"/>
              <a:buChar char="v"/>
            </a:pPr>
            <a:r>
              <a:rPr lang="en-IN" sz="2400" dirty="0"/>
              <a:t>Domestic crime proportion analysis</a:t>
            </a:r>
            <a:endParaRPr lang="en-IN" sz="2400" dirty="0"/>
          </a:p>
          <a:p>
            <a:pPr marL="342900" indent="-342900">
              <a:buFont typeface="Wingdings" panose="05000000000000000000" pitchFamily="2" charset="2"/>
              <a:buChar char="v"/>
            </a:pPr>
            <a:r>
              <a:rPr lang="en-IN" sz="2400" dirty="0"/>
              <a:t>Location description wise crime analysis</a:t>
            </a:r>
            <a:endParaRPr lang="en-IN" sz="2400" dirty="0"/>
          </a:p>
          <a:p>
            <a:pPr marL="342900" indent="-342900">
              <a:buFont typeface="Wingdings" panose="05000000000000000000" pitchFamily="2" charset="2"/>
              <a:buChar char="v"/>
            </a:pPr>
            <a:r>
              <a:rPr lang="en-IN" sz="2400" dirty="0"/>
              <a:t>Ward needs to be increase security to reduce crime</a:t>
            </a:r>
            <a:endParaRPr lang="en-IN" sz="2400" dirty="0"/>
          </a:p>
          <a:p>
            <a:pPr marL="342900" indent="-342900">
              <a:buFont typeface="Wingdings" panose="05000000000000000000" pitchFamily="2" charset="2"/>
              <a:buChar char="v"/>
            </a:pPr>
            <a:r>
              <a:rPr lang="en-IN" sz="2400" dirty="0"/>
              <a:t>Main tab</a:t>
            </a:r>
            <a:endParaRPr lang="en-IN" sz="2400" dirty="0"/>
          </a:p>
          <a:p>
            <a:pPr marL="342900" indent="-342900">
              <a:buFont typeface="Wingdings" panose="05000000000000000000" pitchFamily="2" charset="2"/>
              <a:buChar char="v"/>
            </a:pPr>
            <a:r>
              <a:rPr lang="en-IN" sz="2400" dirty="0"/>
              <a:t>Locality tab</a:t>
            </a:r>
            <a:endParaRPr lang="en-IN" sz="2400" dirty="0"/>
          </a:p>
          <a:p>
            <a:pPr marL="342900" indent="-342900">
              <a:buFont typeface="Wingdings" panose="05000000000000000000" pitchFamily="2" charset="2"/>
              <a:buChar char="v"/>
            </a:pPr>
            <a:r>
              <a:rPr lang="en-IN" sz="2400" dirty="0"/>
              <a:t>Exploration tab</a:t>
            </a:r>
            <a:endParaRPr lang="en-IN" sz="2400" dirty="0"/>
          </a:p>
          <a:p>
            <a:endParaRPr lang="en-IN" sz="2400" dirty="0"/>
          </a:p>
          <a:p>
            <a:pPr marL="342900" indent="-342900">
              <a:buFont typeface="Wingdings" panose="05000000000000000000" pitchFamily="2" charset="2"/>
              <a:buChar char="v"/>
            </a:pPr>
            <a:endParaRPr lang="en-IN" sz="2400" dirty="0"/>
          </a:p>
          <a:p>
            <a:pPr marL="342900" indent="-342900">
              <a:buFont typeface="Wingdings" panose="05000000000000000000" pitchFamily="2" charset="2"/>
              <a:buChar char="v"/>
            </a:pPr>
            <a:endParaRPr lang="en-IN" sz="2400" dirty="0"/>
          </a:p>
          <a:p>
            <a:pPr marL="342900" indent="-342900">
              <a:buFont typeface="Wingdings" panose="05000000000000000000" pitchFamily="2" charset="2"/>
              <a:buChar char="v"/>
            </a:pPr>
            <a:endParaRPr lang="en-IN" sz="2400" dirty="0"/>
          </a:p>
          <a:p>
            <a:pPr marL="342900" indent="-342900">
              <a:buFont typeface="Wingdings" panose="05000000000000000000" pitchFamily="2" charset="2"/>
              <a:buChar char="v"/>
            </a:pP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00100" y="253712"/>
            <a:ext cx="6096000" cy="584775"/>
          </a:xfrm>
          <a:prstGeom prst="rect">
            <a:avLst/>
          </a:prstGeom>
          <a:noFill/>
        </p:spPr>
        <p:txBody>
          <a:bodyPr wrap="square">
            <a:spAutoFit/>
          </a:bodyPr>
          <a:lstStyle/>
          <a:p>
            <a:r>
              <a:rPr lang="en-IN" sz="3200" dirty="0"/>
              <a:t>Cases in each type crime</a:t>
            </a:r>
            <a:endParaRPr lang="en-IN" sz="3200" dirty="0"/>
          </a:p>
        </p:txBody>
      </p:sp>
      <p:pic>
        <p:nvPicPr>
          <p:cNvPr id="10" name="Picture 9"/>
          <p:cNvPicPr>
            <a:picLocks noChangeAspect="1"/>
          </p:cNvPicPr>
          <p:nvPr/>
        </p:nvPicPr>
        <p:blipFill>
          <a:blip r:embed="rId1"/>
          <a:stretch>
            <a:fillRect/>
          </a:stretch>
        </p:blipFill>
        <p:spPr>
          <a:xfrm>
            <a:off x="1041400" y="1028700"/>
            <a:ext cx="9093476" cy="4140200"/>
          </a:xfrm>
          <a:prstGeom prst="rect">
            <a:avLst/>
          </a:prstGeom>
        </p:spPr>
      </p:pic>
      <p:sp>
        <p:nvSpPr>
          <p:cNvPr id="11" name="TextBox 10"/>
          <p:cNvSpPr txBox="1"/>
          <p:nvPr/>
        </p:nvSpPr>
        <p:spPr>
          <a:xfrm>
            <a:off x="1041400" y="5585767"/>
            <a:ext cx="5994400" cy="461665"/>
          </a:xfrm>
          <a:prstGeom prst="rect">
            <a:avLst/>
          </a:prstGeom>
          <a:noFill/>
        </p:spPr>
        <p:txBody>
          <a:bodyPr wrap="square" rtlCol="0">
            <a:spAutoFit/>
          </a:bodyPr>
          <a:lstStyle/>
          <a:p>
            <a:pPr marL="285750" indent="-285750">
              <a:buFont typeface="Wingdings" panose="05000000000000000000" pitchFamily="2" charset="2"/>
              <a:buChar char="q"/>
            </a:pPr>
            <a:r>
              <a:rPr lang="en-IN" sz="2400" dirty="0"/>
              <a:t>Theft is a most common type of crime</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1800" y="317500"/>
            <a:ext cx="7048500" cy="584775"/>
          </a:xfrm>
          <a:prstGeom prst="rect">
            <a:avLst/>
          </a:prstGeom>
          <a:noFill/>
        </p:spPr>
        <p:txBody>
          <a:bodyPr wrap="square">
            <a:spAutoFit/>
          </a:bodyPr>
          <a:lstStyle/>
          <a:p>
            <a:r>
              <a:rPr lang="en-IN" sz="3200" dirty="0"/>
              <a:t>District wise crime distribution </a:t>
            </a:r>
            <a:endParaRPr lang="en-IN" sz="3200" dirty="0"/>
          </a:p>
        </p:txBody>
      </p:sp>
      <p:pic>
        <p:nvPicPr>
          <p:cNvPr id="5" name="Picture 4"/>
          <p:cNvPicPr>
            <a:picLocks noChangeAspect="1"/>
          </p:cNvPicPr>
          <p:nvPr/>
        </p:nvPicPr>
        <p:blipFill rotWithShape="1">
          <a:blip r:embed="rId1"/>
          <a:srcRect r="802"/>
          <a:stretch>
            <a:fillRect/>
          </a:stretch>
        </p:blipFill>
        <p:spPr>
          <a:xfrm>
            <a:off x="525462" y="978474"/>
            <a:ext cx="8448675" cy="4352925"/>
          </a:xfrm>
          <a:prstGeom prst="rect">
            <a:avLst/>
          </a:prstGeom>
        </p:spPr>
      </p:pic>
      <p:sp>
        <p:nvSpPr>
          <p:cNvPr id="6" name="TextBox 5"/>
          <p:cNvSpPr txBox="1"/>
          <p:nvPr/>
        </p:nvSpPr>
        <p:spPr>
          <a:xfrm>
            <a:off x="812799" y="5648693"/>
            <a:ext cx="8072437" cy="461665"/>
          </a:xfrm>
          <a:prstGeom prst="rect">
            <a:avLst/>
          </a:prstGeom>
          <a:noFill/>
        </p:spPr>
        <p:txBody>
          <a:bodyPr wrap="square" rtlCol="0">
            <a:spAutoFit/>
          </a:bodyPr>
          <a:lstStyle/>
          <a:p>
            <a:pPr marL="342900" indent="-342900">
              <a:buFont typeface="Wingdings" panose="05000000000000000000" pitchFamily="2" charset="2"/>
              <a:buChar char="q"/>
            </a:pPr>
            <a:r>
              <a:rPr lang="en-IN" sz="2400" dirty="0"/>
              <a:t>District 6 has most crimes compare to other districts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5100" y="158234"/>
            <a:ext cx="7734300" cy="584775"/>
          </a:xfrm>
          <a:prstGeom prst="rect">
            <a:avLst/>
          </a:prstGeom>
          <a:noFill/>
        </p:spPr>
        <p:txBody>
          <a:bodyPr wrap="square">
            <a:spAutoFit/>
          </a:bodyPr>
          <a:lstStyle/>
          <a:p>
            <a:r>
              <a:rPr lang="en-IN" sz="3200" dirty="0"/>
              <a:t>Cases registered in each month of 2022</a:t>
            </a:r>
            <a:endParaRPr lang="en-IN" sz="3200" dirty="0"/>
          </a:p>
        </p:txBody>
      </p:sp>
      <p:pic>
        <p:nvPicPr>
          <p:cNvPr id="7" name="Picture 6"/>
          <p:cNvPicPr>
            <a:picLocks noChangeAspect="1"/>
          </p:cNvPicPr>
          <p:nvPr/>
        </p:nvPicPr>
        <p:blipFill rotWithShape="1">
          <a:blip r:embed="rId1"/>
          <a:srcRect t="830"/>
          <a:stretch>
            <a:fillRect/>
          </a:stretch>
        </p:blipFill>
        <p:spPr>
          <a:xfrm>
            <a:off x="358775" y="965199"/>
            <a:ext cx="8401050" cy="4175125"/>
          </a:xfrm>
          <a:prstGeom prst="rect">
            <a:avLst/>
          </a:prstGeom>
        </p:spPr>
      </p:pic>
      <p:sp>
        <p:nvSpPr>
          <p:cNvPr id="8" name="TextBox 7"/>
          <p:cNvSpPr txBox="1"/>
          <p:nvPr/>
        </p:nvSpPr>
        <p:spPr>
          <a:xfrm>
            <a:off x="1117600" y="5537200"/>
            <a:ext cx="8013700" cy="461665"/>
          </a:xfrm>
          <a:prstGeom prst="rect">
            <a:avLst/>
          </a:prstGeom>
          <a:noFill/>
        </p:spPr>
        <p:txBody>
          <a:bodyPr wrap="square" rtlCol="0">
            <a:spAutoFit/>
          </a:bodyPr>
          <a:lstStyle/>
          <a:p>
            <a:pPr marL="285750" indent="-285750">
              <a:buFont typeface="Wingdings" panose="05000000000000000000" pitchFamily="2" charset="2"/>
              <a:buChar char="§"/>
            </a:pPr>
            <a:r>
              <a:rPr lang="en-IN" sz="2400" dirty="0"/>
              <a:t>As per data there is no reduce in monthly crimes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7800" y="215900"/>
            <a:ext cx="6045200" cy="584775"/>
          </a:xfrm>
          <a:prstGeom prst="rect">
            <a:avLst/>
          </a:prstGeom>
          <a:noFill/>
        </p:spPr>
        <p:txBody>
          <a:bodyPr wrap="square" rtlCol="0">
            <a:spAutoFit/>
          </a:bodyPr>
          <a:lstStyle/>
          <a:p>
            <a:r>
              <a:rPr lang="en-IN" sz="3200" dirty="0"/>
              <a:t>Steps needs to reduce crimes</a:t>
            </a:r>
            <a:endParaRPr lang="en-IN" sz="3200" dirty="0"/>
          </a:p>
        </p:txBody>
      </p:sp>
      <p:sp>
        <p:nvSpPr>
          <p:cNvPr id="3" name="TextBox 2"/>
          <p:cNvSpPr txBox="1"/>
          <p:nvPr/>
        </p:nvSpPr>
        <p:spPr>
          <a:xfrm>
            <a:off x="0" y="1194375"/>
            <a:ext cx="10325100" cy="5153783"/>
          </a:xfrm>
          <a:prstGeom prst="rect">
            <a:avLst/>
          </a:prstGeom>
          <a:noFill/>
        </p:spPr>
        <p:txBody>
          <a:bodyPr wrap="square" rtlCol="0">
            <a:spAutoFit/>
          </a:bodyPr>
          <a:lstStyle/>
          <a:p>
            <a:pPr marL="457200">
              <a:lnSpc>
                <a:spcPct val="113000"/>
              </a:lnSpc>
              <a:spcBef>
                <a:spcPts val="1000"/>
              </a:spcBef>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Community Engagement and Policing</a:t>
            </a:r>
            <a:r>
              <a:rPr lang="en-IN"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Encourage community involvement in crime prevention efforts through neighborhood watch programs, community policing initiatives, and collaboration with law enforcement agencies. Building trust between law enforcement and the community can lead to better crime reporting and cooperation in crime prevention efforts.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3000"/>
              </a:lnSpc>
              <a:spcBef>
                <a:spcPts val="1000"/>
              </a:spcBef>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Targeted Enforcement</a:t>
            </a:r>
            <a:r>
              <a:rPr lang="en-IN"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Prioritize enforcement efforts in high-crime areas and focus on addressing specific types of crimes that have a significant impact on public safety. Deploy resources strategically to target known crime hotspots and repeat offenders.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3000"/>
              </a:lnSpc>
              <a:spcBef>
                <a:spcPts val="1000"/>
              </a:spcBef>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Crime Prevention Through Environmental Design (CPTED):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Implement urban planning and design principles that discourage criminal behavior and promote safety in public spaces. This includes improving lighting, enhancing natural surveillance, and reducing opportunities for crime through environmental modifications.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3000"/>
              </a:lnSpc>
              <a:spcBef>
                <a:spcPts val="1000"/>
              </a:spcBef>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Addressing Root Causes: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Identify and address underlying social, economic, and environmental factors that contribute to crime, such as poverty, unemployment, substance abuse, and lack of access to education and social services. Investing in programs that address these root causes can help prevent crime in the long term.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0500" y="196334"/>
            <a:ext cx="9766300" cy="584775"/>
          </a:xfrm>
          <a:prstGeom prst="rect">
            <a:avLst/>
          </a:prstGeom>
          <a:noFill/>
        </p:spPr>
        <p:txBody>
          <a:bodyPr wrap="square">
            <a:spAutoFit/>
          </a:bodyPr>
          <a:lstStyle/>
          <a:p>
            <a:r>
              <a:rPr lang="en-IN" sz="3200" dirty="0"/>
              <a:t>Cases registered in each police control area (BEAT)</a:t>
            </a:r>
            <a:endParaRPr lang="en-IN" sz="3200" dirty="0"/>
          </a:p>
        </p:txBody>
      </p:sp>
      <p:pic>
        <p:nvPicPr>
          <p:cNvPr id="5" name="Picture 4"/>
          <p:cNvPicPr>
            <a:picLocks noChangeAspect="1"/>
          </p:cNvPicPr>
          <p:nvPr/>
        </p:nvPicPr>
        <p:blipFill rotWithShape="1">
          <a:blip r:embed="rId1"/>
          <a:srcRect l="776"/>
          <a:stretch>
            <a:fillRect/>
          </a:stretch>
        </p:blipFill>
        <p:spPr>
          <a:xfrm>
            <a:off x="341312" y="781109"/>
            <a:ext cx="8524875" cy="4657725"/>
          </a:xfrm>
          <a:prstGeom prst="rect">
            <a:avLst/>
          </a:prstGeom>
        </p:spPr>
      </p:pic>
      <p:sp>
        <p:nvSpPr>
          <p:cNvPr id="6" name="TextBox 5"/>
          <p:cNvSpPr txBox="1"/>
          <p:nvPr/>
        </p:nvSpPr>
        <p:spPr>
          <a:xfrm>
            <a:off x="609600" y="5687000"/>
            <a:ext cx="7696200" cy="461665"/>
          </a:xfrm>
          <a:prstGeom prst="rect">
            <a:avLst/>
          </a:prstGeom>
          <a:noFill/>
        </p:spPr>
        <p:txBody>
          <a:bodyPr wrap="square" rtlCol="0">
            <a:spAutoFit/>
          </a:bodyPr>
          <a:lstStyle/>
          <a:p>
            <a:pPr marL="342900" indent="-342900">
              <a:buFont typeface="Wingdings" panose="05000000000000000000" pitchFamily="2" charset="2"/>
              <a:buChar char="q"/>
            </a:pPr>
            <a:r>
              <a:rPr lang="en-IN" sz="2400" dirty="0"/>
              <a:t>Beat no 1655,1652,1653,1654 are the under control</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9700" y="145534"/>
            <a:ext cx="6096000" cy="584775"/>
          </a:xfrm>
          <a:prstGeom prst="rect">
            <a:avLst/>
          </a:prstGeom>
          <a:noFill/>
        </p:spPr>
        <p:txBody>
          <a:bodyPr wrap="square">
            <a:spAutoFit/>
          </a:bodyPr>
          <a:lstStyle/>
          <a:p>
            <a:r>
              <a:rPr lang="en-IN" sz="3200" dirty="0"/>
              <a:t>Ward wise crime distribution</a:t>
            </a:r>
            <a:endParaRPr lang="en-IN" sz="3200" dirty="0"/>
          </a:p>
        </p:txBody>
      </p:sp>
      <p:pic>
        <p:nvPicPr>
          <p:cNvPr id="5" name="Picture 4"/>
          <p:cNvPicPr>
            <a:picLocks noChangeAspect="1"/>
          </p:cNvPicPr>
          <p:nvPr/>
        </p:nvPicPr>
        <p:blipFill>
          <a:blip r:embed="rId1"/>
          <a:stretch>
            <a:fillRect/>
          </a:stretch>
        </p:blipFill>
        <p:spPr>
          <a:xfrm>
            <a:off x="771525" y="822325"/>
            <a:ext cx="8210550" cy="4400550"/>
          </a:xfrm>
          <a:prstGeom prst="rect">
            <a:avLst/>
          </a:prstGeom>
        </p:spPr>
      </p:pic>
      <p:sp>
        <p:nvSpPr>
          <p:cNvPr id="6" name="TextBox 5"/>
          <p:cNvSpPr txBox="1"/>
          <p:nvPr/>
        </p:nvSpPr>
        <p:spPr>
          <a:xfrm>
            <a:off x="1079500" y="5448300"/>
            <a:ext cx="8153400" cy="461665"/>
          </a:xfrm>
          <a:prstGeom prst="rect">
            <a:avLst/>
          </a:prstGeom>
          <a:noFill/>
        </p:spPr>
        <p:txBody>
          <a:bodyPr wrap="square" rtlCol="0">
            <a:spAutoFit/>
          </a:bodyPr>
          <a:lstStyle/>
          <a:p>
            <a:pPr marL="342900" indent="-342900">
              <a:buFont typeface="Wingdings" panose="05000000000000000000" pitchFamily="2" charset="2"/>
              <a:buChar char="q"/>
            </a:pPr>
            <a:r>
              <a:rPr lang="en-IN" sz="2400" dirty="0"/>
              <a:t>Ward 42 has highest crimes</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158234"/>
            <a:ext cx="6096000" cy="584775"/>
          </a:xfrm>
          <a:prstGeom prst="rect">
            <a:avLst/>
          </a:prstGeom>
          <a:noFill/>
        </p:spPr>
        <p:txBody>
          <a:bodyPr wrap="square">
            <a:spAutoFit/>
          </a:bodyPr>
          <a:lstStyle/>
          <a:p>
            <a:r>
              <a:rPr lang="en-IN" sz="3200" dirty="0"/>
              <a:t>Arrest rate evaluation</a:t>
            </a:r>
            <a:endParaRPr lang="en-IN" sz="3200" dirty="0"/>
          </a:p>
        </p:txBody>
      </p:sp>
      <p:pic>
        <p:nvPicPr>
          <p:cNvPr id="5" name="Picture 4"/>
          <p:cNvPicPr>
            <a:picLocks noChangeAspect="1"/>
          </p:cNvPicPr>
          <p:nvPr/>
        </p:nvPicPr>
        <p:blipFill>
          <a:blip r:embed="rId1"/>
          <a:stretch>
            <a:fillRect/>
          </a:stretch>
        </p:blipFill>
        <p:spPr>
          <a:xfrm>
            <a:off x="565150" y="1031081"/>
            <a:ext cx="8629650" cy="3876675"/>
          </a:xfrm>
          <a:prstGeom prst="rect">
            <a:avLst/>
          </a:prstGeom>
        </p:spPr>
      </p:pic>
      <p:sp>
        <p:nvSpPr>
          <p:cNvPr id="6" name="TextBox 5"/>
          <p:cNvSpPr txBox="1"/>
          <p:nvPr/>
        </p:nvSpPr>
        <p:spPr>
          <a:xfrm>
            <a:off x="723900" y="5195828"/>
            <a:ext cx="6985000" cy="461665"/>
          </a:xfrm>
          <a:prstGeom prst="rect">
            <a:avLst/>
          </a:prstGeom>
          <a:noFill/>
        </p:spPr>
        <p:txBody>
          <a:bodyPr wrap="square" rtlCol="0">
            <a:spAutoFit/>
          </a:bodyPr>
          <a:lstStyle/>
          <a:p>
            <a:pPr marL="342900" indent="-342900">
              <a:buFont typeface="Wingdings" panose="05000000000000000000" pitchFamily="2" charset="2"/>
              <a:buChar char="§"/>
            </a:pPr>
            <a:r>
              <a:rPr lang="en-IN" sz="2400" dirty="0"/>
              <a:t>Arrest rate is increasing</a:t>
            </a:r>
            <a:endParaRPr lang="en-IN" sz="2400" dirty="0"/>
          </a:p>
        </p:txBody>
      </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0</TotalTime>
  <Words>3622</Words>
  <Application>WPS Presentation</Application>
  <PresentationFormat>Widescreen</PresentationFormat>
  <Paragraphs>91</Paragraphs>
  <Slides>18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vt:lpstr>
      <vt:lpstr>SimSun</vt:lpstr>
      <vt:lpstr>Wingdings</vt:lpstr>
      <vt:lpstr>Times New Roman</vt:lpstr>
      <vt:lpstr>Calibri</vt:lpstr>
      <vt:lpstr>Bodoni MT Black</vt:lpstr>
      <vt:lpstr>Trebuchet MS</vt:lpstr>
      <vt:lpstr>Microsoft YaHei</vt:lpstr>
      <vt:lpstr>Arial Unicode MS</vt:lpstr>
      <vt:lpstr>Bahnschrift Light</vt:lpstr>
      <vt:lpstr>Bahnschrift Light Condensed</vt:lpstr>
      <vt:lpstr>Berlin</vt:lpstr>
      <vt:lpstr>CRIME DATA ANALYSIS - 2022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DATA ANALYSIS - 2022</dc:title>
  <dc:creator>mallesh honnappa</dc:creator>
  <cp:lastModifiedBy>WPS_1701926425</cp:lastModifiedBy>
  <cp:revision>22</cp:revision>
  <dcterms:created xsi:type="dcterms:W3CDTF">2024-03-04T09:03:00Z</dcterms:created>
  <dcterms:modified xsi:type="dcterms:W3CDTF">2024-04-04T13:26:45Z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7692D35418E5446CB6F63467C4AEBB4B_12</vt:lpwstr>
  </property>
  <property fmtid="{D5CDD505-2E9C-101B-9397-08002B2CF9AE}" pid="3" name="KSOProductBuildVer">
    <vt:lpwstr>1033-12.2.0.13489</vt:lpwstr>
  </property>
</Properties>
</file>