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p:scale>
          <a:sx n="30" d="100"/>
          <a:sy n="30" d="100"/>
        </p:scale>
        <p:origin x="-125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EE049-537F-468F-B2A6-E3341DA45721}"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155661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EE049-537F-468F-B2A6-E3341DA45721}"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202738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EE049-537F-468F-B2A6-E3341DA45721}"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24070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EE049-537F-468F-B2A6-E3341DA45721}"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151377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EE049-537F-468F-B2A6-E3341DA45721}"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186378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EE049-537F-468F-B2A6-E3341DA45721}"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293554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EE049-537F-468F-B2A6-E3341DA45721}" type="datetimeFigureOut">
              <a:rPr lang="en-US" smtClean="0"/>
              <a:t>7/29/2015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327825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EE049-537F-468F-B2A6-E3341DA45721}" type="datetimeFigureOut">
              <a:rPr lang="en-US" smtClean="0"/>
              <a:t>7/29/2015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340024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EE049-537F-468F-B2A6-E3341DA45721}" type="datetimeFigureOut">
              <a:rPr lang="en-US" smtClean="0"/>
              <a:t>7/29/2015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188253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EE049-537F-468F-B2A6-E3341DA45721}"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19631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EE049-537F-468F-B2A6-E3341DA45721}"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CA336-8958-45EF-8C10-F89FD0B8A390}" type="slidenum">
              <a:rPr lang="en-US" smtClean="0"/>
              <a:t>‹#›</a:t>
            </a:fld>
            <a:endParaRPr lang="en-US"/>
          </a:p>
        </p:txBody>
      </p:sp>
    </p:spTree>
    <p:extLst>
      <p:ext uri="{BB962C8B-B14F-4D97-AF65-F5344CB8AC3E}">
        <p14:creationId xmlns:p14="http://schemas.microsoft.com/office/powerpoint/2010/main" val="103633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B61EE049-537F-468F-B2A6-E3341DA45721}" type="datetimeFigureOut">
              <a:rPr lang="en-US" smtClean="0"/>
              <a:t>7/29/2015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DCCA336-8958-45EF-8C10-F89FD0B8A390}" type="slidenum">
              <a:rPr lang="en-US" smtClean="0"/>
              <a:t>‹#›</a:t>
            </a:fld>
            <a:endParaRPr lang="en-US"/>
          </a:p>
        </p:txBody>
      </p:sp>
    </p:spTree>
    <p:extLst>
      <p:ext uri="{BB962C8B-B14F-4D97-AF65-F5344CB8AC3E}">
        <p14:creationId xmlns:p14="http://schemas.microsoft.com/office/powerpoint/2010/main" val="18920150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4968240"/>
            <a:ext cx="13609320" cy="27135653"/>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Objective</a:t>
            </a:r>
          </a:p>
          <a:p>
            <a:pPr algn="ctr"/>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long-term goal is to analyze the effects of different methods of optimizing page load time on different website and visualize it so that web developers can see which method would best reduce the page load time on their own website.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poster focuses on analyzing and visualizing the effect of </a:t>
            </a:r>
            <a:r>
              <a:rPr lang="en-US" sz="2400" b="1" dirty="0" err="1" smtClean="0">
                <a:latin typeface="Times New Roman" panose="02020603050405020304" pitchFamily="18" charset="0"/>
                <a:cs typeface="Times New Roman" panose="02020603050405020304" pitchFamily="18" charset="0"/>
              </a:rPr>
              <a:t>minification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 page load time. </a:t>
            </a:r>
            <a:r>
              <a:rPr lang="en-US" sz="2400" dirty="0" err="1" smtClean="0">
                <a:latin typeface="Times New Roman" panose="02020603050405020304" pitchFamily="18" charset="0"/>
                <a:cs typeface="Times New Roman" panose="02020603050405020304" pitchFamily="18" charset="0"/>
              </a:rPr>
              <a:t>Minification</a:t>
            </a:r>
            <a:r>
              <a:rPr lang="en-US" sz="2400" dirty="0" smtClean="0">
                <a:latin typeface="Times New Roman" panose="02020603050405020304" pitchFamily="18" charset="0"/>
                <a:cs typeface="Times New Roman" panose="02020603050405020304" pitchFamily="18" charset="0"/>
              </a:rPr>
              <a:t> takes away spaces, enters, and tabs in the code in order to make files smaller. </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algn="ctr"/>
            <a:r>
              <a:rPr lang="en-US" sz="4400" b="1" dirty="0" smtClean="0">
                <a:latin typeface="Times New Roman" panose="02020603050405020304" pitchFamily="18" charset="0"/>
                <a:cs typeface="Times New Roman" panose="02020603050405020304" pitchFamily="18" charset="0"/>
              </a:rPr>
              <a:t>Motivation</a:t>
            </a:r>
          </a:p>
          <a:p>
            <a:pPr algn="ct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Faster pages help businesses as they attract customers.</a:t>
            </a:r>
          </a:p>
          <a:p>
            <a:pPr marL="218633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Amazon revenue increased by 1% for every 0.1 second reduction in load time. </a:t>
            </a:r>
          </a:p>
          <a:p>
            <a:pPr marL="218633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Shopzilla’s</a:t>
            </a:r>
            <a:r>
              <a:rPr lang="en-US" sz="2400" dirty="0" smtClean="0">
                <a:latin typeface="Times New Roman" panose="02020603050405020304" pitchFamily="18" charset="0"/>
                <a:cs typeface="Times New Roman" panose="02020603050405020304" pitchFamily="18" charset="0"/>
              </a:rPr>
              <a:t> revenue increased by 12% by reducing loading time from 6 seconds to 1.2 seconds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Small and starting businesses in countries with slower Internet speed need a tool to determine the best method of speeding page load time the most.</a:t>
            </a:r>
          </a:p>
          <a:p>
            <a:pPr marL="218633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Page loading time would be dramatically slower in areas with poor Internet connectivity or on slow devices, so fast web pages would be great advantages for a small business.</a:t>
            </a:r>
          </a:p>
          <a:p>
            <a:pPr marL="218633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software takes much less time than it would take to test out many different methods. </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Page load time for washington.edu</a:t>
            </a:r>
            <a:endParaRPr lang="en-US" sz="32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order to accurately determine the page load time without other variables like network speed, it is necessary to test the page load time in a more controlled system. The page load times for many different popular websites were gathered in a (find out how the load time info was gathered)</a:t>
            </a:r>
          </a:p>
          <a:p>
            <a:endParaRPr lang="en-US" sz="2400" dirty="0" smtClean="0"/>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order to test the page load time for </a:t>
            </a:r>
            <a:r>
              <a:rPr lang="en-US" sz="2400" dirty="0" err="1" smtClean="0">
                <a:latin typeface="Times New Roman" panose="02020603050405020304" pitchFamily="18" charset="0"/>
                <a:cs typeface="Times New Roman" panose="02020603050405020304" pitchFamily="18" charset="0"/>
              </a:rPr>
              <a:t>minification</a:t>
            </a:r>
            <a:r>
              <a:rPr lang="en-US" sz="2400" dirty="0" smtClean="0">
                <a:latin typeface="Times New Roman" panose="02020603050405020304" pitchFamily="18" charset="0"/>
                <a:cs typeface="Times New Roman" panose="02020603050405020304" pitchFamily="18" charset="0"/>
              </a:rPr>
              <a:t>, (find out how the </a:t>
            </a:r>
            <a:r>
              <a:rPr lang="en-US" sz="2400" dirty="0" err="1" smtClean="0">
                <a:latin typeface="Times New Roman" panose="02020603050405020304" pitchFamily="18" charset="0"/>
                <a:cs typeface="Times New Roman" panose="02020603050405020304" pitchFamily="18" charset="0"/>
              </a:rPr>
              <a:t>minification</a:t>
            </a:r>
            <a:r>
              <a:rPr lang="en-US" sz="2400" dirty="0" smtClean="0">
                <a:latin typeface="Times New Roman" panose="02020603050405020304" pitchFamily="18" charset="0"/>
                <a:cs typeface="Times New Roman" panose="02020603050405020304" pitchFamily="18" charset="0"/>
              </a:rPr>
              <a:t> time was </a:t>
            </a:r>
            <a:r>
              <a:rPr lang="en-US" sz="2400" smtClean="0">
                <a:latin typeface="Times New Roman" panose="02020603050405020304" pitchFamily="18" charset="0"/>
                <a:cs typeface="Times New Roman" panose="02020603050405020304" pitchFamily="18" charset="0"/>
              </a:rPr>
              <a:t>done)</a:t>
            </a:r>
            <a:endParaRPr lang="en-US" sz="2400" dirty="0" smtClean="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989" y="16571289"/>
            <a:ext cx="13406401" cy="9603290"/>
          </a:xfrm>
          <a:prstGeom prst="rect">
            <a:avLst/>
          </a:prstGeom>
        </p:spPr>
      </p:pic>
      <p:sp>
        <p:nvSpPr>
          <p:cNvPr id="2" name="Title 1"/>
          <p:cNvSpPr>
            <a:spLocks noGrp="1"/>
          </p:cNvSpPr>
          <p:nvPr>
            <p:ph type="ctrTitle"/>
          </p:nvPr>
        </p:nvSpPr>
        <p:spPr>
          <a:xfrm>
            <a:off x="14447520" y="487680"/>
            <a:ext cx="14996160" cy="1485902"/>
          </a:xfrm>
        </p:spPr>
        <p:txBody>
          <a:bodyPr>
            <a:normAutofit/>
          </a:bodyPr>
          <a:lstStyle/>
          <a:p>
            <a:r>
              <a:rPr lang="en-US" sz="8800" b="1" dirty="0" smtClean="0"/>
              <a:t>Optimizing Web Page Load Time</a:t>
            </a:r>
            <a:endParaRPr lang="en-US" sz="8800" b="1" dirty="0"/>
          </a:p>
        </p:txBody>
      </p:sp>
      <p:sp>
        <p:nvSpPr>
          <p:cNvPr id="6" name="TextBox 5"/>
          <p:cNvSpPr txBox="1"/>
          <p:nvPr/>
        </p:nvSpPr>
        <p:spPr>
          <a:xfrm>
            <a:off x="29443680" y="5120640"/>
            <a:ext cx="13655040" cy="17001815"/>
          </a:xfrm>
          <a:prstGeom prst="roundRect">
            <a:avLst/>
          </a:prstGeom>
          <a:noFill/>
          <a:ln>
            <a:solidFill>
              <a:schemeClr val="accent1"/>
            </a:solidFill>
          </a:ln>
        </p:spPr>
        <p:txBody>
          <a:bodyPr wrap="square" rtlCol="0">
            <a:spAutoFit/>
          </a:bodyPr>
          <a:lstStyle/>
          <a:p>
            <a:pPr algn="ctr"/>
            <a:endParaRPr lang="en-US" sz="2400" dirty="0" smtClean="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Load time of wikipedia.com before </a:t>
            </a:r>
            <a:r>
              <a:rPr lang="en-US" sz="2800" b="1" dirty="0" err="1" smtClean="0">
                <a:latin typeface="Times New Roman" panose="02020603050405020304" pitchFamily="18" charset="0"/>
                <a:cs typeface="Times New Roman" panose="02020603050405020304" pitchFamily="18" charset="0"/>
              </a:rPr>
              <a:t>minification</a:t>
            </a:r>
            <a:endParaRPr lang="en-US" sz="2800" b="1" dirty="0" smtClean="0">
              <a:latin typeface="Times New Roman" panose="02020603050405020304" pitchFamily="18" charset="0"/>
              <a:cs typeface="Times New Roman" panose="02020603050405020304" pitchFamily="18" charset="0"/>
            </a:endParaRPr>
          </a:p>
          <a:p>
            <a:pPr algn="ctr"/>
            <a:endParaRPr lang="en-US" sz="3200" b="1" dirty="0" smtClean="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a:p>
            <a:endParaRPr lang="en-US" dirty="0" smtClean="0"/>
          </a:p>
          <a:p>
            <a:endParaRPr lang="en-US" dirty="0"/>
          </a:p>
          <a:p>
            <a:endParaRPr lang="en-US" dirty="0" smtClean="0"/>
          </a:p>
          <a:p>
            <a:pPr algn="ctr"/>
            <a:r>
              <a:rPr lang="en-US" sz="2800" b="1" dirty="0" smtClean="0">
                <a:latin typeface="Times New Roman" panose="02020603050405020304" pitchFamily="18" charset="0"/>
                <a:cs typeface="Times New Roman" panose="02020603050405020304" pitchFamily="18" charset="0"/>
              </a:rPr>
              <a:t>Load time of wikipedia.com after </a:t>
            </a:r>
            <a:r>
              <a:rPr lang="en-US" sz="2800" b="1" dirty="0" err="1" smtClean="0">
                <a:latin typeface="Times New Roman" panose="02020603050405020304" pitchFamily="18" charset="0"/>
                <a:cs typeface="Times New Roman" panose="02020603050405020304" pitchFamily="18" charset="0"/>
              </a:rPr>
              <a:t>minification</a:t>
            </a:r>
            <a:endParaRPr lang="en-US" sz="2800" b="1" dirty="0" smtClean="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5270480" y="5120640"/>
            <a:ext cx="13655040" cy="27393781"/>
          </a:xfrm>
          <a:prstGeom prst="roundRect">
            <a:avLst/>
          </a:prstGeom>
          <a:noFill/>
          <a:ln>
            <a:solidFill>
              <a:schemeClr val="accent1"/>
            </a:solidFill>
          </a:ln>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Results</a:t>
            </a: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Load time of youtube.com before </a:t>
            </a:r>
            <a:r>
              <a:rPr lang="en-US" sz="2800" b="1" dirty="0" err="1" smtClean="0">
                <a:latin typeface="Times New Roman" panose="02020603050405020304" pitchFamily="18" charset="0"/>
                <a:cs typeface="Times New Roman" panose="02020603050405020304" pitchFamily="18" charset="0"/>
              </a:rPr>
              <a:t>minification</a:t>
            </a:r>
            <a:endParaRPr lang="en-US" sz="28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24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Load time of youtube.com after </a:t>
            </a:r>
            <a:r>
              <a:rPr lang="en-US" sz="2800" b="1" dirty="0" err="1" smtClean="0">
                <a:latin typeface="Times New Roman" panose="02020603050405020304" pitchFamily="18" charset="0"/>
                <a:cs typeface="Times New Roman" panose="02020603050405020304" pitchFamily="18" charset="0"/>
              </a:rPr>
              <a:t>minification</a:t>
            </a:r>
            <a:endParaRPr lang="en-US" sz="28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a:p>
            <a:pPr algn="ctr"/>
            <a:endParaRPr lang="en-US" sz="2400" b="1" dirty="0" smtClean="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endParaRPr lang="en-US" sz="4400" b="1" dirty="0" smtClean="0">
              <a:latin typeface="Times New Roman" panose="02020603050405020304" pitchFamily="18" charset="0"/>
              <a:cs typeface="Times New Roman" panose="02020603050405020304" pitchFamily="18" charset="0"/>
            </a:endParaRPr>
          </a:p>
        </p:txBody>
      </p:sp>
      <p:sp>
        <p:nvSpPr>
          <p:cNvPr id="17" name="TextBox 16"/>
          <p:cNvSpPr txBox="1"/>
          <p:nvPr/>
        </p:nvSpPr>
        <p:spPr>
          <a:xfrm>
            <a:off x="941989" y="25618747"/>
            <a:ext cx="5296222"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The vertical black bars show </a:t>
            </a:r>
            <a:r>
              <a:rPr lang="en-US" sz="2400" b="1" dirty="0" smtClean="0">
                <a:latin typeface="Times New Roman" panose="02020603050405020304" pitchFamily="18" charset="0"/>
                <a:cs typeface="Times New Roman" panose="02020603050405020304" pitchFamily="18" charset="0"/>
              </a:rPr>
              <a:t>dependencies</a:t>
            </a:r>
            <a:r>
              <a:rPr lang="en-US" sz="2400" dirty="0" smtClean="0">
                <a:latin typeface="Times New Roman" panose="02020603050405020304" pitchFamily="18" charset="0"/>
                <a:cs typeface="Times New Roman" panose="02020603050405020304" pitchFamily="18" charset="0"/>
              </a:rPr>
              <a:t>, where one process must partially or completely finish before another can start. </a:t>
            </a:r>
            <a:endParaRPr lang="en-US" sz="2400"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517" y="16076200"/>
            <a:ext cx="12788685" cy="493773"/>
          </a:xfrm>
          <a:prstGeom prst="rect">
            <a:avLst/>
          </a:prstGeom>
        </p:spPr>
      </p:pic>
      <p:sp>
        <p:nvSpPr>
          <p:cNvPr id="11" name="TextBox 10"/>
          <p:cNvSpPr txBox="1"/>
          <p:nvPr/>
        </p:nvSpPr>
        <p:spPr>
          <a:xfrm>
            <a:off x="6617377" y="19471736"/>
            <a:ext cx="6280879"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The bars outlined in red are part of the </a:t>
            </a:r>
            <a:r>
              <a:rPr lang="en-US" sz="2400" b="1" dirty="0" smtClean="0">
                <a:latin typeface="Times New Roman" panose="02020603050405020304" pitchFamily="18" charset="0"/>
                <a:cs typeface="Times New Roman" panose="02020603050405020304" pitchFamily="18" charset="0"/>
              </a:rPr>
              <a:t>critical path</a:t>
            </a:r>
            <a:r>
              <a:rPr lang="en-US" sz="2400" dirty="0" smtClean="0">
                <a:latin typeface="Times New Roman" panose="02020603050405020304" pitchFamily="18" charset="0"/>
                <a:cs typeface="Times New Roman" panose="02020603050405020304" pitchFamily="18" charset="0"/>
              </a:rPr>
              <a:t>, which shows the path that takes the longest time. </a:t>
            </a:r>
            <a:r>
              <a:rPr lang="en-US" sz="2400" i="1" dirty="0" smtClean="0">
                <a:latin typeface="Times New Roman" panose="02020603050405020304" pitchFamily="18" charset="0"/>
                <a:cs typeface="Times New Roman" panose="02020603050405020304" pitchFamily="18" charset="0"/>
              </a:rPr>
              <a:t>In order to shorten page load time, bars on the critical path must be shortened. </a:t>
            </a:r>
            <a:endParaRPr lang="en-US" sz="2400" dirty="0">
              <a:latin typeface="Times New Roman" panose="02020603050405020304" pitchFamily="18" charset="0"/>
              <a:cs typeface="Times New Roman" panose="02020603050405020304" pitchFamily="18" charset="0"/>
            </a:endParaRPr>
          </a:p>
        </p:txBody>
      </p:sp>
      <p:sp>
        <p:nvSpPr>
          <p:cNvPr id="15" name="Right Arrow 14"/>
          <p:cNvSpPr/>
          <p:nvPr/>
        </p:nvSpPr>
        <p:spPr>
          <a:xfrm rot="12728738">
            <a:off x="4226346" y="18256971"/>
            <a:ext cx="3151617" cy="422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6656698">
            <a:off x="7881510" y="23132844"/>
            <a:ext cx="4219655" cy="381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1113222">
            <a:off x="1681710" y="22813152"/>
            <a:ext cx="480415" cy="28013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rotWithShape="1">
          <a:blip r:embed="rId4">
            <a:extLst>
              <a:ext uri="{28A0092B-C50C-407E-A947-70E740481C1C}">
                <a14:useLocalDpi xmlns:a14="http://schemas.microsoft.com/office/drawing/2010/main" val="0"/>
              </a:ext>
            </a:extLst>
          </a:blip>
          <a:srcRect b="5983"/>
          <a:stretch/>
        </p:blipFill>
        <p:spPr>
          <a:xfrm>
            <a:off x="15633821" y="6738221"/>
            <a:ext cx="13092507" cy="9337979"/>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25494" y="15952046"/>
            <a:ext cx="8145012" cy="362001"/>
          </a:xfrm>
          <a:prstGeom prst="rect">
            <a:avLst/>
          </a:prstGeom>
        </p:spPr>
      </p:pic>
      <p:sp>
        <p:nvSpPr>
          <p:cNvPr id="27" name="TextBox 26"/>
          <p:cNvSpPr txBox="1"/>
          <p:nvPr/>
        </p:nvSpPr>
        <p:spPr>
          <a:xfrm>
            <a:off x="15720646" y="16813195"/>
            <a:ext cx="1275470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In the majority of cases, the page load time after </a:t>
            </a:r>
            <a:r>
              <a:rPr lang="en-US" sz="2400" dirty="0" err="1" smtClean="0">
                <a:latin typeface="Times New Roman" panose="02020603050405020304" pitchFamily="18" charset="0"/>
                <a:cs typeface="Times New Roman" panose="02020603050405020304" pitchFamily="18" charset="0"/>
              </a:rPr>
              <a:t>minification</a:t>
            </a:r>
            <a:r>
              <a:rPr lang="en-US" sz="2400" dirty="0" smtClean="0">
                <a:latin typeface="Times New Roman" panose="02020603050405020304" pitchFamily="18" charset="0"/>
                <a:cs typeface="Times New Roman" panose="02020603050405020304" pitchFamily="18" charset="0"/>
              </a:rPr>
              <a:t> (in orange) is smaller than the page load time before (in blue). In some cases, the load time does not change at all. </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49918" y="19449030"/>
            <a:ext cx="13460313" cy="5461142"/>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7352" y="18995233"/>
            <a:ext cx="12788685" cy="493773"/>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87352" y="25935596"/>
            <a:ext cx="13187632" cy="4941350"/>
          </a:xfrm>
          <a:prstGeom prst="rect">
            <a:avLst/>
          </a:prstGeom>
        </p:spPr>
      </p:pic>
      <p:sp>
        <p:nvSpPr>
          <p:cNvPr id="33" name="TextBox 32"/>
          <p:cNvSpPr txBox="1"/>
          <p:nvPr/>
        </p:nvSpPr>
        <p:spPr>
          <a:xfrm>
            <a:off x="22993649" y="26796649"/>
            <a:ext cx="3176857"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Speed reductions on the critical path lead to faster overall speed. </a:t>
            </a:r>
            <a:endParaRPr lang="en-US" sz="2400" dirty="0">
              <a:latin typeface="Times New Roman" panose="02020603050405020304" pitchFamily="18" charset="0"/>
              <a:cs typeface="Times New Roman" panose="02020603050405020304" pitchFamily="18" charset="0"/>
            </a:endParaRPr>
          </a:p>
        </p:txBody>
      </p:sp>
      <p:cxnSp>
        <p:nvCxnSpPr>
          <p:cNvPr id="37" name="Straight Arrow Connector 36"/>
          <p:cNvCxnSpPr/>
          <p:nvPr/>
        </p:nvCxnSpPr>
        <p:spPr>
          <a:xfrm flipH="1" flipV="1">
            <a:off x="22180075" y="26562310"/>
            <a:ext cx="813574" cy="552531"/>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19330194" y="26939613"/>
            <a:ext cx="3622807" cy="457200"/>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5073811" y="28102451"/>
            <a:ext cx="1096695" cy="175992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6161553" y="28129610"/>
            <a:ext cx="1366700" cy="2193215"/>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6435137" y="31474611"/>
            <a:ext cx="11093116" cy="461665"/>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The gray bars show the original speed before </a:t>
            </a:r>
            <a:r>
              <a:rPr lang="en-US" sz="2400" dirty="0" err="1" smtClean="0">
                <a:latin typeface="Times New Roman" panose="02020603050405020304" pitchFamily="18" charset="0"/>
                <a:cs typeface="Times New Roman" panose="02020603050405020304" pitchFamily="18" charset="0"/>
              </a:rPr>
              <a:t>minification</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0" name="Picture 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87063" y="7952826"/>
            <a:ext cx="13422704" cy="5441636"/>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26722" y="14707557"/>
            <a:ext cx="13343385" cy="5486758"/>
          </a:xfrm>
          <a:prstGeom prst="rect">
            <a:avLst/>
          </a:prstGeom>
        </p:spPr>
      </p:pic>
      <p:sp>
        <p:nvSpPr>
          <p:cNvPr id="52" name="TextBox 51"/>
          <p:cNvSpPr txBox="1"/>
          <p:nvPr/>
        </p:nvSpPr>
        <p:spPr>
          <a:xfrm>
            <a:off x="38822811" y="16770914"/>
            <a:ext cx="357922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Changes in time were not on the critical path. </a:t>
            </a:r>
            <a:endParaRPr lang="en-US" sz="2400" dirty="0">
              <a:latin typeface="Times New Roman" panose="02020603050405020304" pitchFamily="18" charset="0"/>
              <a:cs typeface="Times New Roman" panose="02020603050405020304" pitchFamily="18" charset="0"/>
            </a:endParaRPr>
          </a:p>
        </p:txBody>
      </p:sp>
      <p:cxnSp>
        <p:nvCxnSpPr>
          <p:cNvPr id="54" name="Straight Arrow Connector 53"/>
          <p:cNvCxnSpPr/>
          <p:nvPr/>
        </p:nvCxnSpPr>
        <p:spPr>
          <a:xfrm flipH="1" flipV="1">
            <a:off x="37986789" y="16314047"/>
            <a:ext cx="836022" cy="436927"/>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38274171" y="17707225"/>
            <a:ext cx="881584" cy="471304"/>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876257" y="19449030"/>
            <a:ext cx="472934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latin typeface="Times New Roman" panose="02020603050405020304" pitchFamily="18" charset="0"/>
                <a:cs typeface="Times New Roman" panose="02020603050405020304" pitchFamily="18" charset="0"/>
              </a:rPr>
              <a:t>Because none of the bars on the critical path were shortened, the page load time did not decrease.</a:t>
            </a:r>
            <a:endParaRPr lang="en-US" sz="2400" b="1" dirty="0">
              <a:latin typeface="Times New Roman" panose="02020603050405020304" pitchFamily="18" charset="0"/>
              <a:cs typeface="Times New Roman" panose="02020603050405020304" pitchFamily="18" charset="0"/>
            </a:endParaRPr>
          </a:p>
        </p:txBody>
      </p:sp>
      <p:cxnSp>
        <p:nvCxnSpPr>
          <p:cNvPr id="63" name="Straight Arrow Connector 62"/>
          <p:cNvCxnSpPr/>
          <p:nvPr/>
        </p:nvCxnSpPr>
        <p:spPr>
          <a:xfrm flipV="1">
            <a:off x="30358080" y="15675430"/>
            <a:ext cx="0" cy="3021966"/>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34697127" y="19485837"/>
            <a:ext cx="705231" cy="246887"/>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6857" y="7459053"/>
            <a:ext cx="12788685" cy="493773"/>
          </a:xfrm>
          <a:prstGeom prst="rect">
            <a:avLst/>
          </a:prstGeom>
        </p:spPr>
      </p:pic>
      <p:sp>
        <p:nvSpPr>
          <p:cNvPr id="38" name="TextBox 37"/>
          <p:cNvSpPr txBox="1"/>
          <p:nvPr/>
        </p:nvSpPr>
        <p:spPr>
          <a:xfrm>
            <a:off x="29443679" y="22611511"/>
            <a:ext cx="13655040" cy="6537960"/>
          </a:xfrm>
          <a:prstGeom prst="roundRect">
            <a:avLst/>
          </a:prstGeom>
          <a:noFill/>
          <a:ln>
            <a:solidFill>
              <a:schemeClr val="accent1"/>
            </a:solidFill>
          </a:ln>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Conclusion</a:t>
            </a:r>
          </a:p>
          <a:p>
            <a:pPr algn="ctr"/>
            <a:endParaRPr lang="en-US"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As seen in the data, </a:t>
            </a:r>
            <a:r>
              <a:rPr lang="en-US" sz="2600" dirty="0" err="1">
                <a:latin typeface="Times New Roman" panose="02020603050405020304" pitchFamily="18" charset="0"/>
                <a:cs typeface="Times New Roman" panose="02020603050405020304" pitchFamily="18" charset="0"/>
              </a:rPr>
              <a:t>minification</a:t>
            </a:r>
            <a:r>
              <a:rPr lang="en-US" sz="2600" dirty="0">
                <a:latin typeface="Times New Roman" panose="02020603050405020304" pitchFamily="18" charset="0"/>
                <a:cs typeface="Times New Roman" panose="02020603050405020304" pitchFamily="18" charset="0"/>
              </a:rPr>
              <a:t> cannot make a web page load slower. </a:t>
            </a:r>
            <a:endParaRPr lang="en-US" sz="26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dirty="0" err="1" smtClean="0">
                <a:latin typeface="Times New Roman" panose="02020603050405020304" pitchFamily="18" charset="0"/>
                <a:cs typeface="Times New Roman" panose="02020603050405020304" pitchFamily="18" charset="0"/>
              </a:rPr>
              <a:t>Minification</a:t>
            </a:r>
            <a:r>
              <a:rPr lang="en-US" sz="2600" dirty="0" smtClean="0">
                <a:latin typeface="Times New Roman" panose="02020603050405020304" pitchFamily="18" charset="0"/>
                <a:cs typeface="Times New Roman" panose="02020603050405020304" pitchFamily="18" charset="0"/>
              </a:rPr>
              <a:t> can only shorten JavaScript and CSS elements. If these elements are not on the critical path, the load time will not change. </a:t>
            </a:r>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Since </a:t>
            </a:r>
            <a:r>
              <a:rPr lang="en-US" sz="2600" dirty="0" err="1">
                <a:latin typeface="Times New Roman" panose="02020603050405020304" pitchFamily="18" charset="0"/>
                <a:cs typeface="Times New Roman" panose="02020603050405020304" pitchFamily="18" charset="0"/>
              </a:rPr>
              <a:t>minification</a:t>
            </a:r>
            <a:r>
              <a:rPr lang="en-US" sz="2600" dirty="0">
                <a:latin typeface="Times New Roman" panose="02020603050405020304" pitchFamily="18" charset="0"/>
                <a:cs typeface="Times New Roman" panose="02020603050405020304" pitchFamily="18" charset="0"/>
              </a:rPr>
              <a:t> is easy and can’t harm page load time, it is suggested that web developers always minify their websites. </a:t>
            </a:r>
            <a:endParaRPr lang="en-US" sz="26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lgn="ctr"/>
            <a:r>
              <a:rPr lang="en-US" sz="4400" b="1" dirty="0" smtClean="0">
                <a:latin typeface="Times New Roman" panose="02020603050405020304" pitchFamily="18" charset="0"/>
                <a:cs typeface="Times New Roman" panose="02020603050405020304" pitchFamily="18" charset="0"/>
              </a:rPr>
              <a:t>Future Work</a:t>
            </a:r>
          </a:p>
          <a:p>
            <a:pPr algn="ct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In the future, we’ll analyze more methods of optimizing page load time, such as compression.</a:t>
            </a:r>
          </a:p>
          <a:p>
            <a:endParaRPr lang="en-US" sz="2600" dirty="0"/>
          </a:p>
        </p:txBody>
      </p:sp>
      <p:sp>
        <p:nvSpPr>
          <p:cNvPr id="40" name="TextBox 39"/>
          <p:cNvSpPr txBox="1"/>
          <p:nvPr/>
        </p:nvSpPr>
        <p:spPr>
          <a:xfrm>
            <a:off x="29443679" y="29642463"/>
            <a:ext cx="13655040" cy="2996565"/>
          </a:xfrm>
          <a:prstGeom prst="roundRect">
            <a:avLst/>
          </a:prstGeom>
          <a:noFill/>
          <a:ln>
            <a:solidFill>
              <a:schemeClr val="accent1"/>
            </a:solidFill>
          </a:ln>
        </p:spPr>
        <p:txBody>
          <a:bodyPr wrap="square" rtlCol="0">
            <a:spAutoFit/>
          </a:bodyPr>
          <a:lstStyle/>
          <a:p>
            <a:r>
              <a:rPr lang="en-US" sz="2600" dirty="0" smtClean="0"/>
              <a:t>Acknowledgements/References</a:t>
            </a:r>
          </a:p>
          <a:p>
            <a:endParaRPr lang="en-US" sz="2600" dirty="0"/>
          </a:p>
          <a:p>
            <a:endParaRPr lang="en-US" sz="2600" dirty="0" smtClean="0"/>
          </a:p>
          <a:p>
            <a:endParaRPr lang="en-US" sz="2600" dirty="0"/>
          </a:p>
          <a:p>
            <a:endParaRPr lang="en-US" sz="2600" dirty="0" smtClean="0"/>
          </a:p>
          <a:p>
            <a:endParaRPr lang="en-US" sz="800" dirty="0" smtClean="0"/>
          </a:p>
          <a:p>
            <a:endParaRPr lang="en-US" sz="800" dirty="0"/>
          </a:p>
          <a:p>
            <a:endParaRPr lang="en-US" sz="800" dirty="0" smtClean="0"/>
          </a:p>
          <a:p>
            <a:endParaRPr lang="en-US" sz="800" dirty="0"/>
          </a:p>
          <a:p>
            <a:endParaRPr lang="en-US" sz="800" dirty="0" smtClean="0"/>
          </a:p>
        </p:txBody>
      </p:sp>
    </p:spTree>
    <p:extLst>
      <p:ext uri="{BB962C8B-B14F-4D97-AF65-F5344CB8AC3E}">
        <p14:creationId xmlns:p14="http://schemas.microsoft.com/office/powerpoint/2010/main" val="1616980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541</Words>
  <Application>Microsoft Office PowerPoint</Application>
  <PresentationFormat>Custom</PresentationFormat>
  <Paragraphs>145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Optimizing Web Page Load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Web Page Load Time</dc:title>
  <dc:creator>Meghna</dc:creator>
  <cp:lastModifiedBy>Meghna</cp:lastModifiedBy>
  <cp:revision>18</cp:revision>
  <dcterms:created xsi:type="dcterms:W3CDTF">2015-07-29T15:05:43Z</dcterms:created>
  <dcterms:modified xsi:type="dcterms:W3CDTF">2015-07-29T19:53:45Z</dcterms:modified>
</cp:coreProperties>
</file>