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56" r:id="rId2"/>
    <p:sldId id="313" r:id="rId3"/>
    <p:sldId id="304" r:id="rId4"/>
    <p:sldId id="316" r:id="rId5"/>
    <p:sldId id="344" r:id="rId6"/>
    <p:sldId id="345" r:id="rId7"/>
    <p:sldId id="347" r:id="rId8"/>
    <p:sldId id="346" r:id="rId9"/>
    <p:sldId id="348" r:id="rId10"/>
    <p:sldId id="349" r:id="rId11"/>
    <p:sldId id="317" r:id="rId12"/>
    <p:sldId id="291" r:id="rId13"/>
    <p:sldId id="323" r:id="rId14"/>
    <p:sldId id="295" r:id="rId15"/>
    <p:sldId id="324" r:id="rId16"/>
    <p:sldId id="325" r:id="rId17"/>
    <p:sldId id="307" r:id="rId18"/>
    <p:sldId id="308" r:id="rId19"/>
    <p:sldId id="310" r:id="rId20"/>
    <p:sldId id="334" r:id="rId21"/>
    <p:sldId id="335" r:id="rId22"/>
    <p:sldId id="309" r:id="rId23"/>
    <p:sldId id="311" r:id="rId24"/>
    <p:sldId id="312" r:id="rId25"/>
    <p:sldId id="326" r:id="rId26"/>
    <p:sldId id="350" r:id="rId27"/>
    <p:sldId id="35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2635"/>
    <a:srgbClr val="D22733"/>
    <a:srgbClr val="D72630"/>
    <a:srgbClr val="E61628"/>
    <a:srgbClr val="C61D42"/>
    <a:srgbClr val="C01B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543"/>
    <p:restoredTop sz="80774"/>
  </p:normalViewPr>
  <p:slideViewPr>
    <p:cSldViewPr snapToGrid="0" snapToObjects="1">
      <p:cViewPr varScale="1">
        <p:scale>
          <a:sx n="104" d="100"/>
          <a:sy n="104" d="100"/>
        </p:scale>
        <p:origin x="26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Users/mohammad/Downloads/network_trac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ohammad/Downloads/network_trace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0969035403844"/>
          <c:y val="9.2178139300603298E-2"/>
          <c:w val="0.75701442058195001"/>
          <c:h val="0.77210129783836501"/>
        </c:manualLayout>
      </c:layout>
      <c:scatterChart>
        <c:scatterStyle val="lineMarker"/>
        <c:varyColors val="0"/>
        <c:ser>
          <c:idx val="0"/>
          <c:order val="0"/>
          <c:tx>
            <c:strRef>
              <c:f>Sheet1!$B$1</c:f>
              <c:strCache>
                <c:ptCount val="1"/>
                <c:pt idx="0">
                  <c:v>throughput (mbps)</c:v>
                </c:pt>
              </c:strCache>
            </c:strRef>
          </c:tx>
          <c:spPr>
            <a:ln w="19050" cap="rnd">
              <a:solidFill>
                <a:srgbClr val="0070C0"/>
              </a:solidFill>
              <a:round/>
            </a:ln>
            <a:effectLst/>
          </c:spPr>
          <c:marker>
            <c:symbol val="none"/>
          </c:marker>
          <c:xVal>
            <c:numRef>
              <c:f>Sheet1!$M$1:$M$266</c:f>
              <c:numCache>
                <c:formatCode>General</c:formatCode>
                <c:ptCount val="266"/>
                <c:pt idx="1">
                  <c:v>0</c:v>
                </c:pt>
                <c:pt idx="2">
                  <c:v>1.15999984741</c:v>
                </c:pt>
                <c:pt idx="3">
                  <c:v>1.8999998569500001</c:v>
                </c:pt>
                <c:pt idx="4">
                  <c:v>3.3399999141699981</c:v>
                </c:pt>
                <c:pt idx="5">
                  <c:v>5.07999992371</c:v>
                </c:pt>
                <c:pt idx="6">
                  <c:v>6.2699999809299998</c:v>
                </c:pt>
                <c:pt idx="7">
                  <c:v>6.82999992371</c:v>
                </c:pt>
                <c:pt idx="8">
                  <c:v>7.4299998283399997</c:v>
                </c:pt>
                <c:pt idx="9">
                  <c:v>8.1899998188000005</c:v>
                </c:pt>
                <c:pt idx="10">
                  <c:v>8.9599997997299994</c:v>
                </c:pt>
                <c:pt idx="11">
                  <c:v>9.5999999046299997</c:v>
                </c:pt>
                <c:pt idx="12">
                  <c:v>10.149999856899999</c:v>
                </c:pt>
                <c:pt idx="13">
                  <c:v>10.8699998856</c:v>
                </c:pt>
                <c:pt idx="14">
                  <c:v>11.509999990500001</c:v>
                </c:pt>
                <c:pt idx="15">
                  <c:v>12.169999837900001</c:v>
                </c:pt>
                <c:pt idx="16">
                  <c:v>12.6599998474</c:v>
                </c:pt>
                <c:pt idx="17">
                  <c:v>13.25</c:v>
                </c:pt>
                <c:pt idx="18">
                  <c:v>13.809999942799999</c:v>
                </c:pt>
                <c:pt idx="19">
                  <c:v>14.4299998283</c:v>
                </c:pt>
                <c:pt idx="20">
                  <c:v>14.9099998474</c:v>
                </c:pt>
                <c:pt idx="21">
                  <c:v>15.599999904600001</c:v>
                </c:pt>
                <c:pt idx="22">
                  <c:v>16.029999971399999</c:v>
                </c:pt>
                <c:pt idx="23">
                  <c:v>16.549999952299999</c:v>
                </c:pt>
                <c:pt idx="24">
                  <c:v>17.169999837900001</c:v>
                </c:pt>
                <c:pt idx="25">
                  <c:v>17.8599998951</c:v>
                </c:pt>
                <c:pt idx="26">
                  <c:v>18.569999933199998</c:v>
                </c:pt>
                <c:pt idx="27">
                  <c:v>19.299999952299999</c:v>
                </c:pt>
                <c:pt idx="28">
                  <c:v>19.739999771099999</c:v>
                </c:pt>
                <c:pt idx="29">
                  <c:v>20.449999809299999</c:v>
                </c:pt>
                <c:pt idx="30">
                  <c:v>21.119999885599999</c:v>
                </c:pt>
                <c:pt idx="31">
                  <c:v>21.819999933199998</c:v>
                </c:pt>
                <c:pt idx="32">
                  <c:v>22.639999866499998</c:v>
                </c:pt>
                <c:pt idx="33">
                  <c:v>24.059999942800001</c:v>
                </c:pt>
                <c:pt idx="34">
                  <c:v>25.259999990499999</c:v>
                </c:pt>
                <c:pt idx="35">
                  <c:v>26.349999904600001</c:v>
                </c:pt>
                <c:pt idx="36">
                  <c:v>27.059999942800001</c:v>
                </c:pt>
                <c:pt idx="37">
                  <c:v>27.7099997997</c:v>
                </c:pt>
                <c:pt idx="38">
                  <c:v>28.429999828300001</c:v>
                </c:pt>
                <c:pt idx="39">
                  <c:v>29.329999923700001</c:v>
                </c:pt>
                <c:pt idx="40">
                  <c:v>30.099999904600001</c:v>
                </c:pt>
                <c:pt idx="41">
                  <c:v>30.679999828300001</c:v>
                </c:pt>
                <c:pt idx="42">
                  <c:v>31.409999847400002</c:v>
                </c:pt>
                <c:pt idx="43">
                  <c:v>32.059999942799998</c:v>
                </c:pt>
                <c:pt idx="44">
                  <c:v>32.689999818799997</c:v>
                </c:pt>
                <c:pt idx="45">
                  <c:v>33.289999961900001</c:v>
                </c:pt>
                <c:pt idx="46">
                  <c:v>33.929999828299998</c:v>
                </c:pt>
                <c:pt idx="47">
                  <c:v>34.5899999142</c:v>
                </c:pt>
                <c:pt idx="48">
                  <c:v>35.149999856900003</c:v>
                </c:pt>
                <c:pt idx="49">
                  <c:v>35.7099997997</c:v>
                </c:pt>
                <c:pt idx="50">
                  <c:v>36.319999933200002</c:v>
                </c:pt>
                <c:pt idx="51">
                  <c:v>36.969999790199999</c:v>
                </c:pt>
                <c:pt idx="52">
                  <c:v>37.549999952299999</c:v>
                </c:pt>
                <c:pt idx="53">
                  <c:v>38.129999875999999</c:v>
                </c:pt>
                <c:pt idx="54">
                  <c:v>38.719999790199999</c:v>
                </c:pt>
                <c:pt idx="55">
                  <c:v>39.289999961900001</c:v>
                </c:pt>
                <c:pt idx="56">
                  <c:v>39.949999809300003</c:v>
                </c:pt>
                <c:pt idx="57">
                  <c:v>40.549999952299999</c:v>
                </c:pt>
                <c:pt idx="58">
                  <c:v>41.029999971400002</c:v>
                </c:pt>
                <c:pt idx="59">
                  <c:v>41.279999971400002</c:v>
                </c:pt>
                <c:pt idx="60">
                  <c:v>42.069999933200002</c:v>
                </c:pt>
                <c:pt idx="61">
                  <c:v>42.669999837900001</c:v>
                </c:pt>
                <c:pt idx="62">
                  <c:v>43.279999971400002</c:v>
                </c:pt>
                <c:pt idx="63">
                  <c:v>43.539999961900001</c:v>
                </c:pt>
                <c:pt idx="64">
                  <c:v>43.759999990499999</c:v>
                </c:pt>
                <c:pt idx="65">
                  <c:v>44.069999933200002</c:v>
                </c:pt>
                <c:pt idx="66">
                  <c:v>45.719999790199999</c:v>
                </c:pt>
                <c:pt idx="67">
                  <c:v>46.5</c:v>
                </c:pt>
                <c:pt idx="68">
                  <c:v>47.029999971400002</c:v>
                </c:pt>
                <c:pt idx="69">
                  <c:v>47.869999885600002</c:v>
                </c:pt>
                <c:pt idx="70">
                  <c:v>48.719999790199999</c:v>
                </c:pt>
                <c:pt idx="71">
                  <c:v>49.969999790199999</c:v>
                </c:pt>
                <c:pt idx="72">
                  <c:v>50.629999875999999</c:v>
                </c:pt>
                <c:pt idx="73">
                  <c:v>51.419999837900001</c:v>
                </c:pt>
                <c:pt idx="74">
                  <c:v>52.359999895100003</c:v>
                </c:pt>
                <c:pt idx="75">
                  <c:v>53.189999818799997</c:v>
                </c:pt>
                <c:pt idx="76">
                  <c:v>54.199999809300003</c:v>
                </c:pt>
                <c:pt idx="77">
                  <c:v>54.969999790199999</c:v>
                </c:pt>
                <c:pt idx="78">
                  <c:v>55.829999923700001</c:v>
                </c:pt>
                <c:pt idx="79">
                  <c:v>56.559999942799998</c:v>
                </c:pt>
                <c:pt idx="80">
                  <c:v>57.289999961900001</c:v>
                </c:pt>
                <c:pt idx="81">
                  <c:v>57.909999847400002</c:v>
                </c:pt>
                <c:pt idx="82">
                  <c:v>58.619999885600002</c:v>
                </c:pt>
                <c:pt idx="83">
                  <c:v>59.269999980900003</c:v>
                </c:pt>
                <c:pt idx="84">
                  <c:v>60.049999952299999</c:v>
                </c:pt>
                <c:pt idx="85">
                  <c:v>60.679999828299998</c:v>
                </c:pt>
                <c:pt idx="86">
                  <c:v>61.579999923700001</c:v>
                </c:pt>
                <c:pt idx="87">
                  <c:v>62.039999961900001</c:v>
                </c:pt>
                <c:pt idx="88">
                  <c:v>62.609999895100003</c:v>
                </c:pt>
                <c:pt idx="89">
                  <c:v>63.289999961900001</c:v>
                </c:pt>
                <c:pt idx="90">
                  <c:v>64.029999971400002</c:v>
                </c:pt>
                <c:pt idx="91">
                  <c:v>64.699999809299996</c:v>
                </c:pt>
                <c:pt idx="92">
                  <c:v>65.289999961899994</c:v>
                </c:pt>
                <c:pt idx="93">
                  <c:v>65.719999790200006</c:v>
                </c:pt>
                <c:pt idx="94">
                  <c:v>66.809999942800005</c:v>
                </c:pt>
                <c:pt idx="95">
                  <c:v>67.719999790200006</c:v>
                </c:pt>
                <c:pt idx="96">
                  <c:v>68.479999780699998</c:v>
                </c:pt>
                <c:pt idx="97">
                  <c:v>69.199999809299996</c:v>
                </c:pt>
                <c:pt idx="98">
                  <c:v>70.049999952299999</c:v>
                </c:pt>
                <c:pt idx="99">
                  <c:v>70.869999885599995</c:v>
                </c:pt>
                <c:pt idx="100">
                  <c:v>72.199999809299996</c:v>
                </c:pt>
                <c:pt idx="101">
                  <c:v>73.869999885599995</c:v>
                </c:pt>
                <c:pt idx="102">
                  <c:v>75</c:v>
                </c:pt>
                <c:pt idx="103">
                  <c:v>75.899999856899996</c:v>
                </c:pt>
                <c:pt idx="104">
                  <c:v>76.7099997997</c:v>
                </c:pt>
                <c:pt idx="105">
                  <c:v>77.729999780699998</c:v>
                </c:pt>
                <c:pt idx="106">
                  <c:v>78.689999818798896</c:v>
                </c:pt>
                <c:pt idx="107">
                  <c:v>79.809999942800005</c:v>
                </c:pt>
                <c:pt idx="108">
                  <c:v>80.789999961899994</c:v>
                </c:pt>
                <c:pt idx="109">
                  <c:v>81.689999818798896</c:v>
                </c:pt>
                <c:pt idx="110">
                  <c:v>82.579999923700001</c:v>
                </c:pt>
                <c:pt idx="111">
                  <c:v>83.429999828299998</c:v>
                </c:pt>
                <c:pt idx="112">
                  <c:v>84.399999856899996</c:v>
                </c:pt>
                <c:pt idx="113">
                  <c:v>85.339999914200007</c:v>
                </c:pt>
                <c:pt idx="114">
                  <c:v>86.5</c:v>
                </c:pt>
                <c:pt idx="115">
                  <c:v>87.619999885599981</c:v>
                </c:pt>
                <c:pt idx="116">
                  <c:v>88.909999847400002</c:v>
                </c:pt>
                <c:pt idx="117">
                  <c:v>89.759999990500006</c:v>
                </c:pt>
                <c:pt idx="118">
                  <c:v>90.829999923700001</c:v>
                </c:pt>
                <c:pt idx="119">
                  <c:v>92.269999980899996</c:v>
                </c:pt>
                <c:pt idx="120">
                  <c:v>93.169999837899198</c:v>
                </c:pt>
                <c:pt idx="121">
                  <c:v>94.279999971400002</c:v>
                </c:pt>
                <c:pt idx="122">
                  <c:v>95.379999875999445</c:v>
                </c:pt>
                <c:pt idx="123">
                  <c:v>96.609999895100003</c:v>
                </c:pt>
                <c:pt idx="124">
                  <c:v>97.149999856899996</c:v>
                </c:pt>
                <c:pt idx="125">
                  <c:v>98.799999952299999</c:v>
                </c:pt>
                <c:pt idx="126">
                  <c:v>100.039999962</c:v>
                </c:pt>
                <c:pt idx="127">
                  <c:v>101.109999895</c:v>
                </c:pt>
                <c:pt idx="128">
                  <c:v>101.479999781</c:v>
                </c:pt>
                <c:pt idx="129">
                  <c:v>101.75999999</c:v>
                </c:pt>
                <c:pt idx="130">
                  <c:v>102.42999982800001</c:v>
                </c:pt>
                <c:pt idx="131">
                  <c:v>105.32999992400001</c:v>
                </c:pt>
                <c:pt idx="132">
                  <c:v>107.17999982800001</c:v>
                </c:pt>
                <c:pt idx="133">
                  <c:v>108.109999895</c:v>
                </c:pt>
                <c:pt idx="134">
                  <c:v>109.589999914</c:v>
                </c:pt>
                <c:pt idx="135">
                  <c:v>110.75</c:v>
                </c:pt>
                <c:pt idx="136">
                  <c:v>112.80999994299999</c:v>
                </c:pt>
                <c:pt idx="137">
                  <c:v>113.989999771</c:v>
                </c:pt>
                <c:pt idx="138">
                  <c:v>115.15999984699999</c:v>
                </c:pt>
                <c:pt idx="139">
                  <c:v>116.869999886</c:v>
                </c:pt>
                <c:pt idx="140">
                  <c:v>118.50999999</c:v>
                </c:pt>
                <c:pt idx="141">
                  <c:v>119.739999771</c:v>
                </c:pt>
                <c:pt idx="142">
                  <c:v>121.169999838</c:v>
                </c:pt>
                <c:pt idx="143">
                  <c:v>123.039999962</c:v>
                </c:pt>
                <c:pt idx="144">
                  <c:v>124.92999982800001</c:v>
                </c:pt>
                <c:pt idx="145">
                  <c:v>127.489999771</c:v>
                </c:pt>
                <c:pt idx="146">
                  <c:v>128.31999993299999</c:v>
                </c:pt>
                <c:pt idx="147">
                  <c:v>131.14999985700001</c:v>
                </c:pt>
                <c:pt idx="148">
                  <c:v>135.75999999000001</c:v>
                </c:pt>
                <c:pt idx="149">
                  <c:v>139.50999999000001</c:v>
                </c:pt>
                <c:pt idx="150">
                  <c:v>140.82999992399999</c:v>
                </c:pt>
                <c:pt idx="151">
                  <c:v>144.539999962</c:v>
                </c:pt>
                <c:pt idx="152">
                  <c:v>146.36999988599999</c:v>
                </c:pt>
                <c:pt idx="153">
                  <c:v>149.75999999000001</c:v>
                </c:pt>
                <c:pt idx="154">
                  <c:v>151.88999986600001</c:v>
                </c:pt>
                <c:pt idx="155">
                  <c:v>153.31999993299999</c:v>
                </c:pt>
                <c:pt idx="156">
                  <c:v>154.73999977099999</c:v>
                </c:pt>
                <c:pt idx="157">
                  <c:v>155.70999979999999</c:v>
                </c:pt>
                <c:pt idx="158">
                  <c:v>156.339999914</c:v>
                </c:pt>
                <c:pt idx="159">
                  <c:v>157.50999999000001</c:v>
                </c:pt>
                <c:pt idx="160">
                  <c:v>158.98999977099999</c:v>
                </c:pt>
                <c:pt idx="161">
                  <c:v>160.11999988599999</c:v>
                </c:pt>
                <c:pt idx="162">
                  <c:v>161.169999838</c:v>
                </c:pt>
                <c:pt idx="163">
                  <c:v>162.31999993299999</c:v>
                </c:pt>
                <c:pt idx="164">
                  <c:v>163.36999988599999</c:v>
                </c:pt>
                <c:pt idx="165">
                  <c:v>164.669999838</c:v>
                </c:pt>
                <c:pt idx="166">
                  <c:v>165.60999989499999</c:v>
                </c:pt>
                <c:pt idx="167">
                  <c:v>166.54999995200001</c:v>
                </c:pt>
                <c:pt idx="168">
                  <c:v>167.63999986600001</c:v>
                </c:pt>
                <c:pt idx="169">
                  <c:v>168.71999978999989</c:v>
                </c:pt>
                <c:pt idx="170">
                  <c:v>170.589999914</c:v>
                </c:pt>
                <c:pt idx="171">
                  <c:v>172.10999989499999</c:v>
                </c:pt>
                <c:pt idx="172">
                  <c:v>173.289999962</c:v>
                </c:pt>
                <c:pt idx="173">
                  <c:v>174.229999781</c:v>
                </c:pt>
                <c:pt idx="174">
                  <c:v>175.51999998100001</c:v>
                </c:pt>
                <c:pt idx="175">
                  <c:v>177.01999998100001</c:v>
                </c:pt>
                <c:pt idx="176">
                  <c:v>178.55999994300001</c:v>
                </c:pt>
                <c:pt idx="177">
                  <c:v>179.94999980899999</c:v>
                </c:pt>
                <c:pt idx="178">
                  <c:v>180.86999988599999</c:v>
                </c:pt>
                <c:pt idx="179">
                  <c:v>181.779999971</c:v>
                </c:pt>
                <c:pt idx="180">
                  <c:v>182.68999981900001</c:v>
                </c:pt>
                <c:pt idx="181">
                  <c:v>183.5</c:v>
                </c:pt>
                <c:pt idx="182">
                  <c:v>184.23999977099999</c:v>
                </c:pt>
                <c:pt idx="183">
                  <c:v>185.039999962</c:v>
                </c:pt>
                <c:pt idx="184">
                  <c:v>185.81999993299999</c:v>
                </c:pt>
                <c:pt idx="185">
                  <c:v>186.50999999000001</c:v>
                </c:pt>
                <c:pt idx="186">
                  <c:v>187.45999979999999</c:v>
                </c:pt>
                <c:pt idx="187">
                  <c:v>188.35999989499999</c:v>
                </c:pt>
                <c:pt idx="188">
                  <c:v>189.04999995200001</c:v>
                </c:pt>
                <c:pt idx="189">
                  <c:v>189.379999876</c:v>
                </c:pt>
                <c:pt idx="190">
                  <c:v>190.5</c:v>
                </c:pt>
                <c:pt idx="191">
                  <c:v>191.18999981900001</c:v>
                </c:pt>
                <c:pt idx="192">
                  <c:v>191.849999905</c:v>
                </c:pt>
                <c:pt idx="193">
                  <c:v>192.14999985700001</c:v>
                </c:pt>
                <c:pt idx="194">
                  <c:v>192.38999986600001</c:v>
                </c:pt>
                <c:pt idx="195">
                  <c:v>192.76999998100001</c:v>
                </c:pt>
                <c:pt idx="196">
                  <c:v>194.69999980899999</c:v>
                </c:pt>
                <c:pt idx="197">
                  <c:v>195.69999980899999</c:v>
                </c:pt>
                <c:pt idx="198">
                  <c:v>196.419999838</c:v>
                </c:pt>
                <c:pt idx="199">
                  <c:v>197.45999979999999</c:v>
                </c:pt>
                <c:pt idx="200">
                  <c:v>198.21999978999989</c:v>
                </c:pt>
                <c:pt idx="201">
                  <c:v>199.32999992399999</c:v>
                </c:pt>
                <c:pt idx="202">
                  <c:v>200.089999914</c:v>
                </c:pt>
                <c:pt idx="203">
                  <c:v>201.67999982800001</c:v>
                </c:pt>
                <c:pt idx="204">
                  <c:v>203.71999978999989</c:v>
                </c:pt>
                <c:pt idx="205">
                  <c:v>204.919999838</c:v>
                </c:pt>
                <c:pt idx="206">
                  <c:v>205.919999838</c:v>
                </c:pt>
                <c:pt idx="207">
                  <c:v>206.669999838</c:v>
                </c:pt>
                <c:pt idx="208">
                  <c:v>207.65999984699999</c:v>
                </c:pt>
                <c:pt idx="209">
                  <c:v>208.75</c:v>
                </c:pt>
                <c:pt idx="210">
                  <c:v>210.05999994300001</c:v>
                </c:pt>
                <c:pt idx="211">
                  <c:v>210.90999984699999</c:v>
                </c:pt>
                <c:pt idx="212">
                  <c:v>212.039999962</c:v>
                </c:pt>
                <c:pt idx="213">
                  <c:v>213.31999993299999</c:v>
                </c:pt>
                <c:pt idx="214">
                  <c:v>214.95999979999999</c:v>
                </c:pt>
                <c:pt idx="215">
                  <c:v>216.5</c:v>
                </c:pt>
                <c:pt idx="216">
                  <c:v>218.96999979</c:v>
                </c:pt>
                <c:pt idx="217">
                  <c:v>220.229999781</c:v>
                </c:pt>
                <c:pt idx="218">
                  <c:v>222.57999992399999</c:v>
                </c:pt>
                <c:pt idx="219">
                  <c:v>227.779999971</c:v>
                </c:pt>
                <c:pt idx="220">
                  <c:v>232.669999838</c:v>
                </c:pt>
                <c:pt idx="221">
                  <c:v>237.69999980899999</c:v>
                </c:pt>
                <c:pt idx="222">
                  <c:v>241.29999995200001</c:v>
                </c:pt>
                <c:pt idx="223">
                  <c:v>244.89999985700001</c:v>
                </c:pt>
                <c:pt idx="224">
                  <c:v>249.04999995200001</c:v>
                </c:pt>
                <c:pt idx="225">
                  <c:v>253.779999971</c:v>
                </c:pt>
                <c:pt idx="226">
                  <c:v>256.73999977099862</c:v>
                </c:pt>
                <c:pt idx="227">
                  <c:v>257.86999988600002</c:v>
                </c:pt>
                <c:pt idx="228">
                  <c:v>258.85999989499999</c:v>
                </c:pt>
                <c:pt idx="229">
                  <c:v>259.72999978099921</c:v>
                </c:pt>
                <c:pt idx="230">
                  <c:v>260.82999992399999</c:v>
                </c:pt>
                <c:pt idx="231">
                  <c:v>261.85999989499999</c:v>
                </c:pt>
                <c:pt idx="232">
                  <c:v>262.59999990499921</c:v>
                </c:pt>
                <c:pt idx="233">
                  <c:v>263.53999996199661</c:v>
                </c:pt>
                <c:pt idx="234">
                  <c:v>264.53999996199661</c:v>
                </c:pt>
                <c:pt idx="235">
                  <c:v>266.38999986599998</c:v>
                </c:pt>
                <c:pt idx="236">
                  <c:v>268.54999995200001</c:v>
                </c:pt>
                <c:pt idx="237">
                  <c:v>273.29999995199518</c:v>
                </c:pt>
                <c:pt idx="238">
                  <c:v>275.54999995200001</c:v>
                </c:pt>
                <c:pt idx="239">
                  <c:v>276.97999978099921</c:v>
                </c:pt>
                <c:pt idx="240">
                  <c:v>278.10999989499999</c:v>
                </c:pt>
                <c:pt idx="241">
                  <c:v>279.32999992399999</c:v>
                </c:pt>
                <c:pt idx="242">
                  <c:v>280.59999990499921</c:v>
                </c:pt>
                <c:pt idx="243">
                  <c:v>281.93999981899998</c:v>
                </c:pt>
                <c:pt idx="244">
                  <c:v>283.11999988600002</c:v>
                </c:pt>
                <c:pt idx="245">
                  <c:v>284.79999995199518</c:v>
                </c:pt>
                <c:pt idx="246">
                  <c:v>286.18999981899998</c:v>
                </c:pt>
                <c:pt idx="247">
                  <c:v>287.38999986599998</c:v>
                </c:pt>
                <c:pt idx="248">
                  <c:v>288.43999981899998</c:v>
                </c:pt>
                <c:pt idx="249">
                  <c:v>289.36999988600002</c:v>
                </c:pt>
                <c:pt idx="250">
                  <c:v>290.19999980900002</c:v>
                </c:pt>
                <c:pt idx="251">
                  <c:v>291.21999978999997</c:v>
                </c:pt>
                <c:pt idx="252">
                  <c:v>291.97999978099921</c:v>
                </c:pt>
                <c:pt idx="253">
                  <c:v>292.71999978999997</c:v>
                </c:pt>
                <c:pt idx="254">
                  <c:v>293.07999992399999</c:v>
                </c:pt>
                <c:pt idx="255">
                  <c:v>294.42999982799961</c:v>
                </c:pt>
                <c:pt idx="256">
                  <c:v>295.31999993300002</c:v>
                </c:pt>
                <c:pt idx="257">
                  <c:v>296.06999993300002</c:v>
                </c:pt>
                <c:pt idx="258">
                  <c:v>296.46999978999997</c:v>
                </c:pt>
                <c:pt idx="259">
                  <c:v>296.78999996199661</c:v>
                </c:pt>
                <c:pt idx="260">
                  <c:v>297.29999995199518</c:v>
                </c:pt>
                <c:pt idx="261">
                  <c:v>299.48999977099862</c:v>
                </c:pt>
                <c:pt idx="262">
                  <c:v>300.42999982799961</c:v>
                </c:pt>
                <c:pt idx="263">
                  <c:v>301</c:v>
                </c:pt>
                <c:pt idx="264">
                  <c:v>302.00999998999998</c:v>
                </c:pt>
                <c:pt idx="265">
                  <c:v>302.82999992399999</c:v>
                </c:pt>
              </c:numCache>
            </c:numRef>
          </c:xVal>
          <c:yVal>
            <c:numRef>
              <c:f>Sheet1!$N$1:$N$266</c:f>
              <c:numCache>
                <c:formatCode>General</c:formatCode>
                <c:ptCount val="266"/>
                <c:pt idx="1">
                  <c:v>1.36915354108</c:v>
                </c:pt>
                <c:pt idx="2">
                  <c:v>1.79363599182</c:v>
                </c:pt>
                <c:pt idx="3">
                  <c:v>1.66459534884</c:v>
                </c:pt>
                <c:pt idx="4">
                  <c:v>1.3224620355400001</c:v>
                </c:pt>
                <c:pt idx="5">
                  <c:v>0.93510163468399998</c:v>
                </c:pt>
                <c:pt idx="6">
                  <c:v>1.696543618</c:v>
                </c:pt>
                <c:pt idx="7">
                  <c:v>2.3627818574499999</c:v>
                </c:pt>
                <c:pt idx="8">
                  <c:v>2.3357825242699981</c:v>
                </c:pt>
                <c:pt idx="9">
                  <c:v>2.3336987951800001</c:v>
                </c:pt>
                <c:pt idx="10">
                  <c:v>2.2849276218600001</c:v>
                </c:pt>
                <c:pt idx="11">
                  <c:v>2.7512145454499999</c:v>
                </c:pt>
                <c:pt idx="12">
                  <c:v>2.6389849462399999</c:v>
                </c:pt>
                <c:pt idx="13">
                  <c:v>2.4916050955399971</c:v>
                </c:pt>
                <c:pt idx="14">
                  <c:v>2.591254113349998</c:v>
                </c:pt>
                <c:pt idx="15">
                  <c:v>2.7081276595700001</c:v>
                </c:pt>
                <c:pt idx="16">
                  <c:v>3.0623209876500002</c:v>
                </c:pt>
                <c:pt idx="17">
                  <c:v>2.9646307385199999</c:v>
                </c:pt>
                <c:pt idx="18">
                  <c:v>2.79222033898</c:v>
                </c:pt>
                <c:pt idx="19">
                  <c:v>2.7239772296</c:v>
                </c:pt>
                <c:pt idx="20">
                  <c:v>2.7070848329000001</c:v>
                </c:pt>
                <c:pt idx="21">
                  <c:v>2.6578729096999991</c:v>
                </c:pt>
                <c:pt idx="22">
                  <c:v>2.68104651163</c:v>
                </c:pt>
                <c:pt idx="23">
                  <c:v>2.7801690140800002</c:v>
                </c:pt>
                <c:pt idx="24">
                  <c:v>2.7677262357400001</c:v>
                </c:pt>
                <c:pt idx="25">
                  <c:v>2.6672159468399999</c:v>
                </c:pt>
                <c:pt idx="26">
                  <c:v>2.2887342995200002</c:v>
                </c:pt>
                <c:pt idx="27">
                  <c:v>2.2381645569600002</c:v>
                </c:pt>
                <c:pt idx="28">
                  <c:v>2.5097765043</c:v>
                </c:pt>
                <c:pt idx="29">
                  <c:v>2.60945104334</c:v>
                </c:pt>
                <c:pt idx="30">
                  <c:v>2.7244429065700002</c:v>
                </c:pt>
                <c:pt idx="31">
                  <c:v>2.1218259441699998</c:v>
                </c:pt>
                <c:pt idx="32">
                  <c:v>1.65292643052</c:v>
                </c:pt>
                <c:pt idx="33">
                  <c:v>1.1028459214499999</c:v>
                </c:pt>
                <c:pt idx="34">
                  <c:v>1.2510696832599999</c:v>
                </c:pt>
                <c:pt idx="35">
                  <c:v>1.6912560000000001</c:v>
                </c:pt>
                <c:pt idx="36">
                  <c:v>2.2482487725000002</c:v>
                </c:pt>
                <c:pt idx="37">
                  <c:v>2.48532363636</c:v>
                </c:pt>
                <c:pt idx="38">
                  <c:v>2.2734880763100001</c:v>
                </c:pt>
                <c:pt idx="39">
                  <c:v>1.7437118012399999</c:v>
                </c:pt>
                <c:pt idx="40">
                  <c:v>2.1769203539799999</c:v>
                </c:pt>
                <c:pt idx="41">
                  <c:v>2.5256768916199999</c:v>
                </c:pt>
                <c:pt idx="42">
                  <c:v>2.5710903426799998</c:v>
                </c:pt>
                <c:pt idx="43">
                  <c:v>2.52143369176</c:v>
                </c:pt>
                <c:pt idx="44">
                  <c:v>2.6869022556400002</c:v>
                </c:pt>
                <c:pt idx="45">
                  <c:v>2.7333385826800001</c:v>
                </c:pt>
                <c:pt idx="46">
                  <c:v>2.5117676951000001</c:v>
                </c:pt>
                <c:pt idx="47">
                  <c:v>2.6828035398200001</c:v>
                </c:pt>
                <c:pt idx="48">
                  <c:v>2.8909958159000002</c:v>
                </c:pt>
                <c:pt idx="49">
                  <c:v>2.80139055794</c:v>
                </c:pt>
                <c:pt idx="50">
                  <c:v>2.7768244274799998</c:v>
                </c:pt>
                <c:pt idx="51">
                  <c:v>2.6881010830299998</c:v>
                </c:pt>
                <c:pt idx="52">
                  <c:v>2.7042139917700001</c:v>
                </c:pt>
                <c:pt idx="53">
                  <c:v>2.7690301810900002</c:v>
                </c:pt>
                <c:pt idx="54">
                  <c:v>2.7626506985999999</c:v>
                </c:pt>
                <c:pt idx="55">
                  <c:v>2.7598811040300002</c:v>
                </c:pt>
                <c:pt idx="56">
                  <c:v>2.8025138888900001</c:v>
                </c:pt>
                <c:pt idx="57">
                  <c:v>2.8016792079199999</c:v>
                </c:pt>
                <c:pt idx="58">
                  <c:v>2.8267835051499999</c:v>
                </c:pt>
                <c:pt idx="59">
                  <c:v>2.8507500000000001</c:v>
                </c:pt>
                <c:pt idx="60">
                  <c:v>2.6653086771000001</c:v>
                </c:pt>
                <c:pt idx="61">
                  <c:v>2.73257821782</c:v>
                </c:pt>
                <c:pt idx="62">
                  <c:v>2.8207265774399999</c:v>
                </c:pt>
                <c:pt idx="63">
                  <c:v>2.89759064327</c:v>
                </c:pt>
                <c:pt idx="64">
                  <c:v>2.8845333333299998</c:v>
                </c:pt>
                <c:pt idx="65">
                  <c:v>2.9135714285700001</c:v>
                </c:pt>
                <c:pt idx="66">
                  <c:v>2.5500184615400001</c:v>
                </c:pt>
                <c:pt idx="67">
                  <c:v>2.5422840579699999</c:v>
                </c:pt>
                <c:pt idx="68">
                  <c:v>2.4910997679800002</c:v>
                </c:pt>
                <c:pt idx="69">
                  <c:v>2.182944</c:v>
                </c:pt>
                <c:pt idx="70">
                  <c:v>1.72662467192</c:v>
                </c:pt>
                <c:pt idx="71">
                  <c:v>1.5872302405500001</c:v>
                </c:pt>
                <c:pt idx="72">
                  <c:v>1.9192421052599999</c:v>
                </c:pt>
                <c:pt idx="73">
                  <c:v>1.7459042090000001</c:v>
                </c:pt>
                <c:pt idx="74">
                  <c:v>1.8251778563000001</c:v>
                </c:pt>
                <c:pt idx="75">
                  <c:v>2.0819596231499991</c:v>
                </c:pt>
                <c:pt idx="76">
                  <c:v>1.64653754081</c:v>
                </c:pt>
                <c:pt idx="77">
                  <c:v>1.8072577319600001</c:v>
                </c:pt>
                <c:pt idx="78">
                  <c:v>2.0507575360399999</c:v>
                </c:pt>
                <c:pt idx="79">
                  <c:v>2.2112574103</c:v>
                </c:pt>
                <c:pt idx="80">
                  <c:v>2.3754027993799971</c:v>
                </c:pt>
                <c:pt idx="81">
                  <c:v>2.3804990403100001</c:v>
                </c:pt>
                <c:pt idx="82">
                  <c:v>2.3840770465499999</c:v>
                </c:pt>
                <c:pt idx="83">
                  <c:v>2.4005974499099998</c:v>
                </c:pt>
                <c:pt idx="84">
                  <c:v>2.0804869565200002</c:v>
                </c:pt>
                <c:pt idx="85">
                  <c:v>1.94649907579</c:v>
                </c:pt>
                <c:pt idx="86">
                  <c:v>1.9646576019799999</c:v>
                </c:pt>
                <c:pt idx="87">
                  <c:v>2.5061956521700002</c:v>
                </c:pt>
                <c:pt idx="88">
                  <c:v>2.4933726315800002</c:v>
                </c:pt>
                <c:pt idx="89">
                  <c:v>2.4674983050799999</c:v>
                </c:pt>
                <c:pt idx="90">
                  <c:v>2.4439330289200001</c:v>
                </c:pt>
                <c:pt idx="91">
                  <c:v>2.4804607329800001</c:v>
                </c:pt>
                <c:pt idx="92">
                  <c:v>2.8347094188400002</c:v>
                </c:pt>
                <c:pt idx="93">
                  <c:v>2.57621176471</c:v>
                </c:pt>
                <c:pt idx="94">
                  <c:v>1.7963403314899999</c:v>
                </c:pt>
                <c:pt idx="95">
                  <c:v>1.9298137254900001</c:v>
                </c:pt>
                <c:pt idx="96">
                  <c:v>1.9286447761200001</c:v>
                </c:pt>
                <c:pt idx="97">
                  <c:v>1.90462794349</c:v>
                </c:pt>
                <c:pt idx="98">
                  <c:v>1.94948998665</c:v>
                </c:pt>
                <c:pt idx="99">
                  <c:v>1.8937424657499999</c:v>
                </c:pt>
                <c:pt idx="100">
                  <c:v>1.3606242960599999</c:v>
                </c:pt>
                <c:pt idx="101">
                  <c:v>0.87439847231099999</c:v>
                </c:pt>
                <c:pt idx="102">
                  <c:v>1.3130912584100001</c:v>
                </c:pt>
                <c:pt idx="103">
                  <c:v>1.77202478315</c:v>
                </c:pt>
                <c:pt idx="104">
                  <c:v>1.95772384937</c:v>
                </c:pt>
                <c:pt idx="105">
                  <c:v>1.57687179487</c:v>
                </c:pt>
                <c:pt idx="106">
                  <c:v>1.4344436701500001</c:v>
                </c:pt>
                <c:pt idx="107">
                  <c:v>1.6119531250000001</c:v>
                </c:pt>
                <c:pt idx="108">
                  <c:v>1.5915837104099999</c:v>
                </c:pt>
                <c:pt idx="109">
                  <c:v>1.7582189421900001</c:v>
                </c:pt>
                <c:pt idx="110">
                  <c:v>1.7422032622300001</c:v>
                </c:pt>
                <c:pt idx="111">
                  <c:v>1.8428548601900001</c:v>
                </c:pt>
                <c:pt idx="112">
                  <c:v>1.7244414106899999</c:v>
                </c:pt>
                <c:pt idx="113">
                  <c:v>1.62004220399</c:v>
                </c:pt>
                <c:pt idx="114">
                  <c:v>1.2292354049000001</c:v>
                </c:pt>
                <c:pt idx="115">
                  <c:v>1.4099379845</c:v>
                </c:pt>
                <c:pt idx="116">
                  <c:v>1.24724288107</c:v>
                </c:pt>
                <c:pt idx="117">
                  <c:v>1.7476702127699999</c:v>
                </c:pt>
                <c:pt idx="118">
                  <c:v>1.41149538462</c:v>
                </c:pt>
                <c:pt idx="119">
                  <c:v>1.03136214605</c:v>
                </c:pt>
                <c:pt idx="120">
                  <c:v>1.5988979089799999</c:v>
                </c:pt>
                <c:pt idx="121">
                  <c:v>1.58414916585</c:v>
                </c:pt>
                <c:pt idx="122">
                  <c:v>1.39945400593</c:v>
                </c:pt>
                <c:pt idx="123">
                  <c:v>0.967188712522</c:v>
                </c:pt>
                <c:pt idx="124">
                  <c:v>1.03663636364</c:v>
                </c:pt>
                <c:pt idx="125">
                  <c:v>1.2065112685099999</c:v>
                </c:pt>
                <c:pt idx="126">
                  <c:v>1.2083642731999999</c:v>
                </c:pt>
                <c:pt idx="127">
                  <c:v>1.5192996910400001</c:v>
                </c:pt>
                <c:pt idx="128">
                  <c:v>1.81497435897</c:v>
                </c:pt>
                <c:pt idx="129">
                  <c:v>1.7750974359</c:v>
                </c:pt>
                <c:pt idx="130">
                  <c:v>1.1429772329200001</c:v>
                </c:pt>
                <c:pt idx="131">
                  <c:v>1.20809912536</c:v>
                </c:pt>
                <c:pt idx="132">
                  <c:v>0.99839271485500003</c:v>
                </c:pt>
                <c:pt idx="133">
                  <c:v>1.29201444043</c:v>
                </c:pt>
                <c:pt idx="134">
                  <c:v>1.1803950973299999</c:v>
                </c:pt>
                <c:pt idx="135">
                  <c:v>1.2388775894499999</c:v>
                </c:pt>
                <c:pt idx="136">
                  <c:v>0.93974364191299997</c:v>
                </c:pt>
                <c:pt idx="137">
                  <c:v>1.0110609981500001</c:v>
                </c:pt>
                <c:pt idx="138">
                  <c:v>1.1231820728299999</c:v>
                </c:pt>
                <c:pt idx="139">
                  <c:v>0.96187212911200004</c:v>
                </c:pt>
                <c:pt idx="140">
                  <c:v>1.00057956016</c:v>
                </c:pt>
                <c:pt idx="141">
                  <c:v>1.3390867256600001</c:v>
                </c:pt>
                <c:pt idx="142">
                  <c:v>0.91919700374500002</c:v>
                </c:pt>
                <c:pt idx="143">
                  <c:v>0.88104054054100001</c:v>
                </c:pt>
                <c:pt idx="144">
                  <c:v>0.79362597984299998</c:v>
                </c:pt>
                <c:pt idx="145">
                  <c:v>0.62063551401899997</c:v>
                </c:pt>
                <c:pt idx="146">
                  <c:v>1.69663474692</c:v>
                </c:pt>
                <c:pt idx="147">
                  <c:v>0.543461397731</c:v>
                </c:pt>
                <c:pt idx="148">
                  <c:v>0.29170606462999998</c:v>
                </c:pt>
                <c:pt idx="149">
                  <c:v>0.39254470877800002</c:v>
                </c:pt>
                <c:pt idx="150">
                  <c:v>0.86174795417299999</c:v>
                </c:pt>
                <c:pt idx="151">
                  <c:v>0.44064541169900001</c:v>
                </c:pt>
                <c:pt idx="152">
                  <c:v>0.53126728110599997</c:v>
                </c:pt>
                <c:pt idx="153">
                  <c:v>0.36042361533799999</c:v>
                </c:pt>
                <c:pt idx="154">
                  <c:v>0.71644881889800005</c:v>
                </c:pt>
                <c:pt idx="155">
                  <c:v>1.21090799397</c:v>
                </c:pt>
                <c:pt idx="156">
                  <c:v>1.07106556142</c:v>
                </c:pt>
                <c:pt idx="157">
                  <c:v>1.61659428571</c:v>
                </c:pt>
                <c:pt idx="158">
                  <c:v>1.6341641790999999</c:v>
                </c:pt>
                <c:pt idx="159">
                  <c:v>1.50248428835</c:v>
                </c:pt>
                <c:pt idx="160">
                  <c:v>1.1386319595100001</c:v>
                </c:pt>
                <c:pt idx="161">
                  <c:v>1.2521240310099999</c:v>
                </c:pt>
                <c:pt idx="162">
                  <c:v>1.2572518134699999</c:v>
                </c:pt>
                <c:pt idx="163">
                  <c:v>1.3959541109</c:v>
                </c:pt>
                <c:pt idx="164">
                  <c:v>1.43554724818</c:v>
                </c:pt>
                <c:pt idx="165">
                  <c:v>1.4023681591999999</c:v>
                </c:pt>
                <c:pt idx="166">
                  <c:v>1.6160941176500001</c:v>
                </c:pt>
                <c:pt idx="167">
                  <c:v>1.6176662721899999</c:v>
                </c:pt>
                <c:pt idx="168">
                  <c:v>1.4343269809400001</c:v>
                </c:pt>
                <c:pt idx="169">
                  <c:v>1.4236186612599999</c:v>
                </c:pt>
                <c:pt idx="170">
                  <c:v>0.83246023688699999</c:v>
                </c:pt>
                <c:pt idx="171">
                  <c:v>0.86609817671800005</c:v>
                </c:pt>
                <c:pt idx="172">
                  <c:v>1.5185280588800001</c:v>
                </c:pt>
                <c:pt idx="173">
                  <c:v>1.6611097992899999</c:v>
                </c:pt>
                <c:pt idx="174">
                  <c:v>1.1961774058600001</c:v>
                </c:pt>
                <c:pt idx="175">
                  <c:v>0.98477730496500004</c:v>
                </c:pt>
                <c:pt idx="176">
                  <c:v>0.95843767312999995</c:v>
                </c:pt>
                <c:pt idx="177">
                  <c:v>1.1723000773400001</c:v>
                </c:pt>
                <c:pt idx="178">
                  <c:v>1.66493493976</c:v>
                </c:pt>
                <c:pt idx="179">
                  <c:v>1.59981372549</c:v>
                </c:pt>
                <c:pt idx="180">
                  <c:v>1.80528039702</c:v>
                </c:pt>
                <c:pt idx="181">
                  <c:v>2.0683444444400001</c:v>
                </c:pt>
                <c:pt idx="182">
                  <c:v>2.0344396284799999</c:v>
                </c:pt>
                <c:pt idx="183">
                  <c:v>1.93832112676</c:v>
                </c:pt>
                <c:pt idx="184">
                  <c:v>2.014684133919999</c:v>
                </c:pt>
                <c:pt idx="185">
                  <c:v>2.1810469798700001</c:v>
                </c:pt>
                <c:pt idx="186">
                  <c:v>1.87050753187</c:v>
                </c:pt>
                <c:pt idx="187">
                  <c:v>1.7445721331699999</c:v>
                </c:pt>
                <c:pt idx="188">
                  <c:v>1.8621256366700001</c:v>
                </c:pt>
                <c:pt idx="189">
                  <c:v>1.8847933884300001</c:v>
                </c:pt>
                <c:pt idx="190">
                  <c:v>2.0082658092200001</c:v>
                </c:pt>
                <c:pt idx="191">
                  <c:v>2.3231515151500002</c:v>
                </c:pt>
                <c:pt idx="192">
                  <c:v>2.5745898778399998</c:v>
                </c:pt>
                <c:pt idx="193">
                  <c:v>2.3936618357500001</c:v>
                </c:pt>
                <c:pt idx="194">
                  <c:v>2.30762666667</c:v>
                </c:pt>
                <c:pt idx="195">
                  <c:v>2.2980281690100002</c:v>
                </c:pt>
                <c:pt idx="196">
                  <c:v>1.9251010452999999</c:v>
                </c:pt>
                <c:pt idx="197">
                  <c:v>1.93191189427</c:v>
                </c:pt>
                <c:pt idx="198">
                  <c:v>1.70693799682</c:v>
                </c:pt>
                <c:pt idx="199">
                  <c:v>1.7179517313699999</c:v>
                </c:pt>
                <c:pt idx="200">
                  <c:v>1.9904508320700001</c:v>
                </c:pt>
                <c:pt idx="201">
                  <c:v>1.82382625864</c:v>
                </c:pt>
                <c:pt idx="202">
                  <c:v>1.64259459459</c:v>
                </c:pt>
                <c:pt idx="203">
                  <c:v>0.80355911823600001</c:v>
                </c:pt>
                <c:pt idx="204">
                  <c:v>0.797106995885</c:v>
                </c:pt>
                <c:pt idx="205">
                  <c:v>1.4075486806199999</c:v>
                </c:pt>
                <c:pt idx="206">
                  <c:v>1.66282197802</c:v>
                </c:pt>
                <c:pt idx="207">
                  <c:v>1.890798151</c:v>
                </c:pt>
                <c:pt idx="208">
                  <c:v>1.7444013377900001</c:v>
                </c:pt>
                <c:pt idx="209">
                  <c:v>1.4188348348299999</c:v>
                </c:pt>
                <c:pt idx="210">
                  <c:v>1.2591788953</c:v>
                </c:pt>
                <c:pt idx="211">
                  <c:v>1.65807486631</c:v>
                </c:pt>
                <c:pt idx="212">
                  <c:v>1.4309055876700001</c:v>
                </c:pt>
                <c:pt idx="213">
                  <c:v>1.1103016006699999</c:v>
                </c:pt>
                <c:pt idx="214">
                  <c:v>0.93035385612400001</c:v>
                </c:pt>
                <c:pt idx="215">
                  <c:v>0.73537430167600004</c:v>
                </c:pt>
                <c:pt idx="216">
                  <c:v>0.66866133782100001</c:v>
                </c:pt>
                <c:pt idx="217">
                  <c:v>0.79301805675000003</c:v>
                </c:pt>
                <c:pt idx="218">
                  <c:v>0.52849263721600004</c:v>
                </c:pt>
                <c:pt idx="219">
                  <c:v>0.28567974882300001</c:v>
                </c:pt>
                <c:pt idx="220">
                  <c:v>0.345081452826</c:v>
                </c:pt>
                <c:pt idx="221">
                  <c:v>0.288706886045</c:v>
                </c:pt>
                <c:pt idx="222">
                  <c:v>0.44650252525299999</c:v>
                </c:pt>
                <c:pt idx="223">
                  <c:v>0.24983228750700001</c:v>
                </c:pt>
                <c:pt idx="224">
                  <c:v>0.40409843400399997</c:v>
                </c:pt>
                <c:pt idx="225">
                  <c:v>0.34114558058900002</c:v>
                </c:pt>
                <c:pt idx="226">
                  <c:v>0.45213156053199999</c:v>
                </c:pt>
                <c:pt idx="227">
                  <c:v>1.17448983543</c:v>
                </c:pt>
                <c:pt idx="228">
                  <c:v>1.63695964126</c:v>
                </c:pt>
                <c:pt idx="229">
                  <c:v>1.7723487179499999</c:v>
                </c:pt>
                <c:pt idx="230">
                  <c:v>1.68451792829</c:v>
                </c:pt>
                <c:pt idx="231">
                  <c:v>1.4802586206899999</c:v>
                </c:pt>
                <c:pt idx="232">
                  <c:v>2.0997357910900001</c:v>
                </c:pt>
                <c:pt idx="233">
                  <c:v>1.6903356973999999</c:v>
                </c:pt>
                <c:pt idx="234">
                  <c:v>1.5544717608</c:v>
                </c:pt>
                <c:pt idx="235">
                  <c:v>0.83813287904599998</c:v>
                </c:pt>
                <c:pt idx="236">
                  <c:v>0.59837984496100005</c:v>
                </c:pt>
                <c:pt idx="237">
                  <c:v>0.35512908778000002</c:v>
                </c:pt>
                <c:pt idx="238">
                  <c:v>0.65348815606099997</c:v>
                </c:pt>
                <c:pt idx="239">
                  <c:v>1.0723420855200001</c:v>
                </c:pt>
                <c:pt idx="240">
                  <c:v>1.33770327553</c:v>
                </c:pt>
                <c:pt idx="241">
                  <c:v>1.230208</c:v>
                </c:pt>
                <c:pt idx="242">
                  <c:v>1.28674363328</c:v>
                </c:pt>
                <c:pt idx="243">
                  <c:v>1.10995662651</c:v>
                </c:pt>
                <c:pt idx="244">
                  <c:v>1.2031778801799999</c:v>
                </c:pt>
                <c:pt idx="245">
                  <c:v>0.91975726927900003</c:v>
                </c:pt>
                <c:pt idx="246">
                  <c:v>1.14730970724</c:v>
                </c:pt>
                <c:pt idx="247">
                  <c:v>1.1850748421999999</c:v>
                </c:pt>
                <c:pt idx="248">
                  <c:v>1.44256603774</c:v>
                </c:pt>
                <c:pt idx="249">
                  <c:v>1.6536296296299999</c:v>
                </c:pt>
                <c:pt idx="250">
                  <c:v>1.75662702703</c:v>
                </c:pt>
                <c:pt idx="251">
                  <c:v>1.7661356673999999</c:v>
                </c:pt>
                <c:pt idx="252">
                  <c:v>2.1023001485899999</c:v>
                </c:pt>
                <c:pt idx="253">
                  <c:v>1.70045271318</c:v>
                </c:pt>
                <c:pt idx="254">
                  <c:v>1.7019402985100001</c:v>
                </c:pt>
                <c:pt idx="255">
                  <c:v>1.49062211615</c:v>
                </c:pt>
                <c:pt idx="256">
                  <c:v>1.7445663716799999</c:v>
                </c:pt>
                <c:pt idx="257">
                  <c:v>2.22174698795</c:v>
                </c:pt>
                <c:pt idx="258">
                  <c:v>1.6035210356</c:v>
                </c:pt>
                <c:pt idx="259">
                  <c:v>1.5733818181799999</c:v>
                </c:pt>
                <c:pt idx="260">
                  <c:v>1.59960784314</c:v>
                </c:pt>
                <c:pt idx="261">
                  <c:v>1.6861770091599999</c:v>
                </c:pt>
                <c:pt idx="262">
                  <c:v>2.0907938021499999</c:v>
                </c:pt>
                <c:pt idx="263">
                  <c:v>2.2137402061899998</c:v>
                </c:pt>
                <c:pt idx="264">
                  <c:v>1.80508048512</c:v>
                </c:pt>
                <c:pt idx="265">
                  <c:v>1.79984678523</c:v>
                </c:pt>
              </c:numCache>
            </c:numRef>
          </c:yVal>
          <c:smooth val="0"/>
          <c:extLst>
            <c:ext xmlns:c16="http://schemas.microsoft.com/office/drawing/2014/chart" uri="{C3380CC4-5D6E-409C-BE32-E72D297353CC}">
              <c16:uniqueId val="{00000000-4078-8D4D-AD72-2090FB658659}"/>
            </c:ext>
          </c:extLst>
        </c:ser>
        <c:dLbls>
          <c:showLegendKey val="0"/>
          <c:showVal val="0"/>
          <c:showCatName val="0"/>
          <c:showSerName val="0"/>
          <c:showPercent val="0"/>
          <c:showBubbleSize val="0"/>
        </c:dLbls>
        <c:axId val="1925776864"/>
        <c:axId val="-2059728384"/>
      </c:scatterChart>
      <c:valAx>
        <c:axId val="1925776864"/>
        <c:scaling>
          <c:orientation val="minMax"/>
          <c:max val="300"/>
          <c:min val="0"/>
        </c:scaling>
        <c:delete val="0"/>
        <c:axPos val="b"/>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dirty="0">
                    <a:solidFill>
                      <a:schemeClr val="tx1"/>
                    </a:solidFill>
                  </a:rPr>
                  <a:t>Time</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solidFill>
            <a:round/>
            <a:tailEnd type="triangle" w="sm" len="med"/>
          </a:ln>
          <a:effectLst/>
        </c:spPr>
        <c:txPr>
          <a:bodyPr rot="-60000000" spcFirstLastPara="1" vertOverflow="ellipsis" vert="horz" wrap="square" anchor="ctr" anchorCtr="1"/>
          <a:lstStyle/>
          <a:p>
            <a:pPr>
              <a:defRPr sz="100" b="0" i="0" u="none" strike="noStrike" kern="1200" baseline="0">
                <a:solidFill>
                  <a:schemeClr val="bg1"/>
                </a:solidFill>
                <a:latin typeface="+mn-lt"/>
                <a:ea typeface="+mn-ea"/>
                <a:cs typeface="+mn-cs"/>
              </a:defRPr>
            </a:pPr>
            <a:endParaRPr lang="en-US"/>
          </a:p>
        </c:txPr>
        <c:crossAx val="-2059728384"/>
        <c:crosses val="autoZero"/>
        <c:crossBetween val="midCat"/>
      </c:valAx>
      <c:valAx>
        <c:axId val="-2059728384"/>
        <c:scaling>
          <c:orientation val="minMax"/>
          <c:max val="3.5"/>
          <c:min val="0"/>
        </c:scaling>
        <c:delete val="0"/>
        <c:axPos val="l"/>
        <c:title>
          <c:tx>
            <c:rich>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sz="2400" b="0" dirty="0">
                    <a:solidFill>
                      <a:schemeClr val="tx1"/>
                    </a:solidFill>
                  </a:rPr>
                  <a:t>Throughput</a:t>
                </a:r>
              </a:p>
            </c:rich>
          </c:tx>
          <c:layout>
            <c:manualLayout>
              <c:xMode val="edge"/>
              <c:yMode val="edge"/>
              <c:x val="0.12521757365039399"/>
              <c:y val="0.215464746165965"/>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solidFill>
            <a:schemeClr val="bg1"/>
          </a:solidFill>
          <a:ln w="9525" cap="flat" cmpd="sng" algn="ctr">
            <a:solidFill>
              <a:schemeClr val="tx1"/>
            </a:solidFill>
            <a:round/>
            <a:headEnd type="none" w="sm" len="med"/>
            <a:tailEnd type="triangle" w="sm" len="sm"/>
          </a:ln>
          <a:effectLst/>
        </c:spPr>
        <c:txPr>
          <a:bodyPr rot="-60000000" spcFirstLastPara="1" vertOverflow="ellipsis" vert="horz" wrap="square" anchor="ctr" anchorCtr="1"/>
          <a:lstStyle/>
          <a:p>
            <a:pPr>
              <a:defRPr sz="100" b="0" i="0" u="none" strike="noStrike" kern="1200" baseline="0">
                <a:solidFill>
                  <a:schemeClr val="bg1"/>
                </a:solidFill>
                <a:latin typeface="+mn-lt"/>
                <a:ea typeface="+mn-ea"/>
                <a:cs typeface="+mn-cs"/>
              </a:defRPr>
            </a:pPr>
            <a:endParaRPr lang="en-US"/>
          </a:p>
        </c:txPr>
        <c:crossAx val="1925776864"/>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0969035403844"/>
          <c:y val="9.2178139300603298E-2"/>
          <c:w val="0.75701442058195001"/>
          <c:h val="0.77210129783836501"/>
        </c:manualLayout>
      </c:layout>
      <c:scatterChart>
        <c:scatterStyle val="lineMarker"/>
        <c:varyColors val="0"/>
        <c:ser>
          <c:idx val="0"/>
          <c:order val="0"/>
          <c:tx>
            <c:strRef>
              <c:f>Sheet1!$B$1</c:f>
              <c:strCache>
                <c:ptCount val="1"/>
                <c:pt idx="0">
                  <c:v>throughput (mbps)</c:v>
                </c:pt>
              </c:strCache>
            </c:strRef>
          </c:tx>
          <c:spPr>
            <a:ln w="19050" cap="rnd">
              <a:solidFill>
                <a:srgbClr val="0070C0"/>
              </a:solidFill>
              <a:round/>
            </a:ln>
            <a:effectLst/>
          </c:spPr>
          <c:marker>
            <c:symbol val="none"/>
          </c:marker>
          <c:xVal>
            <c:numRef>
              <c:f>Sheet1!$M$1:$M$266</c:f>
              <c:numCache>
                <c:formatCode>General</c:formatCode>
                <c:ptCount val="266"/>
                <c:pt idx="1">
                  <c:v>0</c:v>
                </c:pt>
                <c:pt idx="2">
                  <c:v>1.15999984741</c:v>
                </c:pt>
                <c:pt idx="3">
                  <c:v>1.8999998569500001</c:v>
                </c:pt>
                <c:pt idx="4">
                  <c:v>3.3399999141699981</c:v>
                </c:pt>
                <c:pt idx="5">
                  <c:v>5.07999992371</c:v>
                </c:pt>
                <c:pt idx="6">
                  <c:v>6.2699999809299998</c:v>
                </c:pt>
                <c:pt idx="7">
                  <c:v>6.82999992371</c:v>
                </c:pt>
                <c:pt idx="8">
                  <c:v>7.4299998283399997</c:v>
                </c:pt>
                <c:pt idx="9">
                  <c:v>8.1899998188000005</c:v>
                </c:pt>
                <c:pt idx="10">
                  <c:v>8.9599997997299994</c:v>
                </c:pt>
                <c:pt idx="11">
                  <c:v>9.5999999046299997</c:v>
                </c:pt>
                <c:pt idx="12">
                  <c:v>10.149999856899999</c:v>
                </c:pt>
                <c:pt idx="13">
                  <c:v>10.8699998856</c:v>
                </c:pt>
                <c:pt idx="14">
                  <c:v>11.509999990500001</c:v>
                </c:pt>
                <c:pt idx="15">
                  <c:v>12.169999837900001</c:v>
                </c:pt>
                <c:pt idx="16">
                  <c:v>12.6599998474</c:v>
                </c:pt>
                <c:pt idx="17">
                  <c:v>13.25</c:v>
                </c:pt>
                <c:pt idx="18">
                  <c:v>13.809999942799999</c:v>
                </c:pt>
                <c:pt idx="19">
                  <c:v>14.4299998283</c:v>
                </c:pt>
                <c:pt idx="20">
                  <c:v>14.9099998474</c:v>
                </c:pt>
                <c:pt idx="21">
                  <c:v>15.599999904600001</c:v>
                </c:pt>
                <c:pt idx="22">
                  <c:v>16.029999971399999</c:v>
                </c:pt>
                <c:pt idx="23">
                  <c:v>16.549999952299999</c:v>
                </c:pt>
                <c:pt idx="24">
                  <c:v>17.169999837900001</c:v>
                </c:pt>
                <c:pt idx="25">
                  <c:v>17.8599998951</c:v>
                </c:pt>
                <c:pt idx="26">
                  <c:v>18.569999933199998</c:v>
                </c:pt>
                <c:pt idx="27">
                  <c:v>19.299999952299999</c:v>
                </c:pt>
                <c:pt idx="28">
                  <c:v>19.739999771099999</c:v>
                </c:pt>
                <c:pt idx="29">
                  <c:v>20.449999809299999</c:v>
                </c:pt>
                <c:pt idx="30">
                  <c:v>21.119999885599999</c:v>
                </c:pt>
                <c:pt idx="31">
                  <c:v>21.819999933199998</c:v>
                </c:pt>
                <c:pt idx="32">
                  <c:v>22.639999866499998</c:v>
                </c:pt>
                <c:pt idx="33">
                  <c:v>24.059999942800001</c:v>
                </c:pt>
                <c:pt idx="34">
                  <c:v>25.259999990499999</c:v>
                </c:pt>
                <c:pt idx="35">
                  <c:v>26.349999904600001</c:v>
                </c:pt>
                <c:pt idx="36">
                  <c:v>27.059999942800001</c:v>
                </c:pt>
                <c:pt idx="37">
                  <c:v>27.7099997997</c:v>
                </c:pt>
                <c:pt idx="38">
                  <c:v>28.429999828300001</c:v>
                </c:pt>
                <c:pt idx="39">
                  <c:v>29.329999923700001</c:v>
                </c:pt>
                <c:pt idx="40">
                  <c:v>30.099999904600001</c:v>
                </c:pt>
                <c:pt idx="41">
                  <c:v>30.679999828300001</c:v>
                </c:pt>
                <c:pt idx="42">
                  <c:v>31.409999847400002</c:v>
                </c:pt>
                <c:pt idx="43">
                  <c:v>32.059999942799998</c:v>
                </c:pt>
                <c:pt idx="44">
                  <c:v>32.689999818799997</c:v>
                </c:pt>
                <c:pt idx="45">
                  <c:v>33.289999961900001</c:v>
                </c:pt>
                <c:pt idx="46">
                  <c:v>33.929999828299998</c:v>
                </c:pt>
                <c:pt idx="47">
                  <c:v>34.5899999142</c:v>
                </c:pt>
                <c:pt idx="48">
                  <c:v>35.149999856900003</c:v>
                </c:pt>
                <c:pt idx="49">
                  <c:v>35.7099997997</c:v>
                </c:pt>
                <c:pt idx="50">
                  <c:v>36.319999933200002</c:v>
                </c:pt>
                <c:pt idx="51">
                  <c:v>36.969999790199999</c:v>
                </c:pt>
                <c:pt idx="52">
                  <c:v>37.549999952299999</c:v>
                </c:pt>
                <c:pt idx="53">
                  <c:v>38.129999875999999</c:v>
                </c:pt>
                <c:pt idx="54">
                  <c:v>38.719999790199999</c:v>
                </c:pt>
                <c:pt idx="55">
                  <c:v>39.289999961900001</c:v>
                </c:pt>
                <c:pt idx="56">
                  <c:v>39.949999809300003</c:v>
                </c:pt>
                <c:pt idx="57">
                  <c:v>40.549999952299999</c:v>
                </c:pt>
                <c:pt idx="58">
                  <c:v>41.029999971400002</c:v>
                </c:pt>
                <c:pt idx="59">
                  <c:v>41.279999971400002</c:v>
                </c:pt>
                <c:pt idx="60">
                  <c:v>42.069999933200002</c:v>
                </c:pt>
                <c:pt idx="61">
                  <c:v>42.669999837900001</c:v>
                </c:pt>
                <c:pt idx="62">
                  <c:v>43.279999971400002</c:v>
                </c:pt>
                <c:pt idx="63">
                  <c:v>43.539999961900001</c:v>
                </c:pt>
                <c:pt idx="64">
                  <c:v>43.759999990499999</c:v>
                </c:pt>
                <c:pt idx="65">
                  <c:v>44.069999933200002</c:v>
                </c:pt>
                <c:pt idx="66">
                  <c:v>45.719999790199999</c:v>
                </c:pt>
                <c:pt idx="67">
                  <c:v>46.5</c:v>
                </c:pt>
                <c:pt idx="68">
                  <c:v>47.029999971400002</c:v>
                </c:pt>
                <c:pt idx="69">
                  <c:v>47.869999885600002</c:v>
                </c:pt>
                <c:pt idx="70">
                  <c:v>48.719999790199999</c:v>
                </c:pt>
                <c:pt idx="71">
                  <c:v>49.969999790199999</c:v>
                </c:pt>
                <c:pt idx="72">
                  <c:v>50.629999875999999</c:v>
                </c:pt>
                <c:pt idx="73">
                  <c:v>51.419999837900001</c:v>
                </c:pt>
                <c:pt idx="74">
                  <c:v>52.359999895100003</c:v>
                </c:pt>
                <c:pt idx="75">
                  <c:v>53.189999818799997</c:v>
                </c:pt>
                <c:pt idx="76">
                  <c:v>54.199999809300003</c:v>
                </c:pt>
                <c:pt idx="77">
                  <c:v>54.969999790199999</c:v>
                </c:pt>
                <c:pt idx="78">
                  <c:v>55.829999923700001</c:v>
                </c:pt>
                <c:pt idx="79">
                  <c:v>56.559999942799998</c:v>
                </c:pt>
                <c:pt idx="80">
                  <c:v>57.289999961900001</c:v>
                </c:pt>
                <c:pt idx="81">
                  <c:v>57.909999847400002</c:v>
                </c:pt>
                <c:pt idx="82">
                  <c:v>58.619999885600002</c:v>
                </c:pt>
                <c:pt idx="83">
                  <c:v>59.269999980900003</c:v>
                </c:pt>
                <c:pt idx="84">
                  <c:v>60.049999952299999</c:v>
                </c:pt>
                <c:pt idx="85">
                  <c:v>60.679999828299998</c:v>
                </c:pt>
                <c:pt idx="86">
                  <c:v>61.579999923700001</c:v>
                </c:pt>
                <c:pt idx="87">
                  <c:v>62.039999961900001</c:v>
                </c:pt>
                <c:pt idx="88">
                  <c:v>62.609999895100003</c:v>
                </c:pt>
                <c:pt idx="89">
                  <c:v>63.289999961900001</c:v>
                </c:pt>
                <c:pt idx="90">
                  <c:v>64.029999971400002</c:v>
                </c:pt>
                <c:pt idx="91">
                  <c:v>64.699999809299996</c:v>
                </c:pt>
                <c:pt idx="92">
                  <c:v>65.289999961899994</c:v>
                </c:pt>
                <c:pt idx="93">
                  <c:v>65.719999790200006</c:v>
                </c:pt>
                <c:pt idx="94">
                  <c:v>66.809999942800005</c:v>
                </c:pt>
                <c:pt idx="95">
                  <c:v>67.719999790200006</c:v>
                </c:pt>
                <c:pt idx="96">
                  <c:v>68.479999780699998</c:v>
                </c:pt>
                <c:pt idx="97">
                  <c:v>69.199999809299996</c:v>
                </c:pt>
                <c:pt idx="98">
                  <c:v>70.049999952299999</c:v>
                </c:pt>
                <c:pt idx="99">
                  <c:v>70.869999885599995</c:v>
                </c:pt>
                <c:pt idx="100">
                  <c:v>72.199999809299996</c:v>
                </c:pt>
                <c:pt idx="101">
                  <c:v>73.869999885599995</c:v>
                </c:pt>
                <c:pt idx="102">
                  <c:v>75</c:v>
                </c:pt>
                <c:pt idx="103">
                  <c:v>75.899999856899996</c:v>
                </c:pt>
                <c:pt idx="104">
                  <c:v>76.7099997997</c:v>
                </c:pt>
                <c:pt idx="105">
                  <c:v>77.729999780699998</c:v>
                </c:pt>
                <c:pt idx="106">
                  <c:v>78.689999818798896</c:v>
                </c:pt>
                <c:pt idx="107">
                  <c:v>79.809999942800005</c:v>
                </c:pt>
                <c:pt idx="108">
                  <c:v>80.789999961899994</c:v>
                </c:pt>
                <c:pt idx="109">
                  <c:v>81.689999818798896</c:v>
                </c:pt>
                <c:pt idx="110">
                  <c:v>82.579999923700001</c:v>
                </c:pt>
                <c:pt idx="111">
                  <c:v>83.429999828299998</c:v>
                </c:pt>
                <c:pt idx="112">
                  <c:v>84.399999856899996</c:v>
                </c:pt>
                <c:pt idx="113">
                  <c:v>85.339999914200007</c:v>
                </c:pt>
                <c:pt idx="114">
                  <c:v>86.5</c:v>
                </c:pt>
                <c:pt idx="115">
                  <c:v>87.619999885599981</c:v>
                </c:pt>
                <c:pt idx="116">
                  <c:v>88.909999847400002</c:v>
                </c:pt>
                <c:pt idx="117">
                  <c:v>89.759999990500006</c:v>
                </c:pt>
                <c:pt idx="118">
                  <c:v>90.829999923700001</c:v>
                </c:pt>
                <c:pt idx="119">
                  <c:v>92.269999980899996</c:v>
                </c:pt>
                <c:pt idx="120">
                  <c:v>93.169999837899198</c:v>
                </c:pt>
                <c:pt idx="121">
                  <c:v>94.279999971400002</c:v>
                </c:pt>
                <c:pt idx="122">
                  <c:v>95.379999875999445</c:v>
                </c:pt>
                <c:pt idx="123">
                  <c:v>96.609999895100003</c:v>
                </c:pt>
                <c:pt idx="124">
                  <c:v>97.149999856899996</c:v>
                </c:pt>
                <c:pt idx="125">
                  <c:v>98.799999952299999</c:v>
                </c:pt>
                <c:pt idx="126">
                  <c:v>100.039999962</c:v>
                </c:pt>
                <c:pt idx="127">
                  <c:v>101.109999895</c:v>
                </c:pt>
                <c:pt idx="128">
                  <c:v>101.479999781</c:v>
                </c:pt>
                <c:pt idx="129">
                  <c:v>101.75999999</c:v>
                </c:pt>
                <c:pt idx="130">
                  <c:v>102.42999982800001</c:v>
                </c:pt>
                <c:pt idx="131">
                  <c:v>105.32999992400001</c:v>
                </c:pt>
                <c:pt idx="132">
                  <c:v>107.17999982800001</c:v>
                </c:pt>
                <c:pt idx="133">
                  <c:v>108.109999895</c:v>
                </c:pt>
                <c:pt idx="134">
                  <c:v>109.589999914</c:v>
                </c:pt>
                <c:pt idx="135">
                  <c:v>110.75</c:v>
                </c:pt>
                <c:pt idx="136">
                  <c:v>112.80999994299999</c:v>
                </c:pt>
                <c:pt idx="137">
                  <c:v>113.989999771</c:v>
                </c:pt>
                <c:pt idx="138">
                  <c:v>115.15999984699999</c:v>
                </c:pt>
                <c:pt idx="139">
                  <c:v>116.869999886</c:v>
                </c:pt>
                <c:pt idx="140">
                  <c:v>118.50999999</c:v>
                </c:pt>
                <c:pt idx="141">
                  <c:v>119.739999771</c:v>
                </c:pt>
                <c:pt idx="142">
                  <c:v>121.169999838</c:v>
                </c:pt>
                <c:pt idx="143">
                  <c:v>123.039999962</c:v>
                </c:pt>
                <c:pt idx="144">
                  <c:v>124.92999982800001</c:v>
                </c:pt>
                <c:pt idx="145">
                  <c:v>127.489999771</c:v>
                </c:pt>
                <c:pt idx="146">
                  <c:v>128.31999993299999</c:v>
                </c:pt>
                <c:pt idx="147">
                  <c:v>131.14999985700001</c:v>
                </c:pt>
                <c:pt idx="148">
                  <c:v>135.75999999000001</c:v>
                </c:pt>
                <c:pt idx="149">
                  <c:v>139.50999999000001</c:v>
                </c:pt>
                <c:pt idx="150">
                  <c:v>140.82999992399999</c:v>
                </c:pt>
                <c:pt idx="151">
                  <c:v>144.539999962</c:v>
                </c:pt>
                <c:pt idx="152">
                  <c:v>146.36999988599999</c:v>
                </c:pt>
                <c:pt idx="153">
                  <c:v>149.75999999000001</c:v>
                </c:pt>
                <c:pt idx="154">
                  <c:v>151.88999986600001</c:v>
                </c:pt>
                <c:pt idx="155">
                  <c:v>153.31999993299999</c:v>
                </c:pt>
                <c:pt idx="156">
                  <c:v>154.73999977099999</c:v>
                </c:pt>
                <c:pt idx="157">
                  <c:v>155.70999979999999</c:v>
                </c:pt>
                <c:pt idx="158">
                  <c:v>156.339999914</c:v>
                </c:pt>
                <c:pt idx="159">
                  <c:v>157.50999999000001</c:v>
                </c:pt>
                <c:pt idx="160">
                  <c:v>158.98999977099999</c:v>
                </c:pt>
                <c:pt idx="161">
                  <c:v>160.11999988599999</c:v>
                </c:pt>
                <c:pt idx="162">
                  <c:v>161.169999838</c:v>
                </c:pt>
                <c:pt idx="163">
                  <c:v>162.31999993299999</c:v>
                </c:pt>
                <c:pt idx="164">
                  <c:v>163.36999988599999</c:v>
                </c:pt>
                <c:pt idx="165">
                  <c:v>164.669999838</c:v>
                </c:pt>
                <c:pt idx="166">
                  <c:v>165.60999989499999</c:v>
                </c:pt>
                <c:pt idx="167">
                  <c:v>166.54999995200001</c:v>
                </c:pt>
                <c:pt idx="168">
                  <c:v>167.63999986600001</c:v>
                </c:pt>
                <c:pt idx="169">
                  <c:v>168.71999978999989</c:v>
                </c:pt>
                <c:pt idx="170">
                  <c:v>170.589999914</c:v>
                </c:pt>
                <c:pt idx="171">
                  <c:v>172.10999989499999</c:v>
                </c:pt>
                <c:pt idx="172">
                  <c:v>173.289999962</c:v>
                </c:pt>
                <c:pt idx="173">
                  <c:v>174.229999781</c:v>
                </c:pt>
                <c:pt idx="174">
                  <c:v>175.51999998100001</c:v>
                </c:pt>
                <c:pt idx="175">
                  <c:v>177.01999998100001</c:v>
                </c:pt>
                <c:pt idx="176">
                  <c:v>178.55999994300001</c:v>
                </c:pt>
                <c:pt idx="177">
                  <c:v>179.94999980899999</c:v>
                </c:pt>
                <c:pt idx="178">
                  <c:v>180.86999988599999</c:v>
                </c:pt>
                <c:pt idx="179">
                  <c:v>181.779999971</c:v>
                </c:pt>
                <c:pt idx="180">
                  <c:v>182.68999981900001</c:v>
                </c:pt>
                <c:pt idx="181">
                  <c:v>183.5</c:v>
                </c:pt>
                <c:pt idx="182">
                  <c:v>184.23999977099999</c:v>
                </c:pt>
                <c:pt idx="183">
                  <c:v>185.039999962</c:v>
                </c:pt>
                <c:pt idx="184">
                  <c:v>185.81999993299999</c:v>
                </c:pt>
                <c:pt idx="185">
                  <c:v>186.50999999000001</c:v>
                </c:pt>
                <c:pt idx="186">
                  <c:v>187.45999979999999</c:v>
                </c:pt>
                <c:pt idx="187">
                  <c:v>188.35999989499999</c:v>
                </c:pt>
                <c:pt idx="188">
                  <c:v>189.04999995200001</c:v>
                </c:pt>
                <c:pt idx="189">
                  <c:v>189.379999876</c:v>
                </c:pt>
                <c:pt idx="190">
                  <c:v>190.5</c:v>
                </c:pt>
                <c:pt idx="191">
                  <c:v>191.18999981900001</c:v>
                </c:pt>
                <c:pt idx="192">
                  <c:v>191.849999905</c:v>
                </c:pt>
                <c:pt idx="193">
                  <c:v>192.14999985700001</c:v>
                </c:pt>
                <c:pt idx="194">
                  <c:v>192.38999986600001</c:v>
                </c:pt>
                <c:pt idx="195">
                  <c:v>192.76999998100001</c:v>
                </c:pt>
                <c:pt idx="196">
                  <c:v>194.69999980899999</c:v>
                </c:pt>
                <c:pt idx="197">
                  <c:v>195.69999980899999</c:v>
                </c:pt>
                <c:pt idx="198">
                  <c:v>196.419999838</c:v>
                </c:pt>
                <c:pt idx="199">
                  <c:v>197.45999979999999</c:v>
                </c:pt>
                <c:pt idx="200">
                  <c:v>198.21999978999989</c:v>
                </c:pt>
                <c:pt idx="201">
                  <c:v>199.32999992399999</c:v>
                </c:pt>
                <c:pt idx="202">
                  <c:v>200.089999914</c:v>
                </c:pt>
                <c:pt idx="203">
                  <c:v>201.67999982800001</c:v>
                </c:pt>
                <c:pt idx="204">
                  <c:v>203.71999978999989</c:v>
                </c:pt>
                <c:pt idx="205">
                  <c:v>204.919999838</c:v>
                </c:pt>
                <c:pt idx="206">
                  <c:v>205.919999838</c:v>
                </c:pt>
                <c:pt idx="207">
                  <c:v>206.669999838</c:v>
                </c:pt>
                <c:pt idx="208">
                  <c:v>207.65999984699999</c:v>
                </c:pt>
                <c:pt idx="209">
                  <c:v>208.75</c:v>
                </c:pt>
                <c:pt idx="210">
                  <c:v>210.05999994300001</c:v>
                </c:pt>
                <c:pt idx="211">
                  <c:v>210.90999984699999</c:v>
                </c:pt>
                <c:pt idx="212">
                  <c:v>212.039999962</c:v>
                </c:pt>
                <c:pt idx="213">
                  <c:v>213.31999993299999</c:v>
                </c:pt>
                <c:pt idx="214">
                  <c:v>214.95999979999999</c:v>
                </c:pt>
                <c:pt idx="215">
                  <c:v>216.5</c:v>
                </c:pt>
                <c:pt idx="216">
                  <c:v>218.96999979</c:v>
                </c:pt>
                <c:pt idx="217">
                  <c:v>220.229999781</c:v>
                </c:pt>
                <c:pt idx="218">
                  <c:v>222.57999992399999</c:v>
                </c:pt>
                <c:pt idx="219">
                  <c:v>227.779999971</c:v>
                </c:pt>
                <c:pt idx="220">
                  <c:v>232.669999838</c:v>
                </c:pt>
                <c:pt idx="221">
                  <c:v>237.69999980899999</c:v>
                </c:pt>
                <c:pt idx="222">
                  <c:v>241.29999995200001</c:v>
                </c:pt>
                <c:pt idx="223">
                  <c:v>244.89999985700001</c:v>
                </c:pt>
                <c:pt idx="224">
                  <c:v>249.04999995200001</c:v>
                </c:pt>
                <c:pt idx="225">
                  <c:v>253.779999971</c:v>
                </c:pt>
                <c:pt idx="226">
                  <c:v>256.73999977099862</c:v>
                </c:pt>
                <c:pt idx="227">
                  <c:v>257.86999988600002</c:v>
                </c:pt>
                <c:pt idx="228">
                  <c:v>258.85999989499999</c:v>
                </c:pt>
                <c:pt idx="229">
                  <c:v>259.72999978099921</c:v>
                </c:pt>
                <c:pt idx="230">
                  <c:v>260.82999992399999</c:v>
                </c:pt>
                <c:pt idx="231">
                  <c:v>261.85999989499999</c:v>
                </c:pt>
                <c:pt idx="232">
                  <c:v>262.59999990499921</c:v>
                </c:pt>
                <c:pt idx="233">
                  <c:v>263.53999996199661</c:v>
                </c:pt>
                <c:pt idx="234">
                  <c:v>264.53999996199661</c:v>
                </c:pt>
                <c:pt idx="235">
                  <c:v>266.38999986599998</c:v>
                </c:pt>
                <c:pt idx="236">
                  <c:v>268.54999995200001</c:v>
                </c:pt>
                <c:pt idx="237">
                  <c:v>273.29999995199518</c:v>
                </c:pt>
                <c:pt idx="238">
                  <c:v>275.54999995200001</c:v>
                </c:pt>
                <c:pt idx="239">
                  <c:v>276.97999978099921</c:v>
                </c:pt>
                <c:pt idx="240">
                  <c:v>278.10999989499999</c:v>
                </c:pt>
                <c:pt idx="241">
                  <c:v>279.32999992399999</c:v>
                </c:pt>
                <c:pt idx="242">
                  <c:v>280.59999990499921</c:v>
                </c:pt>
                <c:pt idx="243">
                  <c:v>281.93999981899998</c:v>
                </c:pt>
                <c:pt idx="244">
                  <c:v>283.11999988600002</c:v>
                </c:pt>
                <c:pt idx="245">
                  <c:v>284.79999995199518</c:v>
                </c:pt>
                <c:pt idx="246">
                  <c:v>286.18999981899998</c:v>
                </c:pt>
                <c:pt idx="247">
                  <c:v>287.38999986599998</c:v>
                </c:pt>
                <c:pt idx="248">
                  <c:v>288.43999981899998</c:v>
                </c:pt>
                <c:pt idx="249">
                  <c:v>289.36999988600002</c:v>
                </c:pt>
                <c:pt idx="250">
                  <c:v>290.19999980900002</c:v>
                </c:pt>
                <c:pt idx="251">
                  <c:v>291.21999978999997</c:v>
                </c:pt>
                <c:pt idx="252">
                  <c:v>291.97999978099921</c:v>
                </c:pt>
                <c:pt idx="253">
                  <c:v>292.71999978999997</c:v>
                </c:pt>
                <c:pt idx="254">
                  <c:v>293.07999992399999</c:v>
                </c:pt>
                <c:pt idx="255">
                  <c:v>294.42999982799961</c:v>
                </c:pt>
                <c:pt idx="256">
                  <c:v>295.31999993300002</c:v>
                </c:pt>
                <c:pt idx="257">
                  <c:v>296.06999993300002</c:v>
                </c:pt>
                <c:pt idx="258">
                  <c:v>296.46999978999997</c:v>
                </c:pt>
                <c:pt idx="259">
                  <c:v>296.78999996199661</c:v>
                </c:pt>
                <c:pt idx="260">
                  <c:v>297.29999995199518</c:v>
                </c:pt>
                <c:pt idx="261">
                  <c:v>299.48999977099862</c:v>
                </c:pt>
                <c:pt idx="262">
                  <c:v>300.42999982799961</c:v>
                </c:pt>
                <c:pt idx="263">
                  <c:v>301</c:v>
                </c:pt>
                <c:pt idx="264">
                  <c:v>302.00999998999998</c:v>
                </c:pt>
                <c:pt idx="265">
                  <c:v>302.82999992399999</c:v>
                </c:pt>
              </c:numCache>
            </c:numRef>
          </c:xVal>
          <c:yVal>
            <c:numRef>
              <c:f>Sheet1!$N$1:$N$266</c:f>
              <c:numCache>
                <c:formatCode>General</c:formatCode>
                <c:ptCount val="266"/>
                <c:pt idx="1">
                  <c:v>1.36915354108</c:v>
                </c:pt>
                <c:pt idx="2">
                  <c:v>1.79363599182</c:v>
                </c:pt>
                <c:pt idx="3">
                  <c:v>1.66459534884</c:v>
                </c:pt>
                <c:pt idx="4">
                  <c:v>1.3224620355400001</c:v>
                </c:pt>
                <c:pt idx="5">
                  <c:v>0.93510163468399998</c:v>
                </c:pt>
                <c:pt idx="6">
                  <c:v>1.696543618</c:v>
                </c:pt>
                <c:pt idx="7">
                  <c:v>2.3627818574499999</c:v>
                </c:pt>
                <c:pt idx="8">
                  <c:v>2.3357825242699981</c:v>
                </c:pt>
                <c:pt idx="9">
                  <c:v>2.3336987951800001</c:v>
                </c:pt>
                <c:pt idx="10">
                  <c:v>2.2849276218600001</c:v>
                </c:pt>
                <c:pt idx="11">
                  <c:v>2.7512145454499999</c:v>
                </c:pt>
                <c:pt idx="12">
                  <c:v>2.6389849462399999</c:v>
                </c:pt>
                <c:pt idx="13">
                  <c:v>2.4916050955399971</c:v>
                </c:pt>
                <c:pt idx="14">
                  <c:v>2.591254113349998</c:v>
                </c:pt>
                <c:pt idx="15">
                  <c:v>2.7081276595700001</c:v>
                </c:pt>
                <c:pt idx="16">
                  <c:v>3.0623209876500002</c:v>
                </c:pt>
                <c:pt idx="17">
                  <c:v>2.9646307385199999</c:v>
                </c:pt>
                <c:pt idx="18">
                  <c:v>2.79222033898</c:v>
                </c:pt>
                <c:pt idx="19">
                  <c:v>2.7239772296</c:v>
                </c:pt>
                <c:pt idx="20">
                  <c:v>2.7070848329000001</c:v>
                </c:pt>
                <c:pt idx="21">
                  <c:v>2.6578729096999991</c:v>
                </c:pt>
                <c:pt idx="22">
                  <c:v>2.68104651163</c:v>
                </c:pt>
                <c:pt idx="23">
                  <c:v>2.7801690140800002</c:v>
                </c:pt>
                <c:pt idx="24">
                  <c:v>2.7677262357400001</c:v>
                </c:pt>
                <c:pt idx="25">
                  <c:v>2.6672159468399999</c:v>
                </c:pt>
                <c:pt idx="26">
                  <c:v>2.2887342995200002</c:v>
                </c:pt>
                <c:pt idx="27">
                  <c:v>2.2381645569600002</c:v>
                </c:pt>
                <c:pt idx="28">
                  <c:v>2.5097765043</c:v>
                </c:pt>
                <c:pt idx="29">
                  <c:v>2.60945104334</c:v>
                </c:pt>
                <c:pt idx="30">
                  <c:v>2.7244429065700002</c:v>
                </c:pt>
                <c:pt idx="31">
                  <c:v>2.1218259441699998</c:v>
                </c:pt>
                <c:pt idx="32">
                  <c:v>1.65292643052</c:v>
                </c:pt>
                <c:pt idx="33">
                  <c:v>1.1028459214499999</c:v>
                </c:pt>
                <c:pt idx="34">
                  <c:v>1.2510696832599999</c:v>
                </c:pt>
                <c:pt idx="35">
                  <c:v>1.6912560000000001</c:v>
                </c:pt>
                <c:pt idx="36">
                  <c:v>2.2482487725000002</c:v>
                </c:pt>
                <c:pt idx="37">
                  <c:v>2.48532363636</c:v>
                </c:pt>
                <c:pt idx="38">
                  <c:v>2.2734880763100001</c:v>
                </c:pt>
                <c:pt idx="39">
                  <c:v>1.7437118012399999</c:v>
                </c:pt>
                <c:pt idx="40">
                  <c:v>2.1769203539799999</c:v>
                </c:pt>
                <c:pt idx="41">
                  <c:v>2.5256768916199999</c:v>
                </c:pt>
                <c:pt idx="42">
                  <c:v>2.5710903426799998</c:v>
                </c:pt>
                <c:pt idx="43">
                  <c:v>2.52143369176</c:v>
                </c:pt>
                <c:pt idx="44">
                  <c:v>2.6869022556400002</c:v>
                </c:pt>
                <c:pt idx="45">
                  <c:v>2.7333385826800001</c:v>
                </c:pt>
                <c:pt idx="46">
                  <c:v>2.5117676951000001</c:v>
                </c:pt>
                <c:pt idx="47">
                  <c:v>2.6828035398200001</c:v>
                </c:pt>
                <c:pt idx="48">
                  <c:v>2.8909958159000002</c:v>
                </c:pt>
                <c:pt idx="49">
                  <c:v>2.80139055794</c:v>
                </c:pt>
                <c:pt idx="50">
                  <c:v>2.7768244274799998</c:v>
                </c:pt>
                <c:pt idx="51">
                  <c:v>2.6881010830299998</c:v>
                </c:pt>
                <c:pt idx="52">
                  <c:v>2.7042139917700001</c:v>
                </c:pt>
                <c:pt idx="53">
                  <c:v>2.7690301810900002</c:v>
                </c:pt>
                <c:pt idx="54">
                  <c:v>2.7626506985999999</c:v>
                </c:pt>
                <c:pt idx="55">
                  <c:v>2.7598811040300002</c:v>
                </c:pt>
                <c:pt idx="56">
                  <c:v>2.8025138888900001</c:v>
                </c:pt>
                <c:pt idx="57">
                  <c:v>2.8016792079199999</c:v>
                </c:pt>
                <c:pt idx="58">
                  <c:v>2.8267835051499999</c:v>
                </c:pt>
                <c:pt idx="59">
                  <c:v>2.8507500000000001</c:v>
                </c:pt>
                <c:pt idx="60">
                  <c:v>2.6653086771000001</c:v>
                </c:pt>
                <c:pt idx="61">
                  <c:v>2.73257821782</c:v>
                </c:pt>
                <c:pt idx="62">
                  <c:v>2.8207265774399999</c:v>
                </c:pt>
                <c:pt idx="63">
                  <c:v>2.89759064327</c:v>
                </c:pt>
                <c:pt idx="64">
                  <c:v>2.8845333333299998</c:v>
                </c:pt>
                <c:pt idx="65">
                  <c:v>2.9135714285700001</c:v>
                </c:pt>
                <c:pt idx="66">
                  <c:v>2.5500184615400001</c:v>
                </c:pt>
                <c:pt idx="67">
                  <c:v>2.5422840579699999</c:v>
                </c:pt>
                <c:pt idx="68">
                  <c:v>2.4910997679800002</c:v>
                </c:pt>
                <c:pt idx="69">
                  <c:v>2.182944</c:v>
                </c:pt>
                <c:pt idx="70">
                  <c:v>1.72662467192</c:v>
                </c:pt>
                <c:pt idx="71">
                  <c:v>1.5872302405500001</c:v>
                </c:pt>
                <c:pt idx="72">
                  <c:v>1.9192421052599999</c:v>
                </c:pt>
                <c:pt idx="73">
                  <c:v>1.7459042090000001</c:v>
                </c:pt>
                <c:pt idx="74">
                  <c:v>1.8251778563000001</c:v>
                </c:pt>
                <c:pt idx="75">
                  <c:v>2.0819596231499991</c:v>
                </c:pt>
                <c:pt idx="76">
                  <c:v>1.64653754081</c:v>
                </c:pt>
                <c:pt idx="77">
                  <c:v>1.8072577319600001</c:v>
                </c:pt>
                <c:pt idx="78">
                  <c:v>2.0507575360399999</c:v>
                </c:pt>
                <c:pt idx="79">
                  <c:v>2.2112574103</c:v>
                </c:pt>
                <c:pt idx="80">
                  <c:v>2.3754027993799971</c:v>
                </c:pt>
                <c:pt idx="81">
                  <c:v>2.3804990403100001</c:v>
                </c:pt>
                <c:pt idx="82">
                  <c:v>2.3840770465499999</c:v>
                </c:pt>
                <c:pt idx="83">
                  <c:v>2.4005974499099998</c:v>
                </c:pt>
                <c:pt idx="84">
                  <c:v>2.0804869565200002</c:v>
                </c:pt>
                <c:pt idx="85">
                  <c:v>1.94649907579</c:v>
                </c:pt>
                <c:pt idx="86">
                  <c:v>1.9646576019799999</c:v>
                </c:pt>
                <c:pt idx="87">
                  <c:v>2.5061956521700002</c:v>
                </c:pt>
                <c:pt idx="88">
                  <c:v>2.4933726315800002</c:v>
                </c:pt>
                <c:pt idx="89">
                  <c:v>2.4674983050799999</c:v>
                </c:pt>
                <c:pt idx="90">
                  <c:v>2.4439330289200001</c:v>
                </c:pt>
                <c:pt idx="91">
                  <c:v>2.4804607329800001</c:v>
                </c:pt>
                <c:pt idx="92">
                  <c:v>2.8347094188400002</c:v>
                </c:pt>
                <c:pt idx="93">
                  <c:v>2.57621176471</c:v>
                </c:pt>
                <c:pt idx="94">
                  <c:v>1.7963403314899999</c:v>
                </c:pt>
                <c:pt idx="95">
                  <c:v>1.9298137254900001</c:v>
                </c:pt>
                <c:pt idx="96">
                  <c:v>1.9286447761200001</c:v>
                </c:pt>
                <c:pt idx="97">
                  <c:v>1.90462794349</c:v>
                </c:pt>
                <c:pt idx="98">
                  <c:v>1.94948998665</c:v>
                </c:pt>
                <c:pt idx="99">
                  <c:v>1.8937424657499999</c:v>
                </c:pt>
                <c:pt idx="100">
                  <c:v>1.3606242960599999</c:v>
                </c:pt>
                <c:pt idx="101">
                  <c:v>0.87439847231099999</c:v>
                </c:pt>
                <c:pt idx="102">
                  <c:v>1.3130912584100001</c:v>
                </c:pt>
                <c:pt idx="103">
                  <c:v>1.77202478315</c:v>
                </c:pt>
                <c:pt idx="104">
                  <c:v>1.95772384937</c:v>
                </c:pt>
                <c:pt idx="105">
                  <c:v>1.57687179487</c:v>
                </c:pt>
                <c:pt idx="106">
                  <c:v>1.4344436701500001</c:v>
                </c:pt>
                <c:pt idx="107">
                  <c:v>1.6119531250000001</c:v>
                </c:pt>
                <c:pt idx="108">
                  <c:v>1.5915837104099999</c:v>
                </c:pt>
                <c:pt idx="109">
                  <c:v>1.7582189421900001</c:v>
                </c:pt>
                <c:pt idx="110">
                  <c:v>1.7422032622300001</c:v>
                </c:pt>
                <c:pt idx="111">
                  <c:v>1.8428548601900001</c:v>
                </c:pt>
                <c:pt idx="112">
                  <c:v>1.7244414106899999</c:v>
                </c:pt>
                <c:pt idx="113">
                  <c:v>1.62004220399</c:v>
                </c:pt>
                <c:pt idx="114">
                  <c:v>1.2292354049000001</c:v>
                </c:pt>
                <c:pt idx="115">
                  <c:v>1.4099379845</c:v>
                </c:pt>
                <c:pt idx="116">
                  <c:v>1.24724288107</c:v>
                </c:pt>
                <c:pt idx="117">
                  <c:v>1.7476702127699999</c:v>
                </c:pt>
                <c:pt idx="118">
                  <c:v>1.41149538462</c:v>
                </c:pt>
                <c:pt idx="119">
                  <c:v>1.03136214605</c:v>
                </c:pt>
                <c:pt idx="120">
                  <c:v>1.5988979089799999</c:v>
                </c:pt>
                <c:pt idx="121">
                  <c:v>1.58414916585</c:v>
                </c:pt>
                <c:pt idx="122">
                  <c:v>1.39945400593</c:v>
                </c:pt>
                <c:pt idx="123">
                  <c:v>0.967188712522</c:v>
                </c:pt>
                <c:pt idx="124">
                  <c:v>1.03663636364</c:v>
                </c:pt>
                <c:pt idx="125">
                  <c:v>1.2065112685099999</c:v>
                </c:pt>
                <c:pt idx="126">
                  <c:v>1.2083642731999999</c:v>
                </c:pt>
                <c:pt idx="127">
                  <c:v>1.5192996910400001</c:v>
                </c:pt>
                <c:pt idx="128">
                  <c:v>1.81497435897</c:v>
                </c:pt>
                <c:pt idx="129">
                  <c:v>1.7750974359</c:v>
                </c:pt>
                <c:pt idx="130">
                  <c:v>1.1429772329200001</c:v>
                </c:pt>
                <c:pt idx="131">
                  <c:v>1.20809912536</c:v>
                </c:pt>
                <c:pt idx="132">
                  <c:v>0.99839271485500003</c:v>
                </c:pt>
                <c:pt idx="133">
                  <c:v>1.29201444043</c:v>
                </c:pt>
                <c:pt idx="134">
                  <c:v>1.1803950973299999</c:v>
                </c:pt>
                <c:pt idx="135">
                  <c:v>1.2388775894499999</c:v>
                </c:pt>
                <c:pt idx="136">
                  <c:v>0.93974364191299997</c:v>
                </c:pt>
                <c:pt idx="137">
                  <c:v>1.0110609981500001</c:v>
                </c:pt>
                <c:pt idx="138">
                  <c:v>1.1231820728299999</c:v>
                </c:pt>
                <c:pt idx="139">
                  <c:v>0.96187212911200004</c:v>
                </c:pt>
                <c:pt idx="140">
                  <c:v>1.00057956016</c:v>
                </c:pt>
                <c:pt idx="141">
                  <c:v>1.3390867256600001</c:v>
                </c:pt>
                <c:pt idx="142">
                  <c:v>0.91919700374500002</c:v>
                </c:pt>
                <c:pt idx="143">
                  <c:v>0.88104054054100001</c:v>
                </c:pt>
                <c:pt idx="144">
                  <c:v>0.79362597984299998</c:v>
                </c:pt>
                <c:pt idx="145">
                  <c:v>0.62063551401899997</c:v>
                </c:pt>
                <c:pt idx="146">
                  <c:v>1.69663474692</c:v>
                </c:pt>
                <c:pt idx="147">
                  <c:v>0.543461397731</c:v>
                </c:pt>
                <c:pt idx="148">
                  <c:v>0.29170606462999998</c:v>
                </c:pt>
                <c:pt idx="149">
                  <c:v>0.39254470877800002</c:v>
                </c:pt>
                <c:pt idx="150">
                  <c:v>0.86174795417299999</c:v>
                </c:pt>
                <c:pt idx="151">
                  <c:v>0.44064541169900001</c:v>
                </c:pt>
                <c:pt idx="152">
                  <c:v>0.53126728110599997</c:v>
                </c:pt>
                <c:pt idx="153">
                  <c:v>0.36042361533799999</c:v>
                </c:pt>
                <c:pt idx="154">
                  <c:v>0.71644881889800005</c:v>
                </c:pt>
                <c:pt idx="155">
                  <c:v>1.21090799397</c:v>
                </c:pt>
                <c:pt idx="156">
                  <c:v>1.07106556142</c:v>
                </c:pt>
                <c:pt idx="157">
                  <c:v>1.61659428571</c:v>
                </c:pt>
                <c:pt idx="158">
                  <c:v>1.6341641790999999</c:v>
                </c:pt>
                <c:pt idx="159">
                  <c:v>1.50248428835</c:v>
                </c:pt>
                <c:pt idx="160">
                  <c:v>1.1386319595100001</c:v>
                </c:pt>
                <c:pt idx="161">
                  <c:v>1.2521240310099999</c:v>
                </c:pt>
                <c:pt idx="162">
                  <c:v>1.2572518134699999</c:v>
                </c:pt>
                <c:pt idx="163">
                  <c:v>1.3959541109</c:v>
                </c:pt>
                <c:pt idx="164">
                  <c:v>1.43554724818</c:v>
                </c:pt>
                <c:pt idx="165">
                  <c:v>1.4023681591999999</c:v>
                </c:pt>
                <c:pt idx="166">
                  <c:v>1.6160941176500001</c:v>
                </c:pt>
                <c:pt idx="167">
                  <c:v>1.6176662721899999</c:v>
                </c:pt>
                <c:pt idx="168">
                  <c:v>1.4343269809400001</c:v>
                </c:pt>
                <c:pt idx="169">
                  <c:v>1.4236186612599999</c:v>
                </c:pt>
                <c:pt idx="170">
                  <c:v>0.83246023688699999</c:v>
                </c:pt>
                <c:pt idx="171">
                  <c:v>0.86609817671800005</c:v>
                </c:pt>
                <c:pt idx="172">
                  <c:v>1.5185280588800001</c:v>
                </c:pt>
                <c:pt idx="173">
                  <c:v>1.6611097992899999</c:v>
                </c:pt>
                <c:pt idx="174">
                  <c:v>1.1961774058600001</c:v>
                </c:pt>
                <c:pt idx="175">
                  <c:v>0.98477730496500004</c:v>
                </c:pt>
                <c:pt idx="176">
                  <c:v>0.95843767312999995</c:v>
                </c:pt>
                <c:pt idx="177">
                  <c:v>1.1723000773400001</c:v>
                </c:pt>
                <c:pt idx="178">
                  <c:v>1.66493493976</c:v>
                </c:pt>
                <c:pt idx="179">
                  <c:v>1.59981372549</c:v>
                </c:pt>
                <c:pt idx="180">
                  <c:v>1.80528039702</c:v>
                </c:pt>
                <c:pt idx="181">
                  <c:v>2.0683444444400001</c:v>
                </c:pt>
                <c:pt idx="182">
                  <c:v>2.0344396284799999</c:v>
                </c:pt>
                <c:pt idx="183">
                  <c:v>1.93832112676</c:v>
                </c:pt>
                <c:pt idx="184">
                  <c:v>2.014684133919999</c:v>
                </c:pt>
                <c:pt idx="185">
                  <c:v>2.1810469798700001</c:v>
                </c:pt>
                <c:pt idx="186">
                  <c:v>1.87050753187</c:v>
                </c:pt>
                <c:pt idx="187">
                  <c:v>1.7445721331699999</c:v>
                </c:pt>
                <c:pt idx="188">
                  <c:v>1.8621256366700001</c:v>
                </c:pt>
                <c:pt idx="189">
                  <c:v>1.8847933884300001</c:v>
                </c:pt>
                <c:pt idx="190">
                  <c:v>2.0082658092200001</c:v>
                </c:pt>
                <c:pt idx="191">
                  <c:v>2.3231515151500002</c:v>
                </c:pt>
                <c:pt idx="192">
                  <c:v>2.5745898778399998</c:v>
                </c:pt>
                <c:pt idx="193">
                  <c:v>2.3936618357500001</c:v>
                </c:pt>
                <c:pt idx="194">
                  <c:v>2.30762666667</c:v>
                </c:pt>
                <c:pt idx="195">
                  <c:v>2.2980281690100002</c:v>
                </c:pt>
                <c:pt idx="196">
                  <c:v>1.9251010452999999</c:v>
                </c:pt>
                <c:pt idx="197">
                  <c:v>1.93191189427</c:v>
                </c:pt>
                <c:pt idx="198">
                  <c:v>1.70693799682</c:v>
                </c:pt>
                <c:pt idx="199">
                  <c:v>1.7179517313699999</c:v>
                </c:pt>
                <c:pt idx="200">
                  <c:v>1.9904508320700001</c:v>
                </c:pt>
                <c:pt idx="201">
                  <c:v>1.82382625864</c:v>
                </c:pt>
                <c:pt idx="202">
                  <c:v>1.64259459459</c:v>
                </c:pt>
                <c:pt idx="203">
                  <c:v>0.80355911823600001</c:v>
                </c:pt>
                <c:pt idx="204">
                  <c:v>0.797106995885</c:v>
                </c:pt>
                <c:pt idx="205">
                  <c:v>1.4075486806199999</c:v>
                </c:pt>
                <c:pt idx="206">
                  <c:v>1.66282197802</c:v>
                </c:pt>
                <c:pt idx="207">
                  <c:v>1.890798151</c:v>
                </c:pt>
                <c:pt idx="208">
                  <c:v>1.7444013377900001</c:v>
                </c:pt>
                <c:pt idx="209">
                  <c:v>1.4188348348299999</c:v>
                </c:pt>
                <c:pt idx="210">
                  <c:v>1.2591788953</c:v>
                </c:pt>
                <c:pt idx="211">
                  <c:v>1.65807486631</c:v>
                </c:pt>
                <c:pt idx="212">
                  <c:v>1.4309055876700001</c:v>
                </c:pt>
                <c:pt idx="213">
                  <c:v>1.1103016006699999</c:v>
                </c:pt>
                <c:pt idx="214">
                  <c:v>0.93035385612400001</c:v>
                </c:pt>
                <c:pt idx="215">
                  <c:v>0.73537430167600004</c:v>
                </c:pt>
                <c:pt idx="216">
                  <c:v>0.66866133782100001</c:v>
                </c:pt>
                <c:pt idx="217">
                  <c:v>0.79301805675000003</c:v>
                </c:pt>
                <c:pt idx="218">
                  <c:v>0.52849263721600004</c:v>
                </c:pt>
                <c:pt idx="219">
                  <c:v>0.28567974882300001</c:v>
                </c:pt>
                <c:pt idx="220">
                  <c:v>0.345081452826</c:v>
                </c:pt>
                <c:pt idx="221">
                  <c:v>0.288706886045</c:v>
                </c:pt>
                <c:pt idx="222">
                  <c:v>0.44650252525299999</c:v>
                </c:pt>
                <c:pt idx="223">
                  <c:v>0.24983228750700001</c:v>
                </c:pt>
                <c:pt idx="224">
                  <c:v>0.40409843400399997</c:v>
                </c:pt>
                <c:pt idx="225">
                  <c:v>0.34114558058900002</c:v>
                </c:pt>
                <c:pt idx="226">
                  <c:v>0.45213156053199999</c:v>
                </c:pt>
                <c:pt idx="227">
                  <c:v>1.17448983543</c:v>
                </c:pt>
                <c:pt idx="228">
                  <c:v>1.63695964126</c:v>
                </c:pt>
                <c:pt idx="229">
                  <c:v>1.7723487179499999</c:v>
                </c:pt>
                <c:pt idx="230">
                  <c:v>1.68451792829</c:v>
                </c:pt>
                <c:pt idx="231">
                  <c:v>1.4802586206899999</c:v>
                </c:pt>
                <c:pt idx="232">
                  <c:v>2.0997357910900001</c:v>
                </c:pt>
                <c:pt idx="233">
                  <c:v>1.6903356973999999</c:v>
                </c:pt>
                <c:pt idx="234">
                  <c:v>1.5544717608</c:v>
                </c:pt>
                <c:pt idx="235">
                  <c:v>0.83813287904599998</c:v>
                </c:pt>
                <c:pt idx="236">
                  <c:v>0.59837984496100005</c:v>
                </c:pt>
                <c:pt idx="237">
                  <c:v>0.35512908778000002</c:v>
                </c:pt>
                <c:pt idx="238">
                  <c:v>0.65348815606099997</c:v>
                </c:pt>
                <c:pt idx="239">
                  <c:v>1.0723420855200001</c:v>
                </c:pt>
                <c:pt idx="240">
                  <c:v>1.33770327553</c:v>
                </c:pt>
                <c:pt idx="241">
                  <c:v>1.230208</c:v>
                </c:pt>
                <c:pt idx="242">
                  <c:v>1.28674363328</c:v>
                </c:pt>
                <c:pt idx="243">
                  <c:v>1.10995662651</c:v>
                </c:pt>
                <c:pt idx="244">
                  <c:v>1.2031778801799999</c:v>
                </c:pt>
                <c:pt idx="245">
                  <c:v>0.91975726927900003</c:v>
                </c:pt>
                <c:pt idx="246">
                  <c:v>1.14730970724</c:v>
                </c:pt>
                <c:pt idx="247">
                  <c:v>1.1850748421999999</c:v>
                </c:pt>
                <c:pt idx="248">
                  <c:v>1.44256603774</c:v>
                </c:pt>
                <c:pt idx="249">
                  <c:v>1.6536296296299999</c:v>
                </c:pt>
                <c:pt idx="250">
                  <c:v>1.75662702703</c:v>
                </c:pt>
                <c:pt idx="251">
                  <c:v>1.7661356673999999</c:v>
                </c:pt>
                <c:pt idx="252">
                  <c:v>2.1023001485899999</c:v>
                </c:pt>
                <c:pt idx="253">
                  <c:v>1.70045271318</c:v>
                </c:pt>
                <c:pt idx="254">
                  <c:v>1.7019402985100001</c:v>
                </c:pt>
                <c:pt idx="255">
                  <c:v>1.49062211615</c:v>
                </c:pt>
                <c:pt idx="256">
                  <c:v>1.7445663716799999</c:v>
                </c:pt>
                <c:pt idx="257">
                  <c:v>2.22174698795</c:v>
                </c:pt>
                <c:pt idx="258">
                  <c:v>1.6035210356</c:v>
                </c:pt>
                <c:pt idx="259">
                  <c:v>1.5733818181799999</c:v>
                </c:pt>
                <c:pt idx="260">
                  <c:v>1.59960784314</c:v>
                </c:pt>
                <c:pt idx="261">
                  <c:v>1.6861770091599999</c:v>
                </c:pt>
                <c:pt idx="262">
                  <c:v>2.0907938021499999</c:v>
                </c:pt>
                <c:pt idx="263">
                  <c:v>2.2137402061899998</c:v>
                </c:pt>
                <c:pt idx="264">
                  <c:v>1.80508048512</c:v>
                </c:pt>
                <c:pt idx="265">
                  <c:v>1.79984678523</c:v>
                </c:pt>
              </c:numCache>
            </c:numRef>
          </c:yVal>
          <c:smooth val="0"/>
          <c:extLst>
            <c:ext xmlns:c16="http://schemas.microsoft.com/office/drawing/2014/chart" uri="{C3380CC4-5D6E-409C-BE32-E72D297353CC}">
              <c16:uniqueId val="{00000000-7B00-0E45-858B-1045F894DE50}"/>
            </c:ext>
          </c:extLst>
        </c:ser>
        <c:dLbls>
          <c:showLegendKey val="0"/>
          <c:showVal val="0"/>
          <c:showCatName val="0"/>
          <c:showSerName val="0"/>
          <c:showPercent val="0"/>
          <c:showBubbleSize val="0"/>
        </c:dLbls>
        <c:axId val="1925776864"/>
        <c:axId val="-2059728384"/>
      </c:scatterChart>
      <c:valAx>
        <c:axId val="1925776864"/>
        <c:scaling>
          <c:orientation val="minMax"/>
          <c:max val="300"/>
          <c:min val="0"/>
        </c:scaling>
        <c:delete val="0"/>
        <c:axPos val="b"/>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dirty="0">
                    <a:solidFill>
                      <a:schemeClr val="tx1"/>
                    </a:solidFill>
                  </a:rPr>
                  <a:t>Time</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solidFill>
            <a:round/>
            <a:tailEnd type="triangle" w="sm" len="med"/>
          </a:ln>
          <a:effectLst/>
        </c:spPr>
        <c:txPr>
          <a:bodyPr rot="-60000000" spcFirstLastPara="1" vertOverflow="ellipsis" vert="horz" wrap="square" anchor="ctr" anchorCtr="1"/>
          <a:lstStyle/>
          <a:p>
            <a:pPr>
              <a:defRPr sz="100" b="0" i="0" u="none" strike="noStrike" kern="1200" baseline="0">
                <a:solidFill>
                  <a:schemeClr val="bg1"/>
                </a:solidFill>
                <a:latin typeface="+mn-lt"/>
                <a:ea typeface="+mn-ea"/>
                <a:cs typeface="+mn-cs"/>
              </a:defRPr>
            </a:pPr>
            <a:endParaRPr lang="en-US"/>
          </a:p>
        </c:txPr>
        <c:crossAx val="-2059728384"/>
        <c:crosses val="autoZero"/>
        <c:crossBetween val="midCat"/>
      </c:valAx>
      <c:valAx>
        <c:axId val="-2059728384"/>
        <c:scaling>
          <c:orientation val="minMax"/>
          <c:max val="3.5"/>
          <c:min val="0"/>
        </c:scaling>
        <c:delete val="0"/>
        <c:axPos val="l"/>
        <c:title>
          <c:tx>
            <c:rich>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sz="2400" b="0" dirty="0">
                    <a:solidFill>
                      <a:schemeClr val="tx1"/>
                    </a:solidFill>
                  </a:rPr>
                  <a:t>Throughput</a:t>
                </a:r>
              </a:p>
            </c:rich>
          </c:tx>
          <c:layout>
            <c:manualLayout>
              <c:xMode val="edge"/>
              <c:yMode val="edge"/>
              <c:x val="0.12521757365039399"/>
              <c:y val="0.215464746165965"/>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solidFill>
            <a:schemeClr val="bg1"/>
          </a:solidFill>
          <a:ln w="9525" cap="flat" cmpd="sng" algn="ctr">
            <a:solidFill>
              <a:schemeClr val="tx1"/>
            </a:solidFill>
            <a:round/>
            <a:headEnd type="none" w="sm" len="med"/>
            <a:tailEnd type="triangle" w="sm" len="sm"/>
          </a:ln>
          <a:effectLst/>
        </c:spPr>
        <c:txPr>
          <a:bodyPr rot="-60000000" spcFirstLastPara="1" vertOverflow="ellipsis" vert="horz" wrap="square" anchor="ctr" anchorCtr="1"/>
          <a:lstStyle/>
          <a:p>
            <a:pPr>
              <a:defRPr sz="100" b="0" i="0" u="none" strike="noStrike" kern="1200" baseline="0">
                <a:solidFill>
                  <a:schemeClr val="bg1"/>
                </a:solidFill>
                <a:latin typeface="+mn-lt"/>
                <a:ea typeface="+mn-ea"/>
                <a:cs typeface="+mn-cs"/>
              </a:defRPr>
            </a:pPr>
            <a:endParaRPr lang="en-US"/>
          </a:p>
        </c:txPr>
        <c:crossAx val="1925776864"/>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1DE675-2528-0646-9650-5B2841246F87}" type="doc">
      <dgm:prSet loTypeId="urn:microsoft.com/office/officeart/2005/8/layout/target3" loCatId="relationship" qsTypeId="urn:microsoft.com/office/officeart/2005/8/quickstyle/3d3" qsCatId="3D" csTypeId="urn:microsoft.com/office/officeart/2005/8/colors/colorful1" csCatId="colorful" phldr="1"/>
      <dgm:spPr/>
      <dgm:t>
        <a:bodyPr/>
        <a:lstStyle/>
        <a:p>
          <a:endParaRPr lang="en-US"/>
        </a:p>
      </dgm:t>
    </dgm:pt>
    <dgm:pt modelId="{2C9AC325-176B-A74A-B8A8-523C2A314C4C}">
      <dgm:prSet/>
      <dgm:spPr/>
      <dgm:t>
        <a:bodyPr/>
        <a:lstStyle/>
        <a:p>
          <a:r>
            <a:rPr lang="en-US" b="1" dirty="0"/>
            <a:t>Fundamental Problems</a:t>
          </a:r>
        </a:p>
      </dgm:t>
    </dgm:pt>
    <dgm:pt modelId="{B3BA5729-A5D2-B14D-B1D6-4D2288D12951}" type="parTrans" cxnId="{940F1873-A315-C942-9A50-928DEDBC65A7}">
      <dgm:prSet/>
      <dgm:spPr/>
      <dgm:t>
        <a:bodyPr/>
        <a:lstStyle/>
        <a:p>
          <a:endParaRPr lang="en-US"/>
        </a:p>
      </dgm:t>
    </dgm:pt>
    <dgm:pt modelId="{F5D68EF2-2A46-924E-932C-630D9C0C7231}" type="sibTrans" cxnId="{940F1873-A315-C942-9A50-928DEDBC65A7}">
      <dgm:prSet/>
      <dgm:spPr/>
      <dgm:t>
        <a:bodyPr/>
        <a:lstStyle/>
        <a:p>
          <a:endParaRPr lang="en-US"/>
        </a:p>
      </dgm:t>
    </dgm:pt>
    <dgm:pt modelId="{96217C38-14C2-044B-83FC-03E81558D2F5}">
      <dgm:prSet/>
      <dgm:spPr/>
      <dgm:t>
        <a:bodyPr/>
        <a:lstStyle/>
        <a:p>
          <a:pPr algn="l">
            <a:buFont typeface="Wingdings" pitchFamily="2" charset="2"/>
            <a:buChar char="q"/>
          </a:pPr>
          <a:r>
            <a:rPr lang="en-US" dirty="0">
              <a:solidFill>
                <a:srgbClr val="C00000"/>
              </a:solidFill>
            </a:rPr>
            <a:t>Limited Bandwidth</a:t>
          </a:r>
        </a:p>
      </dgm:t>
    </dgm:pt>
    <dgm:pt modelId="{3B6D9DD0-A7CA-0B4A-B654-A9B4F9A6BABA}" type="parTrans" cxnId="{0C5839FB-E16A-D447-9355-8BBDC83AE4D7}">
      <dgm:prSet/>
      <dgm:spPr/>
      <dgm:t>
        <a:bodyPr/>
        <a:lstStyle/>
        <a:p>
          <a:endParaRPr lang="en-US"/>
        </a:p>
      </dgm:t>
    </dgm:pt>
    <dgm:pt modelId="{65361990-6105-5C4F-B72E-0E49C3055E23}" type="sibTrans" cxnId="{0C5839FB-E16A-D447-9355-8BBDC83AE4D7}">
      <dgm:prSet/>
      <dgm:spPr/>
      <dgm:t>
        <a:bodyPr/>
        <a:lstStyle/>
        <a:p>
          <a:endParaRPr lang="en-US"/>
        </a:p>
      </dgm:t>
    </dgm:pt>
    <dgm:pt modelId="{2CB2F3C8-03DE-3A43-9ACF-53AD3A0F040D}">
      <dgm:prSet/>
      <dgm:spPr/>
      <dgm:t>
        <a:bodyPr/>
        <a:lstStyle/>
        <a:p>
          <a:pPr algn="l">
            <a:buFont typeface="Wingdings" pitchFamily="2" charset="2"/>
            <a:buChar char="q"/>
          </a:pPr>
          <a:r>
            <a:rPr lang="en-US" dirty="0">
              <a:solidFill>
                <a:srgbClr val="C00000"/>
              </a:solidFill>
            </a:rPr>
            <a:t>Variability in Bandwidth</a:t>
          </a:r>
        </a:p>
      </dgm:t>
    </dgm:pt>
    <dgm:pt modelId="{E96BDFEF-8E9E-374B-96FD-1DB4AFEF4B2A}" type="parTrans" cxnId="{AE37A5A2-CD0A-7544-BE4A-59D52E05BEAD}">
      <dgm:prSet/>
      <dgm:spPr/>
      <dgm:t>
        <a:bodyPr/>
        <a:lstStyle/>
        <a:p>
          <a:endParaRPr lang="en-US"/>
        </a:p>
      </dgm:t>
    </dgm:pt>
    <dgm:pt modelId="{7E64C7DF-79EA-054E-9BB9-EDB21FF38212}" type="sibTrans" cxnId="{AE37A5A2-CD0A-7544-BE4A-59D52E05BEAD}">
      <dgm:prSet/>
      <dgm:spPr/>
      <dgm:t>
        <a:bodyPr/>
        <a:lstStyle/>
        <a:p>
          <a:endParaRPr lang="en-US"/>
        </a:p>
      </dgm:t>
    </dgm:pt>
    <dgm:pt modelId="{952DEA02-A5C7-9849-A225-F93D051610D9}" type="pres">
      <dgm:prSet presAssocID="{0B1DE675-2528-0646-9650-5B2841246F87}" presName="Name0" presStyleCnt="0">
        <dgm:presLayoutVars>
          <dgm:chMax val="7"/>
          <dgm:dir/>
          <dgm:animLvl val="lvl"/>
          <dgm:resizeHandles val="exact"/>
        </dgm:presLayoutVars>
      </dgm:prSet>
      <dgm:spPr/>
    </dgm:pt>
    <dgm:pt modelId="{D309EBC9-D406-8944-B626-B233804FDE27}" type="pres">
      <dgm:prSet presAssocID="{2C9AC325-176B-A74A-B8A8-523C2A314C4C}" presName="circle1" presStyleLbl="node1" presStyleIdx="0" presStyleCnt="1"/>
      <dgm:spPr/>
    </dgm:pt>
    <dgm:pt modelId="{353596A3-3FB1-D44A-9DA1-18355605F2BD}" type="pres">
      <dgm:prSet presAssocID="{2C9AC325-176B-A74A-B8A8-523C2A314C4C}" presName="space" presStyleCnt="0"/>
      <dgm:spPr/>
    </dgm:pt>
    <dgm:pt modelId="{4D0BAF65-2FA6-6046-947A-B8B1DD947A1F}" type="pres">
      <dgm:prSet presAssocID="{2C9AC325-176B-A74A-B8A8-523C2A314C4C}" presName="rect1" presStyleLbl="alignAcc1" presStyleIdx="0" presStyleCnt="1" custScaleX="107259" custLinFactNeighborY="-594"/>
      <dgm:spPr/>
    </dgm:pt>
    <dgm:pt modelId="{F4A126C7-5032-2D49-9A3A-50F43C8BB75B}" type="pres">
      <dgm:prSet presAssocID="{2C9AC325-176B-A74A-B8A8-523C2A314C4C}" presName="rect1ParTx" presStyleLbl="alignAcc1" presStyleIdx="0" presStyleCnt="1">
        <dgm:presLayoutVars>
          <dgm:chMax val="1"/>
          <dgm:bulletEnabled val="1"/>
        </dgm:presLayoutVars>
      </dgm:prSet>
      <dgm:spPr/>
    </dgm:pt>
    <dgm:pt modelId="{E9B53E25-D073-7E44-898C-C10E5D7E9DCD}" type="pres">
      <dgm:prSet presAssocID="{2C9AC325-176B-A74A-B8A8-523C2A314C4C}" presName="rect1ChTx" presStyleLbl="alignAcc1" presStyleIdx="0" presStyleCnt="1" custScaleX="113974" custLinFactNeighborY="-12481">
        <dgm:presLayoutVars>
          <dgm:bulletEnabled val="1"/>
        </dgm:presLayoutVars>
      </dgm:prSet>
      <dgm:spPr/>
    </dgm:pt>
  </dgm:ptLst>
  <dgm:cxnLst>
    <dgm:cxn modelId="{4311562E-D5FE-0B46-8424-5A69DE0D4474}" type="presOf" srcId="{2CB2F3C8-03DE-3A43-9ACF-53AD3A0F040D}" destId="{E9B53E25-D073-7E44-898C-C10E5D7E9DCD}" srcOrd="0" destOrd="1" presId="urn:microsoft.com/office/officeart/2005/8/layout/target3"/>
    <dgm:cxn modelId="{13E77D31-81C1-5948-A87D-2D005EFCD653}" type="presOf" srcId="{2C9AC325-176B-A74A-B8A8-523C2A314C4C}" destId="{F4A126C7-5032-2D49-9A3A-50F43C8BB75B}" srcOrd="1" destOrd="0" presId="urn:microsoft.com/office/officeart/2005/8/layout/target3"/>
    <dgm:cxn modelId="{940F1873-A315-C942-9A50-928DEDBC65A7}" srcId="{0B1DE675-2528-0646-9650-5B2841246F87}" destId="{2C9AC325-176B-A74A-B8A8-523C2A314C4C}" srcOrd="0" destOrd="0" parTransId="{B3BA5729-A5D2-B14D-B1D6-4D2288D12951}" sibTransId="{F5D68EF2-2A46-924E-932C-630D9C0C7231}"/>
    <dgm:cxn modelId="{70D2D093-0465-DD4D-A2CB-CE404EF5518A}" type="presOf" srcId="{96217C38-14C2-044B-83FC-03E81558D2F5}" destId="{E9B53E25-D073-7E44-898C-C10E5D7E9DCD}" srcOrd="0" destOrd="0" presId="urn:microsoft.com/office/officeart/2005/8/layout/target3"/>
    <dgm:cxn modelId="{AE37A5A2-CD0A-7544-BE4A-59D52E05BEAD}" srcId="{2C9AC325-176B-A74A-B8A8-523C2A314C4C}" destId="{2CB2F3C8-03DE-3A43-9ACF-53AD3A0F040D}" srcOrd="1" destOrd="0" parTransId="{E96BDFEF-8E9E-374B-96FD-1DB4AFEF4B2A}" sibTransId="{7E64C7DF-79EA-054E-9BB9-EDB21FF38212}"/>
    <dgm:cxn modelId="{4C6B1ED7-5643-614E-9BB1-805D49011C53}" type="presOf" srcId="{2C9AC325-176B-A74A-B8A8-523C2A314C4C}" destId="{4D0BAF65-2FA6-6046-947A-B8B1DD947A1F}" srcOrd="0" destOrd="0" presId="urn:microsoft.com/office/officeart/2005/8/layout/target3"/>
    <dgm:cxn modelId="{C4CB87EC-12C0-274D-9CCD-1F7BC3DDA060}" type="presOf" srcId="{0B1DE675-2528-0646-9650-5B2841246F87}" destId="{952DEA02-A5C7-9849-A225-F93D051610D9}" srcOrd="0" destOrd="0" presId="urn:microsoft.com/office/officeart/2005/8/layout/target3"/>
    <dgm:cxn modelId="{0C5839FB-E16A-D447-9355-8BBDC83AE4D7}" srcId="{2C9AC325-176B-A74A-B8A8-523C2A314C4C}" destId="{96217C38-14C2-044B-83FC-03E81558D2F5}" srcOrd="0" destOrd="0" parTransId="{3B6D9DD0-A7CA-0B4A-B654-A9B4F9A6BABA}" sibTransId="{65361990-6105-5C4F-B72E-0E49C3055E23}"/>
    <dgm:cxn modelId="{C761CED6-B727-E24A-99B4-BAF010344606}" type="presParOf" srcId="{952DEA02-A5C7-9849-A225-F93D051610D9}" destId="{D309EBC9-D406-8944-B626-B233804FDE27}" srcOrd="0" destOrd="0" presId="urn:microsoft.com/office/officeart/2005/8/layout/target3"/>
    <dgm:cxn modelId="{2E85A146-3BA7-9340-B642-70E798763A1C}" type="presParOf" srcId="{952DEA02-A5C7-9849-A225-F93D051610D9}" destId="{353596A3-3FB1-D44A-9DA1-18355605F2BD}" srcOrd="1" destOrd="0" presId="urn:microsoft.com/office/officeart/2005/8/layout/target3"/>
    <dgm:cxn modelId="{1415C38B-3849-BB42-9689-8DD3D9564AE3}" type="presParOf" srcId="{952DEA02-A5C7-9849-A225-F93D051610D9}" destId="{4D0BAF65-2FA6-6046-947A-B8B1DD947A1F}" srcOrd="2" destOrd="0" presId="urn:microsoft.com/office/officeart/2005/8/layout/target3"/>
    <dgm:cxn modelId="{852EABE9-6514-F546-9D79-2D6FB7CCE7C1}" type="presParOf" srcId="{952DEA02-A5C7-9849-A225-F93D051610D9}" destId="{F4A126C7-5032-2D49-9A3A-50F43C8BB75B}" srcOrd="3" destOrd="0" presId="urn:microsoft.com/office/officeart/2005/8/layout/target3"/>
    <dgm:cxn modelId="{B33A1631-1895-F542-9A72-55DB7F880FFB}" type="presParOf" srcId="{952DEA02-A5C7-9849-A225-F93D051610D9}" destId="{E9B53E25-D073-7E44-898C-C10E5D7E9DCD}" srcOrd="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9EBC9-D406-8944-B626-B233804FDE27}">
      <dsp:nvSpPr>
        <dsp:cNvPr id="0" name=""/>
        <dsp:cNvSpPr/>
      </dsp:nvSpPr>
      <dsp:spPr>
        <a:xfrm>
          <a:off x="-177239" y="0"/>
          <a:ext cx="2107547" cy="2107547"/>
        </a:xfrm>
        <a:prstGeom prst="pie">
          <a:avLst>
            <a:gd name="adj1" fmla="val 5400000"/>
            <a:gd name="adj2" fmla="val 1620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D0BAF65-2FA6-6046-947A-B8B1DD947A1F}">
      <dsp:nvSpPr>
        <dsp:cNvPr id="0" name=""/>
        <dsp:cNvSpPr/>
      </dsp:nvSpPr>
      <dsp:spPr>
        <a:xfrm>
          <a:off x="522054" y="0"/>
          <a:ext cx="10475585" cy="2107547"/>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b="1" kern="1200" dirty="0"/>
            <a:t>Fundamental Problems</a:t>
          </a:r>
        </a:p>
      </dsp:txBody>
      <dsp:txXfrm>
        <a:off x="522054" y="0"/>
        <a:ext cx="5237792" cy="2107547"/>
      </dsp:txXfrm>
    </dsp:sp>
    <dsp:sp modelId="{E9B53E25-D073-7E44-898C-C10E5D7E9DCD}">
      <dsp:nvSpPr>
        <dsp:cNvPr id="0" name=""/>
        <dsp:cNvSpPr/>
      </dsp:nvSpPr>
      <dsp:spPr>
        <a:xfrm>
          <a:off x="5418650" y="0"/>
          <a:ext cx="5565707" cy="2107547"/>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285750" lvl="1" indent="-285750" algn="l" defTabSz="1778000">
            <a:lnSpc>
              <a:spcPct val="90000"/>
            </a:lnSpc>
            <a:spcBef>
              <a:spcPct val="0"/>
            </a:spcBef>
            <a:spcAft>
              <a:spcPct val="15000"/>
            </a:spcAft>
            <a:buFont typeface="Wingdings" pitchFamily="2" charset="2"/>
            <a:buChar char="q"/>
          </a:pPr>
          <a:r>
            <a:rPr lang="en-US" sz="4000" kern="1200" dirty="0">
              <a:solidFill>
                <a:srgbClr val="C00000"/>
              </a:solidFill>
            </a:rPr>
            <a:t>Limited Bandwidth</a:t>
          </a:r>
        </a:p>
        <a:p>
          <a:pPr marL="285750" lvl="1" indent="-285750" algn="l" defTabSz="1778000">
            <a:lnSpc>
              <a:spcPct val="90000"/>
            </a:lnSpc>
            <a:spcBef>
              <a:spcPct val="0"/>
            </a:spcBef>
            <a:spcAft>
              <a:spcPct val="15000"/>
            </a:spcAft>
            <a:buFont typeface="Wingdings" pitchFamily="2" charset="2"/>
            <a:buChar char="q"/>
          </a:pPr>
          <a:r>
            <a:rPr lang="en-US" sz="4000" kern="1200" dirty="0">
              <a:solidFill>
                <a:srgbClr val="C00000"/>
              </a:solidFill>
            </a:rPr>
            <a:t>Variability in Bandwidth</a:t>
          </a:r>
        </a:p>
      </dsp:txBody>
      <dsp:txXfrm>
        <a:off x="5418650" y="0"/>
        <a:ext cx="5565707" cy="2107547"/>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7DF51-43CC-674D-9697-D0A4055798AE}" type="datetimeFigureOut">
              <a:rPr lang="en-US" smtClean="0"/>
              <a:t>3/31/22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FE91F-4411-834C-8372-CE53E3C03E91}" type="slidenum">
              <a:rPr lang="en-US" smtClean="0"/>
              <a:t>‹#›</a:t>
            </a:fld>
            <a:endParaRPr lang="en-US"/>
          </a:p>
        </p:txBody>
      </p:sp>
    </p:spTree>
    <p:extLst>
      <p:ext uri="{BB962C8B-B14F-4D97-AF65-F5344CB8AC3E}">
        <p14:creationId xmlns:p14="http://schemas.microsoft.com/office/powerpoint/2010/main" val="3570154023"/>
      </p:ext>
    </p:extLst>
  </p:cSld>
  <p:clrMap bg1="lt1" tx1="dk1" bg2="lt2" tx2="dk2" accent1="accent1" accent2="accent2" accent3="accent3" accent4="accent4" accent5="accent5" accent6="accent6" hlink="hlink" folHlink="folHlink"/>
  <p:notesStyle>
    <a:lvl1pPr marL="0" algn="l" defTabSz="914309" rtl="0" eaLnBrk="1" latinLnBrk="0" hangingPunct="1">
      <a:defRPr sz="1200" kern="1200">
        <a:solidFill>
          <a:schemeClr val="tx1"/>
        </a:solidFill>
        <a:latin typeface="+mn-lt"/>
        <a:ea typeface="+mn-ea"/>
        <a:cs typeface="+mn-cs"/>
      </a:defRPr>
    </a:lvl1pPr>
    <a:lvl2pPr marL="457154" algn="l" defTabSz="914309" rtl="0" eaLnBrk="1" latinLnBrk="0" hangingPunct="1">
      <a:defRPr sz="1200" kern="1200">
        <a:solidFill>
          <a:schemeClr val="tx1"/>
        </a:solidFill>
        <a:latin typeface="+mn-lt"/>
        <a:ea typeface="+mn-ea"/>
        <a:cs typeface="+mn-cs"/>
      </a:defRPr>
    </a:lvl2pPr>
    <a:lvl3pPr marL="914309" algn="l" defTabSz="914309" rtl="0" eaLnBrk="1" latinLnBrk="0" hangingPunct="1">
      <a:defRPr sz="1200" kern="1200">
        <a:solidFill>
          <a:schemeClr val="tx1"/>
        </a:solidFill>
        <a:latin typeface="+mn-lt"/>
        <a:ea typeface="+mn-ea"/>
        <a:cs typeface="+mn-cs"/>
      </a:defRPr>
    </a:lvl3pPr>
    <a:lvl4pPr marL="1371463" algn="l" defTabSz="914309" rtl="0" eaLnBrk="1" latinLnBrk="0" hangingPunct="1">
      <a:defRPr sz="1200" kern="1200">
        <a:solidFill>
          <a:schemeClr val="tx1"/>
        </a:solidFill>
        <a:latin typeface="+mn-lt"/>
        <a:ea typeface="+mn-ea"/>
        <a:cs typeface="+mn-cs"/>
      </a:defRPr>
    </a:lvl4pPr>
    <a:lvl5pPr marL="1828618" algn="l" defTabSz="914309" rtl="0" eaLnBrk="1" latinLnBrk="0" hangingPunct="1">
      <a:defRPr sz="1200" kern="1200">
        <a:solidFill>
          <a:schemeClr val="tx1"/>
        </a:solidFill>
        <a:latin typeface="+mn-lt"/>
        <a:ea typeface="+mn-ea"/>
        <a:cs typeface="+mn-cs"/>
      </a:defRPr>
    </a:lvl5pPr>
    <a:lvl6pPr marL="2285772" algn="l" defTabSz="914309" rtl="0" eaLnBrk="1" latinLnBrk="0" hangingPunct="1">
      <a:defRPr sz="1200" kern="1200">
        <a:solidFill>
          <a:schemeClr val="tx1"/>
        </a:solidFill>
        <a:latin typeface="+mn-lt"/>
        <a:ea typeface="+mn-ea"/>
        <a:cs typeface="+mn-cs"/>
      </a:defRPr>
    </a:lvl6pPr>
    <a:lvl7pPr marL="2742926" algn="l" defTabSz="914309" rtl="0" eaLnBrk="1" latinLnBrk="0" hangingPunct="1">
      <a:defRPr sz="1200" kern="1200">
        <a:solidFill>
          <a:schemeClr val="tx1"/>
        </a:solidFill>
        <a:latin typeface="+mn-lt"/>
        <a:ea typeface="+mn-ea"/>
        <a:cs typeface="+mn-cs"/>
      </a:defRPr>
    </a:lvl7pPr>
    <a:lvl8pPr marL="3200080" algn="l" defTabSz="914309" rtl="0" eaLnBrk="1" latinLnBrk="0" hangingPunct="1">
      <a:defRPr sz="1200" kern="1200">
        <a:solidFill>
          <a:schemeClr val="tx1"/>
        </a:solidFill>
        <a:latin typeface="+mn-lt"/>
        <a:ea typeface="+mn-ea"/>
        <a:cs typeface="+mn-cs"/>
      </a:defRPr>
    </a:lvl8pPr>
    <a:lvl9pPr marL="3657234" algn="l" defTabSz="91430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Thank you, Shivaram for the introduction. Hi everyone, I am going to present my work on swift, which is an adaptive video streaming system using layered neural video codecs. This work is in collaboration with my colleagues Kumara, Samir, </a:t>
            </a:r>
            <a:r>
              <a:rPr lang="en-US" sz="1200" b="1" dirty="0" err="1">
                <a:solidFill>
                  <a:schemeClr val="bg1"/>
                </a:solidFill>
              </a:rPr>
              <a:t>Aruna</a:t>
            </a:r>
            <a:r>
              <a:rPr lang="en-US" sz="1200" b="1" dirty="0">
                <a:solidFill>
                  <a:schemeClr val="bg1"/>
                </a:solidFill>
              </a:rPr>
              <a:t>, and Dimitris from stony brook university, where I recently graduated with a </a:t>
            </a:r>
            <a:r>
              <a:rPr lang="en-US" sz="1200" b="1" dirty="0" err="1">
                <a:solidFill>
                  <a:schemeClr val="bg1"/>
                </a:solidFill>
              </a:rPr>
              <a:t>phd</a:t>
            </a:r>
            <a:r>
              <a:rPr lang="en-US" sz="1200" b="1" dirty="0">
                <a:solidFill>
                  <a:schemeClr val="bg1"/>
                </a:solidFill>
              </a:rPr>
              <a:t> in computer science.</a:t>
            </a:r>
          </a:p>
        </p:txBody>
      </p:sp>
      <p:sp>
        <p:nvSpPr>
          <p:cNvPr id="4" name="Slide Number Placeholder 3"/>
          <p:cNvSpPr>
            <a:spLocks noGrp="1"/>
          </p:cNvSpPr>
          <p:nvPr>
            <p:ph type="sldNum" sz="quarter" idx="5"/>
          </p:nvPr>
        </p:nvSpPr>
        <p:spPr/>
        <p:txBody>
          <a:bodyPr/>
          <a:lstStyle/>
          <a:p>
            <a:fld id="{FC2FE91F-4411-834C-8372-CE53E3C03E91}" type="slidenum">
              <a:rPr lang="en-US" smtClean="0"/>
              <a:t>1</a:t>
            </a:fld>
            <a:endParaRPr lang="en-US"/>
          </a:p>
        </p:txBody>
      </p:sp>
    </p:spTree>
    <p:extLst>
      <p:ext uri="{BB962C8B-B14F-4D97-AF65-F5344CB8AC3E}">
        <p14:creationId xmlns:p14="http://schemas.microsoft.com/office/powerpoint/2010/main" val="3792809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So, let’s start by looking at some of the fundamental problems that video streaming is facing today, okay. Particularly in the networking community, we identify two problems. One of them is the limited bandwidth, where the Internet has only a certain capacity through which the video needs to be transmitted. Second, and more pressing problem is variability or the fluctuations in the bandwidth. The problem with this fluctuating bandwidth is that the video bitrate needs to constantly change to fit within the limited varying capacity. Its actually not really a new problem, it has been there for a while, and people have started using adaptive streaming solutions to adapt the video bitrate </a:t>
            </a:r>
            <a:r>
              <a:rPr lang="en-US" dirty="0" err="1"/>
              <a:t>w.r.t</a:t>
            </a:r>
            <a:r>
              <a:rPr lang="en-US" dirty="0"/>
              <a:t> throughput.  </a:t>
            </a:r>
          </a:p>
        </p:txBody>
      </p:sp>
      <p:sp>
        <p:nvSpPr>
          <p:cNvPr id="4" name="Slide Number Placeholder 3"/>
          <p:cNvSpPr>
            <a:spLocks noGrp="1"/>
          </p:cNvSpPr>
          <p:nvPr>
            <p:ph type="sldNum" sz="quarter" idx="5"/>
          </p:nvPr>
        </p:nvSpPr>
        <p:spPr/>
        <p:txBody>
          <a:bodyPr/>
          <a:lstStyle/>
          <a:p>
            <a:fld id="{FC2FE91F-4411-834C-8372-CE53E3C03E91}" type="slidenum">
              <a:rPr lang="en-US" smtClean="0"/>
              <a:t>2</a:t>
            </a:fld>
            <a:endParaRPr lang="en-US"/>
          </a:p>
        </p:txBody>
      </p:sp>
    </p:spTree>
    <p:extLst>
      <p:ext uri="{BB962C8B-B14F-4D97-AF65-F5344CB8AC3E}">
        <p14:creationId xmlns:p14="http://schemas.microsoft.com/office/powerpoint/2010/main" val="249115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adaptive video streaming, the content is compressed at the server to fit within the limited network capacity, by dividing it into a temporal segments and each segment is compressed into a different quality. For example, here the red, yellow and the green blocks represent multiple renditions of the same video segment. Now, the client requests these video segments over a variable network, assuming poor client. Now, the way they adapt is by deploying an adaptive bitrate algorithm that observes the throughput and requests a video segment with a suitable quality that fits well within the network capacity. Simple right. But the problem here is that, it is extremely difficult to predict the network bandwidth. So, you often some delay in reacting to the network fluctuations. This is a fundamental problem in adaptive streaming that is being addressed for almost the past entire decade.</a:t>
            </a:r>
          </a:p>
        </p:txBody>
      </p:sp>
      <p:sp>
        <p:nvSpPr>
          <p:cNvPr id="4" name="Slide Number Placeholder 3"/>
          <p:cNvSpPr>
            <a:spLocks noGrp="1"/>
          </p:cNvSpPr>
          <p:nvPr>
            <p:ph type="sldNum" sz="quarter" idx="5"/>
          </p:nvPr>
        </p:nvSpPr>
        <p:spPr/>
        <p:txBody>
          <a:bodyPr/>
          <a:lstStyle/>
          <a:p>
            <a:fld id="{FC2FE91F-4411-834C-8372-CE53E3C03E91}" type="slidenum">
              <a:rPr lang="en-US" smtClean="0"/>
              <a:t>3</a:t>
            </a:fld>
            <a:endParaRPr lang="en-US"/>
          </a:p>
        </p:txBody>
      </p:sp>
    </p:spTree>
    <p:extLst>
      <p:ext uri="{BB962C8B-B14F-4D97-AF65-F5344CB8AC3E}">
        <p14:creationId xmlns:p14="http://schemas.microsoft.com/office/powerpoint/2010/main" val="2100917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That was a toy example, okay. Let me show you how the actual network throughput trace and some of the well knows industry and academic state-of-the art solutions work. </a:t>
            </a:r>
          </a:p>
        </p:txBody>
      </p:sp>
      <p:sp>
        <p:nvSpPr>
          <p:cNvPr id="4" name="Slide Number Placeholder 3"/>
          <p:cNvSpPr>
            <a:spLocks noGrp="1"/>
          </p:cNvSpPr>
          <p:nvPr>
            <p:ph type="sldNum" sz="quarter" idx="5"/>
          </p:nvPr>
        </p:nvSpPr>
        <p:spPr/>
        <p:txBody>
          <a:bodyPr/>
          <a:lstStyle/>
          <a:p>
            <a:fld id="{FC2FE91F-4411-834C-8372-CE53E3C03E91}" type="slidenum">
              <a:rPr lang="en-US" smtClean="0"/>
              <a:t>4</a:t>
            </a:fld>
            <a:endParaRPr lang="en-US"/>
          </a:p>
        </p:txBody>
      </p:sp>
    </p:spTree>
    <p:extLst>
      <p:ext uri="{BB962C8B-B14F-4D97-AF65-F5344CB8AC3E}">
        <p14:creationId xmlns:p14="http://schemas.microsoft.com/office/powerpoint/2010/main" val="3666867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2FE91F-4411-834C-8372-CE53E3C03E91}" type="slidenum">
              <a:rPr lang="en-US" smtClean="0"/>
              <a:t>12</a:t>
            </a:fld>
            <a:endParaRPr lang="en-US"/>
          </a:p>
        </p:txBody>
      </p:sp>
    </p:spTree>
    <p:extLst>
      <p:ext uri="{BB962C8B-B14F-4D97-AF65-F5344CB8AC3E}">
        <p14:creationId xmlns:p14="http://schemas.microsoft.com/office/powerpoint/2010/main" val="2501923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2FE91F-4411-834C-8372-CE53E3C03E91}" type="slidenum">
              <a:rPr lang="en-US" smtClean="0"/>
              <a:t>25</a:t>
            </a:fld>
            <a:endParaRPr lang="en-US"/>
          </a:p>
        </p:txBody>
      </p:sp>
    </p:spTree>
    <p:extLst>
      <p:ext uri="{BB962C8B-B14F-4D97-AF65-F5344CB8AC3E}">
        <p14:creationId xmlns:p14="http://schemas.microsoft.com/office/powerpoint/2010/main" val="4024784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I would like to take any questions from the audience. Thank you.</a:t>
            </a:r>
          </a:p>
        </p:txBody>
      </p:sp>
      <p:sp>
        <p:nvSpPr>
          <p:cNvPr id="4" name="Slide Number Placeholder 3"/>
          <p:cNvSpPr>
            <a:spLocks noGrp="1"/>
          </p:cNvSpPr>
          <p:nvPr>
            <p:ph type="sldNum" sz="quarter" idx="5"/>
          </p:nvPr>
        </p:nvSpPr>
        <p:spPr/>
        <p:txBody>
          <a:bodyPr/>
          <a:lstStyle/>
          <a:p>
            <a:fld id="{FC2FE91F-4411-834C-8372-CE53E3C03E91}" type="slidenum">
              <a:rPr lang="en-US" smtClean="0"/>
              <a:t>27</a:t>
            </a:fld>
            <a:endParaRPr lang="en-US"/>
          </a:p>
        </p:txBody>
      </p:sp>
    </p:spTree>
    <p:extLst>
      <p:ext uri="{BB962C8B-B14F-4D97-AF65-F5344CB8AC3E}">
        <p14:creationId xmlns:p14="http://schemas.microsoft.com/office/powerpoint/2010/main" val="2674401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2" indent="0" algn="ctr">
              <a:buNone/>
              <a:defRPr sz="2000"/>
            </a:lvl2pPr>
            <a:lvl3pPr marL="914363" indent="0" algn="ctr">
              <a:buNone/>
              <a:defRPr sz="1800"/>
            </a:lvl3pPr>
            <a:lvl4pPr marL="1371545" indent="0" algn="ctr">
              <a:buNone/>
              <a:defRPr sz="1600"/>
            </a:lvl4pPr>
            <a:lvl5pPr marL="1828727" indent="0" algn="ctr">
              <a:buNone/>
              <a:defRPr sz="1600"/>
            </a:lvl5pPr>
            <a:lvl6pPr marL="2285909" indent="0" algn="ctr">
              <a:buNone/>
              <a:defRPr sz="1600"/>
            </a:lvl6pPr>
            <a:lvl7pPr marL="2743090" indent="0" algn="ctr">
              <a:buNone/>
              <a:defRPr sz="1600"/>
            </a:lvl7pPr>
            <a:lvl8pPr marL="3200272" indent="0" algn="ctr">
              <a:buNone/>
              <a:defRPr sz="1600"/>
            </a:lvl8pPr>
            <a:lvl9pPr marL="3657454"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BE9AEC-B194-424B-944E-982A01A7E2D0}" type="datetime1">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A9061-2289-304F-B665-1757CDF8AAA3}" type="slidenum">
              <a:rPr lang="en-US" smtClean="0"/>
              <a:t>‹#›</a:t>
            </a:fld>
            <a:endParaRPr lang="en-US"/>
          </a:p>
        </p:txBody>
      </p:sp>
    </p:spTree>
    <p:extLst>
      <p:ext uri="{BB962C8B-B14F-4D97-AF65-F5344CB8AC3E}">
        <p14:creationId xmlns:p14="http://schemas.microsoft.com/office/powerpoint/2010/main" val="224406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AA0BAF-BF3C-9049-9C5D-D5DDB2DBC282}" type="datetime1">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A9061-2289-304F-B665-1757CDF8AAA3}" type="slidenum">
              <a:rPr lang="en-US" smtClean="0"/>
              <a:t>‹#›</a:t>
            </a:fld>
            <a:endParaRPr lang="en-US"/>
          </a:p>
        </p:txBody>
      </p:sp>
    </p:spTree>
    <p:extLst>
      <p:ext uri="{BB962C8B-B14F-4D97-AF65-F5344CB8AC3E}">
        <p14:creationId xmlns:p14="http://schemas.microsoft.com/office/powerpoint/2010/main" val="274322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83F535-8E34-BA45-AA1B-AABD890665B3}" type="datetime1">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A9061-2289-304F-B665-1757CDF8AAA3}" type="slidenum">
              <a:rPr lang="en-US" smtClean="0"/>
              <a:t>‹#›</a:t>
            </a:fld>
            <a:endParaRPr lang="en-US"/>
          </a:p>
        </p:txBody>
      </p:sp>
    </p:spTree>
    <p:extLst>
      <p:ext uri="{BB962C8B-B14F-4D97-AF65-F5344CB8AC3E}">
        <p14:creationId xmlns:p14="http://schemas.microsoft.com/office/powerpoint/2010/main" val="41096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9083DF-5084-C543-B866-AE07509B6AEB}" type="datetime1">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A9061-2289-304F-B665-1757CDF8AAA3}" type="slidenum">
              <a:rPr lang="en-US" smtClean="0"/>
              <a:t>‹#›</a:t>
            </a:fld>
            <a:endParaRPr lang="en-US"/>
          </a:p>
        </p:txBody>
      </p:sp>
    </p:spTree>
    <p:extLst>
      <p:ext uri="{BB962C8B-B14F-4D97-AF65-F5344CB8AC3E}">
        <p14:creationId xmlns:p14="http://schemas.microsoft.com/office/powerpoint/2010/main" val="207046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3"/>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8"/>
            <a:ext cx="10515600" cy="1500187"/>
          </a:xfrm>
        </p:spPr>
        <p:txBody>
          <a:bodyPr/>
          <a:lstStyle>
            <a:lvl1pPr marL="0" indent="0">
              <a:buNone/>
              <a:defRPr sz="2400">
                <a:solidFill>
                  <a:schemeClr val="tx1"/>
                </a:solidFill>
              </a:defRPr>
            </a:lvl1pPr>
            <a:lvl2pPr marL="457182" indent="0">
              <a:buNone/>
              <a:defRPr sz="2000">
                <a:solidFill>
                  <a:schemeClr val="tx1">
                    <a:tint val="75000"/>
                  </a:schemeClr>
                </a:solidFill>
              </a:defRPr>
            </a:lvl2pPr>
            <a:lvl3pPr marL="914363" indent="0">
              <a:buNone/>
              <a:defRPr sz="1800">
                <a:solidFill>
                  <a:schemeClr val="tx1">
                    <a:tint val="75000"/>
                  </a:schemeClr>
                </a:solidFill>
              </a:defRPr>
            </a:lvl3pPr>
            <a:lvl4pPr marL="1371545" indent="0">
              <a:buNone/>
              <a:defRPr sz="1600">
                <a:solidFill>
                  <a:schemeClr val="tx1">
                    <a:tint val="75000"/>
                  </a:schemeClr>
                </a:solidFill>
              </a:defRPr>
            </a:lvl4pPr>
            <a:lvl5pPr marL="1828727" indent="0">
              <a:buNone/>
              <a:defRPr sz="1600">
                <a:solidFill>
                  <a:schemeClr val="tx1">
                    <a:tint val="75000"/>
                  </a:schemeClr>
                </a:solidFill>
              </a:defRPr>
            </a:lvl5pPr>
            <a:lvl6pPr marL="2285909" indent="0">
              <a:buNone/>
              <a:defRPr sz="1600">
                <a:solidFill>
                  <a:schemeClr val="tx1">
                    <a:tint val="75000"/>
                  </a:schemeClr>
                </a:solidFill>
              </a:defRPr>
            </a:lvl6pPr>
            <a:lvl7pPr marL="2743090" indent="0">
              <a:buNone/>
              <a:defRPr sz="1600">
                <a:solidFill>
                  <a:schemeClr val="tx1">
                    <a:tint val="75000"/>
                  </a:schemeClr>
                </a:solidFill>
              </a:defRPr>
            </a:lvl7pPr>
            <a:lvl8pPr marL="3200272" indent="0">
              <a:buNone/>
              <a:defRPr sz="1600">
                <a:solidFill>
                  <a:schemeClr val="tx1">
                    <a:tint val="75000"/>
                  </a:schemeClr>
                </a:solidFill>
              </a:defRPr>
            </a:lvl8pPr>
            <a:lvl9pPr marL="3657454"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C78F4-A7AB-4144-8286-4DE3E3E9264B}" type="datetime1">
              <a:rPr lang="en-US" smtClean="0"/>
              <a:t>3/31/22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A9061-2289-304F-B665-1757CDF8AAA3}" type="slidenum">
              <a:rPr lang="en-US" smtClean="0"/>
              <a:t>‹#›</a:t>
            </a:fld>
            <a:endParaRPr lang="en-US"/>
          </a:p>
        </p:txBody>
      </p:sp>
    </p:spTree>
    <p:extLst>
      <p:ext uri="{BB962C8B-B14F-4D97-AF65-F5344CB8AC3E}">
        <p14:creationId xmlns:p14="http://schemas.microsoft.com/office/powerpoint/2010/main" val="3871428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3C6881-B258-A245-AD5E-9E458A4D9523}" type="datetime1">
              <a:rPr lang="en-US" smtClean="0"/>
              <a:t>3/31/22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A9061-2289-304F-B665-1757CDF8AAA3}" type="slidenum">
              <a:rPr lang="en-US" smtClean="0"/>
              <a:t>‹#›</a:t>
            </a:fld>
            <a:endParaRPr lang="en-US"/>
          </a:p>
        </p:txBody>
      </p:sp>
    </p:spTree>
    <p:extLst>
      <p:ext uri="{BB962C8B-B14F-4D97-AF65-F5344CB8AC3E}">
        <p14:creationId xmlns:p14="http://schemas.microsoft.com/office/powerpoint/2010/main" val="123979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33B94-D193-6545-9669-D2F4A15DFF80}" type="datetime1">
              <a:rPr lang="en-US" smtClean="0"/>
              <a:t>3/31/22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3A9061-2289-304F-B665-1757CDF8AAA3}" type="slidenum">
              <a:rPr lang="en-US" smtClean="0"/>
              <a:t>‹#›</a:t>
            </a:fld>
            <a:endParaRPr lang="en-US"/>
          </a:p>
        </p:txBody>
      </p:sp>
    </p:spTree>
    <p:extLst>
      <p:ext uri="{BB962C8B-B14F-4D97-AF65-F5344CB8AC3E}">
        <p14:creationId xmlns:p14="http://schemas.microsoft.com/office/powerpoint/2010/main" val="2701502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F4073E-8DCD-D24E-8D12-31179970F507}" type="datetime1">
              <a:rPr lang="en-US" smtClean="0"/>
              <a:t>3/31/22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3A9061-2289-304F-B665-1757CDF8AAA3}" type="slidenum">
              <a:rPr lang="en-US" smtClean="0"/>
              <a:t>‹#›</a:t>
            </a:fld>
            <a:endParaRPr lang="en-US"/>
          </a:p>
        </p:txBody>
      </p:sp>
    </p:spTree>
    <p:extLst>
      <p:ext uri="{BB962C8B-B14F-4D97-AF65-F5344CB8AC3E}">
        <p14:creationId xmlns:p14="http://schemas.microsoft.com/office/powerpoint/2010/main" val="3180019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4848AD-F1E9-4248-928F-29D273675583}" type="datetime1">
              <a:rPr lang="en-US" smtClean="0"/>
              <a:t>3/31/22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3A9061-2289-304F-B665-1757CDF8AAA3}" type="slidenum">
              <a:rPr lang="en-US" smtClean="0"/>
              <a:t>‹#›</a:t>
            </a:fld>
            <a:endParaRPr lang="en-US"/>
          </a:p>
        </p:txBody>
      </p:sp>
    </p:spTree>
    <p:extLst>
      <p:ext uri="{BB962C8B-B14F-4D97-AF65-F5344CB8AC3E}">
        <p14:creationId xmlns:p14="http://schemas.microsoft.com/office/powerpoint/2010/main" val="301813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82" indent="0">
              <a:buNone/>
              <a:defRPr sz="1400"/>
            </a:lvl2pPr>
            <a:lvl3pPr marL="914363" indent="0">
              <a:buNone/>
              <a:defRPr sz="1200"/>
            </a:lvl3pPr>
            <a:lvl4pPr marL="1371545" indent="0">
              <a:buNone/>
              <a:defRPr sz="1000"/>
            </a:lvl4pPr>
            <a:lvl5pPr marL="1828727" indent="0">
              <a:buNone/>
              <a:defRPr sz="1000"/>
            </a:lvl5pPr>
            <a:lvl6pPr marL="2285909" indent="0">
              <a:buNone/>
              <a:defRPr sz="1000"/>
            </a:lvl6pPr>
            <a:lvl7pPr marL="2743090" indent="0">
              <a:buNone/>
              <a:defRPr sz="1000"/>
            </a:lvl7pPr>
            <a:lvl8pPr marL="3200272" indent="0">
              <a:buNone/>
              <a:defRPr sz="1000"/>
            </a:lvl8pPr>
            <a:lvl9pPr marL="3657454"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2242A5-79F2-6647-B46A-8EB5B079D8D7}" type="datetime1">
              <a:rPr lang="en-US" smtClean="0"/>
              <a:t>3/31/22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A9061-2289-304F-B665-1757CDF8AAA3}" type="slidenum">
              <a:rPr lang="en-US" smtClean="0"/>
              <a:t>‹#›</a:t>
            </a:fld>
            <a:endParaRPr lang="en-US"/>
          </a:p>
        </p:txBody>
      </p:sp>
    </p:spTree>
    <p:extLst>
      <p:ext uri="{BB962C8B-B14F-4D97-AF65-F5344CB8AC3E}">
        <p14:creationId xmlns:p14="http://schemas.microsoft.com/office/powerpoint/2010/main" val="121465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182" indent="0">
              <a:buNone/>
              <a:defRPr sz="2800"/>
            </a:lvl2pPr>
            <a:lvl3pPr marL="914363" indent="0">
              <a:buNone/>
              <a:defRPr sz="2400"/>
            </a:lvl3pPr>
            <a:lvl4pPr marL="1371545" indent="0">
              <a:buNone/>
              <a:defRPr sz="2000"/>
            </a:lvl4pPr>
            <a:lvl5pPr marL="1828727" indent="0">
              <a:buNone/>
              <a:defRPr sz="2000"/>
            </a:lvl5pPr>
            <a:lvl6pPr marL="2285909" indent="0">
              <a:buNone/>
              <a:defRPr sz="2000"/>
            </a:lvl6pPr>
            <a:lvl7pPr marL="2743090" indent="0">
              <a:buNone/>
              <a:defRPr sz="2000"/>
            </a:lvl7pPr>
            <a:lvl8pPr marL="3200272" indent="0">
              <a:buNone/>
              <a:defRPr sz="2000"/>
            </a:lvl8pPr>
            <a:lvl9pPr marL="3657454"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82" indent="0">
              <a:buNone/>
              <a:defRPr sz="1400"/>
            </a:lvl2pPr>
            <a:lvl3pPr marL="914363" indent="0">
              <a:buNone/>
              <a:defRPr sz="1200"/>
            </a:lvl3pPr>
            <a:lvl4pPr marL="1371545" indent="0">
              <a:buNone/>
              <a:defRPr sz="1000"/>
            </a:lvl4pPr>
            <a:lvl5pPr marL="1828727" indent="0">
              <a:buNone/>
              <a:defRPr sz="1000"/>
            </a:lvl5pPr>
            <a:lvl6pPr marL="2285909" indent="0">
              <a:buNone/>
              <a:defRPr sz="1000"/>
            </a:lvl6pPr>
            <a:lvl7pPr marL="2743090" indent="0">
              <a:buNone/>
              <a:defRPr sz="1000"/>
            </a:lvl7pPr>
            <a:lvl8pPr marL="3200272" indent="0">
              <a:buNone/>
              <a:defRPr sz="1000"/>
            </a:lvl8pPr>
            <a:lvl9pPr marL="3657454"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7E2E39-2424-CB4B-8D89-D87D78A4955F}" type="datetime1">
              <a:rPr lang="en-US" smtClean="0"/>
              <a:t>3/31/22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A9061-2289-304F-B665-1757CDF8AAA3}" type="slidenum">
              <a:rPr lang="en-US" smtClean="0"/>
              <a:t>‹#›</a:t>
            </a:fld>
            <a:endParaRPr lang="en-US"/>
          </a:p>
        </p:txBody>
      </p:sp>
    </p:spTree>
    <p:extLst>
      <p:ext uri="{BB962C8B-B14F-4D97-AF65-F5344CB8AC3E}">
        <p14:creationId xmlns:p14="http://schemas.microsoft.com/office/powerpoint/2010/main" val="170093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F987F-0026-BC40-9DDF-0FE9AE0672B2}" type="datetime1">
              <a:rPr lang="en-US" smtClean="0"/>
              <a:t>3/31/22</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A9061-2289-304F-B665-1757CDF8AAA3}" type="slidenum">
              <a:rPr lang="en-US" smtClean="0"/>
              <a:t>‹#›</a:t>
            </a:fld>
            <a:endParaRPr lang="en-US"/>
          </a:p>
        </p:txBody>
      </p:sp>
    </p:spTree>
    <p:extLst>
      <p:ext uri="{BB962C8B-B14F-4D97-AF65-F5344CB8AC3E}">
        <p14:creationId xmlns:p14="http://schemas.microsoft.com/office/powerpoint/2010/main" val="37612373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36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1" indent="-228591" algn="l" defTabSz="91436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3" indent="-228591" algn="l" defTabSz="91436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4" indent="-228591" algn="l" defTabSz="91436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36"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18"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99"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26" Type="http://schemas.openxmlformats.org/officeDocument/2006/relationships/image" Target="../media/image46.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17.png"/><Relationship Id="rId17" Type="http://schemas.openxmlformats.org/officeDocument/2006/relationships/image" Target="../media/image37.png"/><Relationship Id="rId25" Type="http://schemas.openxmlformats.org/officeDocument/2006/relationships/image" Target="../media/image45.pn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16.png"/><Relationship Id="rId24" Type="http://schemas.openxmlformats.org/officeDocument/2006/relationships/image" Target="../media/image44.png"/><Relationship Id="rId5" Type="http://schemas.openxmlformats.org/officeDocument/2006/relationships/image" Target="../media/image25.png"/><Relationship Id="rId15" Type="http://schemas.openxmlformats.org/officeDocument/2006/relationships/image" Target="../media/image35.png"/><Relationship Id="rId23" Type="http://schemas.openxmlformats.org/officeDocument/2006/relationships/image" Target="../media/image43.png"/><Relationship Id="rId10" Type="http://schemas.openxmlformats.org/officeDocument/2006/relationships/image" Target="../media/image15.png"/><Relationship Id="rId19" Type="http://schemas.openxmlformats.org/officeDocument/2006/relationships/image" Target="../media/image39.png"/><Relationship Id="rId4" Type="http://schemas.openxmlformats.org/officeDocument/2006/relationships/image" Target="../media/image14.png"/><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0.png"/><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438851-31C7-9746-8E15-D5FA55E94325}"/>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A7FC893-E60C-CF4D-B62E-8E33B830DD27}"/>
              </a:ext>
            </a:extLst>
          </p:cNvPr>
          <p:cNvSpPr txBox="1"/>
          <p:nvPr/>
        </p:nvSpPr>
        <p:spPr>
          <a:xfrm>
            <a:off x="1488524" y="673277"/>
            <a:ext cx="9144000" cy="1446550"/>
          </a:xfrm>
          <a:prstGeom prst="rect">
            <a:avLst/>
          </a:prstGeom>
          <a:noFill/>
        </p:spPr>
        <p:txBody>
          <a:bodyPr wrap="square" rtlCol="0">
            <a:spAutoFit/>
          </a:bodyPr>
          <a:lstStyle/>
          <a:p>
            <a:pPr algn="ctr"/>
            <a:r>
              <a:rPr lang="en-US" sz="4400" b="1" dirty="0">
                <a:solidFill>
                  <a:schemeClr val="bg1"/>
                </a:solidFill>
                <a:latin typeface="Cambria Math" panose="02040503050406030204" pitchFamily="18" charset="0"/>
                <a:ea typeface="Cambria Math" panose="02040503050406030204" pitchFamily="18" charset="0"/>
              </a:rPr>
              <a:t>Swift: Adaptive Video Streaming with Layered Neural Codecs</a:t>
            </a:r>
          </a:p>
        </p:txBody>
      </p:sp>
      <p:sp>
        <p:nvSpPr>
          <p:cNvPr id="9" name="Subtitle 2">
            <a:extLst>
              <a:ext uri="{FF2B5EF4-FFF2-40B4-BE49-F238E27FC236}">
                <a16:creationId xmlns:a16="http://schemas.microsoft.com/office/drawing/2014/main" id="{D143425D-E579-F34E-802B-2B72CAAFE3A3}"/>
              </a:ext>
            </a:extLst>
          </p:cNvPr>
          <p:cNvSpPr>
            <a:spLocks noGrp="1"/>
          </p:cNvSpPr>
          <p:nvPr>
            <p:ph type="subTitle" idx="1"/>
          </p:nvPr>
        </p:nvSpPr>
        <p:spPr>
          <a:xfrm>
            <a:off x="0" y="2225162"/>
            <a:ext cx="12192000" cy="748758"/>
          </a:xfrm>
        </p:spPr>
        <p:txBody>
          <a:bodyPr>
            <a:noAutofit/>
          </a:bodyPr>
          <a:lstStyle/>
          <a:p>
            <a:r>
              <a:rPr lang="en-US" sz="2000" dirty="0" err="1">
                <a:solidFill>
                  <a:schemeClr val="bg1"/>
                </a:solidFill>
                <a:cs typeface="Segoe UI Light" panose="020B0502040204020203" pitchFamily="34" charset="0"/>
              </a:rPr>
              <a:t>Mallesham</a:t>
            </a:r>
            <a:r>
              <a:rPr lang="en-US" sz="2000" dirty="0">
                <a:solidFill>
                  <a:schemeClr val="bg1"/>
                </a:solidFill>
                <a:cs typeface="Segoe UI Light" panose="020B0502040204020203" pitchFamily="34" charset="0"/>
              </a:rPr>
              <a:t> </a:t>
            </a:r>
            <a:r>
              <a:rPr lang="en-US" sz="2000" dirty="0" err="1">
                <a:solidFill>
                  <a:schemeClr val="bg1"/>
                </a:solidFill>
                <a:cs typeface="Segoe UI Light" panose="020B0502040204020203" pitchFamily="34" charset="0"/>
              </a:rPr>
              <a:t>Dasari</a:t>
            </a:r>
            <a:r>
              <a:rPr lang="en-US" sz="2000" dirty="0">
                <a:solidFill>
                  <a:schemeClr val="bg1"/>
                </a:solidFill>
                <a:cs typeface="Segoe UI Light" panose="020B0502040204020203" pitchFamily="34" charset="0"/>
              </a:rPr>
              <a:t>, Kumara </a:t>
            </a:r>
            <a:r>
              <a:rPr lang="en-US" sz="2000" dirty="0" err="1">
                <a:solidFill>
                  <a:schemeClr val="bg1"/>
                </a:solidFill>
                <a:cs typeface="Segoe UI Light" panose="020B0502040204020203" pitchFamily="34" charset="0"/>
              </a:rPr>
              <a:t>Kahatapitiya</a:t>
            </a:r>
            <a:r>
              <a:rPr lang="en-US" sz="2000" dirty="0">
                <a:solidFill>
                  <a:schemeClr val="bg1"/>
                </a:solidFill>
                <a:cs typeface="Segoe UI Light" panose="020B0502040204020203" pitchFamily="34" charset="0"/>
              </a:rPr>
              <a:t>, </a:t>
            </a:r>
          </a:p>
          <a:p>
            <a:r>
              <a:rPr lang="en-US" sz="2000" dirty="0">
                <a:solidFill>
                  <a:schemeClr val="bg1"/>
                </a:solidFill>
                <a:cs typeface="Segoe UI Light" panose="020B0502040204020203" pitchFamily="34" charset="0"/>
              </a:rPr>
              <a:t>Samir R. Das, </a:t>
            </a:r>
            <a:r>
              <a:rPr lang="en-US" sz="2000" dirty="0" err="1">
                <a:solidFill>
                  <a:schemeClr val="bg1"/>
                </a:solidFill>
                <a:cs typeface="Segoe UI Light" panose="020B0502040204020203" pitchFamily="34" charset="0"/>
              </a:rPr>
              <a:t>Aruna</a:t>
            </a:r>
            <a:r>
              <a:rPr lang="en-US" sz="2000" dirty="0">
                <a:solidFill>
                  <a:schemeClr val="bg1"/>
                </a:solidFill>
                <a:cs typeface="Segoe UI Light" panose="020B0502040204020203" pitchFamily="34" charset="0"/>
              </a:rPr>
              <a:t> Balasubramanian, Dimitris Samaras</a:t>
            </a:r>
          </a:p>
        </p:txBody>
      </p:sp>
      <p:pic>
        <p:nvPicPr>
          <p:cNvPr id="1042" name="Picture 18">
            <a:extLst>
              <a:ext uri="{FF2B5EF4-FFF2-40B4-BE49-F238E27FC236}">
                <a16:creationId xmlns:a16="http://schemas.microsoft.com/office/drawing/2014/main" id="{BD7F2DE1-A5BE-A44C-B20C-632D99358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518" y="6027990"/>
            <a:ext cx="6152964" cy="546930"/>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9578B93A-359B-4744-BED7-66C21DEE25F7}"/>
              </a:ext>
            </a:extLst>
          </p:cNvPr>
          <p:cNvGrpSpPr/>
          <p:nvPr/>
        </p:nvGrpSpPr>
        <p:grpSpPr>
          <a:xfrm>
            <a:off x="4213139" y="3642375"/>
            <a:ext cx="3765731" cy="2258858"/>
            <a:chOff x="2066175" y="4191653"/>
            <a:chExt cx="5107898" cy="3032346"/>
          </a:xfrm>
        </p:grpSpPr>
        <p:pic>
          <p:nvPicPr>
            <p:cNvPr id="18" name="Picture 17">
              <a:extLst>
                <a:ext uri="{FF2B5EF4-FFF2-40B4-BE49-F238E27FC236}">
                  <a16:creationId xmlns:a16="http://schemas.microsoft.com/office/drawing/2014/main" id="{8F1A1AA7-9387-2345-A3B6-4D30DE2A98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930" y="4191653"/>
              <a:ext cx="1232137" cy="1232137"/>
            </a:xfrm>
            <a:prstGeom prst="rect">
              <a:avLst/>
            </a:prstGeom>
          </p:spPr>
        </p:pic>
        <p:sp>
          <p:nvSpPr>
            <p:cNvPr id="19" name="Rectangle 18">
              <a:extLst>
                <a:ext uri="{FF2B5EF4-FFF2-40B4-BE49-F238E27FC236}">
                  <a16:creationId xmlns:a16="http://schemas.microsoft.com/office/drawing/2014/main" id="{814FAB34-792D-384C-B301-F8400860BA7A}"/>
                </a:ext>
              </a:extLst>
            </p:cNvPr>
            <p:cNvSpPr/>
            <p:nvPr/>
          </p:nvSpPr>
          <p:spPr>
            <a:xfrm>
              <a:off x="2066175" y="5282115"/>
              <a:ext cx="5107898" cy="1941884"/>
            </a:xfrm>
            <a:prstGeom prst="rect">
              <a:avLst/>
            </a:prstGeom>
          </p:spPr>
          <p:txBody>
            <a:bodyPr wrap="square">
              <a:spAutoFit/>
            </a:bodyPr>
            <a:lstStyle/>
            <a:p>
              <a:pPr algn="ctr"/>
              <a:r>
                <a:rPr lang="en-US" sz="4400" b="1" dirty="0">
                  <a:solidFill>
                    <a:schemeClr val="bg1"/>
                  </a:solidFill>
                  <a:latin typeface="Cambria Math" panose="02040503050406030204" pitchFamily="18" charset="0"/>
                  <a:ea typeface="Cambria Math" panose="02040503050406030204" pitchFamily="18" charset="0"/>
                  <a:cs typeface="Segoe UI" panose="020B0502040204020203" pitchFamily="34" charset="0"/>
                </a:rPr>
                <a:t>Stony Brook University</a:t>
              </a:r>
            </a:p>
          </p:txBody>
        </p:sp>
      </p:grpSp>
      <p:sp>
        <p:nvSpPr>
          <p:cNvPr id="2" name="TextBox 1">
            <a:extLst>
              <a:ext uri="{FF2B5EF4-FFF2-40B4-BE49-F238E27FC236}">
                <a16:creationId xmlns:a16="http://schemas.microsoft.com/office/drawing/2014/main" id="{AB6C2A35-4FF3-994A-BC68-42EA08384C23}"/>
              </a:ext>
            </a:extLst>
          </p:cNvPr>
          <p:cNvSpPr txBox="1"/>
          <p:nvPr/>
        </p:nvSpPr>
        <p:spPr>
          <a:xfrm>
            <a:off x="5243042" y="3034895"/>
            <a:ext cx="1726755" cy="523220"/>
          </a:xfrm>
          <a:prstGeom prst="rect">
            <a:avLst/>
          </a:prstGeom>
          <a:noFill/>
        </p:spPr>
        <p:txBody>
          <a:bodyPr wrap="none" rtlCol="0">
            <a:spAutoFit/>
          </a:bodyPr>
          <a:lstStyle/>
          <a:p>
            <a:r>
              <a:rPr lang="en-US" sz="2800" b="1" dirty="0">
                <a:solidFill>
                  <a:schemeClr val="bg1"/>
                </a:solidFill>
              </a:rPr>
              <a:t>NSDI 2022</a:t>
            </a:r>
          </a:p>
        </p:txBody>
      </p:sp>
      <p:sp>
        <p:nvSpPr>
          <p:cNvPr id="3" name="Slide Number Placeholder 2">
            <a:extLst>
              <a:ext uri="{FF2B5EF4-FFF2-40B4-BE49-F238E27FC236}">
                <a16:creationId xmlns:a16="http://schemas.microsoft.com/office/drawing/2014/main" id="{885D63C0-1F76-BC49-83DE-371C2487D360}"/>
              </a:ext>
            </a:extLst>
          </p:cNvPr>
          <p:cNvSpPr>
            <a:spLocks noGrp="1"/>
          </p:cNvSpPr>
          <p:nvPr>
            <p:ph type="sldNum" sz="quarter" idx="12"/>
          </p:nvPr>
        </p:nvSpPr>
        <p:spPr/>
        <p:txBody>
          <a:bodyPr/>
          <a:lstStyle/>
          <a:p>
            <a:fld id="{443A9061-2289-304F-B665-1757CDF8AAA3}" type="slidenum">
              <a:rPr lang="en-US" smtClean="0"/>
              <a:t>1</a:t>
            </a:fld>
            <a:endParaRPr lang="en-US"/>
          </a:p>
        </p:txBody>
      </p:sp>
    </p:spTree>
    <p:extLst>
      <p:ext uri="{BB962C8B-B14F-4D97-AF65-F5344CB8AC3E}">
        <p14:creationId xmlns:p14="http://schemas.microsoft.com/office/powerpoint/2010/main" val="2974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4ADF5A7-221E-E943-919A-359CB7BAC60C}"/>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Limitations of Today’s ABR Algorithms</a:t>
            </a:r>
          </a:p>
        </p:txBody>
      </p:sp>
      <p:pic>
        <p:nvPicPr>
          <p:cNvPr id="3" name="Picture 2" descr="Diagram&#10;&#10;Description automatically generated">
            <a:extLst>
              <a:ext uri="{FF2B5EF4-FFF2-40B4-BE49-F238E27FC236}">
                <a16:creationId xmlns:a16="http://schemas.microsoft.com/office/drawing/2014/main" id="{B888499F-F547-3243-8C4D-FA66EB942AF3}"/>
              </a:ext>
            </a:extLst>
          </p:cNvPr>
          <p:cNvPicPr>
            <a:picLocks noChangeAspect="1"/>
          </p:cNvPicPr>
          <p:nvPr/>
        </p:nvPicPr>
        <p:blipFill>
          <a:blip r:embed="rId2"/>
          <a:stretch>
            <a:fillRect/>
          </a:stretch>
        </p:blipFill>
        <p:spPr>
          <a:xfrm>
            <a:off x="3080243" y="1165639"/>
            <a:ext cx="6031523" cy="3350846"/>
          </a:xfrm>
          <a:prstGeom prst="rect">
            <a:avLst/>
          </a:prstGeom>
        </p:spPr>
      </p:pic>
      <p:sp>
        <p:nvSpPr>
          <p:cNvPr id="26" name="Rounded Rectangle 25">
            <a:extLst>
              <a:ext uri="{FF2B5EF4-FFF2-40B4-BE49-F238E27FC236}">
                <a16:creationId xmlns:a16="http://schemas.microsoft.com/office/drawing/2014/main" id="{A84D368C-8841-2949-9CE6-212070629549}"/>
              </a:ext>
            </a:extLst>
          </p:cNvPr>
          <p:cNvSpPr/>
          <p:nvPr/>
        </p:nvSpPr>
        <p:spPr>
          <a:xfrm>
            <a:off x="868135" y="4516485"/>
            <a:ext cx="4931438" cy="200172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182" indent="-457182">
              <a:buFont typeface="Wingdings" pitchFamily="2" charset="2"/>
              <a:buChar char="q"/>
            </a:pPr>
            <a:r>
              <a:rPr lang="en-US" sz="2800" b="1" dirty="0">
                <a:solidFill>
                  <a:schemeClr val="bg1"/>
                </a:solidFill>
              </a:rPr>
              <a:t>Bandwidth Efficient</a:t>
            </a:r>
          </a:p>
          <a:p>
            <a:pPr marL="457182" indent="-457182">
              <a:buFont typeface="Wingdings" pitchFamily="2" charset="2"/>
              <a:buChar char="q"/>
            </a:pPr>
            <a:r>
              <a:rPr lang="en-US" sz="2800" b="1" dirty="0">
                <a:solidFill>
                  <a:schemeClr val="bg1"/>
                </a:solidFill>
              </a:rPr>
              <a:t>Slow Reaction -&gt; Poor </a:t>
            </a:r>
            <a:r>
              <a:rPr lang="en-US" sz="2800" b="1" dirty="0" err="1">
                <a:solidFill>
                  <a:schemeClr val="bg1"/>
                </a:solidFill>
              </a:rPr>
              <a:t>QoE</a:t>
            </a:r>
            <a:endParaRPr lang="en-US" sz="2800" b="1" dirty="0">
              <a:solidFill>
                <a:schemeClr val="bg1"/>
              </a:solidFill>
            </a:endParaRPr>
          </a:p>
          <a:p>
            <a:pPr marL="914363" lvl="1" indent="-457182">
              <a:buFont typeface="Wingdings" pitchFamily="2" charset="2"/>
              <a:buChar char="q"/>
            </a:pPr>
            <a:r>
              <a:rPr lang="en-US" sz="2800" b="1" dirty="0">
                <a:solidFill>
                  <a:schemeClr val="bg1"/>
                </a:solidFill>
              </a:rPr>
              <a:t>BOLA, </a:t>
            </a:r>
            <a:r>
              <a:rPr lang="en-US" sz="2800" b="1" dirty="0" err="1">
                <a:solidFill>
                  <a:schemeClr val="bg1"/>
                </a:solidFill>
              </a:rPr>
              <a:t>Pensieve</a:t>
            </a:r>
            <a:endParaRPr lang="en-US" sz="2800" b="1" dirty="0">
              <a:solidFill>
                <a:schemeClr val="bg1"/>
              </a:solidFill>
            </a:endParaRPr>
          </a:p>
        </p:txBody>
      </p:sp>
      <p:sp>
        <p:nvSpPr>
          <p:cNvPr id="27" name="Rounded Rectangle 26">
            <a:extLst>
              <a:ext uri="{FF2B5EF4-FFF2-40B4-BE49-F238E27FC236}">
                <a16:creationId xmlns:a16="http://schemas.microsoft.com/office/drawing/2014/main" id="{1770402D-15D7-604A-86FF-74DCAC492861}"/>
              </a:ext>
            </a:extLst>
          </p:cNvPr>
          <p:cNvSpPr/>
          <p:nvPr/>
        </p:nvSpPr>
        <p:spPr>
          <a:xfrm>
            <a:off x="6392427" y="4516485"/>
            <a:ext cx="4931438" cy="200172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182" indent="-457182">
              <a:buFont typeface="Wingdings" pitchFamily="2" charset="2"/>
              <a:buChar char="q"/>
            </a:pPr>
            <a:r>
              <a:rPr lang="en-US" sz="2800" b="1" dirty="0">
                <a:solidFill>
                  <a:schemeClr val="bg1"/>
                </a:solidFill>
              </a:rPr>
              <a:t>Bandwidth Inefficient</a:t>
            </a:r>
          </a:p>
          <a:p>
            <a:pPr marL="457182" indent="-457182">
              <a:buFont typeface="Wingdings" pitchFamily="2" charset="2"/>
              <a:buChar char="q"/>
            </a:pPr>
            <a:r>
              <a:rPr lang="en-US" sz="2800" b="1" dirty="0">
                <a:solidFill>
                  <a:schemeClr val="bg1"/>
                </a:solidFill>
              </a:rPr>
              <a:t>Fast Reaction -&gt; Better </a:t>
            </a:r>
            <a:r>
              <a:rPr lang="en-US" sz="2800" b="1" dirty="0" err="1">
                <a:solidFill>
                  <a:schemeClr val="bg1"/>
                </a:solidFill>
              </a:rPr>
              <a:t>QoE</a:t>
            </a:r>
            <a:endParaRPr lang="en-US" sz="2800" b="1" dirty="0">
              <a:solidFill>
                <a:schemeClr val="bg1"/>
              </a:solidFill>
            </a:endParaRPr>
          </a:p>
          <a:p>
            <a:pPr marL="914363" lvl="1" indent="-457182">
              <a:buFont typeface="Wingdings" pitchFamily="2" charset="2"/>
              <a:buChar char="q"/>
            </a:pPr>
            <a:r>
              <a:rPr lang="en-US" sz="2800" b="1" dirty="0">
                <a:solidFill>
                  <a:schemeClr val="bg1"/>
                </a:solidFill>
              </a:rPr>
              <a:t>BOLA-FS</a:t>
            </a:r>
          </a:p>
        </p:txBody>
      </p:sp>
      <p:sp>
        <p:nvSpPr>
          <p:cNvPr id="2" name="Slide Number Placeholder 1">
            <a:extLst>
              <a:ext uri="{FF2B5EF4-FFF2-40B4-BE49-F238E27FC236}">
                <a16:creationId xmlns:a16="http://schemas.microsoft.com/office/drawing/2014/main" id="{3D08B4DD-7CDE-7A45-B9BF-97A7F0686A6A}"/>
              </a:ext>
            </a:extLst>
          </p:cNvPr>
          <p:cNvSpPr>
            <a:spLocks noGrp="1"/>
          </p:cNvSpPr>
          <p:nvPr>
            <p:ph type="sldNum" sz="quarter" idx="12"/>
          </p:nvPr>
        </p:nvSpPr>
        <p:spPr/>
        <p:txBody>
          <a:bodyPr/>
          <a:lstStyle/>
          <a:p>
            <a:fld id="{443A9061-2289-304F-B665-1757CDF8AAA3}" type="slidenum">
              <a:rPr lang="en-US" smtClean="0"/>
              <a:t>10</a:t>
            </a:fld>
            <a:endParaRPr lang="en-US"/>
          </a:p>
        </p:txBody>
      </p:sp>
    </p:spTree>
    <p:extLst>
      <p:ext uri="{BB962C8B-B14F-4D97-AF65-F5344CB8AC3E}">
        <p14:creationId xmlns:p14="http://schemas.microsoft.com/office/powerpoint/2010/main" val="84832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3B3C5A-C0C1-E447-AF02-8C475C33BF0A}"/>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Alternative: Layered Video Streaming</a:t>
            </a:r>
          </a:p>
        </p:txBody>
      </p:sp>
      <p:grpSp>
        <p:nvGrpSpPr>
          <p:cNvPr id="7" name="Group 6">
            <a:extLst>
              <a:ext uri="{FF2B5EF4-FFF2-40B4-BE49-F238E27FC236}">
                <a16:creationId xmlns:a16="http://schemas.microsoft.com/office/drawing/2014/main" id="{8D6DA048-8683-B44F-936E-E97EF15F56CB}"/>
              </a:ext>
            </a:extLst>
          </p:cNvPr>
          <p:cNvGrpSpPr/>
          <p:nvPr/>
        </p:nvGrpSpPr>
        <p:grpSpPr>
          <a:xfrm>
            <a:off x="9360478" y="1989595"/>
            <a:ext cx="1966980" cy="1457699"/>
            <a:chOff x="6272286" y="1980863"/>
            <a:chExt cx="1966980" cy="1457699"/>
          </a:xfrm>
        </p:grpSpPr>
        <p:grpSp>
          <p:nvGrpSpPr>
            <p:cNvPr id="9" name="Group 8">
              <a:extLst>
                <a:ext uri="{FF2B5EF4-FFF2-40B4-BE49-F238E27FC236}">
                  <a16:creationId xmlns:a16="http://schemas.microsoft.com/office/drawing/2014/main" id="{5D45E7F6-1010-8B4C-8346-D843C866C349}"/>
                </a:ext>
              </a:extLst>
            </p:cNvPr>
            <p:cNvGrpSpPr/>
            <p:nvPr/>
          </p:nvGrpSpPr>
          <p:grpSpPr>
            <a:xfrm>
              <a:off x="6272286" y="1980863"/>
              <a:ext cx="1966980" cy="1457699"/>
              <a:chOff x="5475589" y="1678154"/>
              <a:chExt cx="3451122" cy="1843283"/>
            </a:xfrm>
          </p:grpSpPr>
          <p:grpSp>
            <p:nvGrpSpPr>
              <p:cNvPr id="16" name="Group 15">
                <a:extLst>
                  <a:ext uri="{FF2B5EF4-FFF2-40B4-BE49-F238E27FC236}">
                    <a16:creationId xmlns:a16="http://schemas.microsoft.com/office/drawing/2014/main" id="{A4254F06-6F6B-5D4A-A241-E17778E97180}"/>
                  </a:ext>
                </a:extLst>
              </p:cNvPr>
              <p:cNvGrpSpPr/>
              <p:nvPr/>
            </p:nvGrpSpPr>
            <p:grpSpPr>
              <a:xfrm>
                <a:off x="5475589" y="1678154"/>
                <a:ext cx="3451122" cy="1843283"/>
                <a:chOff x="5984876" y="1678154"/>
                <a:chExt cx="3451122" cy="1843283"/>
              </a:xfrm>
            </p:grpSpPr>
            <p:grpSp>
              <p:nvGrpSpPr>
                <p:cNvPr id="17" name="Group 16">
                  <a:extLst>
                    <a:ext uri="{FF2B5EF4-FFF2-40B4-BE49-F238E27FC236}">
                      <a16:creationId xmlns:a16="http://schemas.microsoft.com/office/drawing/2014/main" id="{2E27AC14-9575-CB4A-AC07-8CA1395BA60E}"/>
                    </a:ext>
                  </a:extLst>
                </p:cNvPr>
                <p:cNvGrpSpPr/>
                <p:nvPr/>
              </p:nvGrpSpPr>
              <p:grpSpPr>
                <a:xfrm>
                  <a:off x="5984876" y="1678154"/>
                  <a:ext cx="1909147" cy="1718990"/>
                  <a:chOff x="5984876" y="1678154"/>
                  <a:chExt cx="1909147" cy="1718990"/>
                </a:xfrm>
              </p:grpSpPr>
              <p:sp>
                <p:nvSpPr>
                  <p:cNvPr id="21" name="Rectangle 20">
                    <a:extLst>
                      <a:ext uri="{FF2B5EF4-FFF2-40B4-BE49-F238E27FC236}">
                        <a16:creationId xmlns:a16="http://schemas.microsoft.com/office/drawing/2014/main" id="{30ACC442-056E-8E4C-8F4E-515E628B28BD}"/>
                      </a:ext>
                    </a:extLst>
                  </p:cNvPr>
                  <p:cNvSpPr/>
                  <p:nvPr/>
                </p:nvSpPr>
                <p:spPr>
                  <a:xfrm>
                    <a:off x="5984876" y="1678154"/>
                    <a:ext cx="602033" cy="76586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30D8B8E-FED5-2C43-9503-7B4E854147F4}"/>
                      </a:ext>
                    </a:extLst>
                  </p:cNvPr>
                  <p:cNvSpPr/>
                  <p:nvPr/>
                </p:nvSpPr>
                <p:spPr>
                  <a:xfrm>
                    <a:off x="6638433" y="1678154"/>
                    <a:ext cx="602033" cy="76586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D0A995-E1D0-BA45-8139-BAFFFDFBDCB8}"/>
                      </a:ext>
                    </a:extLst>
                  </p:cNvPr>
                  <p:cNvSpPr/>
                  <p:nvPr/>
                </p:nvSpPr>
                <p:spPr>
                  <a:xfrm>
                    <a:off x="7291990" y="1678154"/>
                    <a:ext cx="602033" cy="76586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B6C59AC-7BB2-464F-9BBC-5A4CA8C14C07}"/>
                      </a:ext>
                    </a:extLst>
                  </p:cNvPr>
                  <p:cNvSpPr/>
                  <p:nvPr/>
                </p:nvSpPr>
                <p:spPr>
                  <a:xfrm>
                    <a:off x="5984876" y="2791595"/>
                    <a:ext cx="602035" cy="31895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5D594E1-F60E-D84C-8715-81EB12DAC0BF}"/>
                      </a:ext>
                    </a:extLst>
                  </p:cNvPr>
                  <p:cNvSpPr/>
                  <p:nvPr/>
                </p:nvSpPr>
                <p:spPr>
                  <a:xfrm>
                    <a:off x="6638432" y="2791595"/>
                    <a:ext cx="602035" cy="31895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BF53756-06D6-374E-985C-BCE3D07284C3}"/>
                      </a:ext>
                    </a:extLst>
                  </p:cNvPr>
                  <p:cNvSpPr/>
                  <p:nvPr/>
                </p:nvSpPr>
                <p:spPr>
                  <a:xfrm>
                    <a:off x="7291988" y="2791595"/>
                    <a:ext cx="602035" cy="31895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1FD4A72-4C87-D44B-9338-1C7B159B51C8}"/>
                      </a:ext>
                    </a:extLst>
                  </p:cNvPr>
                  <p:cNvSpPr/>
                  <p:nvPr/>
                </p:nvSpPr>
                <p:spPr>
                  <a:xfrm>
                    <a:off x="5984876" y="3168755"/>
                    <a:ext cx="602035" cy="22838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A522570-7C2A-9944-91A7-63C2C349838C}"/>
                      </a:ext>
                    </a:extLst>
                  </p:cNvPr>
                  <p:cNvSpPr/>
                  <p:nvPr/>
                </p:nvSpPr>
                <p:spPr>
                  <a:xfrm>
                    <a:off x="6638432" y="3168755"/>
                    <a:ext cx="602035" cy="22838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FEF66F-F3CC-204D-812C-A64277478E2B}"/>
                      </a:ext>
                    </a:extLst>
                  </p:cNvPr>
                  <p:cNvSpPr/>
                  <p:nvPr/>
                </p:nvSpPr>
                <p:spPr>
                  <a:xfrm>
                    <a:off x="7291988" y="3168755"/>
                    <a:ext cx="602035" cy="22838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E5A1850-6B60-594A-80A5-098A6EDCF789}"/>
                    </a:ext>
                  </a:extLst>
                </p:cNvPr>
                <p:cNvSpPr txBox="1"/>
                <p:nvPr/>
              </p:nvSpPr>
              <p:spPr>
                <a:xfrm>
                  <a:off x="7860426" y="3093330"/>
                  <a:ext cx="1575572" cy="428107"/>
                </a:xfrm>
                <a:prstGeom prst="rect">
                  <a:avLst/>
                </a:prstGeom>
                <a:noFill/>
              </p:spPr>
              <p:txBody>
                <a:bodyPr wrap="none" rtlCol="0">
                  <a:spAutoFit/>
                </a:bodyPr>
                <a:lstStyle/>
                <a:p>
                  <a:r>
                    <a:rPr lang="en-US" sz="1600" dirty="0"/>
                    <a:t>352x288</a:t>
                  </a:r>
                </a:p>
              </p:txBody>
            </p:sp>
            <p:sp>
              <p:nvSpPr>
                <p:cNvPr id="19" name="TextBox 18">
                  <a:extLst>
                    <a:ext uri="{FF2B5EF4-FFF2-40B4-BE49-F238E27FC236}">
                      <a16:creationId xmlns:a16="http://schemas.microsoft.com/office/drawing/2014/main" id="{DC9B94BD-8399-8240-91EB-A1A853B03A28}"/>
                    </a:ext>
                  </a:extLst>
                </p:cNvPr>
                <p:cNvSpPr txBox="1"/>
                <p:nvPr/>
              </p:nvSpPr>
              <p:spPr>
                <a:xfrm>
                  <a:off x="7860426" y="2733065"/>
                  <a:ext cx="1575572" cy="428107"/>
                </a:xfrm>
                <a:prstGeom prst="rect">
                  <a:avLst/>
                </a:prstGeom>
                <a:noFill/>
              </p:spPr>
              <p:txBody>
                <a:bodyPr wrap="none" rtlCol="0">
                  <a:spAutoFit/>
                </a:bodyPr>
                <a:lstStyle/>
                <a:p>
                  <a:r>
                    <a:rPr lang="en-US" sz="1600" dirty="0"/>
                    <a:t>640x480</a:t>
                  </a:r>
                </a:p>
              </p:txBody>
            </p:sp>
            <p:sp>
              <p:nvSpPr>
                <p:cNvPr id="20" name="TextBox 19">
                  <a:extLst>
                    <a:ext uri="{FF2B5EF4-FFF2-40B4-BE49-F238E27FC236}">
                      <a16:creationId xmlns:a16="http://schemas.microsoft.com/office/drawing/2014/main" id="{D4951C1F-E5CE-3749-B278-E3768E584B7E}"/>
                    </a:ext>
                  </a:extLst>
                </p:cNvPr>
                <p:cNvSpPr txBox="1"/>
                <p:nvPr/>
              </p:nvSpPr>
              <p:spPr>
                <a:xfrm>
                  <a:off x="7860426" y="1810478"/>
                  <a:ext cx="1204319" cy="428107"/>
                </a:xfrm>
                <a:prstGeom prst="rect">
                  <a:avLst/>
                </a:prstGeom>
                <a:noFill/>
              </p:spPr>
              <p:txBody>
                <a:bodyPr wrap="none" rtlCol="0">
                  <a:spAutoFit/>
                </a:bodyPr>
                <a:lstStyle/>
                <a:p>
                  <a:r>
                    <a:rPr lang="en-US" sz="1600" dirty="0"/>
                    <a:t>4K/8K</a:t>
                  </a:r>
                </a:p>
              </p:txBody>
            </p:sp>
          </p:grpSp>
          <p:sp>
            <p:nvSpPr>
              <p:cNvPr id="13" name="TextBox 12">
                <a:extLst>
                  <a:ext uri="{FF2B5EF4-FFF2-40B4-BE49-F238E27FC236}">
                    <a16:creationId xmlns:a16="http://schemas.microsoft.com/office/drawing/2014/main" id="{9A4129F3-C5F0-4546-8C5B-93F4080A9848}"/>
                  </a:ext>
                </a:extLst>
              </p:cNvPr>
              <p:cNvSpPr txBox="1"/>
              <p:nvPr/>
            </p:nvSpPr>
            <p:spPr>
              <a:xfrm>
                <a:off x="5657083" y="2286700"/>
                <a:ext cx="1699322" cy="467026"/>
              </a:xfrm>
              <a:prstGeom prst="rect">
                <a:avLst/>
              </a:prstGeom>
              <a:noFill/>
            </p:spPr>
            <p:txBody>
              <a:bodyPr wrap="none" rtlCol="0">
                <a:spAutoFit/>
              </a:bodyPr>
              <a:lstStyle/>
              <a:p>
                <a:r>
                  <a:rPr lang="en-US" dirty="0"/>
                  <a:t>.      .	     .</a:t>
                </a:r>
              </a:p>
            </p:txBody>
          </p:sp>
        </p:grpSp>
        <p:sp>
          <p:nvSpPr>
            <p:cNvPr id="10" name="TextBox 9">
              <a:extLst>
                <a:ext uri="{FF2B5EF4-FFF2-40B4-BE49-F238E27FC236}">
                  <a16:creationId xmlns:a16="http://schemas.microsoft.com/office/drawing/2014/main" id="{A7D78D31-3D0A-3F46-9FCE-3595380F067D}"/>
                </a:ext>
              </a:extLst>
            </p:cNvPr>
            <p:cNvSpPr txBox="1"/>
            <p:nvPr/>
          </p:nvSpPr>
          <p:spPr>
            <a:xfrm>
              <a:off x="6377657" y="2533488"/>
              <a:ext cx="968535" cy="369332"/>
            </a:xfrm>
            <a:prstGeom prst="rect">
              <a:avLst/>
            </a:prstGeom>
            <a:noFill/>
          </p:spPr>
          <p:txBody>
            <a:bodyPr wrap="none" rtlCol="0">
              <a:spAutoFit/>
            </a:bodyPr>
            <a:lstStyle/>
            <a:p>
              <a:r>
                <a:rPr lang="en-US" dirty="0"/>
                <a:t>.      .	     .</a:t>
              </a:r>
            </a:p>
          </p:txBody>
        </p:sp>
      </p:grpSp>
      <p:sp>
        <p:nvSpPr>
          <p:cNvPr id="36" name="TextBox 35">
            <a:extLst>
              <a:ext uri="{FF2B5EF4-FFF2-40B4-BE49-F238E27FC236}">
                <a16:creationId xmlns:a16="http://schemas.microsoft.com/office/drawing/2014/main" id="{A5120AD2-AADD-594E-A0F1-684E6CAD5CE9}"/>
              </a:ext>
            </a:extLst>
          </p:cNvPr>
          <p:cNvSpPr txBox="1"/>
          <p:nvPr/>
        </p:nvSpPr>
        <p:spPr>
          <a:xfrm>
            <a:off x="8508723" y="3077858"/>
            <a:ext cx="831125" cy="369332"/>
          </a:xfrm>
          <a:prstGeom prst="rect">
            <a:avLst/>
          </a:prstGeom>
          <a:noFill/>
        </p:spPr>
        <p:txBody>
          <a:bodyPr wrap="none" rtlCol="0">
            <a:spAutoFit/>
          </a:bodyPr>
          <a:lstStyle/>
          <a:p>
            <a:r>
              <a:rPr lang="en-US" dirty="0"/>
              <a:t>1Mbps</a:t>
            </a:r>
          </a:p>
        </p:txBody>
      </p:sp>
      <p:sp>
        <p:nvSpPr>
          <p:cNvPr id="37" name="TextBox 36">
            <a:extLst>
              <a:ext uri="{FF2B5EF4-FFF2-40B4-BE49-F238E27FC236}">
                <a16:creationId xmlns:a16="http://schemas.microsoft.com/office/drawing/2014/main" id="{C1D32C65-6A10-A641-B00E-C99B059AA790}"/>
              </a:ext>
            </a:extLst>
          </p:cNvPr>
          <p:cNvSpPr txBox="1"/>
          <p:nvPr/>
        </p:nvSpPr>
        <p:spPr>
          <a:xfrm>
            <a:off x="8515831" y="2811566"/>
            <a:ext cx="831125" cy="369332"/>
          </a:xfrm>
          <a:prstGeom prst="rect">
            <a:avLst/>
          </a:prstGeom>
          <a:noFill/>
        </p:spPr>
        <p:txBody>
          <a:bodyPr wrap="none" rtlCol="0">
            <a:spAutoFit/>
          </a:bodyPr>
          <a:lstStyle/>
          <a:p>
            <a:r>
              <a:rPr lang="en-US" dirty="0"/>
              <a:t>2Mbps</a:t>
            </a:r>
          </a:p>
        </p:txBody>
      </p:sp>
      <p:sp>
        <p:nvSpPr>
          <p:cNvPr id="38" name="TextBox 37">
            <a:extLst>
              <a:ext uri="{FF2B5EF4-FFF2-40B4-BE49-F238E27FC236}">
                <a16:creationId xmlns:a16="http://schemas.microsoft.com/office/drawing/2014/main" id="{BD7E0163-45EF-1543-BFDD-452FF85AC397}"/>
              </a:ext>
            </a:extLst>
          </p:cNvPr>
          <p:cNvSpPr txBox="1"/>
          <p:nvPr/>
        </p:nvSpPr>
        <p:spPr>
          <a:xfrm>
            <a:off x="8412757" y="2073206"/>
            <a:ext cx="948145" cy="369332"/>
          </a:xfrm>
          <a:prstGeom prst="rect">
            <a:avLst/>
          </a:prstGeom>
          <a:noFill/>
        </p:spPr>
        <p:txBody>
          <a:bodyPr wrap="none" rtlCol="0">
            <a:spAutoFit/>
          </a:bodyPr>
          <a:lstStyle/>
          <a:p>
            <a:r>
              <a:rPr lang="en-US" dirty="0"/>
              <a:t>25Mbps</a:t>
            </a:r>
          </a:p>
        </p:txBody>
      </p:sp>
      <p:sp>
        <p:nvSpPr>
          <p:cNvPr id="48" name="Rectangle 47">
            <a:extLst>
              <a:ext uri="{FF2B5EF4-FFF2-40B4-BE49-F238E27FC236}">
                <a16:creationId xmlns:a16="http://schemas.microsoft.com/office/drawing/2014/main" id="{3175B641-5F33-784D-870B-2E9182128E38}"/>
              </a:ext>
            </a:extLst>
          </p:cNvPr>
          <p:cNvSpPr/>
          <p:nvPr/>
        </p:nvSpPr>
        <p:spPr>
          <a:xfrm>
            <a:off x="3890386" y="5526155"/>
            <a:ext cx="336201" cy="264088"/>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Rectangle 48">
            <a:extLst>
              <a:ext uri="{FF2B5EF4-FFF2-40B4-BE49-F238E27FC236}">
                <a16:creationId xmlns:a16="http://schemas.microsoft.com/office/drawing/2014/main" id="{EEA4D1DE-5784-7F46-82C6-61A90227EF0C}"/>
              </a:ext>
            </a:extLst>
          </p:cNvPr>
          <p:cNvSpPr/>
          <p:nvPr/>
        </p:nvSpPr>
        <p:spPr>
          <a:xfrm>
            <a:off x="4400502" y="5526155"/>
            <a:ext cx="336201" cy="264088"/>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0" name="Rectangle 49">
            <a:extLst>
              <a:ext uri="{FF2B5EF4-FFF2-40B4-BE49-F238E27FC236}">
                <a16:creationId xmlns:a16="http://schemas.microsoft.com/office/drawing/2014/main" id="{DFB89FFA-32B7-AC4F-8CBE-A31391C53AB9}"/>
              </a:ext>
            </a:extLst>
          </p:cNvPr>
          <p:cNvSpPr/>
          <p:nvPr/>
        </p:nvSpPr>
        <p:spPr>
          <a:xfrm>
            <a:off x="5091947" y="5526155"/>
            <a:ext cx="336201" cy="264088"/>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1" name="Rectangle 50">
            <a:extLst>
              <a:ext uri="{FF2B5EF4-FFF2-40B4-BE49-F238E27FC236}">
                <a16:creationId xmlns:a16="http://schemas.microsoft.com/office/drawing/2014/main" id="{5D5299BC-2702-6847-ACDF-EEC772983832}"/>
              </a:ext>
            </a:extLst>
          </p:cNvPr>
          <p:cNvSpPr/>
          <p:nvPr/>
        </p:nvSpPr>
        <p:spPr>
          <a:xfrm>
            <a:off x="3890386" y="4960451"/>
            <a:ext cx="336201" cy="23732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C000"/>
              </a:solidFill>
            </a:endParaRPr>
          </a:p>
        </p:txBody>
      </p:sp>
      <p:sp>
        <p:nvSpPr>
          <p:cNvPr id="52" name="Rectangle 51">
            <a:extLst>
              <a:ext uri="{FF2B5EF4-FFF2-40B4-BE49-F238E27FC236}">
                <a16:creationId xmlns:a16="http://schemas.microsoft.com/office/drawing/2014/main" id="{1C5C28A1-4437-284B-8B43-18646BCF6485}"/>
              </a:ext>
            </a:extLst>
          </p:cNvPr>
          <p:cNvSpPr/>
          <p:nvPr/>
        </p:nvSpPr>
        <p:spPr>
          <a:xfrm>
            <a:off x="4400502" y="4960451"/>
            <a:ext cx="336201" cy="23732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C000"/>
              </a:solidFill>
            </a:endParaRPr>
          </a:p>
        </p:txBody>
      </p:sp>
      <p:sp>
        <p:nvSpPr>
          <p:cNvPr id="53" name="Rectangle 52">
            <a:extLst>
              <a:ext uri="{FF2B5EF4-FFF2-40B4-BE49-F238E27FC236}">
                <a16:creationId xmlns:a16="http://schemas.microsoft.com/office/drawing/2014/main" id="{1ED22A88-A01B-D249-9433-F9C8B09DAB68}"/>
              </a:ext>
            </a:extLst>
          </p:cNvPr>
          <p:cNvSpPr/>
          <p:nvPr/>
        </p:nvSpPr>
        <p:spPr>
          <a:xfrm>
            <a:off x="5091947" y="4960451"/>
            <a:ext cx="336201" cy="23732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FFC000"/>
              </a:solidFill>
            </a:endParaRPr>
          </a:p>
        </p:txBody>
      </p:sp>
      <p:sp>
        <p:nvSpPr>
          <p:cNvPr id="54" name="Rectangle 53">
            <a:extLst>
              <a:ext uri="{FF2B5EF4-FFF2-40B4-BE49-F238E27FC236}">
                <a16:creationId xmlns:a16="http://schemas.microsoft.com/office/drawing/2014/main" id="{7502D2A5-B875-3442-904C-07D6A8CECD77}"/>
              </a:ext>
            </a:extLst>
          </p:cNvPr>
          <p:cNvSpPr/>
          <p:nvPr/>
        </p:nvSpPr>
        <p:spPr>
          <a:xfrm>
            <a:off x="3890386" y="4152946"/>
            <a:ext cx="336201" cy="237322"/>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5" name="Rectangle 54">
            <a:extLst>
              <a:ext uri="{FF2B5EF4-FFF2-40B4-BE49-F238E27FC236}">
                <a16:creationId xmlns:a16="http://schemas.microsoft.com/office/drawing/2014/main" id="{96B89DE3-22B5-FD4D-8AE9-A5EA6375340E}"/>
              </a:ext>
            </a:extLst>
          </p:cNvPr>
          <p:cNvSpPr/>
          <p:nvPr/>
        </p:nvSpPr>
        <p:spPr>
          <a:xfrm>
            <a:off x="4400502" y="4152946"/>
            <a:ext cx="336201" cy="237322"/>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6" name="Rectangle 55">
            <a:extLst>
              <a:ext uri="{FF2B5EF4-FFF2-40B4-BE49-F238E27FC236}">
                <a16:creationId xmlns:a16="http://schemas.microsoft.com/office/drawing/2014/main" id="{EF6DE2C2-9E73-7C41-A918-3E9E3215BCEF}"/>
              </a:ext>
            </a:extLst>
          </p:cNvPr>
          <p:cNvSpPr/>
          <p:nvPr/>
        </p:nvSpPr>
        <p:spPr>
          <a:xfrm>
            <a:off x="5091947" y="4152946"/>
            <a:ext cx="336201" cy="237322"/>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6" name="TextBox 65">
            <a:extLst>
              <a:ext uri="{FF2B5EF4-FFF2-40B4-BE49-F238E27FC236}">
                <a16:creationId xmlns:a16="http://schemas.microsoft.com/office/drawing/2014/main" id="{B44D263F-3EDF-D947-A73A-3F3A19198E9D}"/>
              </a:ext>
            </a:extLst>
          </p:cNvPr>
          <p:cNvSpPr txBox="1"/>
          <p:nvPr/>
        </p:nvSpPr>
        <p:spPr>
          <a:xfrm>
            <a:off x="2168571" y="5448847"/>
            <a:ext cx="1162626" cy="461665"/>
          </a:xfrm>
          <a:prstGeom prst="rect">
            <a:avLst/>
          </a:prstGeom>
          <a:noFill/>
        </p:spPr>
        <p:txBody>
          <a:bodyPr wrap="none" rtlCol="0">
            <a:spAutoFit/>
          </a:bodyPr>
          <a:lstStyle/>
          <a:p>
            <a:r>
              <a:rPr lang="en-US" sz="2400" dirty="0"/>
              <a:t>Layer_1</a:t>
            </a:r>
          </a:p>
        </p:txBody>
      </p:sp>
      <p:sp>
        <p:nvSpPr>
          <p:cNvPr id="67" name="TextBox 66">
            <a:extLst>
              <a:ext uri="{FF2B5EF4-FFF2-40B4-BE49-F238E27FC236}">
                <a16:creationId xmlns:a16="http://schemas.microsoft.com/office/drawing/2014/main" id="{D99052F5-A27C-D644-A920-077AF40D0DC0}"/>
              </a:ext>
            </a:extLst>
          </p:cNvPr>
          <p:cNvSpPr txBox="1"/>
          <p:nvPr/>
        </p:nvSpPr>
        <p:spPr>
          <a:xfrm>
            <a:off x="2168571" y="4853895"/>
            <a:ext cx="1162626" cy="461665"/>
          </a:xfrm>
          <a:prstGeom prst="rect">
            <a:avLst/>
          </a:prstGeom>
          <a:noFill/>
        </p:spPr>
        <p:txBody>
          <a:bodyPr wrap="none" rtlCol="0">
            <a:spAutoFit/>
          </a:bodyPr>
          <a:lstStyle/>
          <a:p>
            <a:r>
              <a:rPr lang="en-US" sz="2400" dirty="0"/>
              <a:t>Layer_2</a:t>
            </a:r>
          </a:p>
        </p:txBody>
      </p:sp>
      <p:sp>
        <p:nvSpPr>
          <p:cNvPr id="68" name="TextBox 67">
            <a:extLst>
              <a:ext uri="{FF2B5EF4-FFF2-40B4-BE49-F238E27FC236}">
                <a16:creationId xmlns:a16="http://schemas.microsoft.com/office/drawing/2014/main" id="{ED77A347-944F-C14A-8096-C9445A41118B}"/>
              </a:ext>
            </a:extLst>
          </p:cNvPr>
          <p:cNvSpPr txBox="1"/>
          <p:nvPr/>
        </p:nvSpPr>
        <p:spPr>
          <a:xfrm>
            <a:off x="2168967" y="3998234"/>
            <a:ext cx="1136978" cy="461665"/>
          </a:xfrm>
          <a:prstGeom prst="rect">
            <a:avLst/>
          </a:prstGeom>
          <a:noFill/>
        </p:spPr>
        <p:txBody>
          <a:bodyPr wrap="none" rtlCol="0">
            <a:spAutoFit/>
          </a:bodyPr>
          <a:lstStyle/>
          <a:p>
            <a:r>
              <a:rPr lang="en-US" sz="2400" dirty="0" err="1"/>
              <a:t>Layer_L</a:t>
            </a:r>
            <a:endParaRPr lang="en-US" sz="2400" dirty="0"/>
          </a:p>
        </p:txBody>
      </p:sp>
      <p:sp>
        <p:nvSpPr>
          <p:cNvPr id="69" name="TextBox 68">
            <a:extLst>
              <a:ext uri="{FF2B5EF4-FFF2-40B4-BE49-F238E27FC236}">
                <a16:creationId xmlns:a16="http://schemas.microsoft.com/office/drawing/2014/main" id="{6E67C147-73B5-8543-8ECD-43CF9FD88D48}"/>
              </a:ext>
            </a:extLst>
          </p:cNvPr>
          <p:cNvSpPr txBox="1"/>
          <p:nvPr/>
        </p:nvSpPr>
        <p:spPr>
          <a:xfrm rot="5400000">
            <a:off x="3123592" y="4524754"/>
            <a:ext cx="312906" cy="400110"/>
          </a:xfrm>
          <a:prstGeom prst="rect">
            <a:avLst/>
          </a:prstGeom>
          <a:noFill/>
        </p:spPr>
        <p:txBody>
          <a:bodyPr wrap="none" rtlCol="0">
            <a:spAutoFit/>
          </a:bodyPr>
          <a:lstStyle/>
          <a:p>
            <a:r>
              <a:rPr lang="en-US" sz="2000" dirty="0"/>
              <a:t>..</a:t>
            </a:r>
          </a:p>
        </p:txBody>
      </p:sp>
      <p:sp>
        <p:nvSpPr>
          <p:cNvPr id="73" name="Rectangle 72">
            <a:extLst>
              <a:ext uri="{FF2B5EF4-FFF2-40B4-BE49-F238E27FC236}">
                <a16:creationId xmlns:a16="http://schemas.microsoft.com/office/drawing/2014/main" id="{240A47AA-2823-B24A-AD48-4E8C8FF5416F}"/>
              </a:ext>
            </a:extLst>
          </p:cNvPr>
          <p:cNvSpPr/>
          <p:nvPr/>
        </p:nvSpPr>
        <p:spPr>
          <a:xfrm>
            <a:off x="5827569" y="4956029"/>
            <a:ext cx="1074333" cy="400110"/>
          </a:xfrm>
          <a:prstGeom prst="rect">
            <a:avLst/>
          </a:prstGeom>
        </p:spPr>
        <p:txBody>
          <a:bodyPr wrap="none">
            <a:spAutoFit/>
          </a:bodyPr>
          <a:lstStyle/>
          <a:p>
            <a:r>
              <a:rPr lang="en-US" sz="2000" dirty="0"/>
              <a:t>640x480</a:t>
            </a:r>
          </a:p>
        </p:txBody>
      </p:sp>
      <p:sp>
        <p:nvSpPr>
          <p:cNvPr id="74" name="TextBox 73">
            <a:extLst>
              <a:ext uri="{FF2B5EF4-FFF2-40B4-BE49-F238E27FC236}">
                <a16:creationId xmlns:a16="http://schemas.microsoft.com/office/drawing/2014/main" id="{463F8094-8E32-4D43-B254-2731998122B8}"/>
              </a:ext>
            </a:extLst>
          </p:cNvPr>
          <p:cNvSpPr txBox="1"/>
          <p:nvPr/>
        </p:nvSpPr>
        <p:spPr>
          <a:xfrm>
            <a:off x="5756620" y="4224509"/>
            <a:ext cx="809837" cy="400110"/>
          </a:xfrm>
          <a:prstGeom prst="rect">
            <a:avLst/>
          </a:prstGeom>
          <a:noFill/>
        </p:spPr>
        <p:txBody>
          <a:bodyPr wrap="none" rtlCol="0">
            <a:spAutoFit/>
          </a:bodyPr>
          <a:lstStyle/>
          <a:p>
            <a:r>
              <a:rPr lang="en-US" sz="2000" dirty="0"/>
              <a:t>4K/8K</a:t>
            </a:r>
          </a:p>
        </p:txBody>
      </p:sp>
      <p:sp>
        <p:nvSpPr>
          <p:cNvPr id="77" name="Left Brace 76">
            <a:extLst>
              <a:ext uri="{FF2B5EF4-FFF2-40B4-BE49-F238E27FC236}">
                <a16:creationId xmlns:a16="http://schemas.microsoft.com/office/drawing/2014/main" id="{53CEF282-CA93-9049-BA98-DC87D2DAB26A}"/>
              </a:ext>
            </a:extLst>
          </p:cNvPr>
          <p:cNvSpPr/>
          <p:nvPr/>
        </p:nvSpPr>
        <p:spPr>
          <a:xfrm rot="10800000">
            <a:off x="5426300" y="4238320"/>
            <a:ext cx="262489" cy="1362693"/>
          </a:xfrm>
          <a:prstGeom prst="leftBrace">
            <a:avLst>
              <a:gd name="adj1" fmla="val 8333"/>
              <a:gd name="adj2" fmla="val 83383"/>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sz="2000" dirty="0"/>
          </a:p>
        </p:txBody>
      </p:sp>
      <p:sp>
        <p:nvSpPr>
          <p:cNvPr id="82" name="TextBox 81">
            <a:extLst>
              <a:ext uri="{FF2B5EF4-FFF2-40B4-BE49-F238E27FC236}">
                <a16:creationId xmlns:a16="http://schemas.microsoft.com/office/drawing/2014/main" id="{EC99C853-1550-1141-B122-F177B100E9A6}"/>
              </a:ext>
            </a:extLst>
          </p:cNvPr>
          <p:cNvSpPr txBox="1"/>
          <p:nvPr/>
        </p:nvSpPr>
        <p:spPr>
          <a:xfrm rot="5400000">
            <a:off x="3949177" y="4513369"/>
            <a:ext cx="312906" cy="400110"/>
          </a:xfrm>
          <a:prstGeom prst="rect">
            <a:avLst/>
          </a:prstGeom>
          <a:noFill/>
        </p:spPr>
        <p:txBody>
          <a:bodyPr wrap="none" rtlCol="0">
            <a:spAutoFit/>
          </a:bodyPr>
          <a:lstStyle/>
          <a:p>
            <a:r>
              <a:rPr lang="en-US" sz="2000" dirty="0"/>
              <a:t>..</a:t>
            </a:r>
          </a:p>
        </p:txBody>
      </p:sp>
      <p:sp>
        <p:nvSpPr>
          <p:cNvPr id="83" name="TextBox 82">
            <a:extLst>
              <a:ext uri="{FF2B5EF4-FFF2-40B4-BE49-F238E27FC236}">
                <a16:creationId xmlns:a16="http://schemas.microsoft.com/office/drawing/2014/main" id="{7F563012-B1AD-A243-BE3F-B33BE1BDCE9E}"/>
              </a:ext>
            </a:extLst>
          </p:cNvPr>
          <p:cNvSpPr txBox="1"/>
          <p:nvPr/>
        </p:nvSpPr>
        <p:spPr>
          <a:xfrm rot="5400000">
            <a:off x="4521912" y="4528121"/>
            <a:ext cx="312906" cy="400110"/>
          </a:xfrm>
          <a:prstGeom prst="rect">
            <a:avLst/>
          </a:prstGeom>
          <a:noFill/>
        </p:spPr>
        <p:txBody>
          <a:bodyPr wrap="none" rtlCol="0">
            <a:spAutoFit/>
          </a:bodyPr>
          <a:lstStyle/>
          <a:p>
            <a:r>
              <a:rPr lang="en-US" sz="2000" dirty="0"/>
              <a:t>..</a:t>
            </a:r>
          </a:p>
        </p:txBody>
      </p:sp>
      <p:sp>
        <p:nvSpPr>
          <p:cNvPr id="84" name="TextBox 83">
            <a:extLst>
              <a:ext uri="{FF2B5EF4-FFF2-40B4-BE49-F238E27FC236}">
                <a16:creationId xmlns:a16="http://schemas.microsoft.com/office/drawing/2014/main" id="{B1D190AE-6970-AD42-862E-8D81A32A34B5}"/>
              </a:ext>
            </a:extLst>
          </p:cNvPr>
          <p:cNvSpPr txBox="1"/>
          <p:nvPr/>
        </p:nvSpPr>
        <p:spPr>
          <a:xfrm rot="5400000">
            <a:off x="5194603" y="4513369"/>
            <a:ext cx="312906" cy="400110"/>
          </a:xfrm>
          <a:prstGeom prst="rect">
            <a:avLst/>
          </a:prstGeom>
          <a:noFill/>
        </p:spPr>
        <p:txBody>
          <a:bodyPr wrap="none" rtlCol="0">
            <a:spAutoFit/>
          </a:bodyPr>
          <a:lstStyle/>
          <a:p>
            <a:r>
              <a:rPr lang="en-US" sz="2000" dirty="0"/>
              <a:t>..</a:t>
            </a:r>
          </a:p>
        </p:txBody>
      </p:sp>
      <p:sp>
        <p:nvSpPr>
          <p:cNvPr id="89" name="TextBox 88">
            <a:extLst>
              <a:ext uri="{FF2B5EF4-FFF2-40B4-BE49-F238E27FC236}">
                <a16:creationId xmlns:a16="http://schemas.microsoft.com/office/drawing/2014/main" id="{CEC17040-8DCD-0C49-B59B-D5CEE34CA01A}"/>
              </a:ext>
            </a:extLst>
          </p:cNvPr>
          <p:cNvSpPr txBox="1"/>
          <p:nvPr/>
        </p:nvSpPr>
        <p:spPr>
          <a:xfrm>
            <a:off x="3257439" y="5445982"/>
            <a:ext cx="692827" cy="461665"/>
          </a:xfrm>
          <a:prstGeom prst="rect">
            <a:avLst/>
          </a:prstGeom>
          <a:noFill/>
        </p:spPr>
        <p:txBody>
          <a:bodyPr wrap="square" rtlCol="0">
            <a:spAutoFit/>
          </a:bodyPr>
          <a:lstStyle/>
          <a:p>
            <a:r>
              <a:rPr lang="en-US" sz="2400" dirty="0"/>
              <a:t>(</a:t>
            </a:r>
            <a:r>
              <a:rPr lang="en-US" sz="2400" dirty="0">
                <a:solidFill>
                  <a:srgbClr val="C00000"/>
                </a:solidFill>
              </a:rPr>
              <a:t>c</a:t>
            </a:r>
            <a:r>
              <a:rPr lang="en-US" sz="2400" baseline="-25000" dirty="0">
                <a:solidFill>
                  <a:srgbClr val="C00000"/>
                </a:solidFill>
              </a:rPr>
              <a:t>0</a:t>
            </a:r>
            <a:r>
              <a:rPr lang="en-US" sz="2400" dirty="0"/>
              <a:t>)</a:t>
            </a:r>
          </a:p>
        </p:txBody>
      </p:sp>
      <p:sp>
        <p:nvSpPr>
          <p:cNvPr id="90" name="TextBox 89">
            <a:extLst>
              <a:ext uri="{FF2B5EF4-FFF2-40B4-BE49-F238E27FC236}">
                <a16:creationId xmlns:a16="http://schemas.microsoft.com/office/drawing/2014/main" id="{EE828483-5A6A-C048-BDB6-7C893AFDF650}"/>
              </a:ext>
            </a:extLst>
          </p:cNvPr>
          <p:cNvSpPr txBox="1"/>
          <p:nvPr/>
        </p:nvSpPr>
        <p:spPr>
          <a:xfrm>
            <a:off x="3260459" y="4843901"/>
            <a:ext cx="689802" cy="461665"/>
          </a:xfrm>
          <a:prstGeom prst="rect">
            <a:avLst/>
          </a:prstGeom>
          <a:noFill/>
        </p:spPr>
        <p:txBody>
          <a:bodyPr wrap="square" rtlCol="0">
            <a:spAutoFit/>
          </a:bodyPr>
          <a:lstStyle/>
          <a:p>
            <a:r>
              <a:rPr lang="en-US" sz="2400" dirty="0"/>
              <a:t>(</a:t>
            </a:r>
            <a:r>
              <a:rPr lang="en-US" sz="2400" dirty="0">
                <a:solidFill>
                  <a:srgbClr val="FFFF00"/>
                </a:solidFill>
              </a:rPr>
              <a:t>c</a:t>
            </a:r>
            <a:r>
              <a:rPr lang="en-US" sz="2400" baseline="-25000" dirty="0">
                <a:solidFill>
                  <a:srgbClr val="FFFF00"/>
                </a:solidFill>
              </a:rPr>
              <a:t>1</a:t>
            </a:r>
            <a:r>
              <a:rPr lang="en-US" sz="2400" dirty="0"/>
              <a:t>)</a:t>
            </a:r>
          </a:p>
        </p:txBody>
      </p:sp>
      <p:sp>
        <p:nvSpPr>
          <p:cNvPr id="91" name="TextBox 90">
            <a:extLst>
              <a:ext uri="{FF2B5EF4-FFF2-40B4-BE49-F238E27FC236}">
                <a16:creationId xmlns:a16="http://schemas.microsoft.com/office/drawing/2014/main" id="{CBB56703-E0C1-7F4C-B2A7-E46342C69321}"/>
              </a:ext>
            </a:extLst>
          </p:cNvPr>
          <p:cNvSpPr txBox="1"/>
          <p:nvPr/>
        </p:nvSpPr>
        <p:spPr>
          <a:xfrm>
            <a:off x="3305252" y="4003256"/>
            <a:ext cx="709810" cy="461665"/>
          </a:xfrm>
          <a:prstGeom prst="rect">
            <a:avLst/>
          </a:prstGeom>
          <a:noFill/>
        </p:spPr>
        <p:txBody>
          <a:bodyPr wrap="square" rtlCol="0">
            <a:spAutoFit/>
          </a:bodyPr>
          <a:lstStyle/>
          <a:p>
            <a:r>
              <a:rPr lang="en-US" sz="2400" dirty="0"/>
              <a:t>(</a:t>
            </a:r>
            <a:r>
              <a:rPr lang="en-US" sz="2400" dirty="0" err="1">
                <a:solidFill>
                  <a:srgbClr val="00B050"/>
                </a:solidFill>
              </a:rPr>
              <a:t>c</a:t>
            </a:r>
            <a:r>
              <a:rPr lang="en-US" sz="2400" baseline="-25000" dirty="0" err="1">
                <a:solidFill>
                  <a:srgbClr val="00B050"/>
                </a:solidFill>
              </a:rPr>
              <a:t>L</a:t>
            </a:r>
            <a:r>
              <a:rPr lang="en-US" sz="2400" dirty="0"/>
              <a:t>)</a:t>
            </a:r>
          </a:p>
        </p:txBody>
      </p:sp>
      <p:sp>
        <p:nvSpPr>
          <p:cNvPr id="92" name="TextBox 91">
            <a:extLst>
              <a:ext uri="{FF2B5EF4-FFF2-40B4-BE49-F238E27FC236}">
                <a16:creationId xmlns:a16="http://schemas.microsoft.com/office/drawing/2014/main" id="{B33FC540-B17C-884A-B711-DEAD1CB60423}"/>
              </a:ext>
            </a:extLst>
          </p:cNvPr>
          <p:cNvSpPr txBox="1"/>
          <p:nvPr/>
        </p:nvSpPr>
        <p:spPr>
          <a:xfrm>
            <a:off x="6849125" y="4878191"/>
            <a:ext cx="1780158" cy="461665"/>
          </a:xfrm>
          <a:prstGeom prst="rect">
            <a:avLst/>
          </a:prstGeom>
          <a:noFill/>
        </p:spPr>
        <p:txBody>
          <a:bodyPr wrap="square" rtlCol="0">
            <a:spAutoFit/>
          </a:bodyPr>
          <a:lstStyle/>
          <a:p>
            <a:r>
              <a:rPr lang="en-US" sz="2400" dirty="0"/>
              <a:t>(</a:t>
            </a:r>
            <a:r>
              <a:rPr lang="en-US" sz="2400" dirty="0">
                <a:solidFill>
                  <a:srgbClr val="C00000"/>
                </a:solidFill>
              </a:rPr>
              <a:t>c</a:t>
            </a:r>
            <a:r>
              <a:rPr lang="en-US" sz="2400" baseline="-25000" dirty="0">
                <a:solidFill>
                  <a:srgbClr val="C00000"/>
                </a:solidFill>
              </a:rPr>
              <a:t>0</a:t>
            </a:r>
            <a:r>
              <a:rPr lang="en-US" sz="2400" dirty="0"/>
              <a:t>+ </a:t>
            </a:r>
            <a:r>
              <a:rPr lang="en-US" sz="2400" dirty="0">
                <a:solidFill>
                  <a:srgbClr val="FFFF00"/>
                </a:solidFill>
              </a:rPr>
              <a:t>c</a:t>
            </a:r>
            <a:r>
              <a:rPr lang="en-US" sz="2400" baseline="-25000" dirty="0">
                <a:solidFill>
                  <a:srgbClr val="FFFF00"/>
                </a:solidFill>
              </a:rPr>
              <a:t>1</a:t>
            </a:r>
            <a:r>
              <a:rPr lang="en-US" sz="2400" dirty="0"/>
              <a:t>)</a:t>
            </a:r>
          </a:p>
        </p:txBody>
      </p:sp>
      <p:sp>
        <p:nvSpPr>
          <p:cNvPr id="93" name="TextBox 92">
            <a:extLst>
              <a:ext uri="{FF2B5EF4-FFF2-40B4-BE49-F238E27FC236}">
                <a16:creationId xmlns:a16="http://schemas.microsoft.com/office/drawing/2014/main" id="{51ED7358-C150-9948-BD38-40E90C3D3D46}"/>
              </a:ext>
            </a:extLst>
          </p:cNvPr>
          <p:cNvSpPr txBox="1"/>
          <p:nvPr/>
        </p:nvSpPr>
        <p:spPr>
          <a:xfrm>
            <a:off x="6640904" y="4181190"/>
            <a:ext cx="2972206" cy="461665"/>
          </a:xfrm>
          <a:prstGeom prst="rect">
            <a:avLst/>
          </a:prstGeom>
          <a:noFill/>
        </p:spPr>
        <p:txBody>
          <a:bodyPr wrap="square" rtlCol="0">
            <a:spAutoFit/>
          </a:bodyPr>
          <a:lstStyle/>
          <a:p>
            <a:r>
              <a:rPr lang="en-US" sz="2400" dirty="0"/>
              <a:t>(</a:t>
            </a:r>
            <a:r>
              <a:rPr lang="en-US" sz="2400" dirty="0">
                <a:solidFill>
                  <a:srgbClr val="C00000"/>
                </a:solidFill>
              </a:rPr>
              <a:t>c</a:t>
            </a:r>
            <a:r>
              <a:rPr lang="en-US" sz="2400" baseline="-25000" dirty="0">
                <a:solidFill>
                  <a:srgbClr val="C00000"/>
                </a:solidFill>
              </a:rPr>
              <a:t>0</a:t>
            </a:r>
            <a:r>
              <a:rPr lang="en-US" sz="2400" dirty="0"/>
              <a:t>+ </a:t>
            </a:r>
            <a:r>
              <a:rPr lang="en-US" sz="2400" dirty="0">
                <a:solidFill>
                  <a:srgbClr val="FFFF00"/>
                </a:solidFill>
              </a:rPr>
              <a:t>c</a:t>
            </a:r>
            <a:r>
              <a:rPr lang="en-US" sz="2400" baseline="-25000" dirty="0">
                <a:solidFill>
                  <a:srgbClr val="FFFF00"/>
                </a:solidFill>
              </a:rPr>
              <a:t>1</a:t>
            </a:r>
            <a:r>
              <a:rPr lang="en-US" sz="2400" dirty="0"/>
              <a:t>+..+</a:t>
            </a:r>
            <a:r>
              <a:rPr lang="en-US" sz="2400" dirty="0" err="1">
                <a:solidFill>
                  <a:srgbClr val="00B050"/>
                </a:solidFill>
              </a:rPr>
              <a:t>c</a:t>
            </a:r>
            <a:r>
              <a:rPr lang="en-US" sz="2400" baseline="-25000" dirty="0" err="1">
                <a:solidFill>
                  <a:srgbClr val="00B050"/>
                </a:solidFill>
              </a:rPr>
              <a:t>L</a:t>
            </a:r>
            <a:r>
              <a:rPr lang="en-US" sz="2400" dirty="0"/>
              <a:t>)</a:t>
            </a:r>
          </a:p>
        </p:txBody>
      </p:sp>
      <p:sp>
        <p:nvSpPr>
          <p:cNvPr id="94" name="TextBox 93">
            <a:extLst>
              <a:ext uri="{FF2B5EF4-FFF2-40B4-BE49-F238E27FC236}">
                <a16:creationId xmlns:a16="http://schemas.microsoft.com/office/drawing/2014/main" id="{9C9D24E7-5446-0149-A818-CAF59F2EE72B}"/>
              </a:ext>
            </a:extLst>
          </p:cNvPr>
          <p:cNvSpPr txBox="1"/>
          <p:nvPr/>
        </p:nvSpPr>
        <p:spPr>
          <a:xfrm>
            <a:off x="5654949" y="5516167"/>
            <a:ext cx="1074333" cy="400110"/>
          </a:xfrm>
          <a:prstGeom prst="rect">
            <a:avLst/>
          </a:prstGeom>
          <a:noFill/>
        </p:spPr>
        <p:txBody>
          <a:bodyPr wrap="none" rtlCol="0">
            <a:spAutoFit/>
          </a:bodyPr>
          <a:lstStyle/>
          <a:p>
            <a:r>
              <a:rPr lang="en-US" sz="2000" dirty="0"/>
              <a:t>352x288</a:t>
            </a:r>
          </a:p>
        </p:txBody>
      </p:sp>
      <p:sp>
        <p:nvSpPr>
          <p:cNvPr id="95" name="TextBox 94">
            <a:extLst>
              <a:ext uri="{FF2B5EF4-FFF2-40B4-BE49-F238E27FC236}">
                <a16:creationId xmlns:a16="http://schemas.microsoft.com/office/drawing/2014/main" id="{016542C9-0BC7-A94B-897C-FB140C2C6961}"/>
              </a:ext>
            </a:extLst>
          </p:cNvPr>
          <p:cNvSpPr txBox="1"/>
          <p:nvPr/>
        </p:nvSpPr>
        <p:spPr>
          <a:xfrm>
            <a:off x="6574634" y="5447805"/>
            <a:ext cx="830357" cy="461665"/>
          </a:xfrm>
          <a:prstGeom prst="rect">
            <a:avLst/>
          </a:prstGeom>
          <a:noFill/>
        </p:spPr>
        <p:txBody>
          <a:bodyPr wrap="square" rtlCol="0">
            <a:spAutoFit/>
          </a:bodyPr>
          <a:lstStyle/>
          <a:p>
            <a:r>
              <a:rPr lang="en-US" sz="2400" dirty="0"/>
              <a:t>(</a:t>
            </a:r>
            <a:r>
              <a:rPr lang="en-US" sz="2400" dirty="0">
                <a:solidFill>
                  <a:srgbClr val="C00000"/>
                </a:solidFill>
              </a:rPr>
              <a:t>c</a:t>
            </a:r>
            <a:r>
              <a:rPr lang="en-US" sz="2400" baseline="-25000" dirty="0">
                <a:solidFill>
                  <a:srgbClr val="C00000"/>
                </a:solidFill>
              </a:rPr>
              <a:t>0</a:t>
            </a:r>
            <a:r>
              <a:rPr lang="en-US" sz="2400" dirty="0"/>
              <a:t>)</a:t>
            </a:r>
          </a:p>
        </p:txBody>
      </p:sp>
      <p:cxnSp>
        <p:nvCxnSpPr>
          <p:cNvPr id="96" name="Straight Arrow Connector 95">
            <a:extLst>
              <a:ext uri="{FF2B5EF4-FFF2-40B4-BE49-F238E27FC236}">
                <a16:creationId xmlns:a16="http://schemas.microsoft.com/office/drawing/2014/main" id="{6B628745-E788-724D-804D-C81CFAC3E1AC}"/>
              </a:ext>
            </a:extLst>
          </p:cNvPr>
          <p:cNvCxnSpPr>
            <a:cxnSpLocks/>
          </p:cNvCxnSpPr>
          <p:nvPr/>
        </p:nvCxnSpPr>
        <p:spPr>
          <a:xfrm>
            <a:off x="5450363" y="5738149"/>
            <a:ext cx="262900" cy="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9466E5F2-5C89-5A44-97F1-9C621209F22E}"/>
              </a:ext>
            </a:extLst>
          </p:cNvPr>
          <p:cNvCxnSpPr>
            <a:cxnSpLocks/>
          </p:cNvCxnSpPr>
          <p:nvPr/>
        </p:nvCxnSpPr>
        <p:spPr>
          <a:xfrm>
            <a:off x="2284846" y="5381873"/>
            <a:ext cx="5927753" cy="6336"/>
          </a:xfrm>
          <a:prstGeom prst="straightConnector1">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6942F59B-04FF-1548-AA0A-6909A10CAED5}"/>
              </a:ext>
            </a:extLst>
          </p:cNvPr>
          <p:cNvCxnSpPr>
            <a:cxnSpLocks/>
          </p:cNvCxnSpPr>
          <p:nvPr/>
        </p:nvCxnSpPr>
        <p:spPr>
          <a:xfrm>
            <a:off x="2284846" y="4830489"/>
            <a:ext cx="5927753" cy="0"/>
          </a:xfrm>
          <a:prstGeom prst="straightConnector1">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9" name="Left Brace 98">
            <a:extLst>
              <a:ext uri="{FF2B5EF4-FFF2-40B4-BE49-F238E27FC236}">
                <a16:creationId xmlns:a16="http://schemas.microsoft.com/office/drawing/2014/main" id="{5C011847-163A-A345-8F85-54E2F2320540}"/>
              </a:ext>
            </a:extLst>
          </p:cNvPr>
          <p:cNvSpPr/>
          <p:nvPr/>
        </p:nvSpPr>
        <p:spPr>
          <a:xfrm rot="10800000">
            <a:off x="5473628" y="5029689"/>
            <a:ext cx="283708" cy="486474"/>
          </a:xfrm>
          <a:prstGeom prst="leftBrace">
            <a:avLst>
              <a:gd name="adj1" fmla="val 8333"/>
              <a:gd name="adj2" fmla="val 6597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sz="2000" dirty="0"/>
          </a:p>
        </p:txBody>
      </p:sp>
      <p:cxnSp>
        <p:nvCxnSpPr>
          <p:cNvPr id="105" name="Straight Arrow Connector 104">
            <a:extLst>
              <a:ext uri="{FF2B5EF4-FFF2-40B4-BE49-F238E27FC236}">
                <a16:creationId xmlns:a16="http://schemas.microsoft.com/office/drawing/2014/main" id="{B3A2335B-138C-5E4B-909F-4EFA56A2751C}"/>
              </a:ext>
            </a:extLst>
          </p:cNvPr>
          <p:cNvCxnSpPr>
            <a:cxnSpLocks/>
          </p:cNvCxnSpPr>
          <p:nvPr/>
        </p:nvCxnSpPr>
        <p:spPr>
          <a:xfrm>
            <a:off x="5678973" y="5197773"/>
            <a:ext cx="204580" cy="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0A003921-0D51-5147-AD01-891DF88D59C6}"/>
              </a:ext>
            </a:extLst>
          </p:cNvPr>
          <p:cNvCxnSpPr>
            <a:cxnSpLocks/>
          </p:cNvCxnSpPr>
          <p:nvPr/>
        </p:nvCxnSpPr>
        <p:spPr>
          <a:xfrm>
            <a:off x="5622683" y="4461800"/>
            <a:ext cx="194314" cy="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2" name="Rounded Rectangle 1">
            <a:extLst>
              <a:ext uri="{FF2B5EF4-FFF2-40B4-BE49-F238E27FC236}">
                <a16:creationId xmlns:a16="http://schemas.microsoft.com/office/drawing/2014/main" id="{9647A9C6-286E-0C41-827D-61E1F3E4A3CB}"/>
              </a:ext>
            </a:extLst>
          </p:cNvPr>
          <p:cNvSpPr/>
          <p:nvPr/>
        </p:nvSpPr>
        <p:spPr>
          <a:xfrm>
            <a:off x="1150292" y="1445570"/>
            <a:ext cx="5395264" cy="200172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182" indent="-457182">
              <a:buFont typeface="Wingdings" pitchFamily="2" charset="2"/>
              <a:buChar char="q"/>
            </a:pPr>
            <a:r>
              <a:rPr lang="en-US" sz="2800" b="1" dirty="0">
                <a:solidFill>
                  <a:schemeClr val="bg1"/>
                </a:solidFill>
              </a:rPr>
              <a:t>Layered Coding</a:t>
            </a:r>
          </a:p>
          <a:p>
            <a:pPr marL="457182" indent="-457182">
              <a:buFont typeface="Wingdings" pitchFamily="2" charset="2"/>
              <a:buChar char="q"/>
            </a:pPr>
            <a:r>
              <a:rPr lang="en-US" sz="2800" b="1" dirty="0">
                <a:solidFill>
                  <a:schemeClr val="bg1"/>
                </a:solidFill>
              </a:rPr>
              <a:t>A well-suited technique for streaming variable network conditions</a:t>
            </a:r>
          </a:p>
        </p:txBody>
      </p:sp>
      <p:sp>
        <p:nvSpPr>
          <p:cNvPr id="5" name="TextBox 4">
            <a:extLst>
              <a:ext uri="{FF2B5EF4-FFF2-40B4-BE49-F238E27FC236}">
                <a16:creationId xmlns:a16="http://schemas.microsoft.com/office/drawing/2014/main" id="{6955D2DF-5E1F-7D43-8F74-ACF870DA7648}"/>
              </a:ext>
            </a:extLst>
          </p:cNvPr>
          <p:cNvSpPr txBox="1"/>
          <p:nvPr/>
        </p:nvSpPr>
        <p:spPr>
          <a:xfrm>
            <a:off x="931592" y="5380996"/>
            <a:ext cx="1045607" cy="461665"/>
          </a:xfrm>
          <a:prstGeom prst="rect">
            <a:avLst/>
          </a:prstGeom>
          <a:noFill/>
        </p:spPr>
        <p:txBody>
          <a:bodyPr wrap="none" rtlCol="0">
            <a:spAutoFit/>
          </a:bodyPr>
          <a:lstStyle/>
          <a:p>
            <a:r>
              <a:rPr lang="en-US" sz="2400" dirty="0"/>
              <a:t>1Mbps</a:t>
            </a:r>
          </a:p>
        </p:txBody>
      </p:sp>
      <p:sp>
        <p:nvSpPr>
          <p:cNvPr id="70" name="TextBox 69">
            <a:extLst>
              <a:ext uri="{FF2B5EF4-FFF2-40B4-BE49-F238E27FC236}">
                <a16:creationId xmlns:a16="http://schemas.microsoft.com/office/drawing/2014/main" id="{C16BA37C-0EE0-034F-8582-7CF944DA0BA2}"/>
              </a:ext>
            </a:extLst>
          </p:cNvPr>
          <p:cNvSpPr txBox="1"/>
          <p:nvPr/>
        </p:nvSpPr>
        <p:spPr>
          <a:xfrm>
            <a:off x="781380" y="4842370"/>
            <a:ext cx="1199496" cy="461665"/>
          </a:xfrm>
          <a:prstGeom prst="rect">
            <a:avLst/>
          </a:prstGeom>
          <a:noFill/>
        </p:spPr>
        <p:txBody>
          <a:bodyPr wrap="none" rtlCol="0">
            <a:spAutoFit/>
          </a:bodyPr>
          <a:lstStyle/>
          <a:p>
            <a:r>
              <a:rPr lang="en-US" sz="2400" dirty="0"/>
              <a:t>~1Mbps</a:t>
            </a:r>
          </a:p>
        </p:txBody>
      </p:sp>
      <p:sp>
        <p:nvSpPr>
          <p:cNvPr id="72" name="TextBox 71">
            <a:extLst>
              <a:ext uri="{FF2B5EF4-FFF2-40B4-BE49-F238E27FC236}">
                <a16:creationId xmlns:a16="http://schemas.microsoft.com/office/drawing/2014/main" id="{5207A4E6-929D-3344-B7AA-1CE2FC1DF408}"/>
              </a:ext>
            </a:extLst>
          </p:cNvPr>
          <p:cNvSpPr txBox="1"/>
          <p:nvPr/>
        </p:nvSpPr>
        <p:spPr>
          <a:xfrm>
            <a:off x="781380" y="4034431"/>
            <a:ext cx="1199496" cy="461665"/>
          </a:xfrm>
          <a:prstGeom prst="rect">
            <a:avLst/>
          </a:prstGeom>
          <a:noFill/>
        </p:spPr>
        <p:txBody>
          <a:bodyPr wrap="none" rtlCol="0">
            <a:spAutoFit/>
          </a:bodyPr>
          <a:lstStyle/>
          <a:p>
            <a:r>
              <a:rPr lang="en-US" sz="2400" dirty="0"/>
              <a:t>~1Mbps</a:t>
            </a:r>
          </a:p>
        </p:txBody>
      </p:sp>
      <p:sp>
        <p:nvSpPr>
          <p:cNvPr id="3" name="Slide Number Placeholder 2">
            <a:extLst>
              <a:ext uri="{FF2B5EF4-FFF2-40B4-BE49-F238E27FC236}">
                <a16:creationId xmlns:a16="http://schemas.microsoft.com/office/drawing/2014/main" id="{480AE5CF-AAE2-264E-8B30-2DF2972DA0FB}"/>
              </a:ext>
            </a:extLst>
          </p:cNvPr>
          <p:cNvSpPr>
            <a:spLocks noGrp="1"/>
          </p:cNvSpPr>
          <p:nvPr>
            <p:ph type="sldNum" sz="quarter" idx="12"/>
          </p:nvPr>
        </p:nvSpPr>
        <p:spPr/>
        <p:txBody>
          <a:bodyPr/>
          <a:lstStyle/>
          <a:p>
            <a:fld id="{443A9061-2289-304F-B665-1757CDF8AAA3}" type="slidenum">
              <a:rPr lang="en-US" smtClean="0"/>
              <a:t>11</a:t>
            </a:fld>
            <a:endParaRPr lang="en-US"/>
          </a:p>
        </p:txBody>
      </p:sp>
    </p:spTree>
    <p:extLst>
      <p:ext uri="{BB962C8B-B14F-4D97-AF65-F5344CB8AC3E}">
        <p14:creationId xmlns:p14="http://schemas.microsoft.com/office/powerpoint/2010/main" val="317374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48" grpId="0" animBg="1"/>
      <p:bldP spid="49" grpId="0" animBg="1"/>
      <p:bldP spid="50" grpId="0" animBg="1"/>
      <p:bldP spid="51" grpId="0" animBg="1"/>
      <p:bldP spid="52" grpId="0" animBg="1"/>
      <p:bldP spid="53" grpId="0" animBg="1"/>
      <p:bldP spid="54" grpId="0" animBg="1"/>
      <p:bldP spid="55" grpId="0" animBg="1"/>
      <p:bldP spid="56" grpId="0" animBg="1"/>
      <p:bldP spid="66" grpId="0"/>
      <p:bldP spid="67" grpId="0"/>
      <p:bldP spid="68" grpId="0"/>
      <p:bldP spid="69" grpId="0"/>
      <p:bldP spid="73" grpId="0"/>
      <p:bldP spid="74" grpId="0"/>
      <p:bldP spid="77" grpId="0" animBg="1"/>
      <p:bldP spid="82" grpId="0"/>
      <p:bldP spid="83" grpId="0"/>
      <p:bldP spid="84" grpId="0"/>
      <p:bldP spid="89" grpId="0"/>
      <p:bldP spid="90" grpId="0"/>
      <p:bldP spid="91" grpId="0"/>
      <p:bldP spid="92" grpId="0"/>
      <p:bldP spid="93" grpId="0"/>
      <p:bldP spid="94" grpId="0"/>
      <p:bldP spid="95" grpId="0"/>
      <p:bldP spid="99" grpId="0" animBg="1"/>
      <p:bldP spid="2" grpId="0" animBg="1"/>
      <p:bldP spid="5" grpId="0"/>
      <p:bldP spid="70" grpId="0"/>
      <p:bldP spid="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Chart&#10;&#10;Description automatically generated">
            <a:extLst>
              <a:ext uri="{FF2B5EF4-FFF2-40B4-BE49-F238E27FC236}">
                <a16:creationId xmlns:a16="http://schemas.microsoft.com/office/drawing/2014/main" id="{86EC7DBE-CAC7-2241-A192-A06E919F6DEC}"/>
              </a:ext>
            </a:extLst>
          </p:cNvPr>
          <p:cNvPicPr>
            <a:picLocks noChangeAspect="1"/>
          </p:cNvPicPr>
          <p:nvPr/>
        </p:nvPicPr>
        <p:blipFill rotWithShape="1">
          <a:blip r:embed="rId3"/>
          <a:srcRect l="49047" b="9178"/>
          <a:stretch/>
        </p:blipFill>
        <p:spPr>
          <a:xfrm>
            <a:off x="6463399" y="3295635"/>
            <a:ext cx="4561631" cy="3562365"/>
          </a:xfrm>
          <a:prstGeom prst="rect">
            <a:avLst/>
          </a:prstGeom>
        </p:spPr>
      </p:pic>
      <p:pic>
        <p:nvPicPr>
          <p:cNvPr id="31" name="Picture 30" descr="Diagram&#10;&#10;Description automatically generated">
            <a:extLst>
              <a:ext uri="{FF2B5EF4-FFF2-40B4-BE49-F238E27FC236}">
                <a16:creationId xmlns:a16="http://schemas.microsoft.com/office/drawing/2014/main" id="{4D2249C6-3867-0E44-8A5C-83383C8AEB76}"/>
              </a:ext>
            </a:extLst>
          </p:cNvPr>
          <p:cNvPicPr>
            <a:picLocks noChangeAspect="1"/>
          </p:cNvPicPr>
          <p:nvPr/>
        </p:nvPicPr>
        <p:blipFill>
          <a:blip r:embed="rId4"/>
          <a:stretch>
            <a:fillRect/>
          </a:stretch>
        </p:blipFill>
        <p:spPr>
          <a:xfrm>
            <a:off x="816428" y="3429000"/>
            <a:ext cx="5348480" cy="3092511"/>
          </a:xfrm>
          <a:prstGeom prst="rect">
            <a:avLst/>
          </a:prstGeom>
        </p:spPr>
      </p:pic>
      <p:sp>
        <p:nvSpPr>
          <p:cNvPr id="4" name="Title 1">
            <a:extLst>
              <a:ext uri="{FF2B5EF4-FFF2-40B4-BE49-F238E27FC236}">
                <a16:creationId xmlns:a16="http://schemas.microsoft.com/office/drawing/2014/main" id="{3A3B3C5A-C0C1-E447-AF02-8C475C33BF0A}"/>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Alternative: Layered Video Streaming</a:t>
            </a:r>
          </a:p>
        </p:txBody>
      </p:sp>
      <p:sp>
        <p:nvSpPr>
          <p:cNvPr id="26" name="Rounded Rectangle 25">
            <a:extLst>
              <a:ext uri="{FF2B5EF4-FFF2-40B4-BE49-F238E27FC236}">
                <a16:creationId xmlns:a16="http://schemas.microsoft.com/office/drawing/2014/main" id="{BF2D916C-F5BB-2C4A-A05F-6C66D2981105}"/>
              </a:ext>
            </a:extLst>
          </p:cNvPr>
          <p:cNvSpPr/>
          <p:nvPr/>
        </p:nvSpPr>
        <p:spPr>
          <a:xfrm>
            <a:off x="2090000" y="2220830"/>
            <a:ext cx="3442630" cy="1074805"/>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Cross Layer Compression Overhead</a:t>
            </a:r>
          </a:p>
        </p:txBody>
      </p:sp>
      <p:sp>
        <p:nvSpPr>
          <p:cNvPr id="27" name="Rounded Rectangle 26">
            <a:extLst>
              <a:ext uri="{FF2B5EF4-FFF2-40B4-BE49-F238E27FC236}">
                <a16:creationId xmlns:a16="http://schemas.microsoft.com/office/drawing/2014/main" id="{57B337FD-1618-074B-88B8-CA9355CD34A0}"/>
              </a:ext>
            </a:extLst>
          </p:cNvPr>
          <p:cNvSpPr/>
          <p:nvPr/>
        </p:nvSpPr>
        <p:spPr>
          <a:xfrm>
            <a:off x="7398565" y="2220829"/>
            <a:ext cx="3442630" cy="1074806"/>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High Coding Latency</a:t>
            </a:r>
          </a:p>
        </p:txBody>
      </p:sp>
      <p:sp>
        <p:nvSpPr>
          <p:cNvPr id="3" name="TextBox 2">
            <a:extLst>
              <a:ext uri="{FF2B5EF4-FFF2-40B4-BE49-F238E27FC236}">
                <a16:creationId xmlns:a16="http://schemas.microsoft.com/office/drawing/2014/main" id="{9D25E681-0EF6-E045-A1C7-C5E4C98DDE99}"/>
              </a:ext>
            </a:extLst>
          </p:cNvPr>
          <p:cNvSpPr txBox="1"/>
          <p:nvPr/>
        </p:nvSpPr>
        <p:spPr>
          <a:xfrm>
            <a:off x="1998562" y="1353477"/>
            <a:ext cx="8025402" cy="584775"/>
          </a:xfrm>
          <a:prstGeom prst="rect">
            <a:avLst/>
          </a:prstGeom>
          <a:noFill/>
        </p:spPr>
        <p:txBody>
          <a:bodyPr wrap="none" rtlCol="0">
            <a:spAutoFit/>
          </a:bodyPr>
          <a:lstStyle/>
          <a:p>
            <a:pPr marL="285739" indent="-285739">
              <a:buFont typeface="Arial" panose="020B0604020202020204" pitchFamily="34" charset="0"/>
              <a:buChar char="•"/>
            </a:pPr>
            <a:r>
              <a:rPr lang="en-US" sz="3200" dirty="0"/>
              <a:t>Challenges of using layered coding in practice</a:t>
            </a:r>
          </a:p>
        </p:txBody>
      </p:sp>
      <p:sp>
        <p:nvSpPr>
          <p:cNvPr id="2" name="Slide Number Placeholder 1">
            <a:extLst>
              <a:ext uri="{FF2B5EF4-FFF2-40B4-BE49-F238E27FC236}">
                <a16:creationId xmlns:a16="http://schemas.microsoft.com/office/drawing/2014/main" id="{238824AA-BF4E-1243-8276-11C64A3BE2DE}"/>
              </a:ext>
            </a:extLst>
          </p:cNvPr>
          <p:cNvSpPr>
            <a:spLocks noGrp="1"/>
          </p:cNvSpPr>
          <p:nvPr>
            <p:ph type="sldNum" sz="quarter" idx="12"/>
          </p:nvPr>
        </p:nvSpPr>
        <p:spPr/>
        <p:txBody>
          <a:bodyPr/>
          <a:lstStyle/>
          <a:p>
            <a:fld id="{443A9061-2289-304F-B665-1757CDF8AAA3}" type="slidenum">
              <a:rPr lang="en-US" smtClean="0"/>
              <a:t>12</a:t>
            </a:fld>
            <a:endParaRPr lang="en-US"/>
          </a:p>
        </p:txBody>
      </p:sp>
    </p:spTree>
    <p:extLst>
      <p:ext uri="{BB962C8B-B14F-4D97-AF65-F5344CB8AC3E}">
        <p14:creationId xmlns:p14="http://schemas.microsoft.com/office/powerpoint/2010/main" val="2215003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Chart&#10;&#10;Description automatically generated">
            <a:extLst>
              <a:ext uri="{FF2B5EF4-FFF2-40B4-BE49-F238E27FC236}">
                <a16:creationId xmlns:a16="http://schemas.microsoft.com/office/drawing/2014/main" id="{86EC7DBE-CAC7-2241-A192-A06E919F6DEC}"/>
              </a:ext>
            </a:extLst>
          </p:cNvPr>
          <p:cNvPicPr>
            <a:picLocks noChangeAspect="1"/>
          </p:cNvPicPr>
          <p:nvPr/>
        </p:nvPicPr>
        <p:blipFill rotWithShape="1">
          <a:blip r:embed="rId2"/>
          <a:srcRect l="49047" b="11472"/>
          <a:stretch/>
        </p:blipFill>
        <p:spPr>
          <a:xfrm>
            <a:off x="6096006" y="3549887"/>
            <a:ext cx="2253723" cy="1526043"/>
          </a:xfrm>
          <a:prstGeom prst="rect">
            <a:avLst/>
          </a:prstGeom>
        </p:spPr>
      </p:pic>
      <p:pic>
        <p:nvPicPr>
          <p:cNvPr id="31" name="Picture 30" descr="Diagram&#10;&#10;Description automatically generated">
            <a:extLst>
              <a:ext uri="{FF2B5EF4-FFF2-40B4-BE49-F238E27FC236}">
                <a16:creationId xmlns:a16="http://schemas.microsoft.com/office/drawing/2014/main" id="{4D2249C6-3867-0E44-8A5C-83383C8AEB76}"/>
              </a:ext>
            </a:extLst>
          </p:cNvPr>
          <p:cNvPicPr>
            <a:picLocks noChangeAspect="1"/>
          </p:cNvPicPr>
          <p:nvPr/>
        </p:nvPicPr>
        <p:blipFill>
          <a:blip r:embed="rId3"/>
          <a:stretch>
            <a:fillRect/>
          </a:stretch>
        </p:blipFill>
        <p:spPr>
          <a:xfrm>
            <a:off x="2949692" y="3593289"/>
            <a:ext cx="2564211" cy="1482636"/>
          </a:xfrm>
          <a:prstGeom prst="rect">
            <a:avLst/>
          </a:prstGeom>
        </p:spPr>
      </p:pic>
      <p:sp>
        <p:nvSpPr>
          <p:cNvPr id="4" name="Title 1">
            <a:extLst>
              <a:ext uri="{FF2B5EF4-FFF2-40B4-BE49-F238E27FC236}">
                <a16:creationId xmlns:a16="http://schemas.microsoft.com/office/drawing/2014/main" id="{3A3B3C5A-C0C1-E447-AF02-8C475C33BF0A}"/>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Alternative: Layered Video Streaming</a:t>
            </a:r>
          </a:p>
        </p:txBody>
      </p:sp>
      <p:sp>
        <p:nvSpPr>
          <p:cNvPr id="32" name="Rounded Rectangle 31">
            <a:extLst>
              <a:ext uri="{FF2B5EF4-FFF2-40B4-BE49-F238E27FC236}">
                <a16:creationId xmlns:a16="http://schemas.microsoft.com/office/drawing/2014/main" id="{DD9072CF-888E-8D4F-8EB2-B5082529A567}"/>
              </a:ext>
            </a:extLst>
          </p:cNvPr>
          <p:cNvSpPr/>
          <p:nvPr/>
        </p:nvSpPr>
        <p:spPr>
          <a:xfrm>
            <a:off x="356507" y="5290355"/>
            <a:ext cx="11478985" cy="1389396"/>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Remains an open problem &amp; Not used in practice!</a:t>
            </a:r>
          </a:p>
        </p:txBody>
      </p:sp>
      <p:sp>
        <p:nvSpPr>
          <p:cNvPr id="26" name="Rounded Rectangle 25">
            <a:extLst>
              <a:ext uri="{FF2B5EF4-FFF2-40B4-BE49-F238E27FC236}">
                <a16:creationId xmlns:a16="http://schemas.microsoft.com/office/drawing/2014/main" id="{8CC7AE71-B9C5-A946-AA86-578E0F42C73C}"/>
              </a:ext>
            </a:extLst>
          </p:cNvPr>
          <p:cNvSpPr/>
          <p:nvPr/>
        </p:nvSpPr>
        <p:spPr>
          <a:xfrm>
            <a:off x="2865983" y="2209832"/>
            <a:ext cx="2905931" cy="891251"/>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Cross Layer Compression Overhead</a:t>
            </a:r>
          </a:p>
        </p:txBody>
      </p:sp>
      <p:sp>
        <p:nvSpPr>
          <p:cNvPr id="27" name="Rounded Rectangle 26">
            <a:extLst>
              <a:ext uri="{FF2B5EF4-FFF2-40B4-BE49-F238E27FC236}">
                <a16:creationId xmlns:a16="http://schemas.microsoft.com/office/drawing/2014/main" id="{0E38C255-2D1C-0D4A-8457-5B04AF0806A3}"/>
              </a:ext>
            </a:extLst>
          </p:cNvPr>
          <p:cNvSpPr/>
          <p:nvPr/>
        </p:nvSpPr>
        <p:spPr>
          <a:xfrm>
            <a:off x="6096005" y="2209825"/>
            <a:ext cx="2905931" cy="89125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High Coding Latency</a:t>
            </a:r>
          </a:p>
        </p:txBody>
      </p:sp>
      <p:sp>
        <p:nvSpPr>
          <p:cNvPr id="28" name="TextBox 27">
            <a:extLst>
              <a:ext uri="{FF2B5EF4-FFF2-40B4-BE49-F238E27FC236}">
                <a16:creationId xmlns:a16="http://schemas.microsoft.com/office/drawing/2014/main" id="{EB4239A0-13A1-E747-85CD-4B9FD360ED4A}"/>
              </a:ext>
            </a:extLst>
          </p:cNvPr>
          <p:cNvSpPr txBox="1"/>
          <p:nvPr/>
        </p:nvSpPr>
        <p:spPr>
          <a:xfrm>
            <a:off x="1998562" y="1353477"/>
            <a:ext cx="8025402" cy="584775"/>
          </a:xfrm>
          <a:prstGeom prst="rect">
            <a:avLst/>
          </a:prstGeom>
          <a:noFill/>
        </p:spPr>
        <p:txBody>
          <a:bodyPr wrap="none" rtlCol="0">
            <a:spAutoFit/>
          </a:bodyPr>
          <a:lstStyle/>
          <a:p>
            <a:pPr marL="285739" indent="-285739">
              <a:buFont typeface="Arial" panose="020B0604020202020204" pitchFamily="34" charset="0"/>
              <a:buChar char="•"/>
            </a:pPr>
            <a:r>
              <a:rPr lang="en-US" sz="3200" dirty="0"/>
              <a:t>Challenges of using layered coding in practice</a:t>
            </a:r>
          </a:p>
        </p:txBody>
      </p:sp>
      <p:sp>
        <p:nvSpPr>
          <p:cNvPr id="2" name="Slide Number Placeholder 1">
            <a:extLst>
              <a:ext uri="{FF2B5EF4-FFF2-40B4-BE49-F238E27FC236}">
                <a16:creationId xmlns:a16="http://schemas.microsoft.com/office/drawing/2014/main" id="{57442621-9361-1442-BD7B-CA71E9CC8EF5}"/>
              </a:ext>
            </a:extLst>
          </p:cNvPr>
          <p:cNvSpPr>
            <a:spLocks noGrp="1"/>
          </p:cNvSpPr>
          <p:nvPr>
            <p:ph type="sldNum" sz="quarter" idx="12"/>
          </p:nvPr>
        </p:nvSpPr>
        <p:spPr/>
        <p:txBody>
          <a:bodyPr/>
          <a:lstStyle/>
          <a:p>
            <a:fld id="{443A9061-2289-304F-B665-1757CDF8AAA3}" type="slidenum">
              <a:rPr lang="en-US" smtClean="0"/>
              <a:t>13</a:t>
            </a:fld>
            <a:endParaRPr lang="en-US"/>
          </a:p>
        </p:txBody>
      </p:sp>
    </p:spTree>
    <p:extLst>
      <p:ext uri="{BB962C8B-B14F-4D97-AF65-F5344CB8AC3E}">
        <p14:creationId xmlns:p14="http://schemas.microsoft.com/office/powerpoint/2010/main" val="1095886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3B3C5A-C0C1-E447-AF02-8C475C33BF0A}"/>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Neural Video Coding</a:t>
            </a:r>
          </a:p>
        </p:txBody>
      </p:sp>
      <p:pic>
        <p:nvPicPr>
          <p:cNvPr id="7" name="Picture 6" descr="A close up of a sign&#10;&#10;Description automatically generated">
            <a:extLst>
              <a:ext uri="{FF2B5EF4-FFF2-40B4-BE49-F238E27FC236}">
                <a16:creationId xmlns:a16="http://schemas.microsoft.com/office/drawing/2014/main" id="{17296967-2DCF-AC4C-BE37-D27B10E24B0A}"/>
              </a:ext>
            </a:extLst>
          </p:cNvPr>
          <p:cNvPicPr>
            <a:picLocks noChangeAspect="1"/>
          </p:cNvPicPr>
          <p:nvPr/>
        </p:nvPicPr>
        <p:blipFill>
          <a:blip r:embed="rId2"/>
          <a:stretch>
            <a:fillRect/>
          </a:stretch>
        </p:blipFill>
        <p:spPr>
          <a:xfrm>
            <a:off x="1009847" y="2309877"/>
            <a:ext cx="10172306" cy="3241837"/>
          </a:xfrm>
          <a:prstGeom prst="rect">
            <a:avLst/>
          </a:prstGeom>
        </p:spPr>
      </p:pic>
      <p:sp>
        <p:nvSpPr>
          <p:cNvPr id="2" name="TextBox 1">
            <a:extLst>
              <a:ext uri="{FF2B5EF4-FFF2-40B4-BE49-F238E27FC236}">
                <a16:creationId xmlns:a16="http://schemas.microsoft.com/office/drawing/2014/main" id="{E0A6F03B-8012-8640-AA9E-82670BDDFB36}"/>
              </a:ext>
            </a:extLst>
          </p:cNvPr>
          <p:cNvSpPr txBox="1"/>
          <p:nvPr/>
        </p:nvSpPr>
        <p:spPr>
          <a:xfrm>
            <a:off x="4702547" y="1786657"/>
            <a:ext cx="2786917" cy="523220"/>
          </a:xfrm>
          <a:prstGeom prst="rect">
            <a:avLst/>
          </a:prstGeom>
          <a:noFill/>
        </p:spPr>
        <p:txBody>
          <a:bodyPr wrap="none" rtlCol="0">
            <a:spAutoFit/>
          </a:bodyPr>
          <a:lstStyle/>
          <a:p>
            <a:r>
              <a:rPr lang="en-US" sz="2800" dirty="0"/>
              <a:t>e.g., AutoEncoder</a:t>
            </a:r>
          </a:p>
        </p:txBody>
      </p:sp>
      <p:sp>
        <p:nvSpPr>
          <p:cNvPr id="3" name="Slide Number Placeholder 2">
            <a:extLst>
              <a:ext uri="{FF2B5EF4-FFF2-40B4-BE49-F238E27FC236}">
                <a16:creationId xmlns:a16="http://schemas.microsoft.com/office/drawing/2014/main" id="{AA878A4F-E808-3A40-95A0-A6E6CA7C0603}"/>
              </a:ext>
            </a:extLst>
          </p:cNvPr>
          <p:cNvSpPr>
            <a:spLocks noGrp="1"/>
          </p:cNvSpPr>
          <p:nvPr>
            <p:ph type="sldNum" sz="quarter" idx="12"/>
          </p:nvPr>
        </p:nvSpPr>
        <p:spPr/>
        <p:txBody>
          <a:bodyPr/>
          <a:lstStyle/>
          <a:p>
            <a:fld id="{443A9061-2289-304F-B665-1757CDF8AAA3}" type="slidenum">
              <a:rPr lang="en-US" smtClean="0"/>
              <a:t>14</a:t>
            </a:fld>
            <a:endParaRPr lang="en-US"/>
          </a:p>
        </p:txBody>
      </p:sp>
    </p:spTree>
    <p:extLst>
      <p:ext uri="{BB962C8B-B14F-4D97-AF65-F5344CB8AC3E}">
        <p14:creationId xmlns:p14="http://schemas.microsoft.com/office/powerpoint/2010/main" val="259351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3B3C5A-C0C1-E447-AF02-8C475C33BF0A}"/>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Neural Video Coding</a:t>
            </a:r>
          </a:p>
        </p:txBody>
      </p:sp>
      <p:pic>
        <p:nvPicPr>
          <p:cNvPr id="7" name="Picture 6" descr="A close up of a sign&#10;&#10;Description automatically generated">
            <a:extLst>
              <a:ext uri="{FF2B5EF4-FFF2-40B4-BE49-F238E27FC236}">
                <a16:creationId xmlns:a16="http://schemas.microsoft.com/office/drawing/2014/main" id="{17296967-2DCF-AC4C-BE37-D27B10E24B0A}"/>
              </a:ext>
            </a:extLst>
          </p:cNvPr>
          <p:cNvPicPr>
            <a:picLocks noChangeAspect="1"/>
          </p:cNvPicPr>
          <p:nvPr/>
        </p:nvPicPr>
        <p:blipFill>
          <a:blip r:embed="rId2"/>
          <a:stretch>
            <a:fillRect/>
          </a:stretch>
        </p:blipFill>
        <p:spPr>
          <a:xfrm>
            <a:off x="3812897" y="1603667"/>
            <a:ext cx="4566213" cy="1455218"/>
          </a:xfrm>
          <a:prstGeom prst="rect">
            <a:avLst/>
          </a:prstGeom>
        </p:spPr>
      </p:pic>
      <p:sp>
        <p:nvSpPr>
          <p:cNvPr id="2" name="TextBox 1">
            <a:extLst>
              <a:ext uri="{FF2B5EF4-FFF2-40B4-BE49-F238E27FC236}">
                <a16:creationId xmlns:a16="http://schemas.microsoft.com/office/drawing/2014/main" id="{E0A6F03B-8012-8640-AA9E-82670BDDFB36}"/>
              </a:ext>
            </a:extLst>
          </p:cNvPr>
          <p:cNvSpPr txBox="1"/>
          <p:nvPr/>
        </p:nvSpPr>
        <p:spPr>
          <a:xfrm>
            <a:off x="4889904" y="1165644"/>
            <a:ext cx="2412199" cy="461665"/>
          </a:xfrm>
          <a:prstGeom prst="rect">
            <a:avLst/>
          </a:prstGeom>
          <a:noFill/>
        </p:spPr>
        <p:txBody>
          <a:bodyPr wrap="none" rtlCol="0">
            <a:spAutoFit/>
          </a:bodyPr>
          <a:lstStyle/>
          <a:p>
            <a:r>
              <a:rPr lang="en-US" sz="2400" dirty="0"/>
              <a:t>e.g., AutoEncoder</a:t>
            </a:r>
          </a:p>
        </p:txBody>
      </p:sp>
      <p:pic>
        <p:nvPicPr>
          <p:cNvPr id="5" name="Picture 4">
            <a:extLst>
              <a:ext uri="{FF2B5EF4-FFF2-40B4-BE49-F238E27FC236}">
                <a16:creationId xmlns:a16="http://schemas.microsoft.com/office/drawing/2014/main" id="{83681B89-F3B1-AB46-9CF6-4C368ED6F43C}"/>
              </a:ext>
            </a:extLst>
          </p:cNvPr>
          <p:cNvPicPr>
            <a:picLocks noChangeAspect="1"/>
          </p:cNvPicPr>
          <p:nvPr/>
        </p:nvPicPr>
        <p:blipFill>
          <a:blip r:embed="rId3"/>
          <a:stretch>
            <a:fillRect/>
          </a:stretch>
        </p:blipFill>
        <p:spPr>
          <a:xfrm>
            <a:off x="2388797" y="3229099"/>
            <a:ext cx="7414406" cy="3628901"/>
          </a:xfrm>
          <a:prstGeom prst="rect">
            <a:avLst/>
          </a:prstGeom>
        </p:spPr>
      </p:pic>
      <p:sp>
        <p:nvSpPr>
          <p:cNvPr id="3" name="Slide Number Placeholder 2">
            <a:extLst>
              <a:ext uri="{FF2B5EF4-FFF2-40B4-BE49-F238E27FC236}">
                <a16:creationId xmlns:a16="http://schemas.microsoft.com/office/drawing/2014/main" id="{4D681442-63A2-3E47-A94A-3EF0211F8580}"/>
              </a:ext>
            </a:extLst>
          </p:cNvPr>
          <p:cNvSpPr>
            <a:spLocks noGrp="1"/>
          </p:cNvSpPr>
          <p:nvPr>
            <p:ph type="sldNum" sz="quarter" idx="12"/>
          </p:nvPr>
        </p:nvSpPr>
        <p:spPr/>
        <p:txBody>
          <a:bodyPr/>
          <a:lstStyle/>
          <a:p>
            <a:fld id="{443A9061-2289-304F-B665-1757CDF8AAA3}" type="slidenum">
              <a:rPr lang="en-US" smtClean="0"/>
              <a:t>15</a:t>
            </a:fld>
            <a:endParaRPr lang="en-US"/>
          </a:p>
        </p:txBody>
      </p:sp>
    </p:spTree>
    <p:extLst>
      <p:ext uri="{BB962C8B-B14F-4D97-AF65-F5344CB8AC3E}">
        <p14:creationId xmlns:p14="http://schemas.microsoft.com/office/powerpoint/2010/main" val="389811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3B3C5A-C0C1-E447-AF02-8C475C33BF0A}"/>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Neural Video Coding</a:t>
            </a:r>
          </a:p>
        </p:txBody>
      </p:sp>
      <p:pic>
        <p:nvPicPr>
          <p:cNvPr id="7" name="Picture 6" descr="A close up of a sign&#10;&#10;Description automatically generated">
            <a:extLst>
              <a:ext uri="{FF2B5EF4-FFF2-40B4-BE49-F238E27FC236}">
                <a16:creationId xmlns:a16="http://schemas.microsoft.com/office/drawing/2014/main" id="{17296967-2DCF-AC4C-BE37-D27B10E24B0A}"/>
              </a:ext>
            </a:extLst>
          </p:cNvPr>
          <p:cNvPicPr>
            <a:picLocks noChangeAspect="1"/>
          </p:cNvPicPr>
          <p:nvPr/>
        </p:nvPicPr>
        <p:blipFill>
          <a:blip r:embed="rId2"/>
          <a:stretch>
            <a:fillRect/>
          </a:stretch>
        </p:blipFill>
        <p:spPr>
          <a:xfrm>
            <a:off x="1524006" y="2309722"/>
            <a:ext cx="4566213" cy="1455218"/>
          </a:xfrm>
          <a:prstGeom prst="rect">
            <a:avLst/>
          </a:prstGeom>
        </p:spPr>
      </p:pic>
      <p:sp>
        <p:nvSpPr>
          <p:cNvPr id="2" name="TextBox 1">
            <a:extLst>
              <a:ext uri="{FF2B5EF4-FFF2-40B4-BE49-F238E27FC236}">
                <a16:creationId xmlns:a16="http://schemas.microsoft.com/office/drawing/2014/main" id="{E0A6F03B-8012-8640-AA9E-82670BDDFB36}"/>
              </a:ext>
            </a:extLst>
          </p:cNvPr>
          <p:cNvSpPr txBox="1"/>
          <p:nvPr/>
        </p:nvSpPr>
        <p:spPr>
          <a:xfrm>
            <a:off x="2514203" y="1848063"/>
            <a:ext cx="2412199" cy="461665"/>
          </a:xfrm>
          <a:prstGeom prst="rect">
            <a:avLst/>
          </a:prstGeom>
          <a:noFill/>
        </p:spPr>
        <p:txBody>
          <a:bodyPr wrap="none" rtlCol="0">
            <a:spAutoFit/>
          </a:bodyPr>
          <a:lstStyle/>
          <a:p>
            <a:r>
              <a:rPr lang="en-US" sz="2400" dirty="0"/>
              <a:t>e.g., AutoEncoder</a:t>
            </a:r>
          </a:p>
        </p:txBody>
      </p:sp>
      <p:pic>
        <p:nvPicPr>
          <p:cNvPr id="5" name="Picture 4">
            <a:extLst>
              <a:ext uri="{FF2B5EF4-FFF2-40B4-BE49-F238E27FC236}">
                <a16:creationId xmlns:a16="http://schemas.microsoft.com/office/drawing/2014/main" id="{83681B89-F3B1-AB46-9CF6-4C368ED6F43C}"/>
              </a:ext>
            </a:extLst>
          </p:cNvPr>
          <p:cNvPicPr>
            <a:picLocks noChangeAspect="1"/>
          </p:cNvPicPr>
          <p:nvPr/>
        </p:nvPicPr>
        <p:blipFill>
          <a:blip r:embed="rId3"/>
          <a:stretch>
            <a:fillRect/>
          </a:stretch>
        </p:blipFill>
        <p:spPr>
          <a:xfrm>
            <a:off x="6415329" y="1957984"/>
            <a:ext cx="4055902" cy="2027952"/>
          </a:xfrm>
          <a:prstGeom prst="rect">
            <a:avLst/>
          </a:prstGeom>
        </p:spPr>
      </p:pic>
      <p:sp>
        <p:nvSpPr>
          <p:cNvPr id="6" name="Rounded Rectangle 5">
            <a:extLst>
              <a:ext uri="{FF2B5EF4-FFF2-40B4-BE49-F238E27FC236}">
                <a16:creationId xmlns:a16="http://schemas.microsoft.com/office/drawing/2014/main" id="{62124071-5484-0E4E-99A9-62D34A2D7BFD}"/>
              </a:ext>
            </a:extLst>
          </p:cNvPr>
          <p:cNvSpPr/>
          <p:nvPr/>
        </p:nvSpPr>
        <p:spPr>
          <a:xfrm>
            <a:off x="1285537" y="4664096"/>
            <a:ext cx="9609364" cy="1827876"/>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Question: Can we design Layered Coding on top of Neural Video Codecs?</a:t>
            </a:r>
          </a:p>
        </p:txBody>
      </p:sp>
      <p:sp>
        <p:nvSpPr>
          <p:cNvPr id="3" name="Slide Number Placeholder 2">
            <a:extLst>
              <a:ext uri="{FF2B5EF4-FFF2-40B4-BE49-F238E27FC236}">
                <a16:creationId xmlns:a16="http://schemas.microsoft.com/office/drawing/2014/main" id="{090EE49A-472A-9248-9A02-D34874ADB88D}"/>
              </a:ext>
            </a:extLst>
          </p:cNvPr>
          <p:cNvSpPr>
            <a:spLocks noGrp="1"/>
          </p:cNvSpPr>
          <p:nvPr>
            <p:ph type="sldNum" sz="quarter" idx="12"/>
          </p:nvPr>
        </p:nvSpPr>
        <p:spPr/>
        <p:txBody>
          <a:bodyPr/>
          <a:lstStyle/>
          <a:p>
            <a:fld id="{443A9061-2289-304F-B665-1757CDF8AAA3}" type="slidenum">
              <a:rPr lang="en-US" smtClean="0"/>
              <a:t>16</a:t>
            </a:fld>
            <a:endParaRPr lang="en-US"/>
          </a:p>
        </p:txBody>
      </p:sp>
    </p:spTree>
    <p:extLst>
      <p:ext uri="{BB962C8B-B14F-4D97-AF65-F5344CB8AC3E}">
        <p14:creationId xmlns:p14="http://schemas.microsoft.com/office/powerpoint/2010/main" val="3442773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3F7303D2-0240-6D41-AC2D-41716CB0C642}"/>
                  </a:ext>
                </a:extLst>
              </p:cNvPr>
              <p:cNvSpPr/>
              <p:nvPr/>
            </p:nvSpPr>
            <p:spPr>
              <a:xfrm>
                <a:off x="9208868" y="4670192"/>
                <a:ext cx="482248" cy="584775"/>
              </a:xfrm>
              <a:prstGeom prst="rect">
                <a:avLst/>
              </a:prstGeom>
            </p:spPr>
            <p:txBody>
              <a:bodyPr wrap="none">
                <a:spAutoFit/>
              </a:bodyPr>
              <a:lstStyle/>
              <a:p>
                <a:r>
                  <a:rPr lang="en-US" sz="3200" dirty="0">
                    <a:latin typeface="hat"/>
                    <a:ea typeface="Calibri" panose="020F0502020204030204" pitchFamily="34" charset="0"/>
                    <a:cs typeface="Times New Roman" panose="02020603050405020304" pitchFamily="18" charset="0"/>
                  </a:rPr>
                  <a:t> </a:t>
                </a:r>
                <a14:m>
                  <m:oMath xmlns:m="http://schemas.openxmlformats.org/officeDocument/2006/math">
                    <m:acc>
                      <m:accPr>
                        <m:chr m:val="̂"/>
                        <m:ctrlPr>
                          <a:rPr lang="en-US" sz="3200" i="1">
                            <a:latin typeface="Cambria Math" panose="02040503050406030204" pitchFamily="18" charset="0"/>
                            <a:ea typeface="Calibri" panose="020F0502020204030204" pitchFamily="34" charset="0"/>
                            <a:cs typeface="Times New Roman" panose="02020603050405020304" pitchFamily="18" charset="0"/>
                          </a:rPr>
                        </m:ctrlPr>
                      </m:accPr>
                      <m:e>
                        <m:r>
                          <a:rPr lang="en-US" sz="3200" i="1">
                            <a:latin typeface="Cambria Math" panose="02040503050406030204" pitchFamily="18" charset="0"/>
                            <a:ea typeface="Calibri" panose="020F0502020204030204" pitchFamily="34" charset="0"/>
                            <a:cs typeface="Times New Roman" panose="02020603050405020304" pitchFamily="18" charset="0"/>
                          </a:rPr>
                          <m:t>𝑟</m:t>
                        </m:r>
                      </m:e>
                    </m:acc>
                  </m:oMath>
                </a14:m>
                <a:endParaRPr lang="en-US" sz="3200" baseline="30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2" name="Rectangle 41">
                <a:extLst>
                  <a:ext uri="{FF2B5EF4-FFF2-40B4-BE49-F238E27FC236}">
                    <a16:creationId xmlns:a16="http://schemas.microsoft.com/office/drawing/2014/main" id="{3F7303D2-0240-6D41-AC2D-41716CB0C642}"/>
                  </a:ext>
                </a:extLst>
              </p:cNvPr>
              <p:cNvSpPr>
                <a:spLocks noRot="1" noChangeAspect="1" noMove="1" noResize="1" noEditPoints="1" noAdjustHandles="1" noChangeArrowheads="1" noChangeShapeType="1" noTextEdit="1"/>
              </p:cNvSpPr>
              <p:nvPr/>
            </p:nvSpPr>
            <p:spPr>
              <a:xfrm>
                <a:off x="9208868" y="4670192"/>
                <a:ext cx="482248" cy="584775"/>
              </a:xfrm>
              <a:prstGeom prst="rect">
                <a:avLst/>
              </a:prstGeom>
              <a:blipFill>
                <a:blip r:embed="rId2"/>
                <a:stretch>
                  <a:fillRect t="-10638" r="-5128"/>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1F54363-E100-D043-A390-1B4D75E60B28}"/>
              </a:ext>
            </a:extLst>
          </p:cNvPr>
          <p:cNvSpPr txBox="1"/>
          <p:nvPr/>
        </p:nvSpPr>
        <p:spPr>
          <a:xfrm>
            <a:off x="3839952" y="3221316"/>
            <a:ext cx="420308" cy="400110"/>
          </a:xfrm>
          <a:prstGeom prst="rect">
            <a:avLst/>
          </a:prstGeom>
          <a:noFill/>
        </p:spPr>
        <p:txBody>
          <a:bodyPr wrap="none" rtlCol="0">
            <a:spAutoFit/>
          </a:bodyPr>
          <a:lstStyle/>
          <a:p>
            <a:r>
              <a:rPr lang="en-US" sz="2000" dirty="0">
                <a:latin typeface="Cambria Math" panose="02040503050406030204" pitchFamily="18" charset="0"/>
                <a:ea typeface="Cambria Math" panose="02040503050406030204" pitchFamily="18" charset="0"/>
              </a:rPr>
              <a:t>h</a:t>
            </a:r>
            <a:r>
              <a:rPr lang="en-US" sz="2000" baseline="-25000" dirty="0">
                <a:latin typeface="Cambria Math" panose="02040503050406030204" pitchFamily="18" charset="0"/>
                <a:ea typeface="Cambria Math" panose="02040503050406030204" pitchFamily="18" charset="0"/>
              </a:rPr>
              <a:t>1</a:t>
            </a:r>
            <a:endParaRPr lang="en-US" sz="2000" dirty="0">
              <a:latin typeface="Cambria Math" panose="02040503050406030204" pitchFamily="18" charset="0"/>
              <a:ea typeface="Cambria Math" panose="02040503050406030204" pitchFamily="18" charset="0"/>
            </a:endParaRPr>
          </a:p>
        </p:txBody>
      </p:sp>
      <p:sp>
        <p:nvSpPr>
          <p:cNvPr id="5" name="Trapezoid 4">
            <a:extLst>
              <a:ext uri="{FF2B5EF4-FFF2-40B4-BE49-F238E27FC236}">
                <a16:creationId xmlns:a16="http://schemas.microsoft.com/office/drawing/2014/main" id="{19A18FE6-971F-C943-B624-F4CE12A93EC1}"/>
              </a:ext>
            </a:extLst>
          </p:cNvPr>
          <p:cNvSpPr/>
          <p:nvPr/>
        </p:nvSpPr>
        <p:spPr>
          <a:xfrm rot="5400000">
            <a:off x="3249010" y="4673780"/>
            <a:ext cx="1181899" cy="1098461"/>
          </a:xfrm>
          <a:prstGeom prst="trapezoid">
            <a:avLst>
              <a:gd name="adj" fmla="val 32336"/>
            </a:avLst>
          </a:prstGeom>
          <a:solidFill>
            <a:srgbClr val="92D050">
              <a:alpha val="49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apezoid 5">
            <a:extLst>
              <a:ext uri="{FF2B5EF4-FFF2-40B4-BE49-F238E27FC236}">
                <a16:creationId xmlns:a16="http://schemas.microsoft.com/office/drawing/2014/main" id="{EE75F885-5289-9943-818A-84D49CDA5BD7}"/>
              </a:ext>
            </a:extLst>
          </p:cNvPr>
          <p:cNvSpPr/>
          <p:nvPr/>
        </p:nvSpPr>
        <p:spPr>
          <a:xfrm rot="5400000">
            <a:off x="3249010" y="3422266"/>
            <a:ext cx="1181899" cy="1098461"/>
          </a:xfrm>
          <a:prstGeom prst="trapezoid">
            <a:avLst>
              <a:gd name="adj" fmla="val 32336"/>
            </a:avLst>
          </a:prstGeom>
          <a:solidFill>
            <a:srgbClr val="92D050">
              <a:alpha val="27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apezoid 6">
            <a:extLst>
              <a:ext uri="{FF2B5EF4-FFF2-40B4-BE49-F238E27FC236}">
                <a16:creationId xmlns:a16="http://schemas.microsoft.com/office/drawing/2014/main" id="{EF9725E9-518A-1340-80A1-A902DB9C46C5}"/>
              </a:ext>
            </a:extLst>
          </p:cNvPr>
          <p:cNvSpPr/>
          <p:nvPr/>
        </p:nvSpPr>
        <p:spPr>
          <a:xfrm rot="5400000">
            <a:off x="3233789" y="1491945"/>
            <a:ext cx="1181899" cy="1098461"/>
          </a:xfrm>
          <a:prstGeom prst="trapezoid">
            <a:avLst>
              <a:gd name="adj" fmla="val 32336"/>
            </a:avLst>
          </a:prstGeom>
          <a:solidFill>
            <a:srgbClr val="92D050">
              <a:alpha val="1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Google Shape;122;p16">
            <a:extLst>
              <a:ext uri="{FF2B5EF4-FFF2-40B4-BE49-F238E27FC236}">
                <a16:creationId xmlns:a16="http://schemas.microsoft.com/office/drawing/2014/main" id="{1ECCB07A-1BA4-EB4E-BDB4-5ACAD00C9BAC}"/>
              </a:ext>
            </a:extLst>
          </p:cNvPr>
          <p:cNvSpPr/>
          <p:nvPr/>
        </p:nvSpPr>
        <p:spPr>
          <a:xfrm rot="16200000">
            <a:off x="4462171" y="5184894"/>
            <a:ext cx="587596" cy="158121"/>
          </a:xfrm>
          <a:prstGeom prst="rect">
            <a:avLst/>
          </a:prstGeom>
          <a:solidFill>
            <a:srgbClr val="92D050">
              <a:alpha val="59000"/>
            </a:srgbClr>
          </a:solidFill>
          <a:ln w="12700" cap="flat" cmpd="sng">
            <a:solidFill>
              <a:srgbClr val="00B0F0"/>
            </a:solidFill>
            <a:prstDash val="solid"/>
            <a:round/>
            <a:headEnd type="none" w="sm" len="sm"/>
            <a:tailEnd type="none" w="sm" len="sm"/>
          </a:ln>
        </p:spPr>
        <p:txBody>
          <a:bodyPr spcFirstLastPara="1" wrap="square" lIns="91426" tIns="91426" rIns="91426" bIns="91426" anchor="ctr" anchorCtr="0">
            <a:noAutofit/>
          </a:bodyPr>
          <a:lstStyle/>
          <a:p>
            <a:endParaRPr dirty="0"/>
          </a:p>
        </p:txBody>
      </p:sp>
      <p:cxnSp>
        <p:nvCxnSpPr>
          <p:cNvPr id="10" name="Google Shape;137;p16">
            <a:extLst>
              <a:ext uri="{FF2B5EF4-FFF2-40B4-BE49-F238E27FC236}">
                <a16:creationId xmlns:a16="http://schemas.microsoft.com/office/drawing/2014/main" id="{8F7DF9C6-7FB6-DC4A-986F-C8728098AA57}"/>
              </a:ext>
            </a:extLst>
          </p:cNvPr>
          <p:cNvCxnSpPr/>
          <p:nvPr/>
        </p:nvCxnSpPr>
        <p:spPr>
          <a:xfrm rot="10800000" flipH="1">
            <a:off x="2987851" y="5184763"/>
            <a:ext cx="263440" cy="6900"/>
          </a:xfrm>
          <a:prstGeom prst="straightConnector1">
            <a:avLst/>
          </a:prstGeom>
          <a:noFill/>
          <a:ln w="9525" cap="flat" cmpd="sng">
            <a:solidFill>
              <a:schemeClr val="dk2"/>
            </a:solidFill>
            <a:prstDash val="solid"/>
            <a:round/>
            <a:headEnd type="none" w="med" len="med"/>
            <a:tailEnd type="triangle" w="med" len="med"/>
          </a:ln>
        </p:spPr>
      </p:cxnSp>
      <p:cxnSp>
        <p:nvCxnSpPr>
          <p:cNvPr id="11" name="Google Shape;139;p16">
            <a:extLst>
              <a:ext uri="{FF2B5EF4-FFF2-40B4-BE49-F238E27FC236}">
                <a16:creationId xmlns:a16="http://schemas.microsoft.com/office/drawing/2014/main" id="{62997383-190D-8B49-8825-BC936B3FF8F9}"/>
              </a:ext>
            </a:extLst>
          </p:cNvPr>
          <p:cNvCxnSpPr/>
          <p:nvPr/>
        </p:nvCxnSpPr>
        <p:spPr>
          <a:xfrm rot="16200000">
            <a:off x="3116121" y="3871040"/>
            <a:ext cx="6900" cy="263440"/>
          </a:xfrm>
          <a:prstGeom prst="straightConnector1">
            <a:avLst/>
          </a:prstGeom>
          <a:noFill/>
          <a:ln w="9525" cap="flat" cmpd="sng">
            <a:solidFill>
              <a:schemeClr val="dk2"/>
            </a:solidFill>
            <a:prstDash val="solid"/>
            <a:round/>
            <a:headEnd type="none" w="med" len="med"/>
            <a:tailEnd type="triangle" w="med" len="med"/>
          </a:ln>
        </p:spPr>
      </p:cxnSp>
      <p:cxnSp>
        <p:nvCxnSpPr>
          <p:cNvPr id="12" name="Google Shape;141;p16">
            <a:extLst>
              <a:ext uri="{FF2B5EF4-FFF2-40B4-BE49-F238E27FC236}">
                <a16:creationId xmlns:a16="http://schemas.microsoft.com/office/drawing/2014/main" id="{3A694381-CD82-7C4F-A56C-E2E624645BE4}"/>
              </a:ext>
            </a:extLst>
          </p:cNvPr>
          <p:cNvCxnSpPr/>
          <p:nvPr/>
        </p:nvCxnSpPr>
        <p:spPr>
          <a:xfrm rot="16200000">
            <a:off x="3119696" y="1934986"/>
            <a:ext cx="6900" cy="263440"/>
          </a:xfrm>
          <a:prstGeom prst="straightConnector1">
            <a:avLst/>
          </a:prstGeom>
          <a:noFill/>
          <a:ln w="9525" cap="flat" cmpd="sng">
            <a:solidFill>
              <a:schemeClr val="dk2"/>
            </a:solidFill>
            <a:prstDash val="solid"/>
            <a:round/>
            <a:headEnd type="none" w="med" len="med"/>
            <a:tailEnd type="triangle" w="med" len="med"/>
          </a:ln>
        </p:spPr>
      </p:cxnSp>
      <p:cxnSp>
        <p:nvCxnSpPr>
          <p:cNvPr id="14" name="Google Shape;138;p16">
            <a:extLst>
              <a:ext uri="{FF2B5EF4-FFF2-40B4-BE49-F238E27FC236}">
                <a16:creationId xmlns:a16="http://schemas.microsoft.com/office/drawing/2014/main" id="{1FA52A7F-7667-F540-826B-81BA2C18FD78}"/>
              </a:ext>
            </a:extLst>
          </p:cNvPr>
          <p:cNvCxnSpPr>
            <a:cxnSpLocks/>
          </p:cNvCxnSpPr>
          <p:nvPr/>
        </p:nvCxnSpPr>
        <p:spPr>
          <a:xfrm rot="16200000">
            <a:off x="9301565" y="4921049"/>
            <a:ext cx="6900" cy="184512"/>
          </a:xfrm>
          <a:prstGeom prst="straightConnector1">
            <a:avLst/>
          </a:prstGeom>
          <a:noFill/>
          <a:ln w="9525" cap="flat" cmpd="sng">
            <a:solidFill>
              <a:schemeClr val="dk2"/>
            </a:solidFill>
            <a:prstDash val="solid"/>
            <a:round/>
            <a:headEnd type="none" w="med" len="med"/>
            <a:tailEnd type="triangle" w="med" len="med"/>
          </a:ln>
        </p:spPr>
      </p:cxnSp>
      <p:cxnSp>
        <p:nvCxnSpPr>
          <p:cNvPr id="15" name="Google Shape;140;p16">
            <a:extLst>
              <a:ext uri="{FF2B5EF4-FFF2-40B4-BE49-F238E27FC236}">
                <a16:creationId xmlns:a16="http://schemas.microsoft.com/office/drawing/2014/main" id="{77929E18-D13A-D349-8E1D-E0EC407D57FD}"/>
              </a:ext>
            </a:extLst>
          </p:cNvPr>
          <p:cNvCxnSpPr>
            <a:cxnSpLocks/>
          </p:cNvCxnSpPr>
          <p:nvPr/>
        </p:nvCxnSpPr>
        <p:spPr>
          <a:xfrm rot="16200000">
            <a:off x="9304017" y="3883101"/>
            <a:ext cx="6900" cy="184512"/>
          </a:xfrm>
          <a:prstGeom prst="straightConnector1">
            <a:avLst/>
          </a:prstGeom>
          <a:noFill/>
          <a:ln w="9525" cap="flat" cmpd="sng">
            <a:solidFill>
              <a:schemeClr val="dk2"/>
            </a:solidFill>
            <a:prstDash val="solid"/>
            <a:round/>
            <a:headEnd type="none" w="med" len="med"/>
            <a:tailEnd type="triangle" w="med" len="med"/>
          </a:ln>
        </p:spPr>
      </p:cxnSp>
      <p:cxnSp>
        <p:nvCxnSpPr>
          <p:cNvPr id="16" name="Google Shape;142;p16">
            <a:extLst>
              <a:ext uri="{FF2B5EF4-FFF2-40B4-BE49-F238E27FC236}">
                <a16:creationId xmlns:a16="http://schemas.microsoft.com/office/drawing/2014/main" id="{B59BB9D8-F3F7-3C4A-90BD-2044913B22E5}"/>
              </a:ext>
            </a:extLst>
          </p:cNvPr>
          <p:cNvCxnSpPr>
            <a:cxnSpLocks/>
          </p:cNvCxnSpPr>
          <p:nvPr/>
        </p:nvCxnSpPr>
        <p:spPr>
          <a:xfrm rot="16200000">
            <a:off x="9291375" y="1950422"/>
            <a:ext cx="6900" cy="184512"/>
          </a:xfrm>
          <a:prstGeom prst="straightConnector1">
            <a:avLst/>
          </a:prstGeom>
          <a:noFill/>
          <a:ln w="9525"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72949A7E-CE8F-A944-A919-7339895FACE9}"/>
                  </a:ext>
                </a:extLst>
              </p:cNvPr>
              <p:cNvSpPr/>
              <p:nvPr/>
            </p:nvSpPr>
            <p:spPr>
              <a:xfrm>
                <a:off x="9214488" y="3631225"/>
                <a:ext cx="482248" cy="584775"/>
              </a:xfrm>
              <a:prstGeom prst="rect">
                <a:avLst/>
              </a:prstGeom>
            </p:spPr>
            <p:txBody>
              <a:bodyPr wrap="none">
                <a:spAutoFit/>
              </a:bodyPr>
              <a:lstStyle/>
              <a:p>
                <a:r>
                  <a:rPr lang="en-US" sz="3200" dirty="0">
                    <a:latin typeface="hat"/>
                    <a:ea typeface="Calibri" panose="020F0502020204030204" pitchFamily="34" charset="0"/>
                    <a:cs typeface="Times New Roman" panose="02020603050405020304" pitchFamily="18" charset="0"/>
                  </a:rPr>
                  <a:t> </a:t>
                </a:r>
                <a14:m>
                  <m:oMath xmlns:m="http://schemas.openxmlformats.org/officeDocument/2006/math">
                    <m:acc>
                      <m:accPr>
                        <m:chr m:val="̂"/>
                        <m:ctrlPr>
                          <a:rPr lang="en-US" sz="3200" i="1">
                            <a:latin typeface="Cambria Math" panose="02040503050406030204" pitchFamily="18" charset="0"/>
                            <a:ea typeface="Calibri" panose="020F0502020204030204" pitchFamily="34" charset="0"/>
                            <a:cs typeface="Times New Roman" panose="02020603050405020304" pitchFamily="18" charset="0"/>
                          </a:rPr>
                        </m:ctrlPr>
                      </m:accPr>
                      <m:e>
                        <m:r>
                          <a:rPr lang="en-US" sz="3200" i="1">
                            <a:latin typeface="Cambria Math" panose="02040503050406030204" pitchFamily="18" charset="0"/>
                            <a:ea typeface="Calibri" panose="020F0502020204030204" pitchFamily="34" charset="0"/>
                            <a:cs typeface="Times New Roman" panose="02020603050405020304" pitchFamily="18" charset="0"/>
                          </a:rPr>
                          <m:t>𝑟</m:t>
                        </m:r>
                      </m:e>
                    </m:acc>
                  </m:oMath>
                </a14:m>
                <a:endParaRPr lang="en-US" sz="3200" baseline="30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7" name="Rectangle 16">
                <a:extLst>
                  <a:ext uri="{FF2B5EF4-FFF2-40B4-BE49-F238E27FC236}">
                    <a16:creationId xmlns:a16="http://schemas.microsoft.com/office/drawing/2014/main" id="{72949A7E-CE8F-A944-A919-7339895FACE9}"/>
                  </a:ext>
                </a:extLst>
              </p:cNvPr>
              <p:cNvSpPr>
                <a:spLocks noRot="1" noChangeAspect="1" noMove="1" noResize="1" noEditPoints="1" noAdjustHandles="1" noChangeArrowheads="1" noChangeShapeType="1" noTextEdit="1"/>
              </p:cNvSpPr>
              <p:nvPr/>
            </p:nvSpPr>
            <p:spPr>
              <a:xfrm>
                <a:off x="9214488" y="3631225"/>
                <a:ext cx="482248" cy="584775"/>
              </a:xfrm>
              <a:prstGeom prst="rect">
                <a:avLst/>
              </a:prstGeom>
              <a:blipFill>
                <a:blip r:embed="rId3"/>
                <a:stretch>
                  <a:fillRect t="-10638" r="-7692"/>
                </a:stretch>
              </a:blipFill>
            </p:spPr>
            <p:txBody>
              <a:bodyPr/>
              <a:lstStyle/>
              <a:p>
                <a:r>
                  <a:rPr lang="en-US">
                    <a:noFill/>
                  </a:rPr>
                  <a:t> </a:t>
                </a:r>
              </a:p>
            </p:txBody>
          </p:sp>
        </mc:Fallback>
      </mc:AlternateContent>
      <p:sp>
        <p:nvSpPr>
          <p:cNvPr id="18" name="Trapezoid 17">
            <a:extLst>
              <a:ext uri="{FF2B5EF4-FFF2-40B4-BE49-F238E27FC236}">
                <a16:creationId xmlns:a16="http://schemas.microsoft.com/office/drawing/2014/main" id="{926AA1F8-1F8F-094E-8397-0CCAA7AE7C19}"/>
              </a:ext>
            </a:extLst>
          </p:cNvPr>
          <p:cNvSpPr/>
          <p:nvPr/>
        </p:nvSpPr>
        <p:spPr>
          <a:xfrm rot="16200000">
            <a:off x="8074898" y="4697160"/>
            <a:ext cx="1181899" cy="1098461"/>
          </a:xfrm>
          <a:prstGeom prst="trapezoid">
            <a:avLst>
              <a:gd name="adj" fmla="val 32336"/>
            </a:avLst>
          </a:prstGeom>
          <a:solidFill>
            <a:srgbClr val="92D050">
              <a:alpha val="49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rapezoid 18">
            <a:extLst>
              <a:ext uri="{FF2B5EF4-FFF2-40B4-BE49-F238E27FC236}">
                <a16:creationId xmlns:a16="http://schemas.microsoft.com/office/drawing/2014/main" id="{45F17617-E0B3-854B-BC49-08D7CD492EBF}"/>
              </a:ext>
            </a:extLst>
          </p:cNvPr>
          <p:cNvSpPr/>
          <p:nvPr/>
        </p:nvSpPr>
        <p:spPr>
          <a:xfrm rot="16200000">
            <a:off x="8089888" y="3445647"/>
            <a:ext cx="1181899" cy="1098461"/>
          </a:xfrm>
          <a:prstGeom prst="trapezoid">
            <a:avLst>
              <a:gd name="adj" fmla="val 32336"/>
            </a:avLst>
          </a:prstGeom>
          <a:solidFill>
            <a:srgbClr val="92D050">
              <a:alpha val="27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BBC80B4E-B161-5842-838A-9F3C847E10F3}"/>
              </a:ext>
            </a:extLst>
          </p:cNvPr>
          <p:cNvSpPr/>
          <p:nvPr/>
        </p:nvSpPr>
        <p:spPr>
          <a:xfrm rot="16200000">
            <a:off x="8074669" y="1515325"/>
            <a:ext cx="1181899" cy="1098461"/>
          </a:xfrm>
          <a:prstGeom prst="trapezoid">
            <a:avLst>
              <a:gd name="adj" fmla="val 32336"/>
            </a:avLst>
          </a:prstGeom>
          <a:solidFill>
            <a:srgbClr val="92D050">
              <a:alpha val="1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descr="A close up of a logo&#10;&#10;Description automatically generated">
            <a:extLst>
              <a:ext uri="{FF2B5EF4-FFF2-40B4-BE49-F238E27FC236}">
                <a16:creationId xmlns:a16="http://schemas.microsoft.com/office/drawing/2014/main" id="{D421BE1E-C20A-8A4D-B81B-32B52E587F61}"/>
              </a:ext>
            </a:extLst>
          </p:cNvPr>
          <p:cNvPicPr>
            <a:picLocks noChangeAspect="1"/>
          </p:cNvPicPr>
          <p:nvPr/>
        </p:nvPicPr>
        <p:blipFill>
          <a:blip r:embed="rId4"/>
          <a:stretch>
            <a:fillRect/>
          </a:stretch>
        </p:blipFill>
        <p:spPr>
          <a:xfrm>
            <a:off x="8471247" y="1811305"/>
            <a:ext cx="389199" cy="396507"/>
          </a:xfrm>
          <a:prstGeom prst="rect">
            <a:avLst/>
          </a:prstGeom>
        </p:spPr>
      </p:pic>
      <p:pic>
        <p:nvPicPr>
          <p:cNvPr id="22" name="Picture 21" descr="A close up of a logo&#10;&#10;Description automatically generated">
            <a:extLst>
              <a:ext uri="{FF2B5EF4-FFF2-40B4-BE49-F238E27FC236}">
                <a16:creationId xmlns:a16="http://schemas.microsoft.com/office/drawing/2014/main" id="{2A1D316E-B436-694D-9E8D-176E88A94593}"/>
              </a:ext>
            </a:extLst>
          </p:cNvPr>
          <p:cNvPicPr>
            <a:picLocks noChangeAspect="1"/>
          </p:cNvPicPr>
          <p:nvPr/>
        </p:nvPicPr>
        <p:blipFill>
          <a:blip r:embed="rId4"/>
          <a:stretch>
            <a:fillRect/>
          </a:stretch>
        </p:blipFill>
        <p:spPr>
          <a:xfrm>
            <a:off x="8471247" y="3747255"/>
            <a:ext cx="389199" cy="396507"/>
          </a:xfrm>
          <a:prstGeom prst="rect">
            <a:avLst/>
          </a:prstGeom>
        </p:spPr>
      </p:pic>
      <p:pic>
        <p:nvPicPr>
          <p:cNvPr id="23" name="Picture 22" descr="A close up of a logo&#10;&#10;Description automatically generated">
            <a:extLst>
              <a:ext uri="{FF2B5EF4-FFF2-40B4-BE49-F238E27FC236}">
                <a16:creationId xmlns:a16="http://schemas.microsoft.com/office/drawing/2014/main" id="{3AFDF9A3-3046-F448-8BE1-8597BBC6A56C}"/>
              </a:ext>
            </a:extLst>
          </p:cNvPr>
          <p:cNvPicPr>
            <a:picLocks noChangeAspect="1"/>
          </p:cNvPicPr>
          <p:nvPr/>
        </p:nvPicPr>
        <p:blipFill>
          <a:blip r:embed="rId4"/>
          <a:stretch>
            <a:fillRect/>
          </a:stretch>
        </p:blipFill>
        <p:spPr>
          <a:xfrm>
            <a:off x="8471247" y="5006065"/>
            <a:ext cx="389199" cy="396507"/>
          </a:xfrm>
          <a:prstGeom prst="rect">
            <a:avLst/>
          </a:prstGeom>
        </p:spPr>
      </p:pic>
      <p:sp>
        <p:nvSpPr>
          <p:cNvPr id="24" name="TextBox 23">
            <a:extLst>
              <a:ext uri="{FF2B5EF4-FFF2-40B4-BE49-F238E27FC236}">
                <a16:creationId xmlns:a16="http://schemas.microsoft.com/office/drawing/2014/main" id="{AE539931-7E6F-3947-8302-1908023BC648}"/>
              </a:ext>
            </a:extLst>
          </p:cNvPr>
          <p:cNvSpPr txBox="1"/>
          <p:nvPr/>
        </p:nvSpPr>
        <p:spPr>
          <a:xfrm>
            <a:off x="9387561" y="3936398"/>
            <a:ext cx="301686" cy="369332"/>
          </a:xfrm>
          <a:prstGeom prst="rect">
            <a:avLst/>
          </a:prstGeom>
          <a:noFill/>
        </p:spPr>
        <p:txBody>
          <a:bodyPr wrap="none" rtlCol="0">
            <a:spAutoFit/>
          </a:bodyPr>
          <a:lstStyle/>
          <a:p>
            <a:r>
              <a:rPr lang="en-US" i="1" dirty="0"/>
              <a:t>1</a:t>
            </a:r>
          </a:p>
        </p:txBody>
      </p:sp>
      <p:grpSp>
        <p:nvGrpSpPr>
          <p:cNvPr id="25" name="Group 24">
            <a:extLst>
              <a:ext uri="{FF2B5EF4-FFF2-40B4-BE49-F238E27FC236}">
                <a16:creationId xmlns:a16="http://schemas.microsoft.com/office/drawing/2014/main" id="{FFFB876D-659E-084F-AE1E-53930C7DD27F}"/>
              </a:ext>
            </a:extLst>
          </p:cNvPr>
          <p:cNvGrpSpPr/>
          <p:nvPr/>
        </p:nvGrpSpPr>
        <p:grpSpPr>
          <a:xfrm>
            <a:off x="9200481" y="1714939"/>
            <a:ext cx="482248" cy="697348"/>
            <a:chOff x="4270968" y="839900"/>
            <a:chExt cx="515867" cy="697348"/>
          </a:xfrm>
        </p:grpSpPr>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64A47053-E737-BB47-BCE4-BF858AD767C2}"/>
                    </a:ext>
                  </a:extLst>
                </p:cNvPr>
                <p:cNvSpPr/>
                <p:nvPr/>
              </p:nvSpPr>
              <p:spPr>
                <a:xfrm>
                  <a:off x="4270968" y="839900"/>
                  <a:ext cx="515867" cy="584775"/>
                </a:xfrm>
                <a:prstGeom prst="rect">
                  <a:avLst/>
                </a:prstGeom>
              </p:spPr>
              <p:txBody>
                <a:bodyPr wrap="none">
                  <a:spAutoFit/>
                </a:bodyPr>
                <a:lstStyle/>
                <a:p>
                  <a:r>
                    <a:rPr lang="en-US" sz="3200" dirty="0">
                      <a:latin typeface="hat"/>
                      <a:ea typeface="Calibri" panose="020F0502020204030204" pitchFamily="34" charset="0"/>
                      <a:cs typeface="Times New Roman" panose="02020603050405020304" pitchFamily="18" charset="0"/>
                    </a:rPr>
                    <a:t> </a:t>
                  </a:r>
                  <a14:m>
                    <m:oMath xmlns:m="http://schemas.openxmlformats.org/officeDocument/2006/math">
                      <m:acc>
                        <m:accPr>
                          <m:chr m:val="̂"/>
                          <m:ctrlPr>
                            <a:rPr lang="en-US" sz="3200" i="1">
                              <a:latin typeface="Cambria Math" panose="02040503050406030204" pitchFamily="18" charset="0"/>
                              <a:ea typeface="Calibri" panose="020F0502020204030204" pitchFamily="34" charset="0"/>
                              <a:cs typeface="Times New Roman" panose="02020603050405020304" pitchFamily="18" charset="0"/>
                            </a:rPr>
                          </m:ctrlPr>
                        </m:accPr>
                        <m:e>
                          <m:r>
                            <a:rPr lang="en-US" sz="3200" i="1">
                              <a:latin typeface="Cambria Math" panose="02040503050406030204" pitchFamily="18" charset="0"/>
                              <a:ea typeface="Calibri" panose="020F0502020204030204" pitchFamily="34" charset="0"/>
                              <a:cs typeface="Times New Roman" panose="02020603050405020304" pitchFamily="18" charset="0"/>
                            </a:rPr>
                            <m:t>𝑟</m:t>
                          </m:r>
                        </m:e>
                      </m:acc>
                    </m:oMath>
                  </a14:m>
                  <a:endParaRPr lang="en-US" sz="3200" baseline="30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6" name="Rectangle 25">
                  <a:extLst>
                    <a:ext uri="{FF2B5EF4-FFF2-40B4-BE49-F238E27FC236}">
                      <a16:creationId xmlns:a16="http://schemas.microsoft.com/office/drawing/2014/main" id="{64A47053-E737-BB47-BCE4-BF858AD767C2}"/>
                    </a:ext>
                  </a:extLst>
                </p:cNvPr>
                <p:cNvSpPr>
                  <a:spLocks noRot="1" noChangeAspect="1" noMove="1" noResize="1" noEditPoints="1" noAdjustHandles="1" noChangeArrowheads="1" noChangeShapeType="1" noTextEdit="1"/>
                </p:cNvSpPr>
                <p:nvPr/>
              </p:nvSpPr>
              <p:spPr>
                <a:xfrm>
                  <a:off x="4270968" y="839900"/>
                  <a:ext cx="515867" cy="584775"/>
                </a:xfrm>
                <a:prstGeom prst="rect">
                  <a:avLst/>
                </a:prstGeom>
                <a:blipFill>
                  <a:blip r:embed="rId5"/>
                  <a:stretch>
                    <a:fillRect t="-8511" r="-5128"/>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7C9BF4CF-6906-524F-8CF5-94ACB13F0E9E}"/>
                </a:ext>
              </a:extLst>
            </p:cNvPr>
            <p:cNvSpPr txBox="1"/>
            <p:nvPr/>
          </p:nvSpPr>
          <p:spPr>
            <a:xfrm>
              <a:off x="4433064" y="1167916"/>
              <a:ext cx="329577"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L</a:t>
              </a:r>
            </a:p>
          </p:txBody>
        </p:sp>
      </p:grpSp>
      <p:grpSp>
        <p:nvGrpSpPr>
          <p:cNvPr id="28" name="Group 27">
            <a:extLst>
              <a:ext uri="{FF2B5EF4-FFF2-40B4-BE49-F238E27FC236}">
                <a16:creationId xmlns:a16="http://schemas.microsoft.com/office/drawing/2014/main" id="{EF530D0F-0045-7342-AB57-26BF9FC25432}"/>
              </a:ext>
            </a:extLst>
          </p:cNvPr>
          <p:cNvGrpSpPr/>
          <p:nvPr/>
        </p:nvGrpSpPr>
        <p:grpSpPr>
          <a:xfrm>
            <a:off x="6228788" y="2860311"/>
            <a:ext cx="42739" cy="384367"/>
            <a:chOff x="4091649" y="1566541"/>
            <a:chExt cx="42739" cy="384367"/>
          </a:xfrm>
        </p:grpSpPr>
        <p:grpSp>
          <p:nvGrpSpPr>
            <p:cNvPr id="29" name="Group 28">
              <a:extLst>
                <a:ext uri="{FF2B5EF4-FFF2-40B4-BE49-F238E27FC236}">
                  <a16:creationId xmlns:a16="http://schemas.microsoft.com/office/drawing/2014/main" id="{57015779-B034-C34C-AD9D-6F8FDE8B5362}"/>
                </a:ext>
              </a:extLst>
            </p:cNvPr>
            <p:cNvGrpSpPr/>
            <p:nvPr/>
          </p:nvGrpSpPr>
          <p:grpSpPr>
            <a:xfrm>
              <a:off x="4091649" y="1674637"/>
              <a:ext cx="42739" cy="276271"/>
              <a:chOff x="4017914" y="858064"/>
              <a:chExt cx="48218" cy="367474"/>
            </a:xfrm>
          </p:grpSpPr>
          <p:sp>
            <p:nvSpPr>
              <p:cNvPr id="33" name="Oval 32">
                <a:extLst>
                  <a:ext uri="{FF2B5EF4-FFF2-40B4-BE49-F238E27FC236}">
                    <a16:creationId xmlns:a16="http://schemas.microsoft.com/office/drawing/2014/main" id="{385A01B9-5885-CA43-91F1-0AB318F4EFCB}"/>
                  </a:ext>
                </a:extLst>
              </p:cNvPr>
              <p:cNvSpPr/>
              <p:nvPr/>
            </p:nvSpPr>
            <p:spPr>
              <a:xfrm flipH="1">
                <a:off x="4017914" y="1179819"/>
                <a:ext cx="45720" cy="45719"/>
              </a:xfrm>
              <a:prstGeom prst="ellipse">
                <a:avLst/>
              </a:prstGeom>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CF3A57F-2182-3F45-BB01-C9A90DA87FFC}"/>
                  </a:ext>
                </a:extLst>
              </p:cNvPr>
              <p:cNvSpPr/>
              <p:nvPr/>
            </p:nvSpPr>
            <p:spPr>
              <a:xfrm flipH="1">
                <a:off x="4020413" y="858064"/>
                <a:ext cx="45719" cy="45719"/>
              </a:xfrm>
              <a:prstGeom prst="ellipse">
                <a:avLst/>
              </a:prstGeom>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1CD3FE69-5CEE-FE40-824F-DEC67075E5EA}"/>
                </a:ext>
              </a:extLst>
            </p:cNvPr>
            <p:cNvGrpSpPr/>
            <p:nvPr/>
          </p:nvGrpSpPr>
          <p:grpSpPr>
            <a:xfrm>
              <a:off x="4091649" y="1566541"/>
              <a:ext cx="42739" cy="276271"/>
              <a:chOff x="4017914" y="858064"/>
              <a:chExt cx="48218" cy="367474"/>
            </a:xfrm>
          </p:grpSpPr>
          <p:sp>
            <p:nvSpPr>
              <p:cNvPr id="31" name="Oval 30">
                <a:extLst>
                  <a:ext uri="{FF2B5EF4-FFF2-40B4-BE49-F238E27FC236}">
                    <a16:creationId xmlns:a16="http://schemas.microsoft.com/office/drawing/2014/main" id="{90DCEC64-3A1D-0C47-8E69-BD0A8C7C96B4}"/>
                  </a:ext>
                </a:extLst>
              </p:cNvPr>
              <p:cNvSpPr/>
              <p:nvPr/>
            </p:nvSpPr>
            <p:spPr>
              <a:xfrm flipH="1">
                <a:off x="4017914" y="1179819"/>
                <a:ext cx="45720" cy="45719"/>
              </a:xfrm>
              <a:prstGeom prst="ellipse">
                <a:avLst/>
              </a:prstGeom>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44AC33D-4D5D-794E-9AAF-47FFB6F4C9C6}"/>
                  </a:ext>
                </a:extLst>
              </p:cNvPr>
              <p:cNvSpPr/>
              <p:nvPr/>
            </p:nvSpPr>
            <p:spPr>
              <a:xfrm flipH="1">
                <a:off x="4020413" y="858064"/>
                <a:ext cx="45719" cy="45719"/>
              </a:xfrm>
              <a:prstGeom prst="ellipse">
                <a:avLst/>
              </a:prstGeom>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grpSp>
        <p:nvGrpSpPr>
          <p:cNvPr id="35" name="Group 34">
            <a:extLst>
              <a:ext uri="{FF2B5EF4-FFF2-40B4-BE49-F238E27FC236}">
                <a16:creationId xmlns:a16="http://schemas.microsoft.com/office/drawing/2014/main" id="{044FD9C4-4B24-304B-BD66-4B165E4A1948}"/>
              </a:ext>
            </a:extLst>
          </p:cNvPr>
          <p:cNvGrpSpPr/>
          <p:nvPr/>
        </p:nvGrpSpPr>
        <p:grpSpPr>
          <a:xfrm>
            <a:off x="2714667" y="3637433"/>
            <a:ext cx="482248" cy="661719"/>
            <a:chOff x="-20001" y="2487372"/>
            <a:chExt cx="482248" cy="661719"/>
          </a:xfrm>
        </p:grpSpPr>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20E65108-8C87-ED44-8F83-CC0DF26A8447}"/>
                    </a:ext>
                  </a:extLst>
                </p:cNvPr>
                <p:cNvSpPr/>
                <p:nvPr/>
              </p:nvSpPr>
              <p:spPr>
                <a:xfrm>
                  <a:off x="-20001" y="2487372"/>
                  <a:ext cx="482248" cy="584775"/>
                </a:xfrm>
                <a:prstGeom prst="rect">
                  <a:avLst/>
                </a:prstGeom>
              </p:spPr>
              <p:txBody>
                <a:bodyPr wrap="none">
                  <a:spAutoFit/>
                </a:bodyPr>
                <a:lstStyle/>
                <a:p>
                  <a:r>
                    <a:rPr lang="en-US" sz="3200" dirty="0">
                      <a:latin typeface="hat"/>
                      <a:ea typeface="Calibri" panose="020F0502020204030204" pitchFamily="34" charset="0"/>
                      <a:cs typeface="Times New Roman" panose="02020603050405020304" pitchFamily="18" charset="0"/>
                    </a:rPr>
                    <a:t> </a:t>
                  </a:r>
                  <a14:m>
                    <m:oMath xmlns:m="http://schemas.openxmlformats.org/officeDocument/2006/math">
                      <m:r>
                        <a:rPr lang="en-US" sz="3200" i="1">
                          <a:latin typeface="Cambria Math" panose="02040503050406030204" pitchFamily="18" charset="0"/>
                          <a:ea typeface="Calibri" panose="020F0502020204030204" pitchFamily="34" charset="0"/>
                          <a:cs typeface="Times New Roman" panose="02020603050405020304" pitchFamily="18" charset="0"/>
                        </a:rPr>
                        <m:t>𝑟</m:t>
                      </m:r>
                    </m:oMath>
                  </a14:m>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6" name="Rectangle 35">
                  <a:extLst>
                    <a:ext uri="{FF2B5EF4-FFF2-40B4-BE49-F238E27FC236}">
                      <a16:creationId xmlns:a16="http://schemas.microsoft.com/office/drawing/2014/main" id="{20E65108-8C87-ED44-8F83-CC0DF26A8447}"/>
                    </a:ext>
                  </a:extLst>
                </p:cNvPr>
                <p:cNvSpPr>
                  <a:spLocks noRot="1" noChangeAspect="1" noMove="1" noResize="1" noEditPoints="1" noAdjustHandles="1" noChangeArrowheads="1" noChangeShapeType="1" noTextEdit="1"/>
                </p:cNvSpPr>
                <p:nvPr/>
              </p:nvSpPr>
              <p:spPr>
                <a:xfrm>
                  <a:off x="-20001" y="2487372"/>
                  <a:ext cx="482248" cy="584775"/>
                </a:xfrm>
                <a:prstGeom prst="rect">
                  <a:avLst/>
                </a:prstGeom>
                <a:blipFill>
                  <a:blip r:embed="rId6"/>
                  <a:stretch>
                    <a:fillRect/>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48A9D05C-9D9C-BE45-86BB-F72769F317A9}"/>
                </a:ext>
              </a:extLst>
            </p:cNvPr>
            <p:cNvSpPr txBox="1"/>
            <p:nvPr/>
          </p:nvSpPr>
          <p:spPr>
            <a:xfrm>
              <a:off x="132056" y="2779759"/>
              <a:ext cx="301686" cy="369332"/>
            </a:xfrm>
            <a:prstGeom prst="rect">
              <a:avLst/>
            </a:prstGeom>
            <a:noFill/>
          </p:spPr>
          <p:txBody>
            <a:bodyPr wrap="none" rtlCol="0">
              <a:spAutoFit/>
            </a:bodyPr>
            <a:lstStyle/>
            <a:p>
              <a:r>
                <a:rPr lang="en-US" i="1" dirty="0"/>
                <a:t>1</a:t>
              </a:r>
            </a:p>
          </p:txBody>
        </p:sp>
      </p:grpSp>
      <p:grpSp>
        <p:nvGrpSpPr>
          <p:cNvPr id="38" name="Group 37">
            <a:extLst>
              <a:ext uri="{FF2B5EF4-FFF2-40B4-BE49-F238E27FC236}">
                <a16:creationId xmlns:a16="http://schemas.microsoft.com/office/drawing/2014/main" id="{FD4C5F35-57CF-DD4F-959C-496D61382F71}"/>
              </a:ext>
            </a:extLst>
          </p:cNvPr>
          <p:cNvGrpSpPr/>
          <p:nvPr/>
        </p:nvGrpSpPr>
        <p:grpSpPr>
          <a:xfrm>
            <a:off x="2694245" y="1711247"/>
            <a:ext cx="482248" cy="665314"/>
            <a:chOff x="-145352" y="501232"/>
            <a:chExt cx="482249" cy="665314"/>
          </a:xfrm>
        </p:grpSpPr>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49C371C0-9E12-0F42-987C-524DACD6AC28}"/>
                    </a:ext>
                  </a:extLst>
                </p:cNvPr>
                <p:cNvSpPr/>
                <p:nvPr/>
              </p:nvSpPr>
              <p:spPr>
                <a:xfrm>
                  <a:off x="-145352" y="501232"/>
                  <a:ext cx="482249" cy="584775"/>
                </a:xfrm>
                <a:prstGeom prst="rect">
                  <a:avLst/>
                </a:prstGeom>
              </p:spPr>
              <p:txBody>
                <a:bodyPr wrap="none">
                  <a:spAutoFit/>
                </a:bodyPr>
                <a:lstStyle/>
                <a:p>
                  <a:r>
                    <a:rPr lang="en-US" sz="3200" dirty="0">
                      <a:latin typeface="hat"/>
                      <a:ea typeface="Calibri" panose="020F0502020204030204" pitchFamily="34" charset="0"/>
                      <a:cs typeface="Times New Roman" panose="02020603050405020304" pitchFamily="18" charset="0"/>
                    </a:rPr>
                    <a:t> </a:t>
                  </a:r>
                  <a14:m>
                    <m:oMath xmlns:m="http://schemas.openxmlformats.org/officeDocument/2006/math">
                      <m:r>
                        <a:rPr lang="en-US" sz="3200" i="1">
                          <a:latin typeface="Cambria Math" panose="02040503050406030204" pitchFamily="18" charset="0"/>
                          <a:ea typeface="Calibri" panose="020F0502020204030204" pitchFamily="34" charset="0"/>
                          <a:cs typeface="Times New Roman" panose="02020603050405020304" pitchFamily="18" charset="0"/>
                        </a:rPr>
                        <m:t>𝑟</m:t>
                      </m:r>
                    </m:oMath>
                  </a14:m>
                  <a:endParaRPr lang="en-US" sz="3200" baseline="30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9" name="Rectangle 38">
                  <a:extLst>
                    <a:ext uri="{FF2B5EF4-FFF2-40B4-BE49-F238E27FC236}">
                      <a16:creationId xmlns:a16="http://schemas.microsoft.com/office/drawing/2014/main" id="{49C371C0-9E12-0F42-987C-524DACD6AC28}"/>
                    </a:ext>
                  </a:extLst>
                </p:cNvPr>
                <p:cNvSpPr>
                  <a:spLocks noRot="1" noChangeAspect="1" noMove="1" noResize="1" noEditPoints="1" noAdjustHandles="1" noChangeArrowheads="1" noChangeShapeType="1" noTextEdit="1"/>
                </p:cNvSpPr>
                <p:nvPr/>
              </p:nvSpPr>
              <p:spPr>
                <a:xfrm>
                  <a:off x="-145352" y="501232"/>
                  <a:ext cx="482249" cy="584775"/>
                </a:xfrm>
                <a:prstGeom prst="rect">
                  <a:avLst/>
                </a:prstGeom>
                <a:blipFill>
                  <a:blip r:embed="rId7"/>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43C56A4E-12EB-9245-9E78-2792D8B03073}"/>
                </a:ext>
              </a:extLst>
            </p:cNvPr>
            <p:cNvSpPr txBox="1"/>
            <p:nvPr/>
          </p:nvSpPr>
          <p:spPr>
            <a:xfrm>
              <a:off x="7702" y="797214"/>
              <a:ext cx="308099"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L</a:t>
              </a:r>
            </a:p>
          </p:txBody>
        </p:sp>
      </p:grpSp>
      <p:sp>
        <p:nvSpPr>
          <p:cNvPr id="43" name="TextBox 42">
            <a:extLst>
              <a:ext uri="{FF2B5EF4-FFF2-40B4-BE49-F238E27FC236}">
                <a16:creationId xmlns:a16="http://schemas.microsoft.com/office/drawing/2014/main" id="{7C166DEB-96C4-474E-A256-0F804A27B316}"/>
              </a:ext>
            </a:extLst>
          </p:cNvPr>
          <p:cNvSpPr txBox="1"/>
          <p:nvPr/>
        </p:nvSpPr>
        <p:spPr>
          <a:xfrm>
            <a:off x="9373870" y="4993250"/>
            <a:ext cx="301686" cy="369332"/>
          </a:xfrm>
          <a:prstGeom prst="rect">
            <a:avLst/>
          </a:prstGeom>
          <a:noFill/>
        </p:spPr>
        <p:txBody>
          <a:bodyPr wrap="none" rtlCol="0">
            <a:spAutoFit/>
          </a:bodyPr>
          <a:lstStyle/>
          <a:p>
            <a:r>
              <a:rPr lang="en-US" i="1" dirty="0"/>
              <a:t>0</a:t>
            </a:r>
          </a:p>
        </p:txBody>
      </p:sp>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25A2DDD6-7019-2A4D-BDEF-F21F0218B616}"/>
                  </a:ext>
                </a:extLst>
              </p:cNvPr>
              <p:cNvSpPr/>
              <p:nvPr/>
            </p:nvSpPr>
            <p:spPr>
              <a:xfrm>
                <a:off x="2694894" y="4855027"/>
                <a:ext cx="482248" cy="584775"/>
              </a:xfrm>
              <a:prstGeom prst="rect">
                <a:avLst/>
              </a:prstGeom>
            </p:spPr>
            <p:txBody>
              <a:bodyPr wrap="none">
                <a:spAutoFit/>
              </a:bodyPr>
              <a:lstStyle/>
              <a:p>
                <a:r>
                  <a:rPr lang="en-US" sz="3200" dirty="0">
                    <a:latin typeface="hat"/>
                    <a:ea typeface="Calibri" panose="020F0502020204030204" pitchFamily="34" charset="0"/>
                    <a:cs typeface="Times New Roman" panose="02020603050405020304" pitchFamily="18" charset="0"/>
                  </a:rPr>
                  <a:t> </a:t>
                </a:r>
                <a14:m>
                  <m:oMath xmlns:m="http://schemas.openxmlformats.org/officeDocument/2006/math">
                    <m:r>
                      <a:rPr lang="en-US" sz="3200" i="1">
                        <a:latin typeface="Cambria Math" panose="02040503050406030204" pitchFamily="18" charset="0"/>
                        <a:ea typeface="Calibri" panose="020F0502020204030204" pitchFamily="34" charset="0"/>
                        <a:cs typeface="Times New Roman" panose="02020603050405020304" pitchFamily="18" charset="0"/>
                      </a:rPr>
                      <m:t>𝑟</m:t>
                    </m:r>
                  </m:oMath>
                </a14:m>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5" name="Rectangle 44">
                <a:extLst>
                  <a:ext uri="{FF2B5EF4-FFF2-40B4-BE49-F238E27FC236}">
                    <a16:creationId xmlns:a16="http://schemas.microsoft.com/office/drawing/2014/main" id="{25A2DDD6-7019-2A4D-BDEF-F21F0218B616}"/>
                  </a:ext>
                </a:extLst>
              </p:cNvPr>
              <p:cNvSpPr>
                <a:spLocks noRot="1" noChangeAspect="1" noMove="1" noResize="1" noEditPoints="1" noAdjustHandles="1" noChangeArrowheads="1" noChangeShapeType="1" noTextEdit="1"/>
              </p:cNvSpPr>
              <p:nvPr/>
            </p:nvSpPr>
            <p:spPr>
              <a:xfrm>
                <a:off x="2694894" y="4855027"/>
                <a:ext cx="482248" cy="584775"/>
              </a:xfrm>
              <a:prstGeom prst="rect">
                <a:avLst/>
              </a:prstGeom>
              <a:blipFill>
                <a:blip r:embed="rId8"/>
                <a:stretch>
                  <a:fillRect/>
                </a:stretch>
              </a:blipFill>
            </p:spPr>
            <p:txBody>
              <a:bodyPr/>
              <a:lstStyle/>
              <a:p>
                <a:r>
                  <a:rPr lang="en-US">
                    <a:noFill/>
                  </a:rPr>
                  <a:t> </a:t>
                </a:r>
              </a:p>
            </p:txBody>
          </p:sp>
        </mc:Fallback>
      </mc:AlternateContent>
      <p:sp>
        <p:nvSpPr>
          <p:cNvPr id="46" name="TextBox 45">
            <a:extLst>
              <a:ext uri="{FF2B5EF4-FFF2-40B4-BE49-F238E27FC236}">
                <a16:creationId xmlns:a16="http://schemas.microsoft.com/office/drawing/2014/main" id="{23889349-313C-7E4B-A8BF-CD66BA2FB867}"/>
              </a:ext>
            </a:extLst>
          </p:cNvPr>
          <p:cNvSpPr txBox="1"/>
          <p:nvPr/>
        </p:nvSpPr>
        <p:spPr>
          <a:xfrm>
            <a:off x="2857149" y="5132019"/>
            <a:ext cx="301686" cy="369332"/>
          </a:xfrm>
          <a:prstGeom prst="rect">
            <a:avLst/>
          </a:prstGeom>
          <a:noFill/>
        </p:spPr>
        <p:txBody>
          <a:bodyPr wrap="none" rtlCol="0">
            <a:spAutoFit/>
          </a:bodyPr>
          <a:lstStyle/>
          <a:p>
            <a:r>
              <a:rPr lang="en-US" i="1" dirty="0"/>
              <a:t>0</a:t>
            </a:r>
          </a:p>
        </p:txBody>
      </p:sp>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711946F2-7684-A24B-B6DB-A8D92B37247A}"/>
                  </a:ext>
                </a:extLst>
              </p:cNvPr>
              <p:cNvSpPr/>
              <p:nvPr/>
            </p:nvSpPr>
            <p:spPr>
              <a:xfrm>
                <a:off x="9584020" y="4266363"/>
                <a:ext cx="5592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oMath>
                  </m:oMathPara>
                </a14:m>
                <a:endParaRPr lang="en-US" sz="2000" dirty="0"/>
              </a:p>
            </p:txBody>
          </p:sp>
        </mc:Choice>
        <mc:Fallback xmlns="">
          <p:sp>
            <p:nvSpPr>
              <p:cNvPr id="47" name="Rectangle 46">
                <a:extLst>
                  <a:ext uri="{FF2B5EF4-FFF2-40B4-BE49-F238E27FC236}">
                    <a16:creationId xmlns:a16="http://schemas.microsoft.com/office/drawing/2014/main" id="{711946F2-7684-A24B-B6DB-A8D92B37247A}"/>
                  </a:ext>
                </a:extLst>
              </p:cNvPr>
              <p:cNvSpPr>
                <a:spLocks noRot="1" noChangeAspect="1" noMove="1" noResize="1" noEditPoints="1" noAdjustHandles="1" noChangeArrowheads="1" noChangeShapeType="1" noTextEdit="1"/>
              </p:cNvSpPr>
              <p:nvPr/>
            </p:nvSpPr>
            <p:spPr>
              <a:xfrm>
                <a:off x="9584020" y="4266363"/>
                <a:ext cx="559237" cy="400110"/>
              </a:xfrm>
              <a:prstGeom prst="rect">
                <a:avLst/>
              </a:prstGeom>
              <a:blipFill>
                <a:blip r:embed="rId9"/>
                <a:stretch>
                  <a:fillRect b="-9375"/>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35D2EA73-A224-A441-9DA3-42D4B6EF38BD}"/>
              </a:ext>
            </a:extLst>
          </p:cNvPr>
          <p:cNvCxnSpPr>
            <a:cxnSpLocks/>
            <a:stCxn id="6" idx="3"/>
            <a:endCxn id="5" idx="1"/>
          </p:cNvCxnSpPr>
          <p:nvPr/>
        </p:nvCxnSpPr>
        <p:spPr>
          <a:xfrm>
            <a:off x="3839953" y="4372466"/>
            <a:ext cx="0" cy="449575"/>
          </a:xfrm>
          <a:prstGeom prst="straightConnector1">
            <a:avLst/>
          </a:prstGeom>
          <a:ln>
            <a:solidFill>
              <a:schemeClr val="tx1"/>
            </a:solidFill>
            <a:prstDash val="sysDot"/>
            <a:head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149D1BB-607B-2142-843A-5E7FCD5BBB49}"/>
              </a:ext>
            </a:extLst>
          </p:cNvPr>
          <p:cNvCxnSpPr>
            <a:cxnSpLocks/>
            <a:stCxn id="7" idx="3"/>
          </p:cNvCxnSpPr>
          <p:nvPr/>
        </p:nvCxnSpPr>
        <p:spPr>
          <a:xfrm>
            <a:off x="3824732" y="2442139"/>
            <a:ext cx="0" cy="370328"/>
          </a:xfrm>
          <a:prstGeom prst="straightConnector1">
            <a:avLst/>
          </a:prstGeom>
          <a:ln>
            <a:solidFill>
              <a:schemeClr val="tx1"/>
            </a:solidFill>
            <a:prstDash val="sysDot"/>
            <a:head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947F4DC-8A93-6549-9A4E-B365D56C9A80}"/>
              </a:ext>
            </a:extLst>
          </p:cNvPr>
          <p:cNvCxnSpPr>
            <a:cxnSpLocks/>
          </p:cNvCxnSpPr>
          <p:nvPr/>
        </p:nvCxnSpPr>
        <p:spPr>
          <a:xfrm>
            <a:off x="3855174" y="3238884"/>
            <a:ext cx="0" cy="347868"/>
          </a:xfrm>
          <a:prstGeom prst="straightConnector1">
            <a:avLst/>
          </a:prstGeom>
          <a:ln>
            <a:solidFill>
              <a:schemeClr val="tx1"/>
            </a:solidFill>
            <a:prstDash val="sysDot"/>
            <a:headEnd type="triangle" w="lg" len="lg"/>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893A8212-8DF0-D744-9B10-63D14851D113}"/>
              </a:ext>
            </a:extLst>
          </p:cNvPr>
          <p:cNvSpPr txBox="1"/>
          <p:nvPr/>
        </p:nvSpPr>
        <p:spPr>
          <a:xfrm>
            <a:off x="3839510" y="4432001"/>
            <a:ext cx="420308" cy="400110"/>
          </a:xfrm>
          <a:prstGeom prst="rect">
            <a:avLst/>
          </a:prstGeom>
          <a:noFill/>
        </p:spPr>
        <p:txBody>
          <a:bodyPr wrap="none" rtlCol="0">
            <a:spAutoFit/>
          </a:bodyPr>
          <a:lstStyle/>
          <a:p>
            <a:r>
              <a:rPr lang="en-US" sz="2000" dirty="0">
                <a:latin typeface="Cambria Math" panose="02040503050406030204" pitchFamily="18" charset="0"/>
                <a:ea typeface="Cambria Math" panose="02040503050406030204" pitchFamily="18" charset="0"/>
              </a:rPr>
              <a:t>h</a:t>
            </a:r>
            <a:r>
              <a:rPr lang="en-US" sz="2000" baseline="-25000" dirty="0">
                <a:latin typeface="Cambria Math" panose="02040503050406030204" pitchFamily="18" charset="0"/>
                <a:ea typeface="Cambria Math" panose="02040503050406030204" pitchFamily="18" charset="0"/>
              </a:rPr>
              <a:t>0</a:t>
            </a:r>
            <a:endParaRPr lang="en-US" sz="2000" dirty="0">
              <a:latin typeface="Cambria Math" panose="02040503050406030204" pitchFamily="18" charset="0"/>
              <a:ea typeface="Cambria Math" panose="02040503050406030204" pitchFamily="18" charset="0"/>
            </a:endParaRPr>
          </a:p>
        </p:txBody>
      </p:sp>
      <p:sp>
        <p:nvSpPr>
          <p:cNvPr id="52" name="TextBox 51">
            <a:extLst>
              <a:ext uri="{FF2B5EF4-FFF2-40B4-BE49-F238E27FC236}">
                <a16:creationId xmlns:a16="http://schemas.microsoft.com/office/drawing/2014/main" id="{C7D5C3B9-0FB2-7444-BD0C-97A63084CFB8}"/>
              </a:ext>
            </a:extLst>
          </p:cNvPr>
          <p:cNvSpPr txBox="1"/>
          <p:nvPr/>
        </p:nvSpPr>
        <p:spPr>
          <a:xfrm>
            <a:off x="3839510" y="2496051"/>
            <a:ext cx="417102" cy="400110"/>
          </a:xfrm>
          <a:prstGeom prst="rect">
            <a:avLst/>
          </a:prstGeom>
          <a:noFill/>
        </p:spPr>
        <p:txBody>
          <a:bodyPr wrap="none" rtlCol="0">
            <a:spAutoFit/>
          </a:bodyPr>
          <a:lstStyle/>
          <a:p>
            <a:r>
              <a:rPr lang="en-US" sz="2000" dirty="0" err="1">
                <a:latin typeface="Cambria Math" panose="02040503050406030204" pitchFamily="18" charset="0"/>
                <a:ea typeface="Cambria Math" panose="02040503050406030204" pitchFamily="18" charset="0"/>
              </a:rPr>
              <a:t>h</a:t>
            </a:r>
            <a:r>
              <a:rPr lang="en-US" sz="2000" baseline="-25000" dirty="0" err="1">
                <a:latin typeface="Cambria Math" panose="02040503050406030204" pitchFamily="18" charset="0"/>
                <a:ea typeface="Cambria Math" panose="02040503050406030204" pitchFamily="18" charset="0"/>
              </a:rPr>
              <a:t>L</a:t>
            </a:r>
            <a:endParaRPr lang="en-US" sz="2000" dirty="0">
              <a:latin typeface="Cambria Math" panose="02040503050406030204" pitchFamily="18" charset="0"/>
              <a:ea typeface="Cambria Math" panose="02040503050406030204" pitchFamily="18" charset="0"/>
            </a:endParaRPr>
          </a:p>
        </p:txBody>
      </p:sp>
      <p:sp>
        <p:nvSpPr>
          <p:cNvPr id="53" name="TextBox 52">
            <a:extLst>
              <a:ext uri="{FF2B5EF4-FFF2-40B4-BE49-F238E27FC236}">
                <a16:creationId xmlns:a16="http://schemas.microsoft.com/office/drawing/2014/main" id="{681E5E89-D12A-354E-84B1-71BF134B24D2}"/>
              </a:ext>
            </a:extLst>
          </p:cNvPr>
          <p:cNvSpPr txBox="1"/>
          <p:nvPr/>
        </p:nvSpPr>
        <p:spPr>
          <a:xfrm>
            <a:off x="8315221" y="4426803"/>
            <a:ext cx="420308" cy="400110"/>
          </a:xfrm>
          <a:prstGeom prst="rect">
            <a:avLst/>
          </a:prstGeom>
          <a:noFill/>
        </p:spPr>
        <p:txBody>
          <a:bodyPr wrap="none" rtlCol="0">
            <a:spAutoFit/>
          </a:bodyPr>
          <a:lstStyle/>
          <a:p>
            <a:r>
              <a:rPr lang="en-US" sz="2000" dirty="0">
                <a:latin typeface="Cambria Math" panose="02040503050406030204" pitchFamily="18" charset="0"/>
                <a:ea typeface="Cambria Math" panose="02040503050406030204" pitchFamily="18" charset="0"/>
              </a:rPr>
              <a:t>h</a:t>
            </a:r>
            <a:r>
              <a:rPr lang="en-US" sz="2000" baseline="-25000" dirty="0">
                <a:latin typeface="Cambria Math" panose="02040503050406030204" pitchFamily="18" charset="0"/>
                <a:ea typeface="Cambria Math" panose="02040503050406030204" pitchFamily="18" charset="0"/>
              </a:rPr>
              <a:t>0</a:t>
            </a:r>
            <a:endParaRPr lang="en-US" sz="2000" dirty="0">
              <a:latin typeface="Cambria Math" panose="02040503050406030204" pitchFamily="18" charset="0"/>
              <a:ea typeface="Cambria Math" panose="02040503050406030204" pitchFamily="18" charset="0"/>
            </a:endParaRPr>
          </a:p>
        </p:txBody>
      </p:sp>
      <p:sp>
        <p:nvSpPr>
          <p:cNvPr id="54" name="TextBox 53">
            <a:extLst>
              <a:ext uri="{FF2B5EF4-FFF2-40B4-BE49-F238E27FC236}">
                <a16:creationId xmlns:a16="http://schemas.microsoft.com/office/drawing/2014/main" id="{1F16F546-F197-3B4B-8DA8-FEFBD26C867F}"/>
              </a:ext>
            </a:extLst>
          </p:cNvPr>
          <p:cNvSpPr txBox="1"/>
          <p:nvPr/>
        </p:nvSpPr>
        <p:spPr>
          <a:xfrm>
            <a:off x="8315664" y="3216118"/>
            <a:ext cx="420308" cy="400110"/>
          </a:xfrm>
          <a:prstGeom prst="rect">
            <a:avLst/>
          </a:prstGeom>
          <a:noFill/>
        </p:spPr>
        <p:txBody>
          <a:bodyPr wrap="none" rtlCol="0">
            <a:spAutoFit/>
          </a:bodyPr>
          <a:lstStyle/>
          <a:p>
            <a:r>
              <a:rPr lang="en-US" sz="2000" dirty="0">
                <a:latin typeface="Cambria Math" panose="02040503050406030204" pitchFamily="18" charset="0"/>
                <a:ea typeface="Cambria Math" panose="02040503050406030204" pitchFamily="18" charset="0"/>
              </a:rPr>
              <a:t>h</a:t>
            </a:r>
            <a:r>
              <a:rPr lang="en-US" sz="2000" baseline="-25000" dirty="0">
                <a:latin typeface="Cambria Math" panose="02040503050406030204" pitchFamily="18" charset="0"/>
                <a:ea typeface="Cambria Math" panose="02040503050406030204" pitchFamily="18" charset="0"/>
              </a:rPr>
              <a:t>1</a:t>
            </a:r>
            <a:endParaRPr lang="en-US" sz="2000" dirty="0">
              <a:latin typeface="Cambria Math" panose="02040503050406030204" pitchFamily="18" charset="0"/>
              <a:ea typeface="Cambria Math" panose="02040503050406030204" pitchFamily="18" charset="0"/>
            </a:endParaRPr>
          </a:p>
        </p:txBody>
      </p:sp>
      <p:sp>
        <p:nvSpPr>
          <p:cNvPr id="55" name="TextBox 54">
            <a:extLst>
              <a:ext uri="{FF2B5EF4-FFF2-40B4-BE49-F238E27FC236}">
                <a16:creationId xmlns:a16="http://schemas.microsoft.com/office/drawing/2014/main" id="{677D36E1-8F3B-6240-A603-CA4EE5C777B9}"/>
              </a:ext>
            </a:extLst>
          </p:cNvPr>
          <p:cNvSpPr txBox="1"/>
          <p:nvPr/>
        </p:nvSpPr>
        <p:spPr>
          <a:xfrm>
            <a:off x="8315221" y="2490853"/>
            <a:ext cx="417102" cy="400110"/>
          </a:xfrm>
          <a:prstGeom prst="rect">
            <a:avLst/>
          </a:prstGeom>
          <a:noFill/>
        </p:spPr>
        <p:txBody>
          <a:bodyPr wrap="none" rtlCol="0">
            <a:spAutoFit/>
          </a:bodyPr>
          <a:lstStyle/>
          <a:p>
            <a:r>
              <a:rPr lang="en-US" sz="2000" dirty="0" err="1">
                <a:latin typeface="Cambria Math" panose="02040503050406030204" pitchFamily="18" charset="0"/>
                <a:ea typeface="Cambria Math" panose="02040503050406030204" pitchFamily="18" charset="0"/>
              </a:rPr>
              <a:t>h</a:t>
            </a:r>
            <a:r>
              <a:rPr lang="en-US" sz="2000" baseline="-25000" dirty="0" err="1">
                <a:latin typeface="Cambria Math" panose="02040503050406030204" pitchFamily="18" charset="0"/>
                <a:ea typeface="Cambria Math" panose="02040503050406030204" pitchFamily="18" charset="0"/>
              </a:rPr>
              <a:t>L</a:t>
            </a:r>
            <a:endParaRPr lang="en-US" sz="2000" dirty="0">
              <a:latin typeface="Cambria Math" panose="02040503050406030204" pitchFamily="18" charset="0"/>
              <a:ea typeface="Cambria Math" panose="02040503050406030204" pitchFamily="18" charset="0"/>
            </a:endParaRPr>
          </a:p>
        </p:txBody>
      </p:sp>
      <p:cxnSp>
        <p:nvCxnSpPr>
          <p:cNvPr id="56" name="Straight Arrow Connector 55">
            <a:extLst>
              <a:ext uri="{FF2B5EF4-FFF2-40B4-BE49-F238E27FC236}">
                <a16:creationId xmlns:a16="http://schemas.microsoft.com/office/drawing/2014/main" id="{6AA5BE18-C84A-9F45-B4A3-3AB00E843749}"/>
              </a:ext>
            </a:extLst>
          </p:cNvPr>
          <p:cNvCxnSpPr>
            <a:cxnSpLocks/>
          </p:cNvCxnSpPr>
          <p:nvPr/>
        </p:nvCxnSpPr>
        <p:spPr>
          <a:xfrm>
            <a:off x="8653582" y="4367269"/>
            <a:ext cx="0" cy="449575"/>
          </a:xfrm>
          <a:prstGeom prst="straightConnector1">
            <a:avLst/>
          </a:prstGeom>
          <a:ln>
            <a:solidFill>
              <a:schemeClr val="tx1"/>
            </a:solidFill>
            <a:prstDash val="sysDot"/>
            <a:head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1336590-E40B-A84D-9CF0-C5442293C8DA}"/>
              </a:ext>
            </a:extLst>
          </p:cNvPr>
          <p:cNvCxnSpPr>
            <a:cxnSpLocks/>
          </p:cNvCxnSpPr>
          <p:nvPr/>
        </p:nvCxnSpPr>
        <p:spPr>
          <a:xfrm>
            <a:off x="8638361" y="2436942"/>
            <a:ext cx="0" cy="370328"/>
          </a:xfrm>
          <a:prstGeom prst="straightConnector1">
            <a:avLst/>
          </a:prstGeom>
          <a:ln>
            <a:solidFill>
              <a:schemeClr val="tx1"/>
            </a:solidFill>
            <a:prstDash val="sysDot"/>
            <a:head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E856521-11D0-ED44-A2AB-0A8B0E6A1441}"/>
              </a:ext>
            </a:extLst>
          </p:cNvPr>
          <p:cNvCxnSpPr>
            <a:cxnSpLocks/>
          </p:cNvCxnSpPr>
          <p:nvPr/>
        </p:nvCxnSpPr>
        <p:spPr>
          <a:xfrm>
            <a:off x="8668803" y="3233687"/>
            <a:ext cx="0" cy="347868"/>
          </a:xfrm>
          <a:prstGeom prst="straightConnector1">
            <a:avLst/>
          </a:prstGeom>
          <a:ln>
            <a:solidFill>
              <a:schemeClr val="tx1"/>
            </a:solidFill>
            <a:prstDash val="sysDot"/>
            <a:headEnd type="triangle" w="lg" len="lg"/>
          </a:ln>
        </p:spPr>
        <p:style>
          <a:lnRef idx="1">
            <a:schemeClr val="accent1"/>
          </a:lnRef>
          <a:fillRef idx="0">
            <a:schemeClr val="accent1"/>
          </a:fillRef>
          <a:effectRef idx="0">
            <a:schemeClr val="accent1"/>
          </a:effectRef>
          <a:fontRef idx="minor">
            <a:schemeClr val="tx1"/>
          </a:fontRef>
        </p:style>
      </p:cxnSp>
      <p:cxnSp>
        <p:nvCxnSpPr>
          <p:cNvPr id="59" name="Google Shape;140;p16">
            <a:extLst>
              <a:ext uri="{FF2B5EF4-FFF2-40B4-BE49-F238E27FC236}">
                <a16:creationId xmlns:a16="http://schemas.microsoft.com/office/drawing/2014/main" id="{85A35E8C-06CB-8843-996F-D3B1143E6DC2}"/>
              </a:ext>
            </a:extLst>
          </p:cNvPr>
          <p:cNvCxnSpPr>
            <a:cxnSpLocks/>
          </p:cNvCxnSpPr>
          <p:nvPr/>
        </p:nvCxnSpPr>
        <p:spPr>
          <a:xfrm>
            <a:off x="9978356" y="4479468"/>
            <a:ext cx="261063" cy="0"/>
          </a:xfrm>
          <a:prstGeom prst="straightConnector1">
            <a:avLst/>
          </a:prstGeom>
          <a:noFill/>
          <a:ln w="9525" cap="flat" cmpd="sng">
            <a:solidFill>
              <a:schemeClr val="dk2"/>
            </a:solidFill>
            <a:prstDash val="solid"/>
            <a:round/>
            <a:headEnd type="none" w="lg" len="lg"/>
            <a:tailEnd type="triangle" w="lg" len="lg"/>
          </a:ln>
        </p:spPr>
      </p:cxnSp>
      <p:pic>
        <p:nvPicPr>
          <p:cNvPr id="60" name="Picture 59" descr="A close up of a person&#10;&#10;Description automatically generated with medium confidence">
            <a:extLst>
              <a:ext uri="{FF2B5EF4-FFF2-40B4-BE49-F238E27FC236}">
                <a16:creationId xmlns:a16="http://schemas.microsoft.com/office/drawing/2014/main" id="{EA795CE0-97B3-BD4B-84B0-99D0AA26A990}"/>
              </a:ext>
            </a:extLst>
          </p:cNvPr>
          <p:cNvPicPr>
            <a:picLocks noChangeAspect="1"/>
          </p:cNvPicPr>
          <p:nvPr/>
        </p:nvPicPr>
        <p:blipFill>
          <a:blip r:embed="rId10"/>
          <a:stretch>
            <a:fillRect/>
          </a:stretch>
        </p:blipFill>
        <p:spPr>
          <a:xfrm>
            <a:off x="2378336" y="4883027"/>
            <a:ext cx="450819" cy="518633"/>
          </a:xfrm>
          <a:prstGeom prst="rect">
            <a:avLst/>
          </a:prstGeom>
        </p:spPr>
      </p:pic>
      <p:cxnSp>
        <p:nvCxnSpPr>
          <p:cNvPr id="61" name="Google Shape;140;p16">
            <a:extLst>
              <a:ext uri="{FF2B5EF4-FFF2-40B4-BE49-F238E27FC236}">
                <a16:creationId xmlns:a16="http://schemas.microsoft.com/office/drawing/2014/main" id="{3C7CBF45-702E-DE4B-B23E-EE3A4248C483}"/>
              </a:ext>
            </a:extLst>
          </p:cNvPr>
          <p:cNvCxnSpPr>
            <a:cxnSpLocks/>
          </p:cNvCxnSpPr>
          <p:nvPr/>
        </p:nvCxnSpPr>
        <p:spPr>
          <a:xfrm rot="16200000">
            <a:off x="4527811" y="5143421"/>
            <a:ext cx="6900" cy="240376"/>
          </a:xfrm>
          <a:prstGeom prst="straightConnector1">
            <a:avLst/>
          </a:prstGeom>
          <a:noFill/>
          <a:ln w="9525" cap="flat" cmpd="sng">
            <a:solidFill>
              <a:schemeClr val="dk2"/>
            </a:solidFill>
            <a:prstDash val="solid"/>
            <a:round/>
            <a:headEnd type="none" w="lg" len="lg"/>
            <a:tailEnd type="triangle" w="lg" len="lg"/>
          </a:ln>
        </p:spPr>
      </p:cxnSp>
      <p:cxnSp>
        <p:nvCxnSpPr>
          <p:cNvPr id="62" name="Google Shape;140;p16">
            <a:extLst>
              <a:ext uri="{FF2B5EF4-FFF2-40B4-BE49-F238E27FC236}">
                <a16:creationId xmlns:a16="http://schemas.microsoft.com/office/drawing/2014/main" id="{44EDAB5A-CE05-7843-B1AB-0790CA6C82AE}"/>
              </a:ext>
            </a:extLst>
          </p:cNvPr>
          <p:cNvCxnSpPr>
            <a:cxnSpLocks/>
          </p:cNvCxnSpPr>
          <p:nvPr/>
        </p:nvCxnSpPr>
        <p:spPr>
          <a:xfrm rot="16200000">
            <a:off x="8010649" y="5177275"/>
            <a:ext cx="6900" cy="240376"/>
          </a:xfrm>
          <a:prstGeom prst="straightConnector1">
            <a:avLst/>
          </a:prstGeom>
          <a:noFill/>
          <a:ln w="9525" cap="flat" cmpd="sng">
            <a:solidFill>
              <a:schemeClr val="dk2"/>
            </a:solidFill>
            <a:prstDash val="solid"/>
            <a:round/>
            <a:headEnd type="none" w="lg" len="lg"/>
            <a:tailEnd type="triangle" w="lg" len="lg"/>
          </a:ln>
        </p:spPr>
      </p:cxnSp>
      <p:cxnSp>
        <p:nvCxnSpPr>
          <p:cNvPr id="63" name="Google Shape;140;p16">
            <a:extLst>
              <a:ext uri="{FF2B5EF4-FFF2-40B4-BE49-F238E27FC236}">
                <a16:creationId xmlns:a16="http://schemas.microsoft.com/office/drawing/2014/main" id="{E6CD25C7-B588-D04A-A01C-402E9044D0B7}"/>
              </a:ext>
            </a:extLst>
          </p:cNvPr>
          <p:cNvCxnSpPr>
            <a:cxnSpLocks/>
          </p:cNvCxnSpPr>
          <p:nvPr/>
        </p:nvCxnSpPr>
        <p:spPr>
          <a:xfrm rot="16200000">
            <a:off x="4528479" y="3856830"/>
            <a:ext cx="6900" cy="240376"/>
          </a:xfrm>
          <a:prstGeom prst="straightConnector1">
            <a:avLst/>
          </a:prstGeom>
          <a:noFill/>
          <a:ln w="9525" cap="flat" cmpd="sng">
            <a:solidFill>
              <a:schemeClr val="dk2"/>
            </a:solidFill>
            <a:prstDash val="solid"/>
            <a:round/>
            <a:headEnd type="none" w="lg" len="lg"/>
            <a:tailEnd type="triangle" w="lg" len="lg"/>
          </a:ln>
        </p:spPr>
      </p:cxnSp>
      <p:cxnSp>
        <p:nvCxnSpPr>
          <p:cNvPr id="64" name="Google Shape;140;p16">
            <a:extLst>
              <a:ext uri="{FF2B5EF4-FFF2-40B4-BE49-F238E27FC236}">
                <a16:creationId xmlns:a16="http://schemas.microsoft.com/office/drawing/2014/main" id="{83939E1B-0756-7142-BA44-4A9B709F7D8C}"/>
              </a:ext>
            </a:extLst>
          </p:cNvPr>
          <p:cNvCxnSpPr>
            <a:cxnSpLocks/>
          </p:cNvCxnSpPr>
          <p:nvPr/>
        </p:nvCxnSpPr>
        <p:spPr>
          <a:xfrm rot="16200000">
            <a:off x="7990429" y="3855084"/>
            <a:ext cx="6900" cy="240376"/>
          </a:xfrm>
          <a:prstGeom prst="straightConnector1">
            <a:avLst/>
          </a:prstGeom>
          <a:noFill/>
          <a:ln w="9525" cap="flat" cmpd="sng">
            <a:solidFill>
              <a:schemeClr val="dk2"/>
            </a:solidFill>
            <a:prstDash val="solid"/>
            <a:round/>
            <a:headEnd type="none" w="lg" len="lg"/>
            <a:tailEnd type="triangle" w="lg" len="lg"/>
          </a:ln>
        </p:spPr>
      </p:cxnSp>
      <p:cxnSp>
        <p:nvCxnSpPr>
          <p:cNvPr id="65" name="Google Shape;140;p16">
            <a:extLst>
              <a:ext uri="{FF2B5EF4-FFF2-40B4-BE49-F238E27FC236}">
                <a16:creationId xmlns:a16="http://schemas.microsoft.com/office/drawing/2014/main" id="{FC4AFD42-6DD7-0842-9911-8D3D56D5DA0A}"/>
              </a:ext>
            </a:extLst>
          </p:cNvPr>
          <p:cNvCxnSpPr>
            <a:cxnSpLocks/>
          </p:cNvCxnSpPr>
          <p:nvPr/>
        </p:nvCxnSpPr>
        <p:spPr>
          <a:xfrm rot="16200000">
            <a:off x="4511153" y="1940270"/>
            <a:ext cx="6900" cy="240376"/>
          </a:xfrm>
          <a:prstGeom prst="straightConnector1">
            <a:avLst/>
          </a:prstGeom>
          <a:noFill/>
          <a:ln w="9525" cap="flat" cmpd="sng">
            <a:solidFill>
              <a:schemeClr val="dk2"/>
            </a:solidFill>
            <a:prstDash val="solid"/>
            <a:round/>
            <a:headEnd type="none" w="lg" len="lg"/>
            <a:tailEnd type="triangle" w="lg" len="lg"/>
          </a:ln>
        </p:spPr>
      </p:cxnSp>
      <p:cxnSp>
        <p:nvCxnSpPr>
          <p:cNvPr id="66" name="Google Shape;140;p16">
            <a:extLst>
              <a:ext uri="{FF2B5EF4-FFF2-40B4-BE49-F238E27FC236}">
                <a16:creationId xmlns:a16="http://schemas.microsoft.com/office/drawing/2014/main" id="{3E5A985A-6681-8349-AD3A-A8CDA5A1C76F}"/>
              </a:ext>
            </a:extLst>
          </p:cNvPr>
          <p:cNvCxnSpPr>
            <a:cxnSpLocks/>
          </p:cNvCxnSpPr>
          <p:nvPr/>
        </p:nvCxnSpPr>
        <p:spPr>
          <a:xfrm rot="16200000">
            <a:off x="7984680" y="1961673"/>
            <a:ext cx="6900" cy="240376"/>
          </a:xfrm>
          <a:prstGeom prst="straightConnector1">
            <a:avLst/>
          </a:prstGeom>
          <a:noFill/>
          <a:ln w="9525" cap="flat" cmpd="sng">
            <a:solidFill>
              <a:schemeClr val="dk2"/>
            </a:solidFill>
            <a:prstDash val="solid"/>
            <a:round/>
            <a:headEnd type="none" w="lg" len="lg"/>
            <a:tailEnd type="triangle" w="lg" len="lg"/>
          </a:ln>
        </p:spPr>
      </p:cxnSp>
      <p:pic>
        <p:nvPicPr>
          <p:cNvPr id="67" name="Picture 66">
            <a:extLst>
              <a:ext uri="{FF2B5EF4-FFF2-40B4-BE49-F238E27FC236}">
                <a16:creationId xmlns:a16="http://schemas.microsoft.com/office/drawing/2014/main" id="{A8A439B6-16E6-C040-ADD0-614E30ECFBEC}"/>
              </a:ext>
            </a:extLst>
          </p:cNvPr>
          <p:cNvPicPr>
            <a:picLocks noChangeAspect="1"/>
          </p:cNvPicPr>
          <p:nvPr/>
        </p:nvPicPr>
        <p:blipFill>
          <a:blip r:embed="rId11"/>
          <a:stretch>
            <a:fillRect/>
          </a:stretch>
        </p:blipFill>
        <p:spPr>
          <a:xfrm>
            <a:off x="2372367" y="3640951"/>
            <a:ext cx="450819" cy="518634"/>
          </a:xfrm>
          <a:prstGeom prst="rect">
            <a:avLst/>
          </a:prstGeom>
        </p:spPr>
      </p:pic>
      <p:pic>
        <p:nvPicPr>
          <p:cNvPr id="68" name="Picture 67" descr="A picture containing outdoor, night sky&#10;&#10;Description automatically generated">
            <a:extLst>
              <a:ext uri="{FF2B5EF4-FFF2-40B4-BE49-F238E27FC236}">
                <a16:creationId xmlns:a16="http://schemas.microsoft.com/office/drawing/2014/main" id="{6BC15020-7D56-ED49-9626-AD511210A243}"/>
              </a:ext>
            </a:extLst>
          </p:cNvPr>
          <p:cNvPicPr>
            <a:picLocks noChangeAspect="1"/>
          </p:cNvPicPr>
          <p:nvPr/>
        </p:nvPicPr>
        <p:blipFill>
          <a:blip r:embed="rId12"/>
          <a:stretch>
            <a:fillRect/>
          </a:stretch>
        </p:blipFill>
        <p:spPr>
          <a:xfrm>
            <a:off x="2371679" y="1796831"/>
            <a:ext cx="450819" cy="529374"/>
          </a:xfrm>
          <a:prstGeom prst="rect">
            <a:avLst/>
          </a:prstGeom>
        </p:spPr>
      </p:pic>
      <p:sp>
        <p:nvSpPr>
          <p:cNvPr id="70" name="TextBox 69">
            <a:extLst>
              <a:ext uri="{FF2B5EF4-FFF2-40B4-BE49-F238E27FC236}">
                <a16:creationId xmlns:a16="http://schemas.microsoft.com/office/drawing/2014/main" id="{985A322C-E17B-1349-A26D-A5F5CABB755F}"/>
              </a:ext>
            </a:extLst>
          </p:cNvPr>
          <p:cNvSpPr txBox="1"/>
          <p:nvPr/>
        </p:nvSpPr>
        <p:spPr>
          <a:xfrm>
            <a:off x="1966926" y="5397949"/>
            <a:ext cx="522245" cy="461665"/>
          </a:xfrm>
          <a:prstGeom prst="rect">
            <a:avLst/>
          </a:prstGeom>
          <a:noFill/>
        </p:spPr>
        <p:txBody>
          <a:bodyPr wrap="square" rtlCol="0">
            <a:spAutoFit/>
          </a:bodyPr>
          <a:lstStyle/>
          <a:p>
            <a:r>
              <a:rPr lang="en-US" sz="2400" dirty="0">
                <a:latin typeface="+mj-lt"/>
                <a:ea typeface="Cambria Math" panose="02040503050406030204" pitchFamily="18" charset="0"/>
              </a:rPr>
              <a:t>=</a:t>
            </a:r>
            <a:r>
              <a:rPr lang="en-US" sz="2400" i="1" dirty="0">
                <a:latin typeface="Cambria Math" panose="02040503050406030204" pitchFamily="18" charset="0"/>
                <a:ea typeface="Cambria Math" panose="02040503050406030204" pitchFamily="18" charset="0"/>
              </a:rPr>
              <a:t>I</a:t>
            </a:r>
            <a:r>
              <a:rPr lang="en-US" sz="2400" dirty="0">
                <a:latin typeface="Cambria Math" panose="02040503050406030204" pitchFamily="18" charset="0"/>
                <a:ea typeface="Cambria Math" panose="02040503050406030204" pitchFamily="18" charset="0"/>
              </a:rPr>
              <a:t>   </a:t>
            </a:r>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C0C02C8F-1BC6-2F40-A01A-10336C8F4845}"/>
                  </a:ext>
                </a:extLst>
              </p:cNvPr>
              <p:cNvSpPr/>
              <p:nvPr/>
            </p:nvSpPr>
            <p:spPr>
              <a:xfrm>
                <a:off x="1734699" y="5331020"/>
                <a:ext cx="40620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libri" panose="020F0502020204030204" pitchFamily="34" charset="0"/>
                          <a:cs typeface="Times New Roman" panose="02020603050405020304" pitchFamily="18" charset="0"/>
                        </a:rPr>
                        <m:t>𝑟</m:t>
                      </m:r>
                    </m:oMath>
                  </m:oMathPara>
                </a14:m>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1" name="Rectangle 70">
                <a:extLst>
                  <a:ext uri="{FF2B5EF4-FFF2-40B4-BE49-F238E27FC236}">
                    <a16:creationId xmlns:a16="http://schemas.microsoft.com/office/drawing/2014/main" id="{C0C02C8F-1BC6-2F40-A01A-10336C8F4845}"/>
                  </a:ext>
                </a:extLst>
              </p:cNvPr>
              <p:cNvSpPr>
                <a:spLocks noRot="1" noChangeAspect="1" noMove="1" noResize="1" noEditPoints="1" noAdjustHandles="1" noChangeArrowheads="1" noChangeShapeType="1" noTextEdit="1"/>
              </p:cNvSpPr>
              <p:nvPr/>
            </p:nvSpPr>
            <p:spPr>
              <a:xfrm>
                <a:off x="1734699" y="5331020"/>
                <a:ext cx="406200" cy="461665"/>
              </a:xfrm>
              <a:prstGeom prst="rect">
                <a:avLst/>
              </a:prstGeom>
              <a:blipFill>
                <a:blip r:embed="rId13"/>
                <a:stretch>
                  <a:fillRect/>
                </a:stretch>
              </a:blipFill>
            </p:spPr>
            <p:txBody>
              <a:bodyPr/>
              <a:lstStyle/>
              <a:p>
                <a:r>
                  <a:rPr lang="en-US">
                    <a:noFill/>
                  </a:rPr>
                  <a:t> </a:t>
                </a:r>
              </a:p>
            </p:txBody>
          </p:sp>
        </mc:Fallback>
      </mc:AlternateContent>
      <p:sp>
        <p:nvSpPr>
          <p:cNvPr id="72" name="TextBox 71">
            <a:extLst>
              <a:ext uri="{FF2B5EF4-FFF2-40B4-BE49-F238E27FC236}">
                <a16:creationId xmlns:a16="http://schemas.microsoft.com/office/drawing/2014/main" id="{C8E8286F-F616-CA40-9D30-93B377430DE6}"/>
              </a:ext>
            </a:extLst>
          </p:cNvPr>
          <p:cNvSpPr txBox="1"/>
          <p:nvPr/>
        </p:nvSpPr>
        <p:spPr>
          <a:xfrm>
            <a:off x="1794548" y="5478723"/>
            <a:ext cx="298480" cy="338554"/>
          </a:xfrm>
          <a:prstGeom prst="rect">
            <a:avLst/>
          </a:prstGeom>
          <a:noFill/>
        </p:spPr>
        <p:txBody>
          <a:bodyPr wrap="none" rtlCol="0">
            <a:spAutoFit/>
          </a:bodyPr>
          <a:lstStyle/>
          <a:p>
            <a:r>
              <a:rPr lang="en-US" sz="2400" i="1" baseline="-25000" dirty="0">
                <a:latin typeface="Cambria Math" panose="02040503050406030204" pitchFamily="18" charset="0"/>
                <a:ea typeface="Cambria Math" panose="02040503050406030204" pitchFamily="18" charset="0"/>
              </a:rPr>
              <a:t>0</a:t>
            </a:r>
          </a:p>
        </p:txBody>
      </p:sp>
      <p:grpSp>
        <p:nvGrpSpPr>
          <p:cNvPr id="73" name="Group 72">
            <a:extLst>
              <a:ext uri="{FF2B5EF4-FFF2-40B4-BE49-F238E27FC236}">
                <a16:creationId xmlns:a16="http://schemas.microsoft.com/office/drawing/2014/main" id="{894DAAEB-AC58-A64C-8B33-F347F862766E}"/>
              </a:ext>
            </a:extLst>
          </p:cNvPr>
          <p:cNvGrpSpPr/>
          <p:nvPr/>
        </p:nvGrpSpPr>
        <p:grpSpPr>
          <a:xfrm>
            <a:off x="1582482" y="4116700"/>
            <a:ext cx="1228117" cy="596226"/>
            <a:chOff x="33041" y="2868716"/>
            <a:chExt cx="1184410" cy="642489"/>
          </a:xfrm>
        </p:grpSpPr>
        <p:grpSp>
          <p:nvGrpSpPr>
            <p:cNvPr id="74" name="Group 73">
              <a:extLst>
                <a:ext uri="{FF2B5EF4-FFF2-40B4-BE49-F238E27FC236}">
                  <a16:creationId xmlns:a16="http://schemas.microsoft.com/office/drawing/2014/main" id="{030587C6-4158-3E47-9D56-ACDF92EFB248}"/>
                </a:ext>
              </a:extLst>
            </p:cNvPr>
            <p:cNvGrpSpPr/>
            <p:nvPr/>
          </p:nvGrpSpPr>
          <p:grpSpPr>
            <a:xfrm>
              <a:off x="483382" y="2915698"/>
              <a:ext cx="391745" cy="544955"/>
              <a:chOff x="33041" y="2915698"/>
              <a:chExt cx="391745" cy="544955"/>
            </a:xfrm>
          </p:grpSpPr>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541C655D-C685-F04A-A57C-412D1CDE5388}"/>
                      </a:ext>
                    </a:extLst>
                  </p:cNvPr>
                  <p:cNvSpPr/>
                  <p:nvPr/>
                </p:nvSpPr>
                <p:spPr>
                  <a:xfrm>
                    <a:off x="33041" y="2915698"/>
                    <a:ext cx="391745" cy="497487"/>
                  </a:xfrm>
                  <a:prstGeom prst="rect">
                    <a:avLst/>
                  </a:prstGeom>
                </p:spPr>
                <p:txBody>
                  <a:bodyPr wrap="none">
                    <a:spAutoFit/>
                  </a:bodyPr>
                  <a:lstStyle/>
                  <a:p>
                    <a:r>
                      <a:rPr lang="en-US" sz="2400" dirty="0">
                        <a:latin typeface="hat"/>
                        <a:ea typeface="Calibri" panose="020F0502020204030204" pitchFamily="34"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libri" panose="020F0502020204030204" pitchFamily="34" charset="0"/>
                            <a:cs typeface="Times New Roman" panose="02020603050405020304" pitchFamily="18" charset="0"/>
                          </a:rPr>
                          <m:t>𝑟</m:t>
                        </m:r>
                      </m:oMath>
                    </a14:m>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4" name="Rectangle 83">
                    <a:extLst>
                      <a:ext uri="{FF2B5EF4-FFF2-40B4-BE49-F238E27FC236}">
                        <a16:creationId xmlns:a16="http://schemas.microsoft.com/office/drawing/2014/main" id="{541C655D-C685-F04A-A57C-412D1CDE5388}"/>
                      </a:ext>
                    </a:extLst>
                  </p:cNvPr>
                  <p:cNvSpPr>
                    <a:spLocks noRot="1" noChangeAspect="1" noMove="1" noResize="1" noEditPoints="1" noAdjustHandles="1" noChangeArrowheads="1" noChangeShapeType="1" noTextEdit="1"/>
                  </p:cNvSpPr>
                  <p:nvPr/>
                </p:nvSpPr>
                <p:spPr>
                  <a:xfrm>
                    <a:off x="33041" y="2915698"/>
                    <a:ext cx="391745" cy="497487"/>
                  </a:xfrm>
                  <a:prstGeom prst="rect">
                    <a:avLst/>
                  </a:prstGeom>
                  <a:blipFill>
                    <a:blip r:embed="rId14"/>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2E1BE62A-8407-BF4D-ADF9-7C128D207711}"/>
                  </a:ext>
                </a:extLst>
              </p:cNvPr>
              <p:cNvSpPr txBox="1"/>
              <p:nvPr/>
            </p:nvSpPr>
            <p:spPr>
              <a:xfrm>
                <a:off x="118121" y="3095830"/>
                <a:ext cx="287858" cy="364823"/>
              </a:xfrm>
              <a:prstGeom prst="rect">
                <a:avLst/>
              </a:prstGeom>
              <a:noFill/>
            </p:spPr>
            <p:txBody>
              <a:bodyPr wrap="none" rtlCol="0">
                <a:spAutoFit/>
              </a:bodyPr>
              <a:lstStyle/>
              <a:p>
                <a:r>
                  <a:rPr lang="en-US" sz="2400" i="1" baseline="-25000" dirty="0">
                    <a:latin typeface="Cambria Math" panose="02040503050406030204" pitchFamily="18" charset="0"/>
                    <a:ea typeface="Cambria Math" panose="02040503050406030204" pitchFamily="18" charset="0"/>
                  </a:rPr>
                  <a:t>0</a:t>
                </a:r>
              </a:p>
            </p:txBody>
          </p:sp>
        </p:grpSp>
        <p:grpSp>
          <p:nvGrpSpPr>
            <p:cNvPr id="75" name="Group 74">
              <a:extLst>
                <a:ext uri="{FF2B5EF4-FFF2-40B4-BE49-F238E27FC236}">
                  <a16:creationId xmlns:a16="http://schemas.microsoft.com/office/drawing/2014/main" id="{C2A4C08D-E37A-504F-A559-041EFEB9494C}"/>
                </a:ext>
              </a:extLst>
            </p:cNvPr>
            <p:cNvGrpSpPr/>
            <p:nvPr/>
          </p:nvGrpSpPr>
          <p:grpSpPr>
            <a:xfrm>
              <a:off x="33041" y="2868716"/>
              <a:ext cx="1184410" cy="642489"/>
              <a:chOff x="33041" y="2868716"/>
              <a:chExt cx="1184410" cy="642489"/>
            </a:xfrm>
          </p:grpSpPr>
          <p:grpSp>
            <p:nvGrpSpPr>
              <p:cNvPr id="76" name="Group 75">
                <a:extLst>
                  <a:ext uri="{FF2B5EF4-FFF2-40B4-BE49-F238E27FC236}">
                    <a16:creationId xmlns:a16="http://schemas.microsoft.com/office/drawing/2014/main" id="{F3BCCC16-151D-C248-840A-BA99425E4E72}"/>
                  </a:ext>
                </a:extLst>
              </p:cNvPr>
              <p:cNvGrpSpPr/>
              <p:nvPr/>
            </p:nvGrpSpPr>
            <p:grpSpPr>
              <a:xfrm>
                <a:off x="33041" y="2915698"/>
                <a:ext cx="391744" cy="544955"/>
                <a:chOff x="33041" y="2915698"/>
                <a:chExt cx="391744" cy="544955"/>
              </a:xfrm>
            </p:grpSpPr>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2EFC7DC5-2303-4444-B407-F0F9AB837766}"/>
                        </a:ext>
                      </a:extLst>
                    </p:cNvPr>
                    <p:cNvSpPr/>
                    <p:nvPr/>
                  </p:nvSpPr>
                  <p:spPr>
                    <a:xfrm>
                      <a:off x="33041" y="2915698"/>
                      <a:ext cx="391744" cy="497487"/>
                    </a:xfrm>
                    <a:prstGeom prst="rect">
                      <a:avLst/>
                    </a:prstGeom>
                  </p:spPr>
                  <p:txBody>
                    <a:bodyPr wrap="none">
                      <a:spAutoFit/>
                    </a:bodyPr>
                    <a:lstStyle/>
                    <a:p>
                      <a:r>
                        <a:rPr lang="en-US" sz="2400" dirty="0">
                          <a:latin typeface="hat"/>
                          <a:ea typeface="Calibri" panose="020F0502020204030204" pitchFamily="34"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libri" panose="020F0502020204030204" pitchFamily="34" charset="0"/>
                              <a:cs typeface="Times New Roman" panose="02020603050405020304" pitchFamily="18" charset="0"/>
                            </a:rPr>
                            <m:t>𝑟</m:t>
                          </m:r>
                        </m:oMath>
                      </a14:m>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2" name="Rectangle 81">
                      <a:extLst>
                        <a:ext uri="{FF2B5EF4-FFF2-40B4-BE49-F238E27FC236}">
                          <a16:creationId xmlns:a16="http://schemas.microsoft.com/office/drawing/2014/main" id="{2EFC7DC5-2303-4444-B407-F0F9AB837766}"/>
                        </a:ext>
                      </a:extLst>
                    </p:cNvPr>
                    <p:cNvSpPr>
                      <a:spLocks noRot="1" noChangeAspect="1" noMove="1" noResize="1" noEditPoints="1" noAdjustHandles="1" noChangeArrowheads="1" noChangeShapeType="1" noTextEdit="1"/>
                    </p:cNvSpPr>
                    <p:nvPr/>
                  </p:nvSpPr>
                  <p:spPr>
                    <a:xfrm>
                      <a:off x="33041" y="2915698"/>
                      <a:ext cx="391744" cy="497487"/>
                    </a:xfrm>
                    <a:prstGeom prst="rect">
                      <a:avLst/>
                    </a:prstGeom>
                    <a:blipFill>
                      <a:blip r:embed="rId15"/>
                      <a:stretch>
                        <a:fillRect/>
                      </a:stretch>
                    </a:blipFill>
                  </p:spPr>
                  <p:txBody>
                    <a:bodyPr/>
                    <a:lstStyle/>
                    <a:p>
                      <a:r>
                        <a:rPr lang="en-US">
                          <a:noFill/>
                        </a:rPr>
                        <a:t> </a:t>
                      </a:r>
                    </a:p>
                  </p:txBody>
                </p:sp>
              </mc:Fallback>
            </mc:AlternateContent>
            <p:sp>
              <p:nvSpPr>
                <p:cNvPr id="83" name="TextBox 82">
                  <a:extLst>
                    <a:ext uri="{FF2B5EF4-FFF2-40B4-BE49-F238E27FC236}">
                      <a16:creationId xmlns:a16="http://schemas.microsoft.com/office/drawing/2014/main" id="{89ABD1F6-5BBC-E247-A9D0-EB9410285B2B}"/>
                    </a:ext>
                  </a:extLst>
                </p:cNvPr>
                <p:cNvSpPr txBox="1"/>
                <p:nvPr/>
              </p:nvSpPr>
              <p:spPr>
                <a:xfrm>
                  <a:off x="129284" y="3095830"/>
                  <a:ext cx="287858" cy="364823"/>
                </a:xfrm>
                <a:prstGeom prst="rect">
                  <a:avLst/>
                </a:prstGeom>
                <a:noFill/>
              </p:spPr>
              <p:txBody>
                <a:bodyPr wrap="none" rtlCol="0">
                  <a:spAutoFit/>
                </a:bodyPr>
                <a:lstStyle/>
                <a:p>
                  <a:r>
                    <a:rPr lang="en-US" sz="2400" i="1" baseline="-25000" dirty="0">
                      <a:latin typeface="Cambria Math" panose="02040503050406030204" pitchFamily="18" charset="0"/>
                      <a:ea typeface="Cambria Math" panose="02040503050406030204" pitchFamily="18" charset="0"/>
                    </a:rPr>
                    <a:t>1</a:t>
                  </a:r>
                </a:p>
              </p:txBody>
            </p:sp>
          </p:grpSp>
          <p:sp>
            <p:nvSpPr>
              <p:cNvPr id="77" name="TextBox 76">
                <a:extLst>
                  <a:ext uri="{FF2B5EF4-FFF2-40B4-BE49-F238E27FC236}">
                    <a16:creationId xmlns:a16="http://schemas.microsoft.com/office/drawing/2014/main" id="{E305B1FF-CD77-9743-AD57-31152EB46ABC}"/>
                  </a:ext>
                </a:extLst>
              </p:cNvPr>
              <p:cNvSpPr txBox="1"/>
              <p:nvPr/>
            </p:nvSpPr>
            <p:spPr>
              <a:xfrm>
                <a:off x="288651" y="3013718"/>
                <a:ext cx="326505" cy="497487"/>
              </a:xfrm>
              <a:prstGeom prst="rect">
                <a:avLst/>
              </a:prstGeom>
              <a:noFill/>
            </p:spPr>
            <p:txBody>
              <a:bodyPr wrap="none" rtlCol="0">
                <a:spAutoFit/>
              </a:bodyPr>
              <a:lstStyle/>
              <a:p>
                <a:r>
                  <a:rPr lang="en-US" sz="2400" dirty="0"/>
                  <a:t>=</a:t>
                </a:r>
              </a:p>
            </p:txBody>
          </p:sp>
          <p:grpSp>
            <p:nvGrpSpPr>
              <p:cNvPr id="78" name="Group 77">
                <a:extLst>
                  <a:ext uri="{FF2B5EF4-FFF2-40B4-BE49-F238E27FC236}">
                    <a16:creationId xmlns:a16="http://schemas.microsoft.com/office/drawing/2014/main" id="{1FB2DEE3-E01C-CA4A-BEC0-CE5618FAF9D6}"/>
                  </a:ext>
                </a:extLst>
              </p:cNvPr>
              <p:cNvGrpSpPr/>
              <p:nvPr/>
            </p:nvGrpSpPr>
            <p:grpSpPr>
              <a:xfrm>
                <a:off x="824233" y="2918833"/>
                <a:ext cx="393218" cy="518190"/>
                <a:chOff x="4330273" y="3795149"/>
                <a:chExt cx="420632" cy="518190"/>
              </a:xfrm>
            </p:grpSpPr>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3F16F9C2-AA45-074F-A6AD-D69FF99F79D9}"/>
                        </a:ext>
                      </a:extLst>
                    </p:cNvPr>
                    <p:cNvSpPr/>
                    <p:nvPr/>
                  </p:nvSpPr>
                  <p:spPr>
                    <a:xfrm>
                      <a:off x="4330273" y="3795149"/>
                      <a:ext cx="419056" cy="497488"/>
                    </a:xfrm>
                    <a:prstGeom prst="rect">
                      <a:avLst/>
                    </a:prstGeom>
                  </p:spPr>
                  <p:txBody>
                    <a:bodyPr wrap="none">
                      <a:spAutoFit/>
                    </a:bodyPr>
                    <a:lstStyle/>
                    <a:p>
                      <a:r>
                        <a:rPr lang="en-US" sz="2400" dirty="0">
                          <a:latin typeface="hat"/>
                          <a:ea typeface="Calibri" panose="020F0502020204030204" pitchFamily="34" charset="0"/>
                          <a:cs typeface="Times New Roman" panose="02020603050405020304" pitchFamily="18" charset="0"/>
                        </a:rPr>
                        <a:t> </a:t>
                      </a:r>
                      <a14:m>
                        <m:oMath xmlns:m="http://schemas.openxmlformats.org/officeDocument/2006/math">
                          <m:acc>
                            <m:accPr>
                              <m:chr m:val="̂"/>
                              <m:ctrlPr>
                                <a:rPr lang="en-US" sz="2400" i="1">
                                  <a:latin typeface="Cambria Math" panose="02040503050406030204" pitchFamily="18" charset="0"/>
                                  <a:ea typeface="Calibri" panose="020F0502020204030204" pitchFamily="34" charset="0"/>
                                  <a:cs typeface="Times New Roman" panose="02020603050405020304" pitchFamily="18" charset="0"/>
                                </a:rPr>
                              </m:ctrlPr>
                            </m:accPr>
                            <m:e>
                              <m:r>
                                <a:rPr lang="en-US" sz="2400" i="1">
                                  <a:latin typeface="Cambria Math" panose="02040503050406030204" pitchFamily="18" charset="0"/>
                                  <a:ea typeface="Calibri" panose="020F0502020204030204" pitchFamily="34" charset="0"/>
                                  <a:cs typeface="Times New Roman" panose="02020603050405020304" pitchFamily="18" charset="0"/>
                                </a:rPr>
                                <m:t>𝑟</m:t>
                              </m:r>
                            </m:e>
                          </m:acc>
                        </m:oMath>
                      </a14:m>
                      <a:endParaRPr lang="en-US" sz="2400" baseline="30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0" name="Rectangle 79">
                      <a:extLst>
                        <a:ext uri="{FF2B5EF4-FFF2-40B4-BE49-F238E27FC236}">
                          <a16:creationId xmlns:a16="http://schemas.microsoft.com/office/drawing/2014/main" id="{3F16F9C2-AA45-074F-A6AD-D69FF99F79D9}"/>
                        </a:ext>
                      </a:extLst>
                    </p:cNvPr>
                    <p:cNvSpPr>
                      <a:spLocks noRot="1" noChangeAspect="1" noMove="1" noResize="1" noEditPoints="1" noAdjustHandles="1" noChangeArrowheads="1" noChangeShapeType="1" noTextEdit="1"/>
                    </p:cNvSpPr>
                    <p:nvPr/>
                  </p:nvSpPr>
                  <p:spPr>
                    <a:xfrm>
                      <a:off x="4330273" y="3795149"/>
                      <a:ext cx="419056" cy="497488"/>
                    </a:xfrm>
                    <a:prstGeom prst="rect">
                      <a:avLst/>
                    </a:prstGeom>
                    <a:blipFill>
                      <a:blip r:embed="rId16"/>
                      <a:stretch>
                        <a:fillRect/>
                      </a:stretch>
                    </a:blipFill>
                  </p:spPr>
                  <p:txBody>
                    <a:bodyPr/>
                    <a:lstStyle/>
                    <a:p>
                      <a:r>
                        <a:rPr lang="en-US">
                          <a:noFill/>
                        </a:rPr>
                        <a:t> </a:t>
                      </a:r>
                    </a:p>
                  </p:txBody>
                </p:sp>
              </mc:Fallback>
            </mc:AlternateContent>
            <p:sp>
              <p:nvSpPr>
                <p:cNvPr id="81" name="TextBox 80">
                  <a:extLst>
                    <a:ext uri="{FF2B5EF4-FFF2-40B4-BE49-F238E27FC236}">
                      <a16:creationId xmlns:a16="http://schemas.microsoft.com/office/drawing/2014/main" id="{F25B8541-1344-FB40-8099-EBEBE6752206}"/>
                    </a:ext>
                  </a:extLst>
                </p:cNvPr>
                <p:cNvSpPr txBox="1"/>
                <p:nvPr/>
              </p:nvSpPr>
              <p:spPr>
                <a:xfrm>
                  <a:off x="4442979" y="3948516"/>
                  <a:ext cx="307926" cy="364823"/>
                </a:xfrm>
                <a:prstGeom prst="rect">
                  <a:avLst/>
                </a:prstGeom>
                <a:noFill/>
              </p:spPr>
              <p:txBody>
                <a:bodyPr wrap="none" rtlCol="0">
                  <a:spAutoFit/>
                </a:bodyPr>
                <a:lstStyle/>
                <a:p>
                  <a:r>
                    <a:rPr lang="en-US" sz="2400" i="1" baseline="-25000" dirty="0">
                      <a:latin typeface="Cambria Math" panose="02040503050406030204" pitchFamily="18" charset="0"/>
                      <a:ea typeface="Cambria Math" panose="02040503050406030204" pitchFamily="18" charset="0"/>
                    </a:rPr>
                    <a:t>0</a:t>
                  </a:r>
                </a:p>
              </p:txBody>
            </p:sp>
          </p:grpSp>
          <p:sp>
            <p:nvSpPr>
              <p:cNvPr id="79" name="TextBox 78">
                <a:extLst>
                  <a:ext uri="{FF2B5EF4-FFF2-40B4-BE49-F238E27FC236}">
                    <a16:creationId xmlns:a16="http://schemas.microsoft.com/office/drawing/2014/main" id="{BB6AF409-6C28-9546-9038-E1A1C3C11FFB}"/>
                  </a:ext>
                </a:extLst>
              </p:cNvPr>
              <p:cNvSpPr txBox="1"/>
              <p:nvPr/>
            </p:nvSpPr>
            <p:spPr>
              <a:xfrm>
                <a:off x="734739" y="2868716"/>
                <a:ext cx="326505" cy="497487"/>
              </a:xfrm>
              <a:prstGeom prst="rect">
                <a:avLst/>
              </a:prstGeom>
              <a:noFill/>
            </p:spPr>
            <p:txBody>
              <a:bodyPr wrap="none" rtlCol="0">
                <a:spAutoFit/>
              </a:bodyPr>
              <a:lstStyle/>
              <a:p>
                <a:r>
                  <a:rPr lang="en-US" sz="2400" dirty="0">
                    <a:latin typeface="+mj-lt"/>
                    <a:ea typeface="Cambria Math" panose="02040503050406030204" pitchFamily="18" charset="0"/>
                  </a:rPr>
                  <a:t>_</a:t>
                </a:r>
              </a:p>
            </p:txBody>
          </p:sp>
        </p:grpSp>
      </p:grpSp>
      <p:grpSp>
        <p:nvGrpSpPr>
          <p:cNvPr id="86" name="Group 85">
            <a:extLst>
              <a:ext uri="{FF2B5EF4-FFF2-40B4-BE49-F238E27FC236}">
                <a16:creationId xmlns:a16="http://schemas.microsoft.com/office/drawing/2014/main" id="{5A67943C-B404-1B4D-B532-57329D45DD21}"/>
              </a:ext>
            </a:extLst>
          </p:cNvPr>
          <p:cNvGrpSpPr/>
          <p:nvPr/>
        </p:nvGrpSpPr>
        <p:grpSpPr>
          <a:xfrm>
            <a:off x="1472081" y="2209390"/>
            <a:ext cx="1558124" cy="607804"/>
            <a:chOff x="33041" y="2856239"/>
            <a:chExt cx="1502669" cy="654967"/>
          </a:xfrm>
        </p:grpSpPr>
        <p:grpSp>
          <p:nvGrpSpPr>
            <p:cNvPr id="87" name="Group 86">
              <a:extLst>
                <a:ext uri="{FF2B5EF4-FFF2-40B4-BE49-F238E27FC236}">
                  <a16:creationId xmlns:a16="http://schemas.microsoft.com/office/drawing/2014/main" id="{36F236CC-E426-9E46-BAFB-F1781B4404D9}"/>
                </a:ext>
              </a:extLst>
            </p:cNvPr>
            <p:cNvGrpSpPr/>
            <p:nvPr/>
          </p:nvGrpSpPr>
          <p:grpSpPr>
            <a:xfrm>
              <a:off x="483382" y="2915698"/>
              <a:ext cx="546484" cy="544671"/>
              <a:chOff x="33041" y="2915698"/>
              <a:chExt cx="546484" cy="544671"/>
            </a:xfrm>
          </p:grpSpPr>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23CCA517-5031-AD4B-8AE1-DAC11DB8E699}"/>
                      </a:ext>
                    </a:extLst>
                  </p:cNvPr>
                  <p:cNvSpPr/>
                  <p:nvPr/>
                </p:nvSpPr>
                <p:spPr>
                  <a:xfrm>
                    <a:off x="33041" y="2915698"/>
                    <a:ext cx="391744" cy="497488"/>
                  </a:xfrm>
                  <a:prstGeom prst="rect">
                    <a:avLst/>
                  </a:prstGeom>
                </p:spPr>
                <p:txBody>
                  <a:bodyPr wrap="none">
                    <a:spAutoFit/>
                  </a:bodyPr>
                  <a:lstStyle/>
                  <a:p>
                    <a:r>
                      <a:rPr lang="en-US" sz="2400" dirty="0">
                        <a:latin typeface="hat"/>
                        <a:ea typeface="Calibri" panose="020F0502020204030204" pitchFamily="34"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libri" panose="020F0502020204030204" pitchFamily="34" charset="0"/>
                            <a:cs typeface="Times New Roman" panose="02020603050405020304" pitchFamily="18" charset="0"/>
                          </a:rPr>
                          <m:t>𝑟</m:t>
                        </m:r>
                      </m:oMath>
                    </a14:m>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7" name="Rectangle 96">
                    <a:extLst>
                      <a:ext uri="{FF2B5EF4-FFF2-40B4-BE49-F238E27FC236}">
                        <a16:creationId xmlns:a16="http://schemas.microsoft.com/office/drawing/2014/main" id="{23CCA517-5031-AD4B-8AE1-DAC11DB8E699}"/>
                      </a:ext>
                    </a:extLst>
                  </p:cNvPr>
                  <p:cNvSpPr>
                    <a:spLocks noRot="1" noChangeAspect="1" noMove="1" noResize="1" noEditPoints="1" noAdjustHandles="1" noChangeArrowheads="1" noChangeShapeType="1" noTextEdit="1"/>
                  </p:cNvSpPr>
                  <p:nvPr/>
                </p:nvSpPr>
                <p:spPr>
                  <a:xfrm>
                    <a:off x="33041" y="2915698"/>
                    <a:ext cx="391744" cy="497488"/>
                  </a:xfrm>
                  <a:prstGeom prst="rect">
                    <a:avLst/>
                  </a:prstGeom>
                  <a:blipFill>
                    <a:blip r:embed="rId17"/>
                    <a:stretch>
                      <a:fillRect/>
                    </a:stretch>
                  </a:blipFill>
                </p:spPr>
                <p:txBody>
                  <a:bodyPr/>
                  <a:lstStyle/>
                  <a:p>
                    <a:r>
                      <a:rPr lang="en-US">
                        <a:noFill/>
                      </a:rPr>
                      <a:t> </a:t>
                    </a:r>
                  </a:p>
                </p:txBody>
              </p:sp>
            </mc:Fallback>
          </mc:AlternateContent>
          <p:sp>
            <p:nvSpPr>
              <p:cNvPr id="98" name="TextBox 97">
                <a:extLst>
                  <a:ext uri="{FF2B5EF4-FFF2-40B4-BE49-F238E27FC236}">
                    <a16:creationId xmlns:a16="http://schemas.microsoft.com/office/drawing/2014/main" id="{7186BB4A-694C-3B4A-AE12-573D81D2EAF9}"/>
                  </a:ext>
                </a:extLst>
              </p:cNvPr>
              <p:cNvSpPr txBox="1"/>
              <p:nvPr/>
            </p:nvSpPr>
            <p:spPr>
              <a:xfrm>
                <a:off x="118522" y="3095545"/>
                <a:ext cx="461003" cy="364824"/>
              </a:xfrm>
              <a:prstGeom prst="rect">
                <a:avLst/>
              </a:prstGeom>
              <a:noFill/>
            </p:spPr>
            <p:txBody>
              <a:bodyPr wrap="none" rtlCol="0">
                <a:spAutoFit/>
              </a:bodyPr>
              <a:lstStyle/>
              <a:p>
                <a:r>
                  <a:rPr lang="en-US" sz="2400" i="1" baseline="-25000" dirty="0">
                    <a:latin typeface="Cambria Math" panose="02040503050406030204" pitchFamily="18" charset="0"/>
                    <a:ea typeface="Cambria Math" panose="02040503050406030204" pitchFamily="18" charset="0"/>
                  </a:rPr>
                  <a:t>L-1</a:t>
                </a:r>
              </a:p>
            </p:txBody>
          </p:sp>
        </p:grpSp>
        <p:grpSp>
          <p:nvGrpSpPr>
            <p:cNvPr id="88" name="Group 87">
              <a:extLst>
                <a:ext uri="{FF2B5EF4-FFF2-40B4-BE49-F238E27FC236}">
                  <a16:creationId xmlns:a16="http://schemas.microsoft.com/office/drawing/2014/main" id="{04F13152-D7FE-A74E-AF23-25CEB474C046}"/>
                </a:ext>
              </a:extLst>
            </p:cNvPr>
            <p:cNvGrpSpPr/>
            <p:nvPr/>
          </p:nvGrpSpPr>
          <p:grpSpPr>
            <a:xfrm>
              <a:off x="33041" y="2856239"/>
              <a:ext cx="1502669" cy="654967"/>
              <a:chOff x="33041" y="2856239"/>
              <a:chExt cx="1502669" cy="654967"/>
            </a:xfrm>
          </p:grpSpPr>
          <p:grpSp>
            <p:nvGrpSpPr>
              <p:cNvPr id="89" name="Group 88">
                <a:extLst>
                  <a:ext uri="{FF2B5EF4-FFF2-40B4-BE49-F238E27FC236}">
                    <a16:creationId xmlns:a16="http://schemas.microsoft.com/office/drawing/2014/main" id="{89A1D224-066F-044A-8E83-736087672154}"/>
                  </a:ext>
                </a:extLst>
              </p:cNvPr>
              <p:cNvGrpSpPr/>
              <p:nvPr/>
            </p:nvGrpSpPr>
            <p:grpSpPr>
              <a:xfrm>
                <a:off x="33041" y="2915698"/>
                <a:ext cx="392170" cy="532481"/>
                <a:chOff x="33041" y="2915698"/>
                <a:chExt cx="392170" cy="532481"/>
              </a:xfrm>
            </p:grpSpPr>
            <mc:AlternateContent xmlns:mc="http://schemas.openxmlformats.org/markup-compatibility/2006" xmlns:a14="http://schemas.microsoft.com/office/drawing/2010/main">
              <mc:Choice Requires="a14">
                <p:sp>
                  <p:nvSpPr>
                    <p:cNvPr id="95" name="Rectangle 94">
                      <a:extLst>
                        <a:ext uri="{FF2B5EF4-FFF2-40B4-BE49-F238E27FC236}">
                          <a16:creationId xmlns:a16="http://schemas.microsoft.com/office/drawing/2014/main" id="{6F89DF43-7326-304D-9BCA-F413F6FA845A}"/>
                        </a:ext>
                      </a:extLst>
                    </p:cNvPr>
                    <p:cNvSpPr/>
                    <p:nvPr/>
                  </p:nvSpPr>
                  <p:spPr>
                    <a:xfrm>
                      <a:off x="33041" y="2915698"/>
                      <a:ext cx="391744" cy="497488"/>
                    </a:xfrm>
                    <a:prstGeom prst="rect">
                      <a:avLst/>
                    </a:prstGeom>
                  </p:spPr>
                  <p:txBody>
                    <a:bodyPr wrap="none">
                      <a:spAutoFit/>
                    </a:bodyPr>
                    <a:lstStyle/>
                    <a:p>
                      <a:r>
                        <a:rPr lang="en-US" sz="2400" dirty="0">
                          <a:latin typeface="hat"/>
                          <a:ea typeface="Calibri" panose="020F0502020204030204" pitchFamily="34"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libri" panose="020F0502020204030204" pitchFamily="34" charset="0"/>
                              <a:cs typeface="Times New Roman" panose="02020603050405020304" pitchFamily="18" charset="0"/>
                            </a:rPr>
                            <m:t>𝑟</m:t>
                          </m:r>
                        </m:oMath>
                      </a14:m>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5" name="Rectangle 94">
                      <a:extLst>
                        <a:ext uri="{FF2B5EF4-FFF2-40B4-BE49-F238E27FC236}">
                          <a16:creationId xmlns:a16="http://schemas.microsoft.com/office/drawing/2014/main" id="{6F89DF43-7326-304D-9BCA-F413F6FA845A}"/>
                        </a:ext>
                      </a:extLst>
                    </p:cNvPr>
                    <p:cNvSpPr>
                      <a:spLocks noRot="1" noChangeAspect="1" noMove="1" noResize="1" noEditPoints="1" noAdjustHandles="1" noChangeArrowheads="1" noChangeShapeType="1" noTextEdit="1"/>
                    </p:cNvSpPr>
                    <p:nvPr/>
                  </p:nvSpPr>
                  <p:spPr>
                    <a:xfrm>
                      <a:off x="33041" y="2915698"/>
                      <a:ext cx="391744" cy="497488"/>
                    </a:xfrm>
                    <a:prstGeom prst="rect">
                      <a:avLst/>
                    </a:prstGeom>
                    <a:blipFill>
                      <a:blip r:embed="rId18"/>
                      <a:stretch>
                        <a:fillRect/>
                      </a:stretch>
                    </a:blipFill>
                  </p:spPr>
                  <p:txBody>
                    <a:bodyPr/>
                    <a:lstStyle/>
                    <a:p>
                      <a:r>
                        <a:rPr lang="en-US">
                          <a:noFill/>
                        </a:rPr>
                        <a:t> </a:t>
                      </a:r>
                    </a:p>
                  </p:txBody>
                </p:sp>
              </mc:Fallback>
            </mc:AlternateContent>
            <p:sp>
              <p:nvSpPr>
                <p:cNvPr id="96" name="TextBox 95">
                  <a:extLst>
                    <a:ext uri="{FF2B5EF4-FFF2-40B4-BE49-F238E27FC236}">
                      <a16:creationId xmlns:a16="http://schemas.microsoft.com/office/drawing/2014/main" id="{78B7AB06-018E-2C41-A56E-FC92763E49F8}"/>
                    </a:ext>
                  </a:extLst>
                </p:cNvPr>
                <p:cNvSpPr txBox="1"/>
                <p:nvPr/>
              </p:nvSpPr>
              <p:spPr>
                <a:xfrm>
                  <a:off x="140446" y="3083355"/>
                  <a:ext cx="284765" cy="364824"/>
                </a:xfrm>
                <a:prstGeom prst="rect">
                  <a:avLst/>
                </a:prstGeom>
                <a:noFill/>
              </p:spPr>
              <p:txBody>
                <a:bodyPr wrap="none" rtlCol="0">
                  <a:spAutoFit/>
                </a:bodyPr>
                <a:lstStyle/>
                <a:p>
                  <a:r>
                    <a:rPr lang="en-US" sz="2400" i="1" baseline="-25000" dirty="0">
                      <a:latin typeface="Cambria Math" panose="02040503050406030204" pitchFamily="18" charset="0"/>
                      <a:ea typeface="Cambria Math" panose="02040503050406030204" pitchFamily="18" charset="0"/>
                    </a:rPr>
                    <a:t>L</a:t>
                  </a:r>
                </a:p>
              </p:txBody>
            </p:sp>
          </p:grpSp>
          <p:sp>
            <p:nvSpPr>
              <p:cNvPr id="90" name="TextBox 89">
                <a:extLst>
                  <a:ext uri="{FF2B5EF4-FFF2-40B4-BE49-F238E27FC236}">
                    <a16:creationId xmlns:a16="http://schemas.microsoft.com/office/drawing/2014/main" id="{F407DEAF-62E1-7C43-8D74-2A66E1E6AD6F}"/>
                  </a:ext>
                </a:extLst>
              </p:cNvPr>
              <p:cNvSpPr txBox="1"/>
              <p:nvPr/>
            </p:nvSpPr>
            <p:spPr>
              <a:xfrm>
                <a:off x="299814" y="3013718"/>
                <a:ext cx="326504" cy="497488"/>
              </a:xfrm>
              <a:prstGeom prst="rect">
                <a:avLst/>
              </a:prstGeom>
              <a:noFill/>
            </p:spPr>
            <p:txBody>
              <a:bodyPr wrap="none" rtlCol="0">
                <a:spAutoFit/>
              </a:bodyPr>
              <a:lstStyle/>
              <a:p>
                <a:r>
                  <a:rPr lang="en-US" sz="2400" dirty="0"/>
                  <a:t>=</a:t>
                </a:r>
              </a:p>
            </p:txBody>
          </p:sp>
          <p:grpSp>
            <p:nvGrpSpPr>
              <p:cNvPr id="91" name="Group 90">
                <a:extLst>
                  <a:ext uri="{FF2B5EF4-FFF2-40B4-BE49-F238E27FC236}">
                    <a16:creationId xmlns:a16="http://schemas.microsoft.com/office/drawing/2014/main" id="{81460CD8-CD49-FA45-9AF1-951AC8C7F787}"/>
                  </a:ext>
                </a:extLst>
              </p:cNvPr>
              <p:cNvGrpSpPr/>
              <p:nvPr/>
            </p:nvGrpSpPr>
            <p:grpSpPr>
              <a:xfrm>
                <a:off x="969345" y="2918833"/>
                <a:ext cx="566365" cy="518185"/>
                <a:chOff x="4485506" y="3795149"/>
                <a:chExt cx="605851" cy="518185"/>
              </a:xfrm>
            </p:grpSpPr>
            <mc:AlternateContent xmlns:mc="http://schemas.openxmlformats.org/markup-compatibility/2006" xmlns:a14="http://schemas.microsoft.com/office/drawing/2010/main">
              <mc:Choice Requires="a14">
                <p:sp>
                  <p:nvSpPr>
                    <p:cNvPr id="93" name="Rectangle 92">
                      <a:extLst>
                        <a:ext uri="{FF2B5EF4-FFF2-40B4-BE49-F238E27FC236}">
                          <a16:creationId xmlns:a16="http://schemas.microsoft.com/office/drawing/2014/main" id="{BD1E0D52-EF1D-4440-8484-F3B3BF0F55DF}"/>
                        </a:ext>
                      </a:extLst>
                    </p:cNvPr>
                    <p:cNvSpPr/>
                    <p:nvPr/>
                  </p:nvSpPr>
                  <p:spPr>
                    <a:xfrm>
                      <a:off x="4485506" y="3795149"/>
                      <a:ext cx="419055" cy="497488"/>
                    </a:xfrm>
                    <a:prstGeom prst="rect">
                      <a:avLst/>
                    </a:prstGeom>
                  </p:spPr>
                  <p:txBody>
                    <a:bodyPr wrap="none">
                      <a:spAutoFit/>
                    </a:bodyPr>
                    <a:lstStyle/>
                    <a:p>
                      <a:r>
                        <a:rPr lang="en-US" sz="2400" dirty="0">
                          <a:latin typeface="hat"/>
                          <a:ea typeface="Calibri" panose="020F0502020204030204" pitchFamily="34" charset="0"/>
                          <a:cs typeface="Times New Roman" panose="02020603050405020304" pitchFamily="18" charset="0"/>
                        </a:rPr>
                        <a:t> </a:t>
                      </a:r>
                      <a14:m>
                        <m:oMath xmlns:m="http://schemas.openxmlformats.org/officeDocument/2006/math">
                          <m:acc>
                            <m:accPr>
                              <m:chr m:val="̂"/>
                              <m:ctrlPr>
                                <a:rPr lang="en-US" sz="2400" i="1">
                                  <a:latin typeface="Cambria Math" panose="02040503050406030204" pitchFamily="18" charset="0"/>
                                  <a:ea typeface="Calibri" panose="020F0502020204030204" pitchFamily="34" charset="0"/>
                                  <a:cs typeface="Times New Roman" panose="02020603050405020304" pitchFamily="18" charset="0"/>
                                </a:rPr>
                              </m:ctrlPr>
                            </m:accPr>
                            <m:e>
                              <m:r>
                                <a:rPr lang="en-US" sz="2400" i="1">
                                  <a:latin typeface="Cambria Math" panose="02040503050406030204" pitchFamily="18" charset="0"/>
                                  <a:ea typeface="Calibri" panose="020F0502020204030204" pitchFamily="34" charset="0"/>
                                  <a:cs typeface="Times New Roman" panose="02020603050405020304" pitchFamily="18" charset="0"/>
                                </a:rPr>
                                <m:t>𝑟</m:t>
                              </m:r>
                            </m:e>
                          </m:acc>
                        </m:oMath>
                      </a14:m>
                      <a:endParaRPr lang="en-US" sz="2400" baseline="30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3" name="Rectangle 92">
                      <a:extLst>
                        <a:ext uri="{FF2B5EF4-FFF2-40B4-BE49-F238E27FC236}">
                          <a16:creationId xmlns:a16="http://schemas.microsoft.com/office/drawing/2014/main" id="{BD1E0D52-EF1D-4440-8484-F3B3BF0F55DF}"/>
                        </a:ext>
                      </a:extLst>
                    </p:cNvPr>
                    <p:cNvSpPr>
                      <a:spLocks noRot="1" noChangeAspect="1" noMove="1" noResize="1" noEditPoints="1" noAdjustHandles="1" noChangeArrowheads="1" noChangeShapeType="1" noTextEdit="1"/>
                    </p:cNvSpPr>
                    <p:nvPr/>
                  </p:nvSpPr>
                  <p:spPr>
                    <a:xfrm>
                      <a:off x="4485506" y="3795149"/>
                      <a:ext cx="419055" cy="497488"/>
                    </a:xfrm>
                    <a:prstGeom prst="rect">
                      <a:avLst/>
                    </a:prstGeom>
                    <a:blipFill>
                      <a:blip r:embed="rId19"/>
                      <a:stretch>
                        <a:fillRect/>
                      </a:stretch>
                    </a:blipFill>
                  </p:spPr>
                  <p:txBody>
                    <a:bodyPr/>
                    <a:lstStyle/>
                    <a:p>
                      <a:r>
                        <a:rPr lang="en-US">
                          <a:noFill/>
                        </a:rPr>
                        <a:t> </a:t>
                      </a:r>
                    </a:p>
                  </p:txBody>
                </p:sp>
              </mc:Fallback>
            </mc:AlternateContent>
            <p:sp>
              <p:nvSpPr>
                <p:cNvPr id="94" name="TextBox 93">
                  <a:extLst>
                    <a:ext uri="{FF2B5EF4-FFF2-40B4-BE49-F238E27FC236}">
                      <a16:creationId xmlns:a16="http://schemas.microsoft.com/office/drawing/2014/main" id="{E0819DE5-B578-1A4C-85A1-188D476988CE}"/>
                    </a:ext>
                  </a:extLst>
                </p:cNvPr>
                <p:cNvSpPr txBox="1"/>
                <p:nvPr/>
              </p:nvSpPr>
              <p:spPr>
                <a:xfrm>
                  <a:off x="4598214" y="3948510"/>
                  <a:ext cx="493143" cy="364824"/>
                </a:xfrm>
                <a:prstGeom prst="rect">
                  <a:avLst/>
                </a:prstGeom>
                <a:noFill/>
              </p:spPr>
              <p:txBody>
                <a:bodyPr wrap="none" rtlCol="0">
                  <a:spAutoFit/>
                </a:bodyPr>
                <a:lstStyle/>
                <a:p>
                  <a:r>
                    <a:rPr lang="en-US" sz="2400" i="1" baseline="-25000" dirty="0">
                      <a:latin typeface="Cambria Math" panose="02040503050406030204" pitchFamily="18" charset="0"/>
                      <a:ea typeface="Cambria Math" panose="02040503050406030204" pitchFamily="18" charset="0"/>
                    </a:rPr>
                    <a:t>L-1</a:t>
                  </a:r>
                </a:p>
              </p:txBody>
            </p:sp>
          </p:grpSp>
          <p:sp>
            <p:nvSpPr>
              <p:cNvPr id="92" name="TextBox 91">
                <a:extLst>
                  <a:ext uri="{FF2B5EF4-FFF2-40B4-BE49-F238E27FC236}">
                    <a16:creationId xmlns:a16="http://schemas.microsoft.com/office/drawing/2014/main" id="{F4D21DF3-309A-B54B-A44D-3671EB13AF46}"/>
                  </a:ext>
                </a:extLst>
              </p:cNvPr>
              <p:cNvSpPr txBox="1"/>
              <p:nvPr/>
            </p:nvSpPr>
            <p:spPr>
              <a:xfrm>
                <a:off x="868694" y="2856239"/>
                <a:ext cx="326505" cy="497488"/>
              </a:xfrm>
              <a:prstGeom prst="rect">
                <a:avLst/>
              </a:prstGeom>
              <a:noFill/>
            </p:spPr>
            <p:txBody>
              <a:bodyPr wrap="none" rtlCol="0">
                <a:spAutoFit/>
              </a:bodyPr>
              <a:lstStyle/>
              <a:p>
                <a:r>
                  <a:rPr lang="en-US" sz="2400" dirty="0"/>
                  <a:t>_</a:t>
                </a:r>
              </a:p>
            </p:txBody>
          </p:sp>
        </p:grpSp>
      </p:grpSp>
      <p:sp>
        <p:nvSpPr>
          <p:cNvPr id="99" name="TextBox 98">
            <a:extLst>
              <a:ext uri="{FF2B5EF4-FFF2-40B4-BE49-F238E27FC236}">
                <a16:creationId xmlns:a16="http://schemas.microsoft.com/office/drawing/2014/main" id="{3BB352F2-742E-2946-AC6B-39977762990A}"/>
              </a:ext>
            </a:extLst>
          </p:cNvPr>
          <p:cNvSpPr txBox="1"/>
          <p:nvPr/>
        </p:nvSpPr>
        <p:spPr>
          <a:xfrm>
            <a:off x="1540323" y="4958582"/>
            <a:ext cx="846578" cy="461665"/>
          </a:xfrm>
          <a:prstGeom prst="rect">
            <a:avLst/>
          </a:prstGeom>
          <a:noFill/>
        </p:spPr>
        <p:txBody>
          <a:bodyPr wrap="none" rtlCol="0">
            <a:spAutoFit/>
          </a:bodyPr>
          <a:lstStyle/>
          <a:p>
            <a:r>
              <a:rPr lang="en-US" sz="2400" dirty="0" err="1"/>
              <a:t>Iter</a:t>
            </a:r>
            <a:r>
              <a:rPr lang="en-US" sz="2400" dirty="0"/>
              <a:t> 1</a:t>
            </a:r>
          </a:p>
        </p:txBody>
      </p:sp>
      <p:sp>
        <p:nvSpPr>
          <p:cNvPr id="100" name="TextBox 99">
            <a:extLst>
              <a:ext uri="{FF2B5EF4-FFF2-40B4-BE49-F238E27FC236}">
                <a16:creationId xmlns:a16="http://schemas.microsoft.com/office/drawing/2014/main" id="{AD468DAF-A230-EC4A-81B5-2C8672C71AEE}"/>
              </a:ext>
            </a:extLst>
          </p:cNvPr>
          <p:cNvSpPr txBox="1"/>
          <p:nvPr/>
        </p:nvSpPr>
        <p:spPr>
          <a:xfrm>
            <a:off x="1514918" y="3731310"/>
            <a:ext cx="846578" cy="461665"/>
          </a:xfrm>
          <a:prstGeom prst="rect">
            <a:avLst/>
          </a:prstGeom>
          <a:noFill/>
        </p:spPr>
        <p:txBody>
          <a:bodyPr wrap="none" rtlCol="0">
            <a:spAutoFit/>
          </a:bodyPr>
          <a:lstStyle/>
          <a:p>
            <a:r>
              <a:rPr lang="en-US" sz="2400" dirty="0" err="1"/>
              <a:t>Iter</a:t>
            </a:r>
            <a:r>
              <a:rPr lang="en-US" sz="2400" dirty="0"/>
              <a:t> 2</a:t>
            </a:r>
          </a:p>
        </p:txBody>
      </p:sp>
      <p:sp>
        <p:nvSpPr>
          <p:cNvPr id="101" name="TextBox 100">
            <a:extLst>
              <a:ext uri="{FF2B5EF4-FFF2-40B4-BE49-F238E27FC236}">
                <a16:creationId xmlns:a16="http://schemas.microsoft.com/office/drawing/2014/main" id="{D3D1DA29-7690-1144-BCA2-CE73F7AE7330}"/>
              </a:ext>
            </a:extLst>
          </p:cNvPr>
          <p:cNvSpPr txBox="1"/>
          <p:nvPr/>
        </p:nvSpPr>
        <p:spPr>
          <a:xfrm>
            <a:off x="1489256" y="1835723"/>
            <a:ext cx="856196" cy="461665"/>
          </a:xfrm>
          <a:prstGeom prst="rect">
            <a:avLst/>
          </a:prstGeom>
          <a:noFill/>
        </p:spPr>
        <p:txBody>
          <a:bodyPr wrap="none" rtlCol="0">
            <a:spAutoFit/>
          </a:bodyPr>
          <a:lstStyle/>
          <a:p>
            <a:r>
              <a:rPr lang="en-US" sz="2400" dirty="0" err="1"/>
              <a:t>Iter</a:t>
            </a:r>
            <a:r>
              <a:rPr lang="en-US" sz="2400" dirty="0"/>
              <a:t> </a:t>
            </a:r>
            <a:r>
              <a:rPr lang="en-US" sz="2400" i="1" dirty="0">
                <a:latin typeface="Cambria Math" panose="02040503050406030204" pitchFamily="18" charset="0"/>
                <a:ea typeface="Cambria Math" panose="02040503050406030204" pitchFamily="18" charset="0"/>
              </a:rPr>
              <a:t>L</a:t>
            </a:r>
          </a:p>
        </p:txBody>
      </p:sp>
      <p:sp>
        <p:nvSpPr>
          <p:cNvPr id="105" name="Rectangle 104">
            <a:extLst>
              <a:ext uri="{FF2B5EF4-FFF2-40B4-BE49-F238E27FC236}">
                <a16:creationId xmlns:a16="http://schemas.microsoft.com/office/drawing/2014/main" id="{7113AF08-4D23-1646-A8CA-F9A7A19032F7}"/>
              </a:ext>
            </a:extLst>
          </p:cNvPr>
          <p:cNvSpPr/>
          <p:nvPr/>
        </p:nvSpPr>
        <p:spPr>
          <a:xfrm rot="16200000">
            <a:off x="4817055" y="1758436"/>
            <a:ext cx="1181898" cy="64063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Entropy Encoder</a:t>
            </a:r>
          </a:p>
        </p:txBody>
      </p:sp>
      <p:sp>
        <p:nvSpPr>
          <p:cNvPr id="106" name="Rectangle 105">
            <a:extLst>
              <a:ext uri="{FF2B5EF4-FFF2-40B4-BE49-F238E27FC236}">
                <a16:creationId xmlns:a16="http://schemas.microsoft.com/office/drawing/2014/main" id="{1EAC84BE-0D58-B244-B697-29287A28787D}"/>
              </a:ext>
            </a:extLst>
          </p:cNvPr>
          <p:cNvSpPr/>
          <p:nvPr/>
        </p:nvSpPr>
        <p:spPr>
          <a:xfrm rot="16200000">
            <a:off x="4817637" y="3651269"/>
            <a:ext cx="1181898" cy="64063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Entropy Encoder</a:t>
            </a:r>
          </a:p>
        </p:txBody>
      </p:sp>
      <p:sp>
        <p:nvSpPr>
          <p:cNvPr id="107" name="Rectangle 106">
            <a:extLst>
              <a:ext uri="{FF2B5EF4-FFF2-40B4-BE49-F238E27FC236}">
                <a16:creationId xmlns:a16="http://schemas.microsoft.com/office/drawing/2014/main" id="{36B34958-3850-D448-9DD5-495B71563495}"/>
              </a:ext>
            </a:extLst>
          </p:cNvPr>
          <p:cNvSpPr/>
          <p:nvPr/>
        </p:nvSpPr>
        <p:spPr>
          <a:xfrm rot="16200000">
            <a:off x="4817637" y="4944761"/>
            <a:ext cx="1181898" cy="64063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Entropy Encoder</a:t>
            </a:r>
          </a:p>
        </p:txBody>
      </p:sp>
      <p:sp>
        <p:nvSpPr>
          <p:cNvPr id="108" name="Google Shape;122;p16">
            <a:extLst>
              <a:ext uri="{FF2B5EF4-FFF2-40B4-BE49-F238E27FC236}">
                <a16:creationId xmlns:a16="http://schemas.microsoft.com/office/drawing/2014/main" id="{98765464-21F5-C847-A485-49DB17785059}"/>
              </a:ext>
            </a:extLst>
          </p:cNvPr>
          <p:cNvSpPr/>
          <p:nvPr/>
        </p:nvSpPr>
        <p:spPr>
          <a:xfrm rot="16200000">
            <a:off x="4465511" y="3880110"/>
            <a:ext cx="587596" cy="158121"/>
          </a:xfrm>
          <a:prstGeom prst="rect">
            <a:avLst/>
          </a:prstGeom>
          <a:solidFill>
            <a:srgbClr val="92D050">
              <a:alpha val="32000"/>
            </a:srgbClr>
          </a:solidFill>
          <a:ln w="12700" cap="flat" cmpd="sng">
            <a:solidFill>
              <a:srgbClr val="00B0F0"/>
            </a:solidFill>
            <a:prstDash val="solid"/>
            <a:round/>
            <a:headEnd type="none" w="sm" len="sm"/>
            <a:tailEnd type="none" w="sm" len="sm"/>
          </a:ln>
        </p:spPr>
        <p:txBody>
          <a:bodyPr spcFirstLastPara="1" wrap="square" lIns="91426" tIns="91426" rIns="91426" bIns="91426" anchor="ctr" anchorCtr="0">
            <a:noAutofit/>
          </a:bodyPr>
          <a:lstStyle/>
          <a:p>
            <a:endParaRPr dirty="0"/>
          </a:p>
        </p:txBody>
      </p:sp>
      <p:sp>
        <p:nvSpPr>
          <p:cNvPr id="109" name="Google Shape;122;p16">
            <a:extLst>
              <a:ext uri="{FF2B5EF4-FFF2-40B4-BE49-F238E27FC236}">
                <a16:creationId xmlns:a16="http://schemas.microsoft.com/office/drawing/2014/main" id="{1003EDBF-0FAB-984F-9750-16DFC25EE0CD}"/>
              </a:ext>
            </a:extLst>
          </p:cNvPr>
          <p:cNvSpPr/>
          <p:nvPr/>
        </p:nvSpPr>
        <p:spPr>
          <a:xfrm rot="16200000">
            <a:off x="4434741" y="1977953"/>
            <a:ext cx="587596" cy="158121"/>
          </a:xfrm>
          <a:prstGeom prst="rect">
            <a:avLst/>
          </a:prstGeom>
          <a:solidFill>
            <a:srgbClr val="92D050">
              <a:alpha val="10000"/>
            </a:srgbClr>
          </a:solidFill>
          <a:ln w="12700" cap="flat" cmpd="sng">
            <a:solidFill>
              <a:srgbClr val="00B0F0"/>
            </a:solidFill>
            <a:prstDash val="solid"/>
            <a:round/>
            <a:headEnd type="none" w="sm" len="sm"/>
            <a:tailEnd type="none" w="sm" len="sm"/>
          </a:ln>
        </p:spPr>
        <p:txBody>
          <a:bodyPr spcFirstLastPara="1" wrap="square" lIns="91426" tIns="91426" rIns="91426" bIns="91426" anchor="ctr" anchorCtr="0">
            <a:noAutofit/>
          </a:bodyPr>
          <a:lstStyle/>
          <a:p>
            <a:endParaRPr dirty="0"/>
          </a:p>
        </p:txBody>
      </p:sp>
      <p:sp>
        <p:nvSpPr>
          <p:cNvPr id="110" name="Rectangle 109">
            <a:extLst>
              <a:ext uri="{FF2B5EF4-FFF2-40B4-BE49-F238E27FC236}">
                <a16:creationId xmlns:a16="http://schemas.microsoft.com/office/drawing/2014/main" id="{FF0AA9A9-73AB-F045-8BFB-78A943EDC2C1}"/>
              </a:ext>
            </a:extLst>
          </p:cNvPr>
          <p:cNvSpPr/>
          <p:nvPr/>
        </p:nvSpPr>
        <p:spPr>
          <a:xfrm rot="16200000">
            <a:off x="6473585" y="1762019"/>
            <a:ext cx="1181898" cy="64063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Entropy Decoder</a:t>
            </a:r>
          </a:p>
        </p:txBody>
      </p:sp>
      <p:sp>
        <p:nvSpPr>
          <p:cNvPr id="111" name="Rectangle 110">
            <a:extLst>
              <a:ext uri="{FF2B5EF4-FFF2-40B4-BE49-F238E27FC236}">
                <a16:creationId xmlns:a16="http://schemas.microsoft.com/office/drawing/2014/main" id="{C1A8E6AD-C772-1748-80D4-73EBDEEBF8EF}"/>
              </a:ext>
            </a:extLst>
          </p:cNvPr>
          <p:cNvSpPr/>
          <p:nvPr/>
        </p:nvSpPr>
        <p:spPr>
          <a:xfrm rot="16200000">
            <a:off x="6474167" y="3654851"/>
            <a:ext cx="1181898" cy="64063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Entropy Decoder</a:t>
            </a:r>
          </a:p>
        </p:txBody>
      </p:sp>
      <p:sp>
        <p:nvSpPr>
          <p:cNvPr id="112" name="Rectangle 111">
            <a:extLst>
              <a:ext uri="{FF2B5EF4-FFF2-40B4-BE49-F238E27FC236}">
                <a16:creationId xmlns:a16="http://schemas.microsoft.com/office/drawing/2014/main" id="{78FBE277-7168-B545-8C92-2E8A0BA8804E}"/>
              </a:ext>
            </a:extLst>
          </p:cNvPr>
          <p:cNvSpPr/>
          <p:nvPr/>
        </p:nvSpPr>
        <p:spPr>
          <a:xfrm rot="16200000">
            <a:off x="6474167" y="4948342"/>
            <a:ext cx="1181898" cy="64063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Entropy Decoder</a:t>
            </a:r>
          </a:p>
        </p:txBody>
      </p:sp>
      <p:sp>
        <p:nvSpPr>
          <p:cNvPr id="113" name="Google Shape;122;p16">
            <a:extLst>
              <a:ext uri="{FF2B5EF4-FFF2-40B4-BE49-F238E27FC236}">
                <a16:creationId xmlns:a16="http://schemas.microsoft.com/office/drawing/2014/main" id="{9CCDA496-BAF3-5749-9C57-536B347E65BF}"/>
              </a:ext>
            </a:extLst>
          </p:cNvPr>
          <p:cNvSpPr/>
          <p:nvPr/>
        </p:nvSpPr>
        <p:spPr>
          <a:xfrm rot="16200000">
            <a:off x="7473873" y="5208114"/>
            <a:ext cx="587596" cy="158121"/>
          </a:xfrm>
          <a:prstGeom prst="rect">
            <a:avLst/>
          </a:prstGeom>
          <a:solidFill>
            <a:srgbClr val="92D050">
              <a:alpha val="59000"/>
            </a:srgbClr>
          </a:solidFill>
          <a:ln w="12700" cap="flat" cmpd="sng">
            <a:solidFill>
              <a:srgbClr val="00B0F0"/>
            </a:solidFill>
            <a:prstDash val="solid"/>
            <a:round/>
            <a:headEnd type="none" w="sm" len="sm"/>
            <a:tailEnd type="none" w="sm" len="sm"/>
          </a:ln>
        </p:spPr>
        <p:txBody>
          <a:bodyPr spcFirstLastPara="1" wrap="square" lIns="91426" tIns="91426" rIns="91426" bIns="91426" anchor="ctr" anchorCtr="0">
            <a:noAutofit/>
          </a:bodyPr>
          <a:lstStyle/>
          <a:p>
            <a:endParaRPr dirty="0"/>
          </a:p>
        </p:txBody>
      </p:sp>
      <p:sp>
        <p:nvSpPr>
          <p:cNvPr id="114" name="Google Shape;122;p16">
            <a:extLst>
              <a:ext uri="{FF2B5EF4-FFF2-40B4-BE49-F238E27FC236}">
                <a16:creationId xmlns:a16="http://schemas.microsoft.com/office/drawing/2014/main" id="{568B0D7F-EFCF-7E47-8A11-5B2A05EBF7DD}"/>
              </a:ext>
            </a:extLst>
          </p:cNvPr>
          <p:cNvSpPr/>
          <p:nvPr/>
        </p:nvSpPr>
        <p:spPr>
          <a:xfrm rot="16200000">
            <a:off x="7477213" y="3903330"/>
            <a:ext cx="587596" cy="158121"/>
          </a:xfrm>
          <a:prstGeom prst="rect">
            <a:avLst/>
          </a:prstGeom>
          <a:solidFill>
            <a:srgbClr val="92D050">
              <a:alpha val="32000"/>
            </a:srgbClr>
          </a:solidFill>
          <a:ln w="12700" cap="flat" cmpd="sng">
            <a:solidFill>
              <a:srgbClr val="00B0F0"/>
            </a:solidFill>
            <a:prstDash val="solid"/>
            <a:round/>
            <a:headEnd type="none" w="sm" len="sm"/>
            <a:tailEnd type="none" w="sm" len="sm"/>
          </a:ln>
        </p:spPr>
        <p:txBody>
          <a:bodyPr spcFirstLastPara="1" wrap="square" lIns="91426" tIns="91426" rIns="91426" bIns="91426" anchor="ctr" anchorCtr="0">
            <a:noAutofit/>
          </a:bodyPr>
          <a:lstStyle/>
          <a:p>
            <a:endParaRPr dirty="0"/>
          </a:p>
        </p:txBody>
      </p:sp>
      <p:sp>
        <p:nvSpPr>
          <p:cNvPr id="115" name="Google Shape;122;p16">
            <a:extLst>
              <a:ext uri="{FF2B5EF4-FFF2-40B4-BE49-F238E27FC236}">
                <a16:creationId xmlns:a16="http://schemas.microsoft.com/office/drawing/2014/main" id="{34155698-823C-364D-807D-C59CFDA67900}"/>
              </a:ext>
            </a:extLst>
          </p:cNvPr>
          <p:cNvSpPr/>
          <p:nvPr/>
        </p:nvSpPr>
        <p:spPr>
          <a:xfrm rot="16200000">
            <a:off x="7446443" y="2001173"/>
            <a:ext cx="587596" cy="158121"/>
          </a:xfrm>
          <a:prstGeom prst="rect">
            <a:avLst/>
          </a:prstGeom>
          <a:solidFill>
            <a:srgbClr val="92D050">
              <a:alpha val="10000"/>
            </a:srgbClr>
          </a:solidFill>
          <a:ln w="12700" cap="flat" cmpd="sng">
            <a:solidFill>
              <a:srgbClr val="00B0F0"/>
            </a:solidFill>
            <a:prstDash val="solid"/>
            <a:round/>
            <a:headEnd type="none" w="sm" len="sm"/>
            <a:tailEnd type="none" w="sm" len="sm"/>
          </a:ln>
        </p:spPr>
        <p:txBody>
          <a:bodyPr spcFirstLastPara="1" wrap="square" lIns="91426" tIns="91426" rIns="91426" bIns="91426" anchor="ctr" anchorCtr="0">
            <a:noAutofit/>
          </a:bodyPr>
          <a:lstStyle/>
          <a:p>
            <a:endParaRPr dirty="0"/>
          </a:p>
        </p:txBody>
      </p:sp>
      <p:cxnSp>
        <p:nvCxnSpPr>
          <p:cNvPr id="116" name="Google Shape;140;p16">
            <a:extLst>
              <a:ext uri="{FF2B5EF4-FFF2-40B4-BE49-F238E27FC236}">
                <a16:creationId xmlns:a16="http://schemas.microsoft.com/office/drawing/2014/main" id="{50BDC59D-C2AF-104B-B0B3-2C6BD9E3CFC9}"/>
              </a:ext>
            </a:extLst>
          </p:cNvPr>
          <p:cNvCxnSpPr>
            <a:cxnSpLocks/>
          </p:cNvCxnSpPr>
          <p:nvPr/>
        </p:nvCxnSpPr>
        <p:spPr>
          <a:xfrm rot="16200000">
            <a:off x="4969578" y="5133771"/>
            <a:ext cx="6900" cy="240376"/>
          </a:xfrm>
          <a:prstGeom prst="straightConnector1">
            <a:avLst/>
          </a:prstGeom>
          <a:noFill/>
          <a:ln w="9525" cap="flat" cmpd="sng">
            <a:solidFill>
              <a:schemeClr val="dk2"/>
            </a:solidFill>
            <a:prstDash val="solid"/>
            <a:round/>
            <a:headEnd type="none" w="lg" len="lg"/>
            <a:tailEnd type="triangle" w="lg" len="lg"/>
          </a:ln>
        </p:spPr>
      </p:cxnSp>
      <p:cxnSp>
        <p:nvCxnSpPr>
          <p:cNvPr id="117" name="Google Shape;140;p16">
            <a:extLst>
              <a:ext uri="{FF2B5EF4-FFF2-40B4-BE49-F238E27FC236}">
                <a16:creationId xmlns:a16="http://schemas.microsoft.com/office/drawing/2014/main" id="{385763D5-C10A-2142-BCCE-6477503D9BCF}"/>
              </a:ext>
            </a:extLst>
          </p:cNvPr>
          <p:cNvCxnSpPr>
            <a:cxnSpLocks/>
          </p:cNvCxnSpPr>
          <p:nvPr/>
        </p:nvCxnSpPr>
        <p:spPr>
          <a:xfrm rot="16200000">
            <a:off x="4970246" y="3847180"/>
            <a:ext cx="6900" cy="240376"/>
          </a:xfrm>
          <a:prstGeom prst="straightConnector1">
            <a:avLst/>
          </a:prstGeom>
          <a:noFill/>
          <a:ln w="9525" cap="flat" cmpd="sng">
            <a:solidFill>
              <a:schemeClr val="dk2"/>
            </a:solidFill>
            <a:prstDash val="solid"/>
            <a:round/>
            <a:headEnd type="none" w="lg" len="lg"/>
            <a:tailEnd type="triangle" w="lg" len="lg"/>
          </a:ln>
        </p:spPr>
      </p:cxnSp>
      <p:cxnSp>
        <p:nvCxnSpPr>
          <p:cNvPr id="118" name="Google Shape;140;p16">
            <a:extLst>
              <a:ext uri="{FF2B5EF4-FFF2-40B4-BE49-F238E27FC236}">
                <a16:creationId xmlns:a16="http://schemas.microsoft.com/office/drawing/2014/main" id="{F6F49934-4789-A848-AA9F-8AFA7F7A5407}"/>
              </a:ext>
            </a:extLst>
          </p:cNvPr>
          <p:cNvCxnSpPr>
            <a:cxnSpLocks/>
          </p:cNvCxnSpPr>
          <p:nvPr/>
        </p:nvCxnSpPr>
        <p:spPr>
          <a:xfrm rot="16200000">
            <a:off x="4952920" y="1930620"/>
            <a:ext cx="6900" cy="240376"/>
          </a:xfrm>
          <a:prstGeom prst="straightConnector1">
            <a:avLst/>
          </a:prstGeom>
          <a:noFill/>
          <a:ln w="9525" cap="flat" cmpd="sng">
            <a:solidFill>
              <a:schemeClr val="dk2"/>
            </a:solidFill>
            <a:prstDash val="solid"/>
            <a:round/>
            <a:headEnd type="none" w="lg" len="lg"/>
            <a:tailEnd type="triangle" w="lg" len="lg"/>
          </a:ln>
        </p:spPr>
      </p:cxnSp>
      <p:sp>
        <p:nvSpPr>
          <p:cNvPr id="125" name="Google Shape;122;p16">
            <a:extLst>
              <a:ext uri="{FF2B5EF4-FFF2-40B4-BE49-F238E27FC236}">
                <a16:creationId xmlns:a16="http://schemas.microsoft.com/office/drawing/2014/main" id="{31A919D3-AA1E-7748-BCB2-13254CB3D8EF}"/>
              </a:ext>
            </a:extLst>
          </p:cNvPr>
          <p:cNvSpPr/>
          <p:nvPr/>
        </p:nvSpPr>
        <p:spPr>
          <a:xfrm rot="16200000">
            <a:off x="6036189" y="5188741"/>
            <a:ext cx="470267" cy="146684"/>
          </a:xfrm>
          <a:prstGeom prst="rect">
            <a:avLst/>
          </a:prstGeom>
          <a:solidFill>
            <a:srgbClr val="92D050">
              <a:alpha val="59000"/>
            </a:srgbClr>
          </a:solidFill>
          <a:ln w="12700" cap="flat" cmpd="sng">
            <a:solidFill>
              <a:srgbClr val="00B0F0"/>
            </a:solidFill>
            <a:prstDash val="solid"/>
            <a:round/>
            <a:headEnd type="none" w="sm" len="sm"/>
            <a:tailEnd type="none" w="sm" len="sm"/>
          </a:ln>
        </p:spPr>
        <p:txBody>
          <a:bodyPr spcFirstLastPara="1" wrap="square" lIns="91426" tIns="91426" rIns="91426" bIns="91426" anchor="ctr" anchorCtr="0">
            <a:noAutofit/>
          </a:bodyPr>
          <a:lstStyle/>
          <a:p>
            <a:endParaRPr dirty="0"/>
          </a:p>
        </p:txBody>
      </p:sp>
      <p:sp>
        <p:nvSpPr>
          <p:cNvPr id="126" name="Google Shape;122;p16">
            <a:extLst>
              <a:ext uri="{FF2B5EF4-FFF2-40B4-BE49-F238E27FC236}">
                <a16:creationId xmlns:a16="http://schemas.microsoft.com/office/drawing/2014/main" id="{83D39520-5331-7944-9E7B-96663832EF4C}"/>
              </a:ext>
            </a:extLst>
          </p:cNvPr>
          <p:cNvSpPr/>
          <p:nvPr/>
        </p:nvSpPr>
        <p:spPr>
          <a:xfrm rot="16200000">
            <a:off x="6094104" y="3875191"/>
            <a:ext cx="339785" cy="132405"/>
          </a:xfrm>
          <a:prstGeom prst="rect">
            <a:avLst/>
          </a:prstGeom>
          <a:solidFill>
            <a:srgbClr val="92D050">
              <a:alpha val="33000"/>
            </a:srgbClr>
          </a:solidFill>
          <a:ln w="12700" cap="flat" cmpd="sng">
            <a:solidFill>
              <a:srgbClr val="00B0F0"/>
            </a:solidFill>
            <a:prstDash val="solid"/>
            <a:round/>
            <a:headEnd type="none" w="sm" len="sm"/>
            <a:tailEnd type="none" w="sm" len="sm"/>
          </a:ln>
        </p:spPr>
        <p:txBody>
          <a:bodyPr spcFirstLastPara="1" wrap="square" lIns="91426" tIns="91426" rIns="91426" bIns="91426" anchor="ctr" anchorCtr="0">
            <a:noAutofit/>
          </a:bodyPr>
          <a:lstStyle/>
          <a:p>
            <a:endParaRPr dirty="0"/>
          </a:p>
        </p:txBody>
      </p:sp>
      <p:sp>
        <p:nvSpPr>
          <p:cNvPr id="127" name="Google Shape;122;p16">
            <a:extLst>
              <a:ext uri="{FF2B5EF4-FFF2-40B4-BE49-F238E27FC236}">
                <a16:creationId xmlns:a16="http://schemas.microsoft.com/office/drawing/2014/main" id="{F52152A1-43F5-6547-83A2-CDE115894FA9}"/>
              </a:ext>
            </a:extLst>
          </p:cNvPr>
          <p:cNvSpPr/>
          <p:nvPr/>
        </p:nvSpPr>
        <p:spPr>
          <a:xfrm rot="16200000">
            <a:off x="6152596" y="1984389"/>
            <a:ext cx="222801" cy="132405"/>
          </a:xfrm>
          <a:prstGeom prst="rect">
            <a:avLst/>
          </a:prstGeom>
          <a:solidFill>
            <a:srgbClr val="92D050">
              <a:alpha val="12000"/>
            </a:srgbClr>
          </a:solidFill>
          <a:ln w="12700" cap="flat" cmpd="sng">
            <a:solidFill>
              <a:srgbClr val="00B0F0"/>
            </a:solidFill>
            <a:prstDash val="solid"/>
            <a:round/>
            <a:headEnd type="none" w="sm" len="sm"/>
            <a:tailEnd type="none" w="sm" len="sm"/>
          </a:ln>
        </p:spPr>
        <p:txBody>
          <a:bodyPr spcFirstLastPara="1" wrap="square" lIns="91426" tIns="91426" rIns="91426" bIns="91426" anchor="ctr" anchorCtr="0">
            <a:noAutofit/>
          </a:bodyPr>
          <a:lstStyle/>
          <a:p>
            <a:endParaRPr dirty="0"/>
          </a:p>
        </p:txBody>
      </p:sp>
      <p:cxnSp>
        <p:nvCxnSpPr>
          <p:cNvPr id="128" name="Google Shape;140;p16">
            <a:extLst>
              <a:ext uri="{FF2B5EF4-FFF2-40B4-BE49-F238E27FC236}">
                <a16:creationId xmlns:a16="http://schemas.microsoft.com/office/drawing/2014/main" id="{92DA5BDB-D501-5E49-A9EE-929F4AD395F0}"/>
              </a:ext>
            </a:extLst>
          </p:cNvPr>
          <p:cNvCxnSpPr>
            <a:cxnSpLocks/>
          </p:cNvCxnSpPr>
          <p:nvPr/>
        </p:nvCxnSpPr>
        <p:spPr>
          <a:xfrm>
            <a:off x="5732551" y="2077408"/>
            <a:ext cx="325287" cy="0"/>
          </a:xfrm>
          <a:prstGeom prst="straightConnector1">
            <a:avLst/>
          </a:prstGeom>
          <a:noFill/>
          <a:ln w="9525" cap="flat" cmpd="sng">
            <a:solidFill>
              <a:schemeClr val="dk2"/>
            </a:solidFill>
            <a:prstDash val="solid"/>
            <a:round/>
            <a:headEnd type="none" w="lg" len="lg"/>
            <a:tailEnd type="triangle" w="lg" len="lg"/>
          </a:ln>
        </p:spPr>
      </p:cxnSp>
      <p:cxnSp>
        <p:nvCxnSpPr>
          <p:cNvPr id="129" name="Google Shape;140;p16">
            <a:extLst>
              <a:ext uri="{FF2B5EF4-FFF2-40B4-BE49-F238E27FC236}">
                <a16:creationId xmlns:a16="http://schemas.microsoft.com/office/drawing/2014/main" id="{1893D5F9-6856-9F46-AF6F-49120350A3D0}"/>
              </a:ext>
            </a:extLst>
          </p:cNvPr>
          <p:cNvCxnSpPr>
            <a:cxnSpLocks/>
          </p:cNvCxnSpPr>
          <p:nvPr/>
        </p:nvCxnSpPr>
        <p:spPr>
          <a:xfrm>
            <a:off x="5705175" y="3957548"/>
            <a:ext cx="325287" cy="0"/>
          </a:xfrm>
          <a:prstGeom prst="straightConnector1">
            <a:avLst/>
          </a:prstGeom>
          <a:noFill/>
          <a:ln w="9525" cap="flat" cmpd="sng">
            <a:solidFill>
              <a:schemeClr val="dk2"/>
            </a:solidFill>
            <a:prstDash val="solid"/>
            <a:round/>
            <a:headEnd type="none" w="lg" len="lg"/>
            <a:tailEnd type="triangle" w="lg" len="lg"/>
          </a:ln>
        </p:spPr>
      </p:cxnSp>
      <p:cxnSp>
        <p:nvCxnSpPr>
          <p:cNvPr id="130" name="Google Shape;140;p16">
            <a:extLst>
              <a:ext uri="{FF2B5EF4-FFF2-40B4-BE49-F238E27FC236}">
                <a16:creationId xmlns:a16="http://schemas.microsoft.com/office/drawing/2014/main" id="{DBAD7A14-9402-7A48-9C89-AF1C5FB3A98F}"/>
              </a:ext>
            </a:extLst>
          </p:cNvPr>
          <p:cNvCxnSpPr>
            <a:cxnSpLocks/>
          </p:cNvCxnSpPr>
          <p:nvPr/>
        </p:nvCxnSpPr>
        <p:spPr>
          <a:xfrm>
            <a:off x="5707615" y="5286964"/>
            <a:ext cx="325287" cy="0"/>
          </a:xfrm>
          <a:prstGeom prst="straightConnector1">
            <a:avLst/>
          </a:prstGeom>
          <a:noFill/>
          <a:ln w="9525" cap="flat" cmpd="sng">
            <a:solidFill>
              <a:schemeClr val="dk2"/>
            </a:solidFill>
            <a:prstDash val="solid"/>
            <a:round/>
            <a:headEnd type="none" w="lg" len="lg"/>
            <a:tailEnd type="triangle" w="lg" len="lg"/>
          </a:ln>
        </p:spPr>
      </p:cxnSp>
      <p:cxnSp>
        <p:nvCxnSpPr>
          <p:cNvPr id="131" name="Google Shape;140;p16">
            <a:extLst>
              <a:ext uri="{FF2B5EF4-FFF2-40B4-BE49-F238E27FC236}">
                <a16:creationId xmlns:a16="http://schemas.microsoft.com/office/drawing/2014/main" id="{E9F3F5AD-1C08-2744-8C63-226A1CA65383}"/>
              </a:ext>
            </a:extLst>
          </p:cNvPr>
          <p:cNvCxnSpPr>
            <a:cxnSpLocks/>
          </p:cNvCxnSpPr>
          <p:nvPr/>
        </p:nvCxnSpPr>
        <p:spPr>
          <a:xfrm>
            <a:off x="6544714" y="2067758"/>
            <a:ext cx="325287" cy="0"/>
          </a:xfrm>
          <a:prstGeom prst="straightConnector1">
            <a:avLst/>
          </a:prstGeom>
          <a:noFill/>
          <a:ln w="9525" cap="flat" cmpd="sng">
            <a:solidFill>
              <a:schemeClr val="dk2"/>
            </a:solidFill>
            <a:prstDash val="solid"/>
            <a:round/>
            <a:headEnd type="none" w="lg" len="lg"/>
            <a:tailEnd type="triangle" w="lg" len="lg"/>
          </a:ln>
        </p:spPr>
      </p:cxnSp>
      <p:cxnSp>
        <p:nvCxnSpPr>
          <p:cNvPr id="132" name="Google Shape;140;p16">
            <a:extLst>
              <a:ext uri="{FF2B5EF4-FFF2-40B4-BE49-F238E27FC236}">
                <a16:creationId xmlns:a16="http://schemas.microsoft.com/office/drawing/2014/main" id="{5BA26B16-2290-9040-8A0F-E91463D69356}"/>
              </a:ext>
            </a:extLst>
          </p:cNvPr>
          <p:cNvCxnSpPr>
            <a:cxnSpLocks/>
          </p:cNvCxnSpPr>
          <p:nvPr/>
        </p:nvCxnSpPr>
        <p:spPr>
          <a:xfrm>
            <a:off x="6517338" y="3947898"/>
            <a:ext cx="325287" cy="0"/>
          </a:xfrm>
          <a:prstGeom prst="straightConnector1">
            <a:avLst/>
          </a:prstGeom>
          <a:noFill/>
          <a:ln w="9525" cap="flat" cmpd="sng">
            <a:solidFill>
              <a:schemeClr val="dk2"/>
            </a:solidFill>
            <a:prstDash val="solid"/>
            <a:round/>
            <a:headEnd type="none" w="lg" len="lg"/>
            <a:tailEnd type="triangle" w="lg" len="lg"/>
          </a:ln>
        </p:spPr>
      </p:cxnSp>
      <p:cxnSp>
        <p:nvCxnSpPr>
          <p:cNvPr id="133" name="Google Shape;140;p16">
            <a:extLst>
              <a:ext uri="{FF2B5EF4-FFF2-40B4-BE49-F238E27FC236}">
                <a16:creationId xmlns:a16="http://schemas.microsoft.com/office/drawing/2014/main" id="{9D645D64-6B38-3E47-8F5A-74A4F88311E5}"/>
              </a:ext>
            </a:extLst>
          </p:cNvPr>
          <p:cNvCxnSpPr>
            <a:cxnSpLocks/>
          </p:cNvCxnSpPr>
          <p:nvPr/>
        </p:nvCxnSpPr>
        <p:spPr>
          <a:xfrm>
            <a:off x="6519776" y="5277314"/>
            <a:ext cx="325287" cy="0"/>
          </a:xfrm>
          <a:prstGeom prst="straightConnector1">
            <a:avLst/>
          </a:prstGeom>
          <a:noFill/>
          <a:ln w="9525" cap="flat" cmpd="sng">
            <a:solidFill>
              <a:schemeClr val="dk2"/>
            </a:solidFill>
            <a:prstDash val="solid"/>
            <a:round/>
            <a:headEnd type="none" w="lg" len="lg"/>
            <a:tailEnd type="triangle" w="lg" len="lg"/>
          </a:ln>
        </p:spPr>
      </p:cxnSp>
      <p:cxnSp>
        <p:nvCxnSpPr>
          <p:cNvPr id="134" name="Google Shape;140;p16">
            <a:extLst>
              <a:ext uri="{FF2B5EF4-FFF2-40B4-BE49-F238E27FC236}">
                <a16:creationId xmlns:a16="http://schemas.microsoft.com/office/drawing/2014/main" id="{01829A82-64D5-7C4A-A320-BC679E760C8E}"/>
              </a:ext>
            </a:extLst>
          </p:cNvPr>
          <p:cNvCxnSpPr>
            <a:cxnSpLocks/>
          </p:cNvCxnSpPr>
          <p:nvPr/>
        </p:nvCxnSpPr>
        <p:spPr>
          <a:xfrm>
            <a:off x="7401233" y="2079338"/>
            <a:ext cx="245781" cy="0"/>
          </a:xfrm>
          <a:prstGeom prst="straightConnector1">
            <a:avLst/>
          </a:prstGeom>
          <a:noFill/>
          <a:ln w="9525" cap="flat" cmpd="sng">
            <a:solidFill>
              <a:schemeClr val="dk2"/>
            </a:solidFill>
            <a:prstDash val="solid"/>
            <a:round/>
            <a:headEnd type="none" w="lg" len="lg"/>
            <a:tailEnd type="triangle" w="lg" len="lg"/>
          </a:ln>
        </p:spPr>
      </p:cxnSp>
      <p:cxnSp>
        <p:nvCxnSpPr>
          <p:cNvPr id="135" name="Google Shape;140;p16">
            <a:extLst>
              <a:ext uri="{FF2B5EF4-FFF2-40B4-BE49-F238E27FC236}">
                <a16:creationId xmlns:a16="http://schemas.microsoft.com/office/drawing/2014/main" id="{BF1B0518-BB77-0242-8031-A4A3108C4296}"/>
              </a:ext>
            </a:extLst>
          </p:cNvPr>
          <p:cNvCxnSpPr>
            <a:cxnSpLocks/>
          </p:cNvCxnSpPr>
          <p:nvPr/>
        </p:nvCxnSpPr>
        <p:spPr>
          <a:xfrm>
            <a:off x="7408576" y="3959478"/>
            <a:ext cx="238432" cy="0"/>
          </a:xfrm>
          <a:prstGeom prst="straightConnector1">
            <a:avLst/>
          </a:prstGeom>
          <a:noFill/>
          <a:ln w="9525" cap="flat" cmpd="sng">
            <a:solidFill>
              <a:schemeClr val="dk2"/>
            </a:solidFill>
            <a:prstDash val="solid"/>
            <a:round/>
            <a:headEnd type="none" w="lg" len="lg"/>
            <a:tailEnd type="triangle" w="lg" len="lg"/>
          </a:ln>
        </p:spPr>
      </p:cxnSp>
      <p:cxnSp>
        <p:nvCxnSpPr>
          <p:cNvPr id="136" name="Google Shape;140;p16">
            <a:extLst>
              <a:ext uri="{FF2B5EF4-FFF2-40B4-BE49-F238E27FC236}">
                <a16:creationId xmlns:a16="http://schemas.microsoft.com/office/drawing/2014/main" id="{6CB4BA60-6458-024F-A82B-8C311ED055F8}"/>
              </a:ext>
            </a:extLst>
          </p:cNvPr>
          <p:cNvCxnSpPr>
            <a:cxnSpLocks/>
          </p:cNvCxnSpPr>
          <p:nvPr/>
        </p:nvCxnSpPr>
        <p:spPr>
          <a:xfrm>
            <a:off x="7411021" y="5288900"/>
            <a:ext cx="235993" cy="12133"/>
          </a:xfrm>
          <a:prstGeom prst="straightConnector1">
            <a:avLst/>
          </a:prstGeom>
          <a:noFill/>
          <a:ln w="9525" cap="flat" cmpd="sng">
            <a:solidFill>
              <a:schemeClr val="dk2"/>
            </a:solidFill>
            <a:prstDash val="solid"/>
            <a:round/>
            <a:headEnd type="none" w="lg" len="lg"/>
            <a:tailEnd type="triangle" w="lg" len="lg"/>
          </a:ln>
        </p:spPr>
      </p:cxnSp>
      <p:sp>
        <p:nvSpPr>
          <p:cNvPr id="137" name="TextBox 136">
            <a:extLst>
              <a:ext uri="{FF2B5EF4-FFF2-40B4-BE49-F238E27FC236}">
                <a16:creationId xmlns:a16="http://schemas.microsoft.com/office/drawing/2014/main" id="{645455C9-5D03-DE47-8A33-E5054491629D}"/>
              </a:ext>
            </a:extLst>
          </p:cNvPr>
          <p:cNvSpPr txBox="1"/>
          <p:nvPr/>
        </p:nvSpPr>
        <p:spPr>
          <a:xfrm>
            <a:off x="3514985" y="4977072"/>
            <a:ext cx="484428" cy="584775"/>
          </a:xfrm>
          <a:prstGeom prst="rect">
            <a:avLst/>
          </a:prstGeom>
          <a:noFill/>
        </p:spPr>
        <p:txBody>
          <a:bodyPr wrap="none" rtlCol="0">
            <a:spAutoFit/>
          </a:bodyPr>
          <a:lstStyle/>
          <a:p>
            <a:r>
              <a:rPr lang="en-US" sz="3200" dirty="0">
                <a:latin typeface="Apple Chancery" panose="03020702040506060504" pitchFamily="66" charset="-79"/>
                <a:ea typeface="Cambria Math" panose="02040503050406030204" pitchFamily="18" charset="0"/>
                <a:cs typeface="Apple Chancery" panose="03020702040506060504" pitchFamily="66" charset="-79"/>
              </a:rPr>
              <a:t>E</a:t>
            </a:r>
          </a:p>
        </p:txBody>
      </p:sp>
      <p:sp>
        <p:nvSpPr>
          <p:cNvPr id="138" name="TextBox 137">
            <a:extLst>
              <a:ext uri="{FF2B5EF4-FFF2-40B4-BE49-F238E27FC236}">
                <a16:creationId xmlns:a16="http://schemas.microsoft.com/office/drawing/2014/main" id="{AD0A79CF-01BE-6D43-83A1-E3B4954B9B79}"/>
              </a:ext>
            </a:extLst>
          </p:cNvPr>
          <p:cNvSpPr txBox="1"/>
          <p:nvPr/>
        </p:nvSpPr>
        <p:spPr>
          <a:xfrm>
            <a:off x="3518048" y="3729748"/>
            <a:ext cx="484428" cy="584775"/>
          </a:xfrm>
          <a:prstGeom prst="rect">
            <a:avLst/>
          </a:prstGeom>
          <a:noFill/>
        </p:spPr>
        <p:txBody>
          <a:bodyPr wrap="none" rtlCol="0">
            <a:spAutoFit/>
          </a:bodyPr>
          <a:lstStyle/>
          <a:p>
            <a:r>
              <a:rPr lang="en-US" sz="3200" dirty="0">
                <a:latin typeface="Apple Chancery" panose="03020702040506060504" pitchFamily="66" charset="-79"/>
                <a:ea typeface="Cambria Math" panose="02040503050406030204" pitchFamily="18" charset="0"/>
                <a:cs typeface="Apple Chancery" panose="03020702040506060504" pitchFamily="66" charset="-79"/>
              </a:rPr>
              <a:t>E</a:t>
            </a:r>
          </a:p>
        </p:txBody>
      </p:sp>
      <p:sp>
        <p:nvSpPr>
          <p:cNvPr id="139" name="TextBox 138">
            <a:extLst>
              <a:ext uri="{FF2B5EF4-FFF2-40B4-BE49-F238E27FC236}">
                <a16:creationId xmlns:a16="http://schemas.microsoft.com/office/drawing/2014/main" id="{CD58E576-6015-E045-B826-FA187CD93B83}"/>
              </a:ext>
            </a:extLst>
          </p:cNvPr>
          <p:cNvSpPr txBox="1"/>
          <p:nvPr/>
        </p:nvSpPr>
        <p:spPr>
          <a:xfrm>
            <a:off x="3528136" y="1808552"/>
            <a:ext cx="484428" cy="584775"/>
          </a:xfrm>
          <a:prstGeom prst="rect">
            <a:avLst/>
          </a:prstGeom>
          <a:noFill/>
        </p:spPr>
        <p:txBody>
          <a:bodyPr wrap="none" rtlCol="0">
            <a:spAutoFit/>
          </a:bodyPr>
          <a:lstStyle/>
          <a:p>
            <a:r>
              <a:rPr lang="en-US" sz="3200" dirty="0">
                <a:latin typeface="Apple Chancery" panose="03020702040506060504" pitchFamily="66" charset="-79"/>
                <a:ea typeface="Cambria Math" panose="02040503050406030204" pitchFamily="18" charset="0"/>
                <a:cs typeface="Apple Chancery" panose="03020702040506060504" pitchFamily="66" charset="-79"/>
              </a:rPr>
              <a:t>E</a:t>
            </a:r>
          </a:p>
        </p:txBody>
      </p:sp>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D1B2032A-2ECC-AD48-8B15-1B4778147A81}"/>
                  </a:ext>
                </a:extLst>
              </p:cNvPr>
              <p:cNvSpPr txBox="1"/>
              <p:nvPr/>
            </p:nvSpPr>
            <p:spPr>
              <a:xfrm>
                <a:off x="6089885" y="5374019"/>
                <a:ext cx="352661"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𝑐</m:t>
                      </m:r>
                      <m:r>
                        <a:rPr lang="en-US" sz="2800" i="1" baseline="-25000">
                          <a:latin typeface="Cambria Math" panose="02040503050406030204" pitchFamily="18" charset="0"/>
                        </a:rPr>
                        <m:t>0</m:t>
                      </m:r>
                    </m:oMath>
                  </m:oMathPara>
                </a14:m>
                <a:endParaRPr lang="en-US" sz="2800" baseline="-25000" dirty="0"/>
              </a:p>
            </p:txBody>
          </p:sp>
        </mc:Choice>
        <mc:Fallback xmlns="">
          <p:sp>
            <p:nvSpPr>
              <p:cNvPr id="140" name="TextBox 139">
                <a:extLst>
                  <a:ext uri="{FF2B5EF4-FFF2-40B4-BE49-F238E27FC236}">
                    <a16:creationId xmlns:a16="http://schemas.microsoft.com/office/drawing/2014/main" id="{D1B2032A-2ECC-AD48-8B15-1B4778147A81}"/>
                  </a:ext>
                </a:extLst>
              </p:cNvPr>
              <p:cNvSpPr txBox="1">
                <a:spLocks noRot="1" noChangeAspect="1" noMove="1" noResize="1" noEditPoints="1" noAdjustHandles="1" noChangeArrowheads="1" noChangeShapeType="1" noTextEdit="1"/>
              </p:cNvSpPr>
              <p:nvPr/>
            </p:nvSpPr>
            <p:spPr>
              <a:xfrm>
                <a:off x="6089885" y="5374019"/>
                <a:ext cx="352661" cy="420949"/>
              </a:xfrm>
              <a:prstGeom prst="rect">
                <a:avLst/>
              </a:prstGeom>
              <a:blipFill>
                <a:blip r:embed="rId20"/>
                <a:stretch>
                  <a:fillRect l="-13793" r="-13793"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B4C000A5-607A-2443-9AF6-9563DF3089B7}"/>
                  </a:ext>
                </a:extLst>
              </p:cNvPr>
              <p:cNvSpPr txBox="1"/>
              <p:nvPr/>
            </p:nvSpPr>
            <p:spPr>
              <a:xfrm>
                <a:off x="6098079" y="4003303"/>
                <a:ext cx="352661"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𝑐</m:t>
                      </m:r>
                      <m:r>
                        <a:rPr lang="en-US" sz="2800" i="1" baseline="-25000">
                          <a:latin typeface="Cambria Math" panose="02040503050406030204" pitchFamily="18" charset="0"/>
                        </a:rPr>
                        <m:t>1</m:t>
                      </m:r>
                    </m:oMath>
                  </m:oMathPara>
                </a14:m>
                <a:endParaRPr lang="en-US" sz="2800" baseline="-25000" dirty="0"/>
              </a:p>
            </p:txBody>
          </p:sp>
        </mc:Choice>
        <mc:Fallback xmlns="">
          <p:sp>
            <p:nvSpPr>
              <p:cNvPr id="141" name="TextBox 140">
                <a:extLst>
                  <a:ext uri="{FF2B5EF4-FFF2-40B4-BE49-F238E27FC236}">
                    <a16:creationId xmlns:a16="http://schemas.microsoft.com/office/drawing/2014/main" id="{B4C000A5-607A-2443-9AF6-9563DF3089B7}"/>
                  </a:ext>
                </a:extLst>
              </p:cNvPr>
              <p:cNvSpPr txBox="1">
                <a:spLocks noRot="1" noChangeAspect="1" noMove="1" noResize="1" noEditPoints="1" noAdjustHandles="1" noChangeArrowheads="1" noChangeShapeType="1" noTextEdit="1"/>
              </p:cNvSpPr>
              <p:nvPr/>
            </p:nvSpPr>
            <p:spPr>
              <a:xfrm>
                <a:off x="6098079" y="4003303"/>
                <a:ext cx="352661" cy="420949"/>
              </a:xfrm>
              <a:prstGeom prst="rect">
                <a:avLst/>
              </a:prstGeom>
              <a:blipFill>
                <a:blip r:embed="rId21"/>
                <a:stretch>
                  <a:fillRect l="-17857" r="-17857" b="-205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16E929FE-9B9F-7944-A9DC-AF035F0D6826}"/>
                  </a:ext>
                </a:extLst>
              </p:cNvPr>
              <p:cNvSpPr txBox="1"/>
              <p:nvPr/>
            </p:nvSpPr>
            <p:spPr>
              <a:xfrm>
                <a:off x="6082320" y="2057498"/>
                <a:ext cx="353623"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𝑐</m:t>
                      </m:r>
                      <m:r>
                        <a:rPr lang="en-US" sz="2800" i="1" baseline="-25000">
                          <a:latin typeface="Cambria Math" panose="02040503050406030204" pitchFamily="18" charset="0"/>
                        </a:rPr>
                        <m:t>𝐿</m:t>
                      </m:r>
                    </m:oMath>
                  </m:oMathPara>
                </a14:m>
                <a:endParaRPr lang="en-US" sz="2800" baseline="-25000" dirty="0"/>
              </a:p>
            </p:txBody>
          </p:sp>
        </mc:Choice>
        <mc:Fallback xmlns="">
          <p:sp>
            <p:nvSpPr>
              <p:cNvPr id="142" name="TextBox 141">
                <a:extLst>
                  <a:ext uri="{FF2B5EF4-FFF2-40B4-BE49-F238E27FC236}">
                    <a16:creationId xmlns:a16="http://schemas.microsoft.com/office/drawing/2014/main" id="{16E929FE-9B9F-7944-A9DC-AF035F0D6826}"/>
                  </a:ext>
                </a:extLst>
              </p:cNvPr>
              <p:cNvSpPr txBox="1">
                <a:spLocks noRot="1" noChangeAspect="1" noMove="1" noResize="1" noEditPoints="1" noAdjustHandles="1" noChangeArrowheads="1" noChangeShapeType="1" noTextEdit="1"/>
              </p:cNvSpPr>
              <p:nvPr/>
            </p:nvSpPr>
            <p:spPr>
              <a:xfrm>
                <a:off x="6082320" y="2057498"/>
                <a:ext cx="353623" cy="420949"/>
              </a:xfrm>
              <a:prstGeom prst="rect">
                <a:avLst/>
              </a:prstGeom>
              <a:blipFill>
                <a:blip r:embed="rId22"/>
                <a:stretch>
                  <a:fillRect l="-17857" r="-14286" b="-17647"/>
                </a:stretch>
              </a:blipFill>
            </p:spPr>
            <p:txBody>
              <a:bodyPr/>
              <a:lstStyle/>
              <a:p>
                <a:r>
                  <a:rPr lang="en-US">
                    <a:noFill/>
                  </a:rPr>
                  <a:t> </a:t>
                </a:r>
              </a:p>
            </p:txBody>
          </p:sp>
        </mc:Fallback>
      </mc:AlternateContent>
      <p:grpSp>
        <p:nvGrpSpPr>
          <p:cNvPr id="143" name="Group 142">
            <a:extLst>
              <a:ext uri="{FF2B5EF4-FFF2-40B4-BE49-F238E27FC236}">
                <a16:creationId xmlns:a16="http://schemas.microsoft.com/office/drawing/2014/main" id="{DC755B16-1210-8D4C-96E1-42CCC37BD60C}"/>
              </a:ext>
            </a:extLst>
          </p:cNvPr>
          <p:cNvGrpSpPr/>
          <p:nvPr/>
        </p:nvGrpSpPr>
        <p:grpSpPr>
          <a:xfrm>
            <a:off x="3812441" y="2958746"/>
            <a:ext cx="42739" cy="168175"/>
            <a:chOff x="6454809" y="1804065"/>
            <a:chExt cx="42739" cy="168175"/>
          </a:xfrm>
        </p:grpSpPr>
        <p:sp>
          <p:nvSpPr>
            <p:cNvPr id="144" name="Oval 143">
              <a:extLst>
                <a:ext uri="{FF2B5EF4-FFF2-40B4-BE49-F238E27FC236}">
                  <a16:creationId xmlns:a16="http://schemas.microsoft.com/office/drawing/2014/main" id="{E2424FF2-13AB-AD42-B627-7E7AADAA9B76}"/>
                </a:ext>
              </a:extLst>
            </p:cNvPr>
            <p:cNvSpPr/>
            <p:nvPr/>
          </p:nvSpPr>
          <p:spPr>
            <a:xfrm flipH="1">
              <a:off x="6457024" y="1804065"/>
              <a:ext cx="40524" cy="34372"/>
            </a:xfrm>
            <a:prstGeom prst="ellipse">
              <a:avLst/>
            </a:prstGeom>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45" name="Oval 144">
              <a:extLst>
                <a:ext uri="{FF2B5EF4-FFF2-40B4-BE49-F238E27FC236}">
                  <a16:creationId xmlns:a16="http://schemas.microsoft.com/office/drawing/2014/main" id="{F71CE251-D868-B441-A164-3C3D26456171}"/>
                </a:ext>
              </a:extLst>
            </p:cNvPr>
            <p:cNvSpPr/>
            <p:nvPr/>
          </p:nvSpPr>
          <p:spPr>
            <a:xfrm flipH="1">
              <a:off x="6454809" y="1937868"/>
              <a:ext cx="40525" cy="34372"/>
            </a:xfrm>
            <a:prstGeom prst="ellipse">
              <a:avLst/>
            </a:prstGeom>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46" name="Group 145">
            <a:extLst>
              <a:ext uri="{FF2B5EF4-FFF2-40B4-BE49-F238E27FC236}">
                <a16:creationId xmlns:a16="http://schemas.microsoft.com/office/drawing/2014/main" id="{E3F8EBB7-3593-244A-AFBC-2CB15953095D}"/>
              </a:ext>
            </a:extLst>
          </p:cNvPr>
          <p:cNvGrpSpPr/>
          <p:nvPr/>
        </p:nvGrpSpPr>
        <p:grpSpPr>
          <a:xfrm>
            <a:off x="8632218" y="2928969"/>
            <a:ext cx="42739" cy="168175"/>
            <a:chOff x="6454809" y="1804065"/>
            <a:chExt cx="42739" cy="168175"/>
          </a:xfrm>
        </p:grpSpPr>
        <p:sp>
          <p:nvSpPr>
            <p:cNvPr id="147" name="Oval 146">
              <a:extLst>
                <a:ext uri="{FF2B5EF4-FFF2-40B4-BE49-F238E27FC236}">
                  <a16:creationId xmlns:a16="http://schemas.microsoft.com/office/drawing/2014/main" id="{FAE3CE9E-AD6E-DD42-9758-CFCC0BF73481}"/>
                </a:ext>
              </a:extLst>
            </p:cNvPr>
            <p:cNvSpPr/>
            <p:nvPr/>
          </p:nvSpPr>
          <p:spPr>
            <a:xfrm flipH="1">
              <a:off x="6457024" y="1804065"/>
              <a:ext cx="40524" cy="34372"/>
            </a:xfrm>
            <a:prstGeom prst="ellipse">
              <a:avLst/>
            </a:prstGeom>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48" name="Oval 147">
              <a:extLst>
                <a:ext uri="{FF2B5EF4-FFF2-40B4-BE49-F238E27FC236}">
                  <a16:creationId xmlns:a16="http://schemas.microsoft.com/office/drawing/2014/main" id="{59420287-1BBA-D442-8DB7-1E06F7D205C2}"/>
                </a:ext>
              </a:extLst>
            </p:cNvPr>
            <p:cNvSpPr/>
            <p:nvPr/>
          </p:nvSpPr>
          <p:spPr>
            <a:xfrm flipH="1">
              <a:off x="6454809" y="1937868"/>
              <a:ext cx="40525" cy="34372"/>
            </a:xfrm>
            <a:prstGeom prst="ellipse">
              <a:avLst/>
            </a:prstGeom>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49" name="Rectangle 148">
            <a:extLst>
              <a:ext uri="{FF2B5EF4-FFF2-40B4-BE49-F238E27FC236}">
                <a16:creationId xmlns:a16="http://schemas.microsoft.com/office/drawing/2014/main" id="{AD82AC4D-6B22-994D-B156-FBAFA924B439}"/>
              </a:ext>
            </a:extLst>
          </p:cNvPr>
          <p:cNvSpPr/>
          <p:nvPr/>
        </p:nvSpPr>
        <p:spPr>
          <a:xfrm rot="16200000">
            <a:off x="4115083" y="3405685"/>
            <a:ext cx="4248509" cy="559585"/>
          </a:xfrm>
          <a:prstGeom prst="rect">
            <a:avLst/>
          </a:prstGeom>
          <a:noFill/>
          <a:ln w="190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150" name="Google Shape;140;p16">
            <a:extLst>
              <a:ext uri="{FF2B5EF4-FFF2-40B4-BE49-F238E27FC236}">
                <a16:creationId xmlns:a16="http://schemas.microsoft.com/office/drawing/2014/main" id="{A5DC5D77-D8FD-B646-9968-2DF1D2A7DB1E}"/>
              </a:ext>
            </a:extLst>
          </p:cNvPr>
          <p:cNvCxnSpPr>
            <a:cxnSpLocks/>
            <a:endCxn id="149" idx="1"/>
          </p:cNvCxnSpPr>
          <p:nvPr/>
        </p:nvCxnSpPr>
        <p:spPr>
          <a:xfrm flipV="1">
            <a:off x="6239332" y="5809732"/>
            <a:ext cx="0" cy="310403"/>
          </a:xfrm>
          <a:prstGeom prst="straightConnector1">
            <a:avLst/>
          </a:prstGeom>
          <a:noFill/>
          <a:ln w="9525" cap="flat" cmpd="sng">
            <a:solidFill>
              <a:schemeClr val="dk2"/>
            </a:solidFill>
            <a:prstDash val="solid"/>
            <a:round/>
            <a:headEnd type="none" w="lg" len="lg"/>
            <a:tailEnd type="triangle" w="lg" len="lg"/>
          </a:ln>
        </p:spPr>
      </p:cxnSp>
      <p:sp>
        <p:nvSpPr>
          <p:cNvPr id="151" name="TextBox 150">
            <a:extLst>
              <a:ext uri="{FF2B5EF4-FFF2-40B4-BE49-F238E27FC236}">
                <a16:creationId xmlns:a16="http://schemas.microsoft.com/office/drawing/2014/main" id="{12EFB181-D52A-B34D-926D-F84C19BF270D}"/>
              </a:ext>
            </a:extLst>
          </p:cNvPr>
          <p:cNvSpPr txBox="1"/>
          <p:nvPr/>
        </p:nvSpPr>
        <p:spPr>
          <a:xfrm>
            <a:off x="2957123" y="6061882"/>
            <a:ext cx="6068777" cy="523220"/>
          </a:xfrm>
          <a:prstGeom prst="rect">
            <a:avLst/>
          </a:prstGeom>
          <a:noFill/>
        </p:spPr>
        <p:txBody>
          <a:bodyPr wrap="none" rtlCol="0">
            <a:spAutoFit/>
          </a:bodyPr>
          <a:lstStyle/>
          <a:p>
            <a:r>
              <a:rPr lang="en-US" sz="2800" dirty="0"/>
              <a:t>Layered codes transmitted over network</a:t>
            </a:r>
          </a:p>
        </p:txBody>
      </p:sp>
      <p:sp>
        <p:nvSpPr>
          <p:cNvPr id="152" name="Right Brace 151">
            <a:extLst>
              <a:ext uri="{FF2B5EF4-FFF2-40B4-BE49-F238E27FC236}">
                <a16:creationId xmlns:a16="http://schemas.microsoft.com/office/drawing/2014/main" id="{3A0908B5-CBF8-F945-AFE3-93AC016D6235}"/>
              </a:ext>
            </a:extLst>
          </p:cNvPr>
          <p:cNvSpPr/>
          <p:nvPr/>
        </p:nvSpPr>
        <p:spPr>
          <a:xfrm>
            <a:off x="9583064" y="3943709"/>
            <a:ext cx="135686" cy="108791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153" name="Group 152">
            <a:extLst>
              <a:ext uri="{FF2B5EF4-FFF2-40B4-BE49-F238E27FC236}">
                <a16:creationId xmlns:a16="http://schemas.microsoft.com/office/drawing/2014/main" id="{B0F303EA-B3E3-F148-AD18-1E17D64CC463}"/>
              </a:ext>
            </a:extLst>
          </p:cNvPr>
          <p:cNvGrpSpPr/>
          <p:nvPr/>
        </p:nvGrpSpPr>
        <p:grpSpPr>
          <a:xfrm>
            <a:off x="10037403" y="4175982"/>
            <a:ext cx="480772" cy="623320"/>
            <a:chOff x="10238363" y="2859246"/>
            <a:chExt cx="480772" cy="623320"/>
          </a:xfrm>
        </p:grpSpPr>
        <mc:AlternateContent xmlns:mc="http://schemas.openxmlformats.org/markup-compatibility/2006" xmlns:a14="http://schemas.microsoft.com/office/drawing/2010/main">
          <mc:Choice Requires="a14">
            <p:sp>
              <p:nvSpPr>
                <p:cNvPr id="154" name="Rectangle 153">
                  <a:extLst>
                    <a:ext uri="{FF2B5EF4-FFF2-40B4-BE49-F238E27FC236}">
                      <a16:creationId xmlns:a16="http://schemas.microsoft.com/office/drawing/2014/main" id="{BD0E234C-63A1-5342-B1F7-93FA1C2DBB2A}"/>
                    </a:ext>
                  </a:extLst>
                </p:cNvPr>
                <p:cNvSpPr/>
                <p:nvPr/>
              </p:nvSpPr>
              <p:spPr>
                <a:xfrm>
                  <a:off x="10238363" y="2859246"/>
                  <a:ext cx="446148" cy="598369"/>
                </a:xfrm>
                <a:prstGeom prst="rect">
                  <a:avLst/>
                </a:prstGeom>
              </p:spPr>
              <p:txBody>
                <a:bodyPr wrap="none">
                  <a:spAutoFit/>
                </a:bodyPr>
                <a:lstStyle/>
                <a:p>
                  <a:r>
                    <a:rPr lang="en-US" sz="3200" dirty="0">
                      <a:latin typeface="hat"/>
                      <a:ea typeface="Calibri" panose="020F0502020204030204" pitchFamily="34" charset="0"/>
                      <a:cs typeface="Times New Roman" panose="02020603050405020304" pitchFamily="18" charset="0"/>
                    </a:rPr>
                    <a:t> </a:t>
                  </a:r>
                  <a14:m>
                    <m:oMath xmlns:m="http://schemas.openxmlformats.org/officeDocument/2006/math">
                      <m:acc>
                        <m:accPr>
                          <m:chr m:val="̂"/>
                          <m:ctrlPr>
                            <a:rPr lang="en-US" sz="3200" i="1">
                              <a:latin typeface="Cambria Math" panose="02040503050406030204" pitchFamily="18" charset="0"/>
                              <a:ea typeface="Calibri" panose="020F0502020204030204" pitchFamily="34" charset="0"/>
                              <a:cs typeface="Times New Roman" panose="02020603050405020304" pitchFamily="18" charset="0"/>
                            </a:rPr>
                          </m:ctrlPr>
                        </m:accPr>
                        <m:e>
                          <m:r>
                            <a:rPr lang="en-US" sz="3200" i="1">
                              <a:latin typeface="Cambria Math" panose="02040503050406030204" pitchFamily="18" charset="0"/>
                              <a:ea typeface="Calibri" panose="020F0502020204030204" pitchFamily="34" charset="0"/>
                              <a:cs typeface="Times New Roman" panose="02020603050405020304" pitchFamily="18" charset="0"/>
                            </a:rPr>
                            <m:t>𝐼</m:t>
                          </m:r>
                        </m:e>
                      </m:acc>
                    </m:oMath>
                  </a14:m>
                  <a:endParaRPr lang="en-US" sz="3200" baseline="30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54" name="Rectangle 153">
                  <a:extLst>
                    <a:ext uri="{FF2B5EF4-FFF2-40B4-BE49-F238E27FC236}">
                      <a16:creationId xmlns:a16="http://schemas.microsoft.com/office/drawing/2014/main" id="{BD0E234C-63A1-5342-B1F7-93FA1C2DBB2A}"/>
                    </a:ext>
                  </a:extLst>
                </p:cNvPr>
                <p:cNvSpPr>
                  <a:spLocks noRot="1" noChangeAspect="1" noMove="1" noResize="1" noEditPoints="1" noAdjustHandles="1" noChangeArrowheads="1" noChangeShapeType="1" noTextEdit="1"/>
                </p:cNvSpPr>
                <p:nvPr/>
              </p:nvSpPr>
              <p:spPr>
                <a:xfrm>
                  <a:off x="10238363" y="2859246"/>
                  <a:ext cx="446148" cy="598369"/>
                </a:xfrm>
                <a:prstGeom prst="rect">
                  <a:avLst/>
                </a:prstGeom>
                <a:blipFill>
                  <a:blip r:embed="rId23"/>
                  <a:stretch>
                    <a:fillRect t="-10417" r="-5556"/>
                  </a:stretch>
                </a:blipFill>
              </p:spPr>
              <p:txBody>
                <a:bodyPr/>
                <a:lstStyle/>
                <a:p>
                  <a:r>
                    <a:rPr lang="en-US">
                      <a:noFill/>
                    </a:rPr>
                    <a:t> </a:t>
                  </a:r>
                </a:p>
              </p:txBody>
            </p:sp>
          </mc:Fallback>
        </mc:AlternateContent>
        <p:sp>
          <p:nvSpPr>
            <p:cNvPr id="155" name="TextBox 154">
              <a:extLst>
                <a:ext uri="{FF2B5EF4-FFF2-40B4-BE49-F238E27FC236}">
                  <a16:creationId xmlns:a16="http://schemas.microsoft.com/office/drawing/2014/main" id="{11673C61-E98A-7A41-B8BB-28B11FB4736D}"/>
                </a:ext>
              </a:extLst>
            </p:cNvPr>
            <p:cNvSpPr txBox="1"/>
            <p:nvPr/>
          </p:nvSpPr>
          <p:spPr>
            <a:xfrm>
              <a:off x="10417449" y="3113234"/>
              <a:ext cx="301686" cy="369332"/>
            </a:xfrm>
            <a:prstGeom prst="rect">
              <a:avLst/>
            </a:prstGeom>
            <a:noFill/>
          </p:spPr>
          <p:txBody>
            <a:bodyPr wrap="none" rtlCol="0">
              <a:spAutoFit/>
            </a:bodyPr>
            <a:lstStyle/>
            <a:p>
              <a:r>
                <a:rPr lang="en-US" i="1" dirty="0"/>
                <a:t>1</a:t>
              </a:r>
            </a:p>
          </p:txBody>
        </p:sp>
      </p:grpSp>
      <p:sp>
        <p:nvSpPr>
          <p:cNvPr id="156" name="Right Brace 155">
            <a:extLst>
              <a:ext uri="{FF2B5EF4-FFF2-40B4-BE49-F238E27FC236}">
                <a16:creationId xmlns:a16="http://schemas.microsoft.com/office/drawing/2014/main" id="{36F56CA3-74D4-BD44-B47A-31B64BB1B28D}"/>
              </a:ext>
            </a:extLst>
          </p:cNvPr>
          <p:cNvSpPr/>
          <p:nvPr/>
        </p:nvSpPr>
        <p:spPr>
          <a:xfrm>
            <a:off x="9749045" y="2093306"/>
            <a:ext cx="236497" cy="294521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7" name="Rectangle 156">
                <a:extLst>
                  <a:ext uri="{FF2B5EF4-FFF2-40B4-BE49-F238E27FC236}">
                    <a16:creationId xmlns:a16="http://schemas.microsoft.com/office/drawing/2014/main" id="{151B1652-4416-6543-B7CC-0D436B54553F}"/>
                  </a:ext>
                </a:extLst>
              </p:cNvPr>
              <p:cNvSpPr/>
              <p:nvPr/>
            </p:nvSpPr>
            <p:spPr>
              <a:xfrm>
                <a:off x="9829268" y="3343926"/>
                <a:ext cx="559237"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oMath>
                  </m:oMathPara>
                </a14:m>
                <a:endParaRPr lang="en-US" sz="2000" dirty="0"/>
              </a:p>
            </p:txBody>
          </p:sp>
        </mc:Choice>
        <mc:Fallback xmlns="">
          <p:sp>
            <p:nvSpPr>
              <p:cNvPr id="157" name="Rectangle 156">
                <a:extLst>
                  <a:ext uri="{FF2B5EF4-FFF2-40B4-BE49-F238E27FC236}">
                    <a16:creationId xmlns:a16="http://schemas.microsoft.com/office/drawing/2014/main" id="{151B1652-4416-6543-B7CC-0D436B54553F}"/>
                  </a:ext>
                </a:extLst>
              </p:cNvPr>
              <p:cNvSpPr>
                <a:spLocks noRot="1" noChangeAspect="1" noMove="1" noResize="1" noEditPoints="1" noAdjustHandles="1" noChangeArrowheads="1" noChangeShapeType="1" noTextEdit="1"/>
              </p:cNvSpPr>
              <p:nvPr/>
            </p:nvSpPr>
            <p:spPr>
              <a:xfrm>
                <a:off x="9829268" y="3343926"/>
                <a:ext cx="559237" cy="400110"/>
              </a:xfrm>
              <a:prstGeom prst="rect">
                <a:avLst/>
              </a:prstGeom>
              <a:blipFill>
                <a:blip r:embed="rId24"/>
                <a:stretch>
                  <a:fillRect b="-9375"/>
                </a:stretch>
              </a:blipFill>
            </p:spPr>
            <p:txBody>
              <a:bodyPr/>
              <a:lstStyle/>
              <a:p>
                <a:r>
                  <a:rPr lang="en-US">
                    <a:noFill/>
                  </a:rPr>
                  <a:t> </a:t>
                </a:r>
              </a:p>
            </p:txBody>
          </p:sp>
        </mc:Fallback>
      </mc:AlternateContent>
      <p:grpSp>
        <p:nvGrpSpPr>
          <p:cNvPr id="158" name="Group 157">
            <a:extLst>
              <a:ext uri="{FF2B5EF4-FFF2-40B4-BE49-F238E27FC236}">
                <a16:creationId xmlns:a16="http://schemas.microsoft.com/office/drawing/2014/main" id="{7D5A55D4-363D-F44C-AD57-4DB33BFA463B}"/>
              </a:ext>
            </a:extLst>
          </p:cNvPr>
          <p:cNvGrpSpPr/>
          <p:nvPr/>
        </p:nvGrpSpPr>
        <p:grpSpPr>
          <a:xfrm>
            <a:off x="10248503" y="3272382"/>
            <a:ext cx="487184" cy="623320"/>
            <a:chOff x="10238363" y="2859246"/>
            <a:chExt cx="487184" cy="623320"/>
          </a:xfrm>
        </p:grpSpPr>
        <mc:AlternateContent xmlns:mc="http://schemas.openxmlformats.org/markup-compatibility/2006" xmlns:a14="http://schemas.microsoft.com/office/drawing/2010/main">
          <mc:Choice Requires="a14">
            <p:sp>
              <p:nvSpPr>
                <p:cNvPr id="159" name="Rectangle 158">
                  <a:extLst>
                    <a:ext uri="{FF2B5EF4-FFF2-40B4-BE49-F238E27FC236}">
                      <a16:creationId xmlns:a16="http://schemas.microsoft.com/office/drawing/2014/main" id="{314AB16E-A4EC-6F42-A8B5-37D24A15E805}"/>
                    </a:ext>
                  </a:extLst>
                </p:cNvPr>
                <p:cNvSpPr/>
                <p:nvPr/>
              </p:nvSpPr>
              <p:spPr>
                <a:xfrm>
                  <a:off x="10238363" y="2859246"/>
                  <a:ext cx="446148" cy="598369"/>
                </a:xfrm>
                <a:prstGeom prst="rect">
                  <a:avLst/>
                </a:prstGeom>
              </p:spPr>
              <p:txBody>
                <a:bodyPr wrap="none">
                  <a:spAutoFit/>
                </a:bodyPr>
                <a:lstStyle/>
                <a:p>
                  <a:r>
                    <a:rPr lang="en-US" sz="3200" dirty="0">
                      <a:latin typeface="hat"/>
                      <a:ea typeface="Calibri" panose="020F0502020204030204" pitchFamily="34" charset="0"/>
                      <a:cs typeface="Times New Roman" panose="02020603050405020304" pitchFamily="18" charset="0"/>
                    </a:rPr>
                    <a:t> </a:t>
                  </a:r>
                  <a14:m>
                    <m:oMath xmlns:m="http://schemas.openxmlformats.org/officeDocument/2006/math">
                      <m:acc>
                        <m:accPr>
                          <m:chr m:val="̂"/>
                          <m:ctrlPr>
                            <a:rPr lang="en-US" sz="3200" i="1">
                              <a:latin typeface="Cambria Math" panose="02040503050406030204" pitchFamily="18" charset="0"/>
                              <a:ea typeface="Calibri" panose="020F0502020204030204" pitchFamily="34" charset="0"/>
                              <a:cs typeface="Times New Roman" panose="02020603050405020304" pitchFamily="18" charset="0"/>
                            </a:rPr>
                          </m:ctrlPr>
                        </m:accPr>
                        <m:e>
                          <m:r>
                            <a:rPr lang="en-US" sz="3200" i="1">
                              <a:latin typeface="Cambria Math" panose="02040503050406030204" pitchFamily="18" charset="0"/>
                              <a:ea typeface="Calibri" panose="020F0502020204030204" pitchFamily="34" charset="0"/>
                              <a:cs typeface="Times New Roman" panose="02020603050405020304" pitchFamily="18" charset="0"/>
                            </a:rPr>
                            <m:t>𝐼</m:t>
                          </m:r>
                        </m:e>
                      </m:acc>
                    </m:oMath>
                  </a14:m>
                  <a:endParaRPr lang="en-US" sz="3200" baseline="30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59" name="Rectangle 158">
                  <a:extLst>
                    <a:ext uri="{FF2B5EF4-FFF2-40B4-BE49-F238E27FC236}">
                      <a16:creationId xmlns:a16="http://schemas.microsoft.com/office/drawing/2014/main" id="{314AB16E-A4EC-6F42-A8B5-37D24A15E805}"/>
                    </a:ext>
                  </a:extLst>
                </p:cNvPr>
                <p:cNvSpPr>
                  <a:spLocks noRot="1" noChangeAspect="1" noMove="1" noResize="1" noEditPoints="1" noAdjustHandles="1" noChangeArrowheads="1" noChangeShapeType="1" noTextEdit="1"/>
                </p:cNvSpPr>
                <p:nvPr/>
              </p:nvSpPr>
              <p:spPr>
                <a:xfrm>
                  <a:off x="10238363" y="2859246"/>
                  <a:ext cx="446148" cy="598369"/>
                </a:xfrm>
                <a:prstGeom prst="rect">
                  <a:avLst/>
                </a:prstGeom>
                <a:blipFill>
                  <a:blip r:embed="rId25"/>
                  <a:stretch>
                    <a:fillRect t="-10417" r="-8333"/>
                  </a:stretch>
                </a:blipFill>
              </p:spPr>
              <p:txBody>
                <a:bodyPr/>
                <a:lstStyle/>
                <a:p>
                  <a:r>
                    <a:rPr lang="en-US">
                      <a:noFill/>
                    </a:rPr>
                    <a:t> </a:t>
                  </a:r>
                </a:p>
              </p:txBody>
            </p:sp>
          </mc:Fallback>
        </mc:AlternateContent>
        <p:sp>
          <p:nvSpPr>
            <p:cNvPr id="160" name="TextBox 159">
              <a:extLst>
                <a:ext uri="{FF2B5EF4-FFF2-40B4-BE49-F238E27FC236}">
                  <a16:creationId xmlns:a16="http://schemas.microsoft.com/office/drawing/2014/main" id="{5C3D805E-65DA-C04B-B44C-AD24F1BB3734}"/>
                </a:ext>
              </a:extLst>
            </p:cNvPr>
            <p:cNvSpPr txBox="1"/>
            <p:nvPr/>
          </p:nvSpPr>
          <p:spPr>
            <a:xfrm>
              <a:off x="10417449" y="3113234"/>
              <a:ext cx="308098"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L</a:t>
              </a:r>
            </a:p>
          </p:txBody>
        </p:sp>
      </p:grpSp>
      <p:cxnSp>
        <p:nvCxnSpPr>
          <p:cNvPr id="161" name="Google Shape;140;p16">
            <a:extLst>
              <a:ext uri="{FF2B5EF4-FFF2-40B4-BE49-F238E27FC236}">
                <a16:creationId xmlns:a16="http://schemas.microsoft.com/office/drawing/2014/main" id="{247AE038-1E70-C34D-8E7C-7081133FB97F}"/>
              </a:ext>
            </a:extLst>
          </p:cNvPr>
          <p:cNvCxnSpPr>
            <a:cxnSpLocks/>
          </p:cNvCxnSpPr>
          <p:nvPr/>
        </p:nvCxnSpPr>
        <p:spPr>
          <a:xfrm>
            <a:off x="9570929" y="5073249"/>
            <a:ext cx="503736" cy="0"/>
          </a:xfrm>
          <a:prstGeom prst="straightConnector1">
            <a:avLst/>
          </a:prstGeom>
          <a:noFill/>
          <a:ln w="9525" cap="flat" cmpd="sng">
            <a:solidFill>
              <a:schemeClr val="dk2"/>
            </a:solidFill>
            <a:prstDash val="solid"/>
            <a:round/>
            <a:headEnd type="none" w="lg" len="lg"/>
            <a:tailEnd type="triangle" w="lg" len="lg"/>
          </a:ln>
        </p:spPr>
      </p:cxnSp>
      <p:cxnSp>
        <p:nvCxnSpPr>
          <p:cNvPr id="162" name="Google Shape;140;p16">
            <a:extLst>
              <a:ext uri="{FF2B5EF4-FFF2-40B4-BE49-F238E27FC236}">
                <a16:creationId xmlns:a16="http://schemas.microsoft.com/office/drawing/2014/main" id="{B211B666-33BD-0541-AE0D-B7CBE35B5747}"/>
              </a:ext>
            </a:extLst>
          </p:cNvPr>
          <p:cNvCxnSpPr>
            <a:cxnSpLocks/>
          </p:cNvCxnSpPr>
          <p:nvPr/>
        </p:nvCxnSpPr>
        <p:spPr>
          <a:xfrm>
            <a:off x="10200205" y="3566998"/>
            <a:ext cx="261063" cy="0"/>
          </a:xfrm>
          <a:prstGeom prst="straightConnector1">
            <a:avLst/>
          </a:prstGeom>
          <a:noFill/>
          <a:ln w="9525" cap="flat" cmpd="sng">
            <a:solidFill>
              <a:schemeClr val="dk2"/>
            </a:solidFill>
            <a:prstDash val="solid"/>
            <a:round/>
            <a:headEnd type="none" w="lg" len="lg"/>
            <a:tailEnd type="triangle" w="lg" len="lg"/>
          </a:ln>
        </p:spPr>
      </p:cxnSp>
      <mc:AlternateContent xmlns:mc="http://schemas.openxmlformats.org/markup-compatibility/2006" xmlns:a14="http://schemas.microsoft.com/office/drawing/2010/main">
        <mc:Choice Requires="a14">
          <p:sp>
            <p:nvSpPr>
              <p:cNvPr id="164" name="Rectangle 163">
                <a:extLst>
                  <a:ext uri="{FF2B5EF4-FFF2-40B4-BE49-F238E27FC236}">
                    <a16:creationId xmlns:a16="http://schemas.microsoft.com/office/drawing/2014/main" id="{464620E7-C273-F441-B4EA-457B6A5C76F9}"/>
                  </a:ext>
                </a:extLst>
              </p:cNvPr>
              <p:cNvSpPr/>
              <p:nvPr/>
            </p:nvSpPr>
            <p:spPr>
              <a:xfrm>
                <a:off x="9895578" y="4775459"/>
                <a:ext cx="446148" cy="598369"/>
              </a:xfrm>
              <a:prstGeom prst="rect">
                <a:avLst/>
              </a:prstGeom>
            </p:spPr>
            <p:txBody>
              <a:bodyPr wrap="none">
                <a:spAutoFit/>
              </a:bodyPr>
              <a:lstStyle/>
              <a:p>
                <a:r>
                  <a:rPr lang="en-US" sz="3200" dirty="0">
                    <a:latin typeface="hat"/>
                    <a:ea typeface="Calibri" panose="020F0502020204030204" pitchFamily="34" charset="0"/>
                    <a:cs typeface="Times New Roman" panose="02020603050405020304" pitchFamily="18" charset="0"/>
                  </a:rPr>
                  <a:t> </a:t>
                </a:r>
                <a14:m>
                  <m:oMath xmlns:m="http://schemas.openxmlformats.org/officeDocument/2006/math">
                    <m:acc>
                      <m:accPr>
                        <m:chr m:val="̂"/>
                        <m:ctrlPr>
                          <a:rPr lang="en-US" sz="3200" i="1">
                            <a:latin typeface="Cambria Math" panose="02040503050406030204" pitchFamily="18" charset="0"/>
                            <a:ea typeface="Calibri" panose="020F0502020204030204" pitchFamily="34" charset="0"/>
                            <a:cs typeface="Times New Roman" panose="02020603050405020304" pitchFamily="18" charset="0"/>
                          </a:rPr>
                        </m:ctrlPr>
                      </m:accPr>
                      <m:e>
                        <m:r>
                          <a:rPr lang="en-US" sz="3200" i="1">
                            <a:latin typeface="Cambria Math" panose="02040503050406030204" pitchFamily="18" charset="0"/>
                            <a:ea typeface="Calibri" panose="020F0502020204030204" pitchFamily="34" charset="0"/>
                            <a:cs typeface="Times New Roman" panose="02020603050405020304" pitchFamily="18" charset="0"/>
                          </a:rPr>
                          <m:t>𝐼</m:t>
                        </m:r>
                      </m:e>
                    </m:acc>
                  </m:oMath>
                </a14:m>
                <a:endParaRPr lang="en-US" sz="3200" baseline="30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64" name="Rectangle 163">
                <a:extLst>
                  <a:ext uri="{FF2B5EF4-FFF2-40B4-BE49-F238E27FC236}">
                    <a16:creationId xmlns:a16="http://schemas.microsoft.com/office/drawing/2014/main" id="{464620E7-C273-F441-B4EA-457B6A5C76F9}"/>
                  </a:ext>
                </a:extLst>
              </p:cNvPr>
              <p:cNvSpPr>
                <a:spLocks noRot="1" noChangeAspect="1" noMove="1" noResize="1" noEditPoints="1" noAdjustHandles="1" noChangeArrowheads="1" noChangeShapeType="1" noTextEdit="1"/>
              </p:cNvSpPr>
              <p:nvPr/>
            </p:nvSpPr>
            <p:spPr>
              <a:xfrm>
                <a:off x="9895578" y="4775459"/>
                <a:ext cx="446148" cy="598369"/>
              </a:xfrm>
              <a:prstGeom prst="rect">
                <a:avLst/>
              </a:prstGeom>
              <a:blipFill>
                <a:blip r:embed="rId26"/>
                <a:stretch>
                  <a:fillRect t="-10204" r="-5556"/>
                </a:stretch>
              </a:blipFill>
            </p:spPr>
            <p:txBody>
              <a:bodyPr/>
              <a:lstStyle/>
              <a:p>
                <a:r>
                  <a:rPr lang="en-US">
                    <a:noFill/>
                  </a:rPr>
                  <a:t> </a:t>
                </a:r>
              </a:p>
            </p:txBody>
          </p:sp>
        </mc:Fallback>
      </mc:AlternateContent>
      <p:sp>
        <p:nvSpPr>
          <p:cNvPr id="165" name="TextBox 164">
            <a:extLst>
              <a:ext uri="{FF2B5EF4-FFF2-40B4-BE49-F238E27FC236}">
                <a16:creationId xmlns:a16="http://schemas.microsoft.com/office/drawing/2014/main" id="{DFD5FED0-706D-3249-BB92-60F8EB66FF88}"/>
              </a:ext>
            </a:extLst>
          </p:cNvPr>
          <p:cNvSpPr txBox="1"/>
          <p:nvPr/>
        </p:nvSpPr>
        <p:spPr>
          <a:xfrm>
            <a:off x="10074664" y="5029441"/>
            <a:ext cx="301686" cy="369332"/>
          </a:xfrm>
          <a:prstGeom prst="rect">
            <a:avLst/>
          </a:prstGeom>
          <a:noFill/>
        </p:spPr>
        <p:txBody>
          <a:bodyPr wrap="none" rtlCol="0">
            <a:spAutoFit/>
          </a:bodyPr>
          <a:lstStyle/>
          <a:p>
            <a:r>
              <a:rPr lang="en-US" i="1" dirty="0"/>
              <a:t>0</a:t>
            </a:r>
          </a:p>
        </p:txBody>
      </p:sp>
      <p:sp>
        <p:nvSpPr>
          <p:cNvPr id="166" name="Title 1">
            <a:extLst>
              <a:ext uri="{FF2B5EF4-FFF2-40B4-BE49-F238E27FC236}">
                <a16:creationId xmlns:a16="http://schemas.microsoft.com/office/drawing/2014/main" id="{B04FF51D-8E2F-6742-B121-AC839A997403}"/>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Layered Neural Encoder (using residual codes)</a:t>
            </a:r>
          </a:p>
        </p:txBody>
      </p:sp>
      <p:sp>
        <p:nvSpPr>
          <p:cNvPr id="2" name="Slide Number Placeholder 1">
            <a:extLst>
              <a:ext uri="{FF2B5EF4-FFF2-40B4-BE49-F238E27FC236}">
                <a16:creationId xmlns:a16="http://schemas.microsoft.com/office/drawing/2014/main" id="{22224D24-A9B3-254D-B160-B933F7AF6AA9}"/>
              </a:ext>
            </a:extLst>
          </p:cNvPr>
          <p:cNvSpPr>
            <a:spLocks noGrp="1"/>
          </p:cNvSpPr>
          <p:nvPr>
            <p:ph type="sldNum" sz="quarter" idx="12"/>
          </p:nvPr>
        </p:nvSpPr>
        <p:spPr/>
        <p:txBody>
          <a:bodyPr/>
          <a:lstStyle/>
          <a:p>
            <a:fld id="{443A9061-2289-304F-B665-1757CDF8AAA3}" type="slidenum">
              <a:rPr lang="en-US" smtClean="0"/>
              <a:t>17</a:t>
            </a:fld>
            <a:endParaRPr lang="en-US"/>
          </a:p>
        </p:txBody>
      </p:sp>
    </p:spTree>
    <p:extLst>
      <p:ext uri="{BB962C8B-B14F-4D97-AF65-F5344CB8AC3E}">
        <p14:creationId xmlns:p14="http://schemas.microsoft.com/office/powerpoint/2010/main" val="277672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6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1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1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1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2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2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32"/>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3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3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4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52"/>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5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2"/>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8"/>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38"/>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49"/>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2"/>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55"/>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57"/>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68"/>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86"/>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01"/>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05"/>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09"/>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1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15"/>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18"/>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27"/>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28"/>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31"/>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34"/>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39"/>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42"/>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43"/>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46"/>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50"/>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58"/>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54"/>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158"/>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162"/>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57"/>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56"/>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149"/>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51"/>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 grpId="0"/>
      <p:bldP spid="5" grpId="0" animBg="1"/>
      <p:bldP spid="6" grpId="0" animBg="1"/>
      <p:bldP spid="7" grpId="0" animBg="1"/>
      <p:bldP spid="8" grpId="0" animBg="1"/>
      <p:bldP spid="17" grpId="0"/>
      <p:bldP spid="18" grpId="0" animBg="1"/>
      <p:bldP spid="19" grpId="0" animBg="1"/>
      <p:bldP spid="20" grpId="0" animBg="1"/>
      <p:bldP spid="24" grpId="0"/>
      <p:bldP spid="43" grpId="0"/>
      <p:bldP spid="45" grpId="0"/>
      <p:bldP spid="46" grpId="0"/>
      <p:bldP spid="47" grpId="0"/>
      <p:bldP spid="51" grpId="0"/>
      <p:bldP spid="52" grpId="0"/>
      <p:bldP spid="53" grpId="0"/>
      <p:bldP spid="54" grpId="0"/>
      <p:bldP spid="55" grpId="0"/>
      <p:bldP spid="70" grpId="0"/>
      <p:bldP spid="71" grpId="0"/>
      <p:bldP spid="72" grpId="0"/>
      <p:bldP spid="99" grpId="0"/>
      <p:bldP spid="100" grpId="0"/>
      <p:bldP spid="101" grpId="0"/>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25" grpId="0" animBg="1"/>
      <p:bldP spid="126" grpId="0" animBg="1"/>
      <p:bldP spid="127" grpId="0" animBg="1"/>
      <p:bldP spid="137" grpId="0"/>
      <p:bldP spid="138" grpId="0"/>
      <p:bldP spid="139" grpId="0"/>
      <p:bldP spid="140" grpId="0"/>
      <p:bldP spid="141" grpId="0"/>
      <p:bldP spid="142" grpId="0"/>
      <p:bldP spid="149" grpId="0" animBg="1"/>
      <p:bldP spid="151" grpId="0"/>
      <p:bldP spid="152" grpId="0" animBg="1"/>
      <p:bldP spid="156" grpId="0" animBg="1"/>
      <p:bldP spid="157" grpId="0"/>
      <p:bldP spid="164" grpId="0"/>
      <p:bldP spid="1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8BCDD816-3B09-004F-B65A-99059ED7B06F}"/>
              </a:ext>
            </a:extLst>
          </p:cNvPr>
          <p:cNvSpPr/>
          <p:nvPr/>
        </p:nvSpPr>
        <p:spPr>
          <a:xfrm rot="16200000">
            <a:off x="7611567" y="5147376"/>
            <a:ext cx="1181899" cy="257198"/>
          </a:xfrm>
          <a:prstGeom prst="trapezoid">
            <a:avLst>
              <a:gd name="adj" fmla="val 32336"/>
            </a:avLst>
          </a:prstGeom>
          <a:solidFill>
            <a:srgbClr val="92D050">
              <a:alpha val="2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rapezoid 4">
            <a:extLst>
              <a:ext uri="{FF2B5EF4-FFF2-40B4-BE49-F238E27FC236}">
                <a16:creationId xmlns:a16="http://schemas.microsoft.com/office/drawing/2014/main" id="{DD3C9600-173A-AC4E-9DCA-4BC0D8536A2E}"/>
              </a:ext>
            </a:extLst>
          </p:cNvPr>
          <p:cNvSpPr/>
          <p:nvPr/>
        </p:nvSpPr>
        <p:spPr>
          <a:xfrm rot="16200000">
            <a:off x="7611565" y="3895862"/>
            <a:ext cx="1181899" cy="257200"/>
          </a:xfrm>
          <a:prstGeom prst="trapezoid">
            <a:avLst>
              <a:gd name="adj" fmla="val 32336"/>
            </a:avLst>
          </a:prstGeom>
          <a:solidFill>
            <a:srgbClr val="92D050">
              <a:alpha val="2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apezoid 5">
            <a:extLst>
              <a:ext uri="{FF2B5EF4-FFF2-40B4-BE49-F238E27FC236}">
                <a16:creationId xmlns:a16="http://schemas.microsoft.com/office/drawing/2014/main" id="{49E9110A-0C1C-604B-956C-738297C7EBBB}"/>
              </a:ext>
            </a:extLst>
          </p:cNvPr>
          <p:cNvSpPr/>
          <p:nvPr/>
        </p:nvSpPr>
        <p:spPr>
          <a:xfrm rot="16200000">
            <a:off x="7618147" y="1965541"/>
            <a:ext cx="1181899" cy="257198"/>
          </a:xfrm>
          <a:prstGeom prst="trapezoid">
            <a:avLst>
              <a:gd name="adj" fmla="val 32336"/>
            </a:avLst>
          </a:prstGeom>
          <a:solidFill>
            <a:srgbClr val="92D050">
              <a:alpha val="2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Google Shape;122;p16">
            <a:extLst>
              <a:ext uri="{FF2B5EF4-FFF2-40B4-BE49-F238E27FC236}">
                <a16:creationId xmlns:a16="http://schemas.microsoft.com/office/drawing/2014/main" id="{7BD8940C-7AC4-2B45-BCA4-60B819A56187}"/>
              </a:ext>
            </a:extLst>
          </p:cNvPr>
          <p:cNvSpPr/>
          <p:nvPr/>
        </p:nvSpPr>
        <p:spPr>
          <a:xfrm rot="16200000">
            <a:off x="7562561" y="5195097"/>
            <a:ext cx="357300" cy="173601"/>
          </a:xfrm>
          <a:prstGeom prst="rect">
            <a:avLst/>
          </a:prstGeom>
          <a:solidFill>
            <a:srgbClr val="E6B8AF"/>
          </a:solidFill>
          <a:ln w="9525" cap="flat" cmpd="sng">
            <a:solidFill>
              <a:srgbClr val="00B0F0"/>
            </a:solidFill>
            <a:prstDash val="solid"/>
            <a:round/>
            <a:headEnd type="none" w="sm" len="sm"/>
            <a:tailEnd type="none" w="sm" len="sm"/>
          </a:ln>
        </p:spPr>
        <p:txBody>
          <a:bodyPr spcFirstLastPara="1" wrap="square" lIns="91426" tIns="91426" rIns="91426" bIns="91426" anchor="ctr" anchorCtr="0">
            <a:noAutofit/>
          </a:bodyPr>
          <a:lstStyle/>
          <a:p>
            <a:endParaRPr/>
          </a:p>
        </p:txBody>
      </p:sp>
      <p:sp>
        <p:nvSpPr>
          <p:cNvPr id="8" name="Google Shape;126;p16">
            <a:extLst>
              <a:ext uri="{FF2B5EF4-FFF2-40B4-BE49-F238E27FC236}">
                <a16:creationId xmlns:a16="http://schemas.microsoft.com/office/drawing/2014/main" id="{11E21B94-BBD7-6B45-BBDA-E63767950389}"/>
              </a:ext>
            </a:extLst>
          </p:cNvPr>
          <p:cNvSpPr/>
          <p:nvPr/>
        </p:nvSpPr>
        <p:spPr>
          <a:xfrm rot="16200000">
            <a:off x="7565550" y="3946917"/>
            <a:ext cx="357300" cy="169101"/>
          </a:xfrm>
          <a:prstGeom prst="rect">
            <a:avLst/>
          </a:prstGeom>
          <a:solidFill>
            <a:schemeClr val="accent6">
              <a:lumMod val="20000"/>
              <a:lumOff val="80000"/>
            </a:schemeClr>
          </a:solidFill>
          <a:ln w="9525" cap="flat" cmpd="sng">
            <a:solidFill>
              <a:srgbClr val="00B0F0"/>
            </a:solidFill>
            <a:prstDash val="solid"/>
            <a:round/>
            <a:headEnd type="none" w="sm" len="sm"/>
            <a:tailEnd type="none" w="sm" len="sm"/>
          </a:ln>
        </p:spPr>
        <p:txBody>
          <a:bodyPr spcFirstLastPara="1" wrap="square" lIns="91426" tIns="91426" rIns="91426" bIns="91426" anchor="ctr" anchorCtr="0">
            <a:noAutofit/>
          </a:bodyPr>
          <a:lstStyle/>
          <a:p>
            <a:endParaRPr/>
          </a:p>
        </p:txBody>
      </p:sp>
      <p:sp>
        <p:nvSpPr>
          <p:cNvPr id="9" name="Google Shape;131;p16">
            <a:extLst>
              <a:ext uri="{FF2B5EF4-FFF2-40B4-BE49-F238E27FC236}">
                <a16:creationId xmlns:a16="http://schemas.microsoft.com/office/drawing/2014/main" id="{8F93AA0A-610C-1E45-AA5F-8B7296375FD8}"/>
              </a:ext>
            </a:extLst>
          </p:cNvPr>
          <p:cNvSpPr/>
          <p:nvPr/>
        </p:nvSpPr>
        <p:spPr>
          <a:xfrm rot="16200000" flipV="1">
            <a:off x="7542279" y="1997781"/>
            <a:ext cx="389787" cy="181690"/>
          </a:xfrm>
          <a:prstGeom prst="rect">
            <a:avLst/>
          </a:prstGeom>
          <a:solidFill>
            <a:schemeClr val="accent1">
              <a:lumMod val="60000"/>
              <a:lumOff val="40000"/>
            </a:schemeClr>
          </a:solidFill>
          <a:ln w="9525" cap="flat" cmpd="sng">
            <a:solidFill>
              <a:srgbClr val="00B0F0"/>
            </a:solidFill>
            <a:prstDash val="solid"/>
            <a:round/>
            <a:headEnd type="none" w="sm" len="sm"/>
            <a:tailEnd type="none" w="sm" len="sm"/>
          </a:ln>
        </p:spPr>
        <p:txBody>
          <a:bodyPr spcFirstLastPara="1" wrap="square" lIns="91426" tIns="91426" rIns="91426" bIns="91426" anchor="ctr" anchorCtr="0">
            <a:noAutofit/>
          </a:bodyPr>
          <a:lstStyle/>
          <a:p>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2F65490-29AD-054F-8E16-56279DFC4316}"/>
                  </a:ext>
                </a:extLst>
              </p:cNvPr>
              <p:cNvSpPr txBox="1"/>
              <p:nvPr/>
            </p:nvSpPr>
            <p:spPr>
              <a:xfrm>
                <a:off x="6289408" y="5419424"/>
                <a:ext cx="352661"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𝑐</m:t>
                      </m:r>
                      <m:r>
                        <a:rPr lang="en-US" sz="2800" i="1" baseline="-25000">
                          <a:latin typeface="Cambria Math" panose="02040503050406030204" pitchFamily="18" charset="0"/>
                        </a:rPr>
                        <m:t>0</m:t>
                      </m:r>
                    </m:oMath>
                  </m:oMathPara>
                </a14:m>
                <a:endParaRPr lang="en-US" sz="2800" baseline="-25000" dirty="0"/>
              </a:p>
            </p:txBody>
          </p:sp>
        </mc:Choice>
        <mc:Fallback xmlns="">
          <p:sp>
            <p:nvSpPr>
              <p:cNvPr id="10" name="TextBox 9">
                <a:extLst>
                  <a:ext uri="{FF2B5EF4-FFF2-40B4-BE49-F238E27FC236}">
                    <a16:creationId xmlns:a16="http://schemas.microsoft.com/office/drawing/2014/main" id="{12F65490-29AD-054F-8E16-56279DFC4316}"/>
                  </a:ext>
                </a:extLst>
              </p:cNvPr>
              <p:cNvSpPr txBox="1">
                <a:spLocks noRot="1" noChangeAspect="1" noMove="1" noResize="1" noEditPoints="1" noAdjustHandles="1" noChangeArrowheads="1" noChangeShapeType="1" noTextEdit="1"/>
              </p:cNvSpPr>
              <p:nvPr/>
            </p:nvSpPr>
            <p:spPr>
              <a:xfrm>
                <a:off x="6289408" y="5419424"/>
                <a:ext cx="352661" cy="420949"/>
              </a:xfrm>
              <a:prstGeom prst="rect">
                <a:avLst/>
              </a:prstGeom>
              <a:blipFill>
                <a:blip r:embed="rId2"/>
                <a:stretch>
                  <a:fillRect l="-17241" r="-13793" b="-205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9A2F0DF-08BB-8A4C-BF57-D337CAF7EAD6}"/>
                  </a:ext>
                </a:extLst>
              </p:cNvPr>
              <p:cNvSpPr txBox="1"/>
              <p:nvPr/>
            </p:nvSpPr>
            <p:spPr>
              <a:xfrm>
                <a:off x="6275313" y="4107598"/>
                <a:ext cx="352661"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𝑐</m:t>
                      </m:r>
                      <m:r>
                        <a:rPr lang="en-US" sz="2800" i="1" baseline="-25000">
                          <a:latin typeface="Cambria Math" panose="02040503050406030204" pitchFamily="18" charset="0"/>
                        </a:rPr>
                        <m:t>1</m:t>
                      </m:r>
                    </m:oMath>
                  </m:oMathPara>
                </a14:m>
                <a:endParaRPr lang="en-US" sz="2800" baseline="-25000" dirty="0"/>
              </a:p>
            </p:txBody>
          </p:sp>
        </mc:Choice>
        <mc:Fallback xmlns="">
          <p:sp>
            <p:nvSpPr>
              <p:cNvPr id="11" name="TextBox 10">
                <a:extLst>
                  <a:ext uri="{FF2B5EF4-FFF2-40B4-BE49-F238E27FC236}">
                    <a16:creationId xmlns:a16="http://schemas.microsoft.com/office/drawing/2014/main" id="{09A2F0DF-08BB-8A4C-BF57-D337CAF7EAD6}"/>
                  </a:ext>
                </a:extLst>
              </p:cNvPr>
              <p:cNvSpPr txBox="1">
                <a:spLocks noRot="1" noChangeAspect="1" noMove="1" noResize="1" noEditPoints="1" noAdjustHandles="1" noChangeArrowheads="1" noChangeShapeType="1" noTextEdit="1"/>
              </p:cNvSpPr>
              <p:nvPr/>
            </p:nvSpPr>
            <p:spPr>
              <a:xfrm>
                <a:off x="6275313" y="4107598"/>
                <a:ext cx="352661" cy="420949"/>
              </a:xfrm>
              <a:prstGeom prst="rect">
                <a:avLst/>
              </a:prstGeom>
              <a:blipFill>
                <a:blip r:embed="rId3"/>
                <a:stretch>
                  <a:fillRect l="-13793" r="-17241" b="-20588"/>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4A711DAC-92DE-EB44-8550-1973ED1B1813}"/>
              </a:ext>
            </a:extLst>
          </p:cNvPr>
          <p:cNvGrpSpPr/>
          <p:nvPr/>
        </p:nvGrpSpPr>
        <p:grpSpPr>
          <a:xfrm>
            <a:off x="6461164" y="2862240"/>
            <a:ext cx="47741" cy="391546"/>
            <a:chOff x="3114751" y="1575244"/>
            <a:chExt cx="47741" cy="391546"/>
          </a:xfrm>
        </p:grpSpPr>
        <p:grpSp>
          <p:nvGrpSpPr>
            <p:cNvPr id="13" name="Group 12">
              <a:extLst>
                <a:ext uri="{FF2B5EF4-FFF2-40B4-BE49-F238E27FC236}">
                  <a16:creationId xmlns:a16="http://schemas.microsoft.com/office/drawing/2014/main" id="{ECA281BD-B64C-7C47-9B08-0928A2842C85}"/>
                </a:ext>
              </a:extLst>
            </p:cNvPr>
            <p:cNvGrpSpPr/>
            <p:nvPr/>
          </p:nvGrpSpPr>
          <p:grpSpPr>
            <a:xfrm>
              <a:off x="3114751" y="1690519"/>
              <a:ext cx="45719" cy="276271"/>
              <a:chOff x="4017914" y="858064"/>
              <a:chExt cx="48218" cy="367474"/>
            </a:xfrm>
          </p:grpSpPr>
          <p:sp>
            <p:nvSpPr>
              <p:cNvPr id="17" name="Oval 16">
                <a:extLst>
                  <a:ext uri="{FF2B5EF4-FFF2-40B4-BE49-F238E27FC236}">
                    <a16:creationId xmlns:a16="http://schemas.microsoft.com/office/drawing/2014/main" id="{F05714D4-3CA9-9643-862B-1D8E4E7AA4D3}"/>
                  </a:ext>
                </a:extLst>
              </p:cNvPr>
              <p:cNvSpPr/>
              <p:nvPr/>
            </p:nvSpPr>
            <p:spPr>
              <a:xfrm flipH="1">
                <a:off x="4017914" y="1179819"/>
                <a:ext cx="45720" cy="45719"/>
              </a:xfrm>
              <a:prstGeom prst="ellipse">
                <a:avLst/>
              </a:prstGeom>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6141B32-36E0-F14D-BA1E-00D6EB073FD0}"/>
                  </a:ext>
                </a:extLst>
              </p:cNvPr>
              <p:cNvSpPr/>
              <p:nvPr/>
            </p:nvSpPr>
            <p:spPr>
              <a:xfrm flipH="1">
                <a:off x="4020413" y="858064"/>
                <a:ext cx="45719" cy="45719"/>
              </a:xfrm>
              <a:prstGeom prst="ellipse">
                <a:avLst/>
              </a:prstGeom>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90AA9E19-F33F-A44B-B949-F0E74E6CA816}"/>
                </a:ext>
              </a:extLst>
            </p:cNvPr>
            <p:cNvGrpSpPr/>
            <p:nvPr/>
          </p:nvGrpSpPr>
          <p:grpSpPr>
            <a:xfrm>
              <a:off x="3116773" y="1575244"/>
              <a:ext cx="45719" cy="276271"/>
              <a:chOff x="4017914" y="858064"/>
              <a:chExt cx="48218" cy="367474"/>
            </a:xfrm>
          </p:grpSpPr>
          <p:sp>
            <p:nvSpPr>
              <p:cNvPr id="15" name="Oval 14">
                <a:extLst>
                  <a:ext uri="{FF2B5EF4-FFF2-40B4-BE49-F238E27FC236}">
                    <a16:creationId xmlns:a16="http://schemas.microsoft.com/office/drawing/2014/main" id="{4F9ED8F5-B5F8-EB41-95BA-B6588BCF5806}"/>
                  </a:ext>
                </a:extLst>
              </p:cNvPr>
              <p:cNvSpPr/>
              <p:nvPr/>
            </p:nvSpPr>
            <p:spPr>
              <a:xfrm flipH="1">
                <a:off x="4017914" y="1179819"/>
                <a:ext cx="45720" cy="45719"/>
              </a:xfrm>
              <a:prstGeom prst="ellipse">
                <a:avLst/>
              </a:prstGeom>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B6179A-3627-E943-B041-8E74FEF83EE9}"/>
                  </a:ext>
                </a:extLst>
              </p:cNvPr>
              <p:cNvSpPr/>
              <p:nvPr/>
            </p:nvSpPr>
            <p:spPr>
              <a:xfrm flipH="1">
                <a:off x="4020413" y="858064"/>
                <a:ext cx="45719" cy="45719"/>
              </a:xfrm>
              <a:prstGeom prst="ellipse">
                <a:avLst/>
              </a:prstGeom>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CDDF1CEF-5BD2-834B-9597-1877071190F2}"/>
                  </a:ext>
                </a:extLst>
              </p:cNvPr>
              <p:cNvSpPr/>
              <p:nvPr/>
            </p:nvSpPr>
            <p:spPr>
              <a:xfrm>
                <a:off x="8452112" y="3834653"/>
                <a:ext cx="207825"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oMath>
                  </m:oMathPara>
                </a14:m>
                <a:endParaRPr lang="en-US" sz="2000" dirty="0"/>
              </a:p>
            </p:txBody>
          </p:sp>
        </mc:Choice>
        <mc:Fallback xmlns="">
          <p:sp>
            <p:nvSpPr>
              <p:cNvPr id="19" name="Rectangle 18">
                <a:extLst>
                  <a:ext uri="{FF2B5EF4-FFF2-40B4-BE49-F238E27FC236}">
                    <a16:creationId xmlns:a16="http://schemas.microsoft.com/office/drawing/2014/main" id="{CDDF1CEF-5BD2-834B-9597-1877071190F2}"/>
                  </a:ext>
                </a:extLst>
              </p:cNvPr>
              <p:cNvSpPr>
                <a:spLocks noRot="1" noChangeAspect="1" noMove="1" noResize="1" noEditPoints="1" noAdjustHandles="1" noChangeArrowheads="1" noChangeShapeType="1" noTextEdit="1"/>
              </p:cNvSpPr>
              <p:nvPr/>
            </p:nvSpPr>
            <p:spPr>
              <a:xfrm>
                <a:off x="8452112" y="3834653"/>
                <a:ext cx="207825" cy="400110"/>
              </a:xfrm>
              <a:prstGeom prst="rect">
                <a:avLst/>
              </a:prstGeom>
              <a:blipFill>
                <a:blip r:embed="rId4"/>
                <a:stretch>
                  <a:fillRect l="-11111" r="-105556" b="-9091"/>
                </a:stretch>
              </a:blipFill>
            </p:spPr>
            <p:txBody>
              <a:bodyPr/>
              <a:lstStyle/>
              <a:p>
                <a:r>
                  <a:rPr lang="en-US">
                    <a:noFill/>
                  </a:rPr>
                  <a:t> </a:t>
                </a:r>
              </a:p>
            </p:txBody>
          </p:sp>
        </mc:Fallback>
      </mc:AlternateContent>
      <p:cxnSp>
        <p:nvCxnSpPr>
          <p:cNvPr id="20" name="Google Shape;140;p16">
            <a:extLst>
              <a:ext uri="{FF2B5EF4-FFF2-40B4-BE49-F238E27FC236}">
                <a16:creationId xmlns:a16="http://schemas.microsoft.com/office/drawing/2014/main" id="{A0339B91-BFF2-DA47-AEE3-8FED285D2DB8}"/>
              </a:ext>
            </a:extLst>
          </p:cNvPr>
          <p:cNvCxnSpPr>
            <a:cxnSpLocks/>
          </p:cNvCxnSpPr>
          <p:nvPr/>
        </p:nvCxnSpPr>
        <p:spPr>
          <a:xfrm>
            <a:off x="8327454" y="4046778"/>
            <a:ext cx="237972" cy="2"/>
          </a:xfrm>
          <a:prstGeom prst="straightConnector1">
            <a:avLst/>
          </a:prstGeom>
          <a:noFill/>
          <a:ln w="9525" cap="flat" cmpd="sng">
            <a:solidFill>
              <a:schemeClr val="dk2"/>
            </a:solidFill>
            <a:prstDash val="solid"/>
            <a:round/>
            <a:headEnd type="none" w="lg" len="lg"/>
            <a:tailEnd type="triangle" w="lg" len="lg"/>
          </a:ln>
        </p:spPr>
      </p:cxnSp>
      <p:grpSp>
        <p:nvGrpSpPr>
          <p:cNvPr id="21" name="Group 20">
            <a:extLst>
              <a:ext uri="{FF2B5EF4-FFF2-40B4-BE49-F238E27FC236}">
                <a16:creationId xmlns:a16="http://schemas.microsoft.com/office/drawing/2014/main" id="{D1A1058F-F7A5-9D4F-B11B-D31CA9D7EAFF}"/>
              </a:ext>
            </a:extLst>
          </p:cNvPr>
          <p:cNvGrpSpPr/>
          <p:nvPr/>
        </p:nvGrpSpPr>
        <p:grpSpPr>
          <a:xfrm>
            <a:off x="8331225" y="4212996"/>
            <a:ext cx="302207" cy="1019565"/>
            <a:chOff x="3547360" y="3308359"/>
            <a:chExt cx="660919" cy="885027"/>
          </a:xfrm>
        </p:grpSpPr>
        <p:cxnSp>
          <p:nvCxnSpPr>
            <p:cNvPr id="22" name="Straight Arrow Connector 21">
              <a:extLst>
                <a:ext uri="{FF2B5EF4-FFF2-40B4-BE49-F238E27FC236}">
                  <a16:creationId xmlns:a16="http://schemas.microsoft.com/office/drawing/2014/main" id="{BFEAC26C-8B14-5E4B-AE22-AB67F78089A0}"/>
                </a:ext>
              </a:extLst>
            </p:cNvPr>
            <p:cNvCxnSpPr>
              <a:cxnSpLocks/>
            </p:cNvCxnSpPr>
            <p:nvPr/>
          </p:nvCxnSpPr>
          <p:spPr>
            <a:xfrm>
              <a:off x="3547360" y="4193386"/>
              <a:ext cx="660919" cy="0"/>
            </a:xfrm>
            <a:prstGeom prst="straightConnector1">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DE119DD-0D29-0A45-8071-FF9375A07BCF}"/>
                </a:ext>
              </a:extLst>
            </p:cNvPr>
            <p:cNvCxnSpPr>
              <a:cxnSpLocks/>
            </p:cNvCxnSpPr>
            <p:nvPr/>
          </p:nvCxnSpPr>
          <p:spPr>
            <a:xfrm>
              <a:off x="4208279" y="3308359"/>
              <a:ext cx="0" cy="881699"/>
            </a:xfrm>
            <a:prstGeom prst="straightConnector1">
              <a:avLst/>
            </a:prstGeom>
            <a:ln w="25400">
              <a:solidFill>
                <a:schemeClr val="tx1"/>
              </a:solidFill>
              <a:headEnd type="triangle" w="lg" len="lg"/>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9CFC49-138D-7B45-8C2F-1A941306685D}"/>
              </a:ext>
            </a:extLst>
          </p:cNvPr>
          <p:cNvGrpSpPr/>
          <p:nvPr/>
        </p:nvGrpSpPr>
        <p:grpSpPr>
          <a:xfrm>
            <a:off x="8331119" y="2093551"/>
            <a:ext cx="301859" cy="1799953"/>
            <a:chOff x="3546057" y="1199458"/>
            <a:chExt cx="660919" cy="1789409"/>
          </a:xfrm>
        </p:grpSpPr>
        <p:cxnSp>
          <p:nvCxnSpPr>
            <p:cNvPr id="25" name="Straight Arrow Connector 24">
              <a:extLst>
                <a:ext uri="{FF2B5EF4-FFF2-40B4-BE49-F238E27FC236}">
                  <a16:creationId xmlns:a16="http://schemas.microsoft.com/office/drawing/2014/main" id="{1E6E82C5-39A5-F84B-8FF8-FF0F5FE55EB7}"/>
                </a:ext>
              </a:extLst>
            </p:cNvPr>
            <p:cNvCxnSpPr>
              <a:cxnSpLocks/>
            </p:cNvCxnSpPr>
            <p:nvPr/>
          </p:nvCxnSpPr>
          <p:spPr>
            <a:xfrm>
              <a:off x="3546057" y="1200362"/>
              <a:ext cx="660919" cy="0"/>
            </a:xfrm>
            <a:prstGeom prst="straightConnector1">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9322745-044C-724E-AC67-1AD9211AB1DF}"/>
                </a:ext>
              </a:extLst>
            </p:cNvPr>
            <p:cNvCxnSpPr>
              <a:cxnSpLocks/>
            </p:cNvCxnSpPr>
            <p:nvPr/>
          </p:nvCxnSpPr>
          <p:spPr>
            <a:xfrm>
              <a:off x="4205455" y="1199458"/>
              <a:ext cx="0" cy="1789409"/>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cxnSp>
        <p:nvCxnSpPr>
          <p:cNvPr id="27" name="Google Shape;140;p16">
            <a:extLst>
              <a:ext uri="{FF2B5EF4-FFF2-40B4-BE49-F238E27FC236}">
                <a16:creationId xmlns:a16="http://schemas.microsoft.com/office/drawing/2014/main" id="{39854C0A-1658-C746-AB16-74D563C3A941}"/>
              </a:ext>
            </a:extLst>
          </p:cNvPr>
          <p:cNvCxnSpPr>
            <a:cxnSpLocks/>
          </p:cNvCxnSpPr>
          <p:nvPr/>
        </p:nvCxnSpPr>
        <p:spPr>
          <a:xfrm>
            <a:off x="8778551" y="4057024"/>
            <a:ext cx="303530" cy="10054"/>
          </a:xfrm>
          <a:prstGeom prst="straightConnector1">
            <a:avLst/>
          </a:prstGeom>
          <a:noFill/>
          <a:ln w="9525" cap="flat" cmpd="sng">
            <a:solidFill>
              <a:schemeClr val="dk2"/>
            </a:solidFill>
            <a:prstDash val="solid"/>
            <a:round/>
            <a:headEnd type="none" w="lg" len="lg"/>
            <a:tailEnd type="triangle" w="lg" len="lg"/>
          </a:ln>
        </p:spPr>
      </p:cxnSp>
      <p:grpSp>
        <p:nvGrpSpPr>
          <p:cNvPr id="28" name="Group 27">
            <a:extLst>
              <a:ext uri="{FF2B5EF4-FFF2-40B4-BE49-F238E27FC236}">
                <a16:creationId xmlns:a16="http://schemas.microsoft.com/office/drawing/2014/main" id="{5A4B56F8-91A7-9546-8568-DD329301EE43}"/>
              </a:ext>
            </a:extLst>
          </p:cNvPr>
          <p:cNvGrpSpPr/>
          <p:nvPr/>
        </p:nvGrpSpPr>
        <p:grpSpPr>
          <a:xfrm>
            <a:off x="9085568" y="3454335"/>
            <a:ext cx="1343191" cy="1181899"/>
            <a:chOff x="9201945" y="2300800"/>
            <a:chExt cx="1487672" cy="1181899"/>
          </a:xfrm>
        </p:grpSpPr>
        <p:sp>
          <p:nvSpPr>
            <p:cNvPr id="29" name="Trapezoid 28">
              <a:extLst>
                <a:ext uri="{FF2B5EF4-FFF2-40B4-BE49-F238E27FC236}">
                  <a16:creationId xmlns:a16="http://schemas.microsoft.com/office/drawing/2014/main" id="{C48F4576-5534-BE4E-9F57-F82ACEDC849B}"/>
                </a:ext>
              </a:extLst>
            </p:cNvPr>
            <p:cNvSpPr/>
            <p:nvPr/>
          </p:nvSpPr>
          <p:spPr>
            <a:xfrm rot="16200000">
              <a:off x="9198515" y="2304230"/>
              <a:ext cx="1181899" cy="1175039"/>
            </a:xfrm>
            <a:prstGeom prst="trapezoid">
              <a:avLst>
                <a:gd name="adj" fmla="val 32336"/>
              </a:avLst>
            </a:prstGeom>
            <a:solidFill>
              <a:srgbClr val="92D050">
                <a:alpha val="2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Google Shape;140;p16">
              <a:extLst>
                <a:ext uri="{FF2B5EF4-FFF2-40B4-BE49-F238E27FC236}">
                  <a16:creationId xmlns:a16="http://schemas.microsoft.com/office/drawing/2014/main" id="{2EA57FC0-CC95-2943-9EFD-B0098CC1E07A}"/>
                </a:ext>
              </a:extLst>
            </p:cNvPr>
            <p:cNvCxnSpPr>
              <a:cxnSpLocks/>
            </p:cNvCxnSpPr>
            <p:nvPr/>
          </p:nvCxnSpPr>
          <p:spPr>
            <a:xfrm>
              <a:off x="10376984" y="2891232"/>
              <a:ext cx="312633" cy="0"/>
            </a:xfrm>
            <a:prstGeom prst="straightConnector1">
              <a:avLst/>
            </a:prstGeom>
            <a:noFill/>
            <a:ln w="9525" cap="flat" cmpd="sng">
              <a:solidFill>
                <a:schemeClr val="dk2"/>
              </a:solidFill>
              <a:prstDash val="solid"/>
              <a:round/>
              <a:headEnd type="none" w="lg" len="lg"/>
              <a:tailEnd type="triangle" w="lg" len="lg"/>
            </a:ln>
          </p:spPr>
        </p:cxnSp>
      </p:gr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692CF48A-79F0-2447-8AED-E9D736B67CB3}"/>
                  </a:ext>
                </a:extLst>
              </p:cNvPr>
              <p:cNvSpPr/>
              <p:nvPr/>
            </p:nvSpPr>
            <p:spPr>
              <a:xfrm>
                <a:off x="10232495" y="3745582"/>
                <a:ext cx="446148" cy="598369"/>
              </a:xfrm>
              <a:prstGeom prst="rect">
                <a:avLst/>
              </a:prstGeom>
            </p:spPr>
            <p:txBody>
              <a:bodyPr wrap="none">
                <a:spAutoFit/>
              </a:bodyPr>
              <a:lstStyle/>
              <a:p>
                <a:r>
                  <a:rPr lang="en-US" sz="3200" dirty="0">
                    <a:latin typeface="hat"/>
                    <a:ea typeface="Calibri" panose="020F0502020204030204" pitchFamily="34" charset="0"/>
                    <a:cs typeface="Times New Roman" panose="02020603050405020304" pitchFamily="18" charset="0"/>
                  </a:rPr>
                  <a:t> </a:t>
                </a:r>
                <a14:m>
                  <m:oMath xmlns:m="http://schemas.openxmlformats.org/officeDocument/2006/math">
                    <m:acc>
                      <m:accPr>
                        <m:chr m:val="̂"/>
                        <m:ctrlPr>
                          <a:rPr lang="en-US" sz="3200" i="1">
                            <a:latin typeface="Cambria Math" panose="02040503050406030204" pitchFamily="18" charset="0"/>
                            <a:ea typeface="Calibri" panose="020F0502020204030204" pitchFamily="34" charset="0"/>
                            <a:cs typeface="Times New Roman" panose="02020603050405020304" pitchFamily="18" charset="0"/>
                          </a:rPr>
                        </m:ctrlPr>
                      </m:accPr>
                      <m:e>
                        <m:r>
                          <a:rPr lang="en-US" sz="3200" i="1">
                            <a:latin typeface="Cambria Math" panose="02040503050406030204" pitchFamily="18" charset="0"/>
                            <a:ea typeface="Calibri" panose="020F0502020204030204" pitchFamily="34" charset="0"/>
                            <a:cs typeface="Times New Roman" panose="02020603050405020304" pitchFamily="18" charset="0"/>
                          </a:rPr>
                          <m:t>𝐼</m:t>
                        </m:r>
                      </m:e>
                    </m:acc>
                  </m:oMath>
                </a14:m>
                <a:endParaRPr lang="en-US" sz="3200" baseline="30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1" name="Rectangle 30">
                <a:extLst>
                  <a:ext uri="{FF2B5EF4-FFF2-40B4-BE49-F238E27FC236}">
                    <a16:creationId xmlns:a16="http://schemas.microsoft.com/office/drawing/2014/main" id="{692CF48A-79F0-2447-8AED-E9D736B67CB3}"/>
                  </a:ext>
                </a:extLst>
              </p:cNvPr>
              <p:cNvSpPr>
                <a:spLocks noRot="1" noChangeAspect="1" noMove="1" noResize="1" noEditPoints="1" noAdjustHandles="1" noChangeArrowheads="1" noChangeShapeType="1" noTextEdit="1"/>
              </p:cNvSpPr>
              <p:nvPr/>
            </p:nvSpPr>
            <p:spPr>
              <a:xfrm>
                <a:off x="10232495" y="3745582"/>
                <a:ext cx="446148" cy="598369"/>
              </a:xfrm>
              <a:prstGeom prst="rect">
                <a:avLst/>
              </a:prstGeom>
              <a:blipFill>
                <a:blip r:embed="rId5"/>
                <a:stretch>
                  <a:fillRect t="-10204" r="-5556"/>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316B022B-449A-3740-9F4E-CD6B3F1B2C4B}"/>
              </a:ext>
            </a:extLst>
          </p:cNvPr>
          <p:cNvSpPr txBox="1"/>
          <p:nvPr/>
        </p:nvSpPr>
        <p:spPr>
          <a:xfrm>
            <a:off x="10406620" y="4060605"/>
            <a:ext cx="308098"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L</a:t>
            </a:r>
          </a:p>
        </p:txBody>
      </p:sp>
      <p:pic>
        <p:nvPicPr>
          <p:cNvPr id="33" name="Picture 32" descr="A close up of a logo&#10;&#10;Description automatically generated">
            <a:extLst>
              <a:ext uri="{FF2B5EF4-FFF2-40B4-BE49-F238E27FC236}">
                <a16:creationId xmlns:a16="http://schemas.microsoft.com/office/drawing/2014/main" id="{A89CF6BB-2C40-5C4E-A49C-18552320852F}"/>
              </a:ext>
            </a:extLst>
          </p:cNvPr>
          <p:cNvPicPr>
            <a:picLocks noChangeAspect="1"/>
          </p:cNvPicPr>
          <p:nvPr/>
        </p:nvPicPr>
        <p:blipFill>
          <a:blip r:embed="rId6"/>
          <a:stretch>
            <a:fillRect/>
          </a:stretch>
        </p:blipFill>
        <p:spPr>
          <a:xfrm>
            <a:off x="9389860" y="3815253"/>
            <a:ext cx="389199" cy="396507"/>
          </a:xfrm>
          <a:prstGeom prst="rect">
            <a:avLst/>
          </a:prstGeom>
        </p:spPr>
      </p:pic>
      <p:sp>
        <p:nvSpPr>
          <p:cNvPr id="34" name="TextBox 33">
            <a:extLst>
              <a:ext uri="{FF2B5EF4-FFF2-40B4-BE49-F238E27FC236}">
                <a16:creationId xmlns:a16="http://schemas.microsoft.com/office/drawing/2014/main" id="{E5DDACF6-842E-7F42-B27C-35BDF20FAA6D}"/>
              </a:ext>
            </a:extLst>
          </p:cNvPr>
          <p:cNvSpPr txBox="1"/>
          <p:nvPr/>
        </p:nvSpPr>
        <p:spPr>
          <a:xfrm>
            <a:off x="9672124" y="3659148"/>
            <a:ext cx="405880" cy="400110"/>
          </a:xfrm>
          <a:prstGeom prst="rect">
            <a:avLst/>
          </a:prstGeom>
          <a:noFill/>
        </p:spPr>
        <p:txBody>
          <a:bodyPr wrap="none" rtlCol="0">
            <a:spAutoFit/>
          </a:bodyPr>
          <a:lstStyle/>
          <a:p>
            <a:r>
              <a:rPr lang="en-US" sz="2000" dirty="0">
                <a:latin typeface="Cambria Math" panose="02040503050406030204" pitchFamily="18" charset="0"/>
                <a:ea typeface="Cambria Math" panose="02040503050406030204" pitchFamily="18" charset="0"/>
              </a:rPr>
              <a:t>ss</a:t>
            </a:r>
          </a:p>
        </p:txBody>
      </p:sp>
      <p:cxnSp>
        <p:nvCxnSpPr>
          <p:cNvPr id="35" name="Google Shape;140;p16">
            <a:extLst>
              <a:ext uri="{FF2B5EF4-FFF2-40B4-BE49-F238E27FC236}">
                <a16:creationId xmlns:a16="http://schemas.microsoft.com/office/drawing/2014/main" id="{81193912-441B-3E4C-991E-6D80C39FAAC8}"/>
              </a:ext>
            </a:extLst>
          </p:cNvPr>
          <p:cNvCxnSpPr>
            <a:cxnSpLocks/>
          </p:cNvCxnSpPr>
          <p:nvPr/>
        </p:nvCxnSpPr>
        <p:spPr>
          <a:xfrm rot="16200000">
            <a:off x="7955010" y="5170416"/>
            <a:ext cx="6900" cy="240376"/>
          </a:xfrm>
          <a:prstGeom prst="straightConnector1">
            <a:avLst/>
          </a:prstGeom>
          <a:noFill/>
          <a:ln w="9525" cap="flat" cmpd="sng">
            <a:solidFill>
              <a:schemeClr val="dk2"/>
            </a:solidFill>
            <a:prstDash val="solid"/>
            <a:round/>
            <a:headEnd type="none" w="lg" len="lg"/>
            <a:tailEnd type="triangle" w="lg" len="lg"/>
          </a:ln>
        </p:spPr>
      </p:cxnSp>
      <p:cxnSp>
        <p:nvCxnSpPr>
          <p:cNvPr id="36" name="Google Shape;140;p16">
            <a:extLst>
              <a:ext uri="{FF2B5EF4-FFF2-40B4-BE49-F238E27FC236}">
                <a16:creationId xmlns:a16="http://schemas.microsoft.com/office/drawing/2014/main" id="{21992F50-9B44-EF45-80A5-97B76C32762F}"/>
              </a:ext>
            </a:extLst>
          </p:cNvPr>
          <p:cNvCxnSpPr>
            <a:cxnSpLocks/>
          </p:cNvCxnSpPr>
          <p:nvPr/>
        </p:nvCxnSpPr>
        <p:spPr>
          <a:xfrm rot="16200000">
            <a:off x="7946158" y="3920819"/>
            <a:ext cx="6900" cy="240376"/>
          </a:xfrm>
          <a:prstGeom prst="straightConnector1">
            <a:avLst/>
          </a:prstGeom>
          <a:noFill/>
          <a:ln w="9525" cap="flat" cmpd="sng">
            <a:solidFill>
              <a:schemeClr val="dk2"/>
            </a:solidFill>
            <a:prstDash val="solid"/>
            <a:round/>
            <a:headEnd type="none" w="lg" len="lg"/>
            <a:tailEnd type="triangle" w="lg" len="lg"/>
          </a:ln>
        </p:spPr>
      </p:cxnSp>
      <p:cxnSp>
        <p:nvCxnSpPr>
          <p:cNvPr id="37" name="Google Shape;140;p16">
            <a:extLst>
              <a:ext uri="{FF2B5EF4-FFF2-40B4-BE49-F238E27FC236}">
                <a16:creationId xmlns:a16="http://schemas.microsoft.com/office/drawing/2014/main" id="{BE336614-A962-F741-9957-A42B65C850DB}"/>
              </a:ext>
            </a:extLst>
          </p:cNvPr>
          <p:cNvCxnSpPr>
            <a:cxnSpLocks/>
          </p:cNvCxnSpPr>
          <p:nvPr/>
        </p:nvCxnSpPr>
        <p:spPr>
          <a:xfrm rot="16200000">
            <a:off x="7954561" y="1976808"/>
            <a:ext cx="6900" cy="240376"/>
          </a:xfrm>
          <a:prstGeom prst="straightConnector1">
            <a:avLst/>
          </a:prstGeom>
          <a:noFill/>
          <a:ln w="9525" cap="flat" cmpd="sng">
            <a:solidFill>
              <a:schemeClr val="dk2"/>
            </a:solidFill>
            <a:prstDash val="solid"/>
            <a:round/>
            <a:headEnd type="none" w="lg" len="lg"/>
            <a:tailEnd type="triangle" w="lg" len="lg"/>
          </a:ln>
        </p:spPr>
      </p:cxnSp>
      <p:sp>
        <p:nvSpPr>
          <p:cNvPr id="38" name="Google Shape;122;p16">
            <a:extLst>
              <a:ext uri="{FF2B5EF4-FFF2-40B4-BE49-F238E27FC236}">
                <a16:creationId xmlns:a16="http://schemas.microsoft.com/office/drawing/2014/main" id="{01B8092D-E13E-854F-90A2-1C4D63687C76}"/>
              </a:ext>
            </a:extLst>
          </p:cNvPr>
          <p:cNvSpPr/>
          <p:nvPr/>
        </p:nvSpPr>
        <p:spPr>
          <a:xfrm rot="16200000">
            <a:off x="6218890" y="5212529"/>
            <a:ext cx="470267" cy="146684"/>
          </a:xfrm>
          <a:prstGeom prst="rect">
            <a:avLst/>
          </a:prstGeom>
          <a:solidFill>
            <a:srgbClr val="92D050">
              <a:alpha val="59000"/>
            </a:srgbClr>
          </a:solidFill>
          <a:ln w="12700" cap="flat" cmpd="sng">
            <a:solidFill>
              <a:srgbClr val="00B0F0"/>
            </a:solidFill>
            <a:prstDash val="solid"/>
            <a:round/>
            <a:headEnd type="none" w="sm" len="sm"/>
            <a:tailEnd type="none" w="sm" len="sm"/>
          </a:ln>
        </p:spPr>
        <p:txBody>
          <a:bodyPr spcFirstLastPara="1" wrap="square" lIns="91426" tIns="91426" rIns="91426" bIns="91426" anchor="ctr" anchorCtr="0">
            <a:noAutofit/>
          </a:bodyPr>
          <a:lstStyle/>
          <a:p>
            <a:endParaRPr dirty="0"/>
          </a:p>
        </p:txBody>
      </p:sp>
      <p:sp>
        <p:nvSpPr>
          <p:cNvPr id="39" name="Google Shape;122;p16">
            <a:extLst>
              <a:ext uri="{FF2B5EF4-FFF2-40B4-BE49-F238E27FC236}">
                <a16:creationId xmlns:a16="http://schemas.microsoft.com/office/drawing/2014/main" id="{E0832125-57C1-1542-B5E3-1B5ED8CE5A66}"/>
              </a:ext>
            </a:extLst>
          </p:cNvPr>
          <p:cNvSpPr/>
          <p:nvPr/>
        </p:nvSpPr>
        <p:spPr>
          <a:xfrm rot="16200000">
            <a:off x="6291271" y="3976092"/>
            <a:ext cx="339785" cy="132405"/>
          </a:xfrm>
          <a:prstGeom prst="rect">
            <a:avLst/>
          </a:prstGeom>
          <a:solidFill>
            <a:srgbClr val="92D050">
              <a:alpha val="33000"/>
            </a:srgbClr>
          </a:solidFill>
          <a:ln w="12700" cap="flat" cmpd="sng">
            <a:solidFill>
              <a:srgbClr val="00B0F0"/>
            </a:solidFill>
            <a:prstDash val="solid"/>
            <a:round/>
            <a:headEnd type="none" w="sm" len="sm"/>
            <a:tailEnd type="none" w="sm" len="sm"/>
          </a:ln>
        </p:spPr>
        <p:txBody>
          <a:bodyPr spcFirstLastPara="1" wrap="square" lIns="91426" tIns="91426" rIns="91426" bIns="91426" anchor="ctr" anchorCtr="0">
            <a:noAutofit/>
          </a:bodyPr>
          <a:lstStyle/>
          <a:p>
            <a:endParaRPr dirty="0"/>
          </a:p>
        </p:txBody>
      </p:sp>
      <p:sp>
        <p:nvSpPr>
          <p:cNvPr id="40" name="Rectangle 39">
            <a:extLst>
              <a:ext uri="{FF2B5EF4-FFF2-40B4-BE49-F238E27FC236}">
                <a16:creationId xmlns:a16="http://schemas.microsoft.com/office/drawing/2014/main" id="{EB5BF70A-9182-9C4C-BAF8-52F3416E9FF2}"/>
              </a:ext>
            </a:extLst>
          </p:cNvPr>
          <p:cNvSpPr/>
          <p:nvPr/>
        </p:nvSpPr>
        <p:spPr>
          <a:xfrm rot="16200000">
            <a:off x="6497243" y="3573181"/>
            <a:ext cx="1181898" cy="64063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Entropy Decoder</a:t>
            </a:r>
          </a:p>
        </p:txBody>
      </p:sp>
      <p:sp>
        <p:nvSpPr>
          <p:cNvPr id="41" name="Rectangle 40">
            <a:extLst>
              <a:ext uri="{FF2B5EF4-FFF2-40B4-BE49-F238E27FC236}">
                <a16:creationId xmlns:a16="http://schemas.microsoft.com/office/drawing/2014/main" id="{6B18C566-69B9-6140-BAB3-1245A35CDE62}"/>
              </a:ext>
            </a:extLst>
          </p:cNvPr>
          <p:cNvSpPr/>
          <p:nvPr/>
        </p:nvSpPr>
        <p:spPr>
          <a:xfrm rot="16200000">
            <a:off x="6497244" y="4927285"/>
            <a:ext cx="1181898" cy="64063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Entropy Decoder</a:t>
            </a:r>
          </a:p>
        </p:txBody>
      </p:sp>
      <p:cxnSp>
        <p:nvCxnSpPr>
          <p:cNvPr id="42" name="Google Shape;140;p16">
            <a:extLst>
              <a:ext uri="{FF2B5EF4-FFF2-40B4-BE49-F238E27FC236}">
                <a16:creationId xmlns:a16="http://schemas.microsoft.com/office/drawing/2014/main" id="{E629FA45-49B6-3D4F-A4BC-FA3B4067D8ED}"/>
              </a:ext>
            </a:extLst>
          </p:cNvPr>
          <p:cNvCxnSpPr>
            <a:cxnSpLocks/>
          </p:cNvCxnSpPr>
          <p:nvPr/>
        </p:nvCxnSpPr>
        <p:spPr>
          <a:xfrm rot="16200000">
            <a:off x="7535855" y="5173866"/>
            <a:ext cx="6900" cy="240376"/>
          </a:xfrm>
          <a:prstGeom prst="straightConnector1">
            <a:avLst/>
          </a:prstGeom>
          <a:noFill/>
          <a:ln w="9525" cap="flat" cmpd="sng">
            <a:solidFill>
              <a:schemeClr val="dk2"/>
            </a:solidFill>
            <a:prstDash val="solid"/>
            <a:round/>
            <a:headEnd type="none" w="lg" len="lg"/>
            <a:tailEnd type="triangle" w="lg" len="lg"/>
          </a:ln>
        </p:spPr>
      </p:cxnSp>
      <p:cxnSp>
        <p:nvCxnSpPr>
          <p:cNvPr id="43" name="Google Shape;140;p16">
            <a:extLst>
              <a:ext uri="{FF2B5EF4-FFF2-40B4-BE49-F238E27FC236}">
                <a16:creationId xmlns:a16="http://schemas.microsoft.com/office/drawing/2014/main" id="{FE5821DA-AD3A-2843-942D-4D335AF2FBFB}"/>
              </a:ext>
            </a:extLst>
          </p:cNvPr>
          <p:cNvCxnSpPr>
            <a:cxnSpLocks/>
          </p:cNvCxnSpPr>
          <p:nvPr/>
        </p:nvCxnSpPr>
        <p:spPr>
          <a:xfrm rot="16200000">
            <a:off x="7538433" y="3924269"/>
            <a:ext cx="6900" cy="240376"/>
          </a:xfrm>
          <a:prstGeom prst="straightConnector1">
            <a:avLst/>
          </a:prstGeom>
          <a:noFill/>
          <a:ln w="9525" cap="flat" cmpd="sng">
            <a:solidFill>
              <a:schemeClr val="dk2"/>
            </a:solidFill>
            <a:prstDash val="solid"/>
            <a:round/>
            <a:headEnd type="none" w="lg" len="lg"/>
            <a:tailEnd type="triangle" w="lg" len="lg"/>
          </a:ln>
        </p:spPr>
      </p:cxnSp>
      <p:cxnSp>
        <p:nvCxnSpPr>
          <p:cNvPr id="44" name="Google Shape;140;p16">
            <a:extLst>
              <a:ext uri="{FF2B5EF4-FFF2-40B4-BE49-F238E27FC236}">
                <a16:creationId xmlns:a16="http://schemas.microsoft.com/office/drawing/2014/main" id="{09A44FFA-8820-7F4B-A86C-439941A12766}"/>
              </a:ext>
            </a:extLst>
          </p:cNvPr>
          <p:cNvCxnSpPr>
            <a:cxnSpLocks/>
          </p:cNvCxnSpPr>
          <p:nvPr/>
        </p:nvCxnSpPr>
        <p:spPr>
          <a:xfrm rot="16200000">
            <a:off x="7535406" y="1980258"/>
            <a:ext cx="6900" cy="240376"/>
          </a:xfrm>
          <a:prstGeom prst="straightConnector1">
            <a:avLst/>
          </a:prstGeom>
          <a:noFill/>
          <a:ln w="9525" cap="flat" cmpd="sng">
            <a:solidFill>
              <a:schemeClr val="dk2"/>
            </a:solidFill>
            <a:prstDash val="solid"/>
            <a:round/>
            <a:headEnd type="none" w="lg" len="lg"/>
            <a:tailEnd type="triangle" w="lg" len="lg"/>
          </a:ln>
        </p:spPr>
      </p:cxnSp>
      <p:cxnSp>
        <p:nvCxnSpPr>
          <p:cNvPr id="45" name="Google Shape;140;p16">
            <a:extLst>
              <a:ext uri="{FF2B5EF4-FFF2-40B4-BE49-F238E27FC236}">
                <a16:creationId xmlns:a16="http://schemas.microsoft.com/office/drawing/2014/main" id="{8CD796B9-5AB8-0749-B9B2-3DF1BD0EA56F}"/>
              </a:ext>
            </a:extLst>
          </p:cNvPr>
          <p:cNvCxnSpPr>
            <a:cxnSpLocks/>
          </p:cNvCxnSpPr>
          <p:nvPr/>
        </p:nvCxnSpPr>
        <p:spPr>
          <a:xfrm rot="16200000">
            <a:off x="6643698" y="5174313"/>
            <a:ext cx="6900" cy="240376"/>
          </a:xfrm>
          <a:prstGeom prst="straightConnector1">
            <a:avLst/>
          </a:prstGeom>
          <a:noFill/>
          <a:ln w="9525" cap="flat" cmpd="sng">
            <a:solidFill>
              <a:schemeClr val="dk2"/>
            </a:solidFill>
            <a:prstDash val="solid"/>
            <a:round/>
            <a:headEnd type="none" w="lg" len="lg"/>
            <a:tailEnd type="triangle" w="lg" len="lg"/>
          </a:ln>
        </p:spPr>
      </p:cxnSp>
      <p:cxnSp>
        <p:nvCxnSpPr>
          <p:cNvPr id="46" name="Google Shape;140;p16">
            <a:extLst>
              <a:ext uri="{FF2B5EF4-FFF2-40B4-BE49-F238E27FC236}">
                <a16:creationId xmlns:a16="http://schemas.microsoft.com/office/drawing/2014/main" id="{82C415D9-6C5B-4348-B11D-27C46862717E}"/>
              </a:ext>
            </a:extLst>
          </p:cNvPr>
          <p:cNvCxnSpPr>
            <a:cxnSpLocks/>
          </p:cNvCxnSpPr>
          <p:nvPr/>
        </p:nvCxnSpPr>
        <p:spPr>
          <a:xfrm rot="16200000">
            <a:off x="6646276" y="3924715"/>
            <a:ext cx="6900" cy="240376"/>
          </a:xfrm>
          <a:prstGeom prst="straightConnector1">
            <a:avLst/>
          </a:prstGeom>
          <a:noFill/>
          <a:ln w="9525" cap="flat" cmpd="sng">
            <a:solidFill>
              <a:schemeClr val="dk2"/>
            </a:solidFill>
            <a:prstDash val="solid"/>
            <a:round/>
            <a:headEnd type="none" w="lg" len="lg"/>
            <a:tailEnd type="triangle" w="lg" len="lg"/>
          </a:ln>
        </p:spPr>
      </p:cxnSp>
      <p:sp>
        <p:nvSpPr>
          <p:cNvPr id="47" name="TextBox 46">
            <a:extLst>
              <a:ext uri="{FF2B5EF4-FFF2-40B4-BE49-F238E27FC236}">
                <a16:creationId xmlns:a16="http://schemas.microsoft.com/office/drawing/2014/main" id="{8AC0204C-BC29-0943-840C-4D2B6180E4A5}"/>
              </a:ext>
            </a:extLst>
          </p:cNvPr>
          <p:cNvSpPr txBox="1"/>
          <p:nvPr/>
        </p:nvSpPr>
        <p:spPr>
          <a:xfrm>
            <a:off x="6230457" y="1759148"/>
            <a:ext cx="1220206" cy="707886"/>
          </a:xfrm>
          <a:prstGeom prst="rect">
            <a:avLst/>
          </a:prstGeom>
          <a:noFill/>
        </p:spPr>
        <p:txBody>
          <a:bodyPr wrap="none" rtlCol="0">
            <a:spAutoFit/>
          </a:bodyPr>
          <a:lstStyle/>
          <a:p>
            <a:pPr algn="ctr"/>
            <a:r>
              <a:rPr lang="en-US" sz="2000" dirty="0"/>
              <a:t>Code Not </a:t>
            </a:r>
          </a:p>
          <a:p>
            <a:pPr algn="ctr"/>
            <a:r>
              <a:rPr lang="en-US" sz="2000" dirty="0"/>
              <a:t>Available</a:t>
            </a:r>
          </a:p>
        </p:txBody>
      </p:sp>
      <p:sp>
        <p:nvSpPr>
          <p:cNvPr id="48" name="TextBox 47">
            <a:extLst>
              <a:ext uri="{FF2B5EF4-FFF2-40B4-BE49-F238E27FC236}">
                <a16:creationId xmlns:a16="http://schemas.microsoft.com/office/drawing/2014/main" id="{6719DFB5-C2F4-DA4E-8AF1-9462D932CDE3}"/>
              </a:ext>
            </a:extLst>
          </p:cNvPr>
          <p:cNvSpPr txBox="1"/>
          <p:nvPr/>
        </p:nvSpPr>
        <p:spPr>
          <a:xfrm rot="16200000">
            <a:off x="7493819" y="1921248"/>
            <a:ext cx="495649" cy="338554"/>
          </a:xfrm>
          <a:prstGeom prst="rect">
            <a:avLst/>
          </a:prstGeom>
          <a:noFill/>
        </p:spPr>
        <p:txBody>
          <a:bodyPr wrap="none" rtlCol="0">
            <a:spAutoFit/>
          </a:bodyPr>
          <a:lstStyle/>
          <a:p>
            <a:r>
              <a:rPr lang="en-US" sz="1600" dirty="0"/>
              <a:t>00..</a:t>
            </a:r>
          </a:p>
        </p:txBody>
      </p:sp>
      <p:sp>
        <p:nvSpPr>
          <p:cNvPr id="49" name="TextBox 48">
            <a:extLst>
              <a:ext uri="{FF2B5EF4-FFF2-40B4-BE49-F238E27FC236}">
                <a16:creationId xmlns:a16="http://schemas.microsoft.com/office/drawing/2014/main" id="{2C9B99C5-9550-A848-9D5E-01A466A52A7A}"/>
              </a:ext>
            </a:extLst>
          </p:cNvPr>
          <p:cNvSpPr txBox="1"/>
          <p:nvPr/>
        </p:nvSpPr>
        <p:spPr>
          <a:xfrm>
            <a:off x="7376980" y="2284171"/>
            <a:ext cx="729430" cy="707886"/>
          </a:xfrm>
          <a:prstGeom prst="rect">
            <a:avLst/>
          </a:prstGeom>
          <a:noFill/>
        </p:spPr>
        <p:txBody>
          <a:bodyPr wrap="none" rtlCol="0">
            <a:spAutoFit/>
          </a:bodyPr>
          <a:lstStyle/>
          <a:p>
            <a:pPr algn="ctr"/>
            <a:r>
              <a:rPr lang="en-US" sz="2000" dirty="0"/>
              <a:t>Pad </a:t>
            </a:r>
          </a:p>
          <a:p>
            <a:pPr algn="ctr"/>
            <a:r>
              <a:rPr lang="en-US" sz="2000" dirty="0"/>
              <a:t>zeros</a:t>
            </a:r>
          </a:p>
        </p:txBody>
      </p:sp>
      <p:sp>
        <p:nvSpPr>
          <p:cNvPr id="50" name="TextBox 49">
            <a:extLst>
              <a:ext uri="{FF2B5EF4-FFF2-40B4-BE49-F238E27FC236}">
                <a16:creationId xmlns:a16="http://schemas.microsoft.com/office/drawing/2014/main" id="{16AD34AF-E390-E840-AF52-F36D5091BDBA}"/>
              </a:ext>
            </a:extLst>
          </p:cNvPr>
          <p:cNvSpPr txBox="1"/>
          <p:nvPr/>
        </p:nvSpPr>
        <p:spPr>
          <a:xfrm>
            <a:off x="8009613" y="5080421"/>
            <a:ext cx="385042" cy="369332"/>
          </a:xfrm>
          <a:prstGeom prst="rect">
            <a:avLst/>
          </a:prstGeom>
          <a:noFill/>
        </p:spPr>
        <p:txBody>
          <a:bodyPr wrap="none" rtlCol="0">
            <a:spAutoFit/>
          </a:bodyPr>
          <a:lstStyle/>
          <a:p>
            <a:r>
              <a:rPr lang="en-US" dirty="0"/>
              <a:t>h</a:t>
            </a:r>
            <a:r>
              <a:rPr lang="en-US" baseline="-25000" dirty="0"/>
              <a:t>1</a:t>
            </a:r>
            <a:endParaRPr lang="en-US" dirty="0"/>
          </a:p>
        </p:txBody>
      </p:sp>
      <p:sp>
        <p:nvSpPr>
          <p:cNvPr id="51" name="TextBox 50">
            <a:extLst>
              <a:ext uri="{FF2B5EF4-FFF2-40B4-BE49-F238E27FC236}">
                <a16:creationId xmlns:a16="http://schemas.microsoft.com/office/drawing/2014/main" id="{34ADA2DC-243F-DA40-9D27-DEB6037A3DAB}"/>
              </a:ext>
            </a:extLst>
          </p:cNvPr>
          <p:cNvSpPr txBox="1"/>
          <p:nvPr/>
        </p:nvSpPr>
        <p:spPr>
          <a:xfrm>
            <a:off x="8012966" y="3859203"/>
            <a:ext cx="385042" cy="369332"/>
          </a:xfrm>
          <a:prstGeom prst="rect">
            <a:avLst/>
          </a:prstGeom>
          <a:noFill/>
        </p:spPr>
        <p:txBody>
          <a:bodyPr wrap="none" rtlCol="0">
            <a:spAutoFit/>
          </a:bodyPr>
          <a:lstStyle/>
          <a:p>
            <a:r>
              <a:rPr lang="en-US" dirty="0"/>
              <a:t>h</a:t>
            </a:r>
            <a:r>
              <a:rPr lang="en-US" baseline="-25000" dirty="0"/>
              <a:t>2</a:t>
            </a:r>
            <a:endParaRPr lang="en-US" dirty="0"/>
          </a:p>
        </p:txBody>
      </p:sp>
      <p:sp>
        <p:nvSpPr>
          <p:cNvPr id="52" name="TextBox 51">
            <a:extLst>
              <a:ext uri="{FF2B5EF4-FFF2-40B4-BE49-F238E27FC236}">
                <a16:creationId xmlns:a16="http://schemas.microsoft.com/office/drawing/2014/main" id="{AC821774-EFDB-A84A-BD7B-E1BA0AFBE296}"/>
              </a:ext>
            </a:extLst>
          </p:cNvPr>
          <p:cNvSpPr txBox="1"/>
          <p:nvPr/>
        </p:nvSpPr>
        <p:spPr>
          <a:xfrm>
            <a:off x="8016690" y="1900092"/>
            <a:ext cx="370614" cy="369332"/>
          </a:xfrm>
          <a:prstGeom prst="rect">
            <a:avLst/>
          </a:prstGeom>
          <a:noFill/>
        </p:spPr>
        <p:txBody>
          <a:bodyPr wrap="none" rtlCol="0">
            <a:spAutoFit/>
          </a:bodyPr>
          <a:lstStyle/>
          <a:p>
            <a:r>
              <a:rPr lang="en-US" dirty="0" err="1"/>
              <a:t>h</a:t>
            </a:r>
            <a:r>
              <a:rPr lang="en-US" baseline="-25000" dirty="0" err="1"/>
              <a:t>L</a:t>
            </a:r>
            <a:endParaRPr lang="en-US" dirty="0"/>
          </a:p>
        </p:txBody>
      </p:sp>
      <p:sp>
        <p:nvSpPr>
          <p:cNvPr id="55" name="Title 1">
            <a:extLst>
              <a:ext uri="{FF2B5EF4-FFF2-40B4-BE49-F238E27FC236}">
                <a16:creationId xmlns:a16="http://schemas.microsoft.com/office/drawing/2014/main" id="{6221C0B0-C3B4-4948-9934-FA8AA480AD18}"/>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Layered Neural Decoder</a:t>
            </a:r>
          </a:p>
        </p:txBody>
      </p:sp>
      <p:sp>
        <p:nvSpPr>
          <p:cNvPr id="2" name="Rounded Rectangle 1">
            <a:extLst>
              <a:ext uri="{FF2B5EF4-FFF2-40B4-BE49-F238E27FC236}">
                <a16:creationId xmlns:a16="http://schemas.microsoft.com/office/drawing/2014/main" id="{8561B676-6D5D-A540-990A-80D39BF0B098}"/>
              </a:ext>
            </a:extLst>
          </p:cNvPr>
          <p:cNvSpPr/>
          <p:nvPr/>
        </p:nvSpPr>
        <p:spPr>
          <a:xfrm>
            <a:off x="1573885" y="1503192"/>
            <a:ext cx="4491486" cy="2534364"/>
          </a:xfrm>
          <a:prstGeom prst="round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bg1"/>
                </a:solidFill>
              </a:rPr>
              <a:t>1. Iterative Decoding is Slow</a:t>
            </a:r>
          </a:p>
          <a:p>
            <a:pPr lvl="1">
              <a:buFont typeface="Wingdings" pitchFamily="2" charset="2"/>
              <a:buChar char="q"/>
            </a:pPr>
            <a:r>
              <a:rPr lang="en-US" sz="2800" dirty="0">
                <a:solidFill>
                  <a:schemeClr val="bg1"/>
                </a:solidFill>
              </a:rPr>
              <a:t>Need real-time decoding for playback</a:t>
            </a:r>
          </a:p>
        </p:txBody>
      </p:sp>
      <p:sp>
        <p:nvSpPr>
          <p:cNvPr id="61" name="Notched Right Arrow 60">
            <a:extLst>
              <a:ext uri="{FF2B5EF4-FFF2-40B4-BE49-F238E27FC236}">
                <a16:creationId xmlns:a16="http://schemas.microsoft.com/office/drawing/2014/main" id="{EFBC7C4D-B6F9-304B-AD72-F454CF8F14D2}"/>
              </a:ext>
            </a:extLst>
          </p:cNvPr>
          <p:cNvSpPr/>
          <p:nvPr/>
        </p:nvSpPr>
        <p:spPr>
          <a:xfrm>
            <a:off x="1740236" y="4318072"/>
            <a:ext cx="4158784" cy="1718273"/>
          </a:xfrm>
          <a:prstGeom prst="notchedRightArrow">
            <a:avLst/>
          </a:prstGeom>
          <a:solidFill>
            <a:schemeClr val="tx1">
              <a:lumMod val="50000"/>
              <a:lumOff val="5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Single-shot Decoder</a:t>
            </a:r>
          </a:p>
        </p:txBody>
      </p:sp>
      <p:sp>
        <p:nvSpPr>
          <p:cNvPr id="3" name="Slide Number Placeholder 2">
            <a:extLst>
              <a:ext uri="{FF2B5EF4-FFF2-40B4-BE49-F238E27FC236}">
                <a16:creationId xmlns:a16="http://schemas.microsoft.com/office/drawing/2014/main" id="{2C3A1536-982F-204F-98A2-066AB26A021D}"/>
              </a:ext>
            </a:extLst>
          </p:cNvPr>
          <p:cNvSpPr>
            <a:spLocks noGrp="1"/>
          </p:cNvSpPr>
          <p:nvPr>
            <p:ph type="sldNum" sz="quarter" idx="12"/>
          </p:nvPr>
        </p:nvSpPr>
        <p:spPr/>
        <p:txBody>
          <a:bodyPr/>
          <a:lstStyle/>
          <a:p>
            <a:fld id="{443A9061-2289-304F-B665-1757CDF8AAA3}" type="slidenum">
              <a:rPr lang="en-US" smtClean="0"/>
              <a:t>18</a:t>
            </a:fld>
            <a:endParaRPr lang="en-US"/>
          </a:p>
        </p:txBody>
      </p:sp>
    </p:spTree>
    <p:extLst>
      <p:ext uri="{BB962C8B-B14F-4D97-AF65-F5344CB8AC3E}">
        <p14:creationId xmlns:p14="http://schemas.microsoft.com/office/powerpoint/2010/main" val="43960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p:bldP spid="11" grpId="0"/>
      <p:bldP spid="19" grpId="0"/>
      <p:bldP spid="31" grpId="0"/>
      <p:bldP spid="32" grpId="0"/>
      <p:bldP spid="34" grpId="0"/>
      <p:bldP spid="38" grpId="0" animBg="1"/>
      <p:bldP spid="39" grpId="0" animBg="1"/>
      <p:bldP spid="40" grpId="0" animBg="1"/>
      <p:bldP spid="41" grpId="0" animBg="1"/>
      <p:bldP spid="47" grpId="0"/>
      <p:bldP spid="48" grpId="0"/>
      <p:bldP spid="49" grpId="0"/>
      <p:bldP spid="50" grpId="0"/>
      <p:bldP spid="51" grpId="0"/>
      <p:bldP spid="52" grpId="0"/>
      <p:bldP spid="2" grpId="0" animBg="1"/>
      <p:bldP spid="6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a:extLst>
              <a:ext uri="{FF2B5EF4-FFF2-40B4-BE49-F238E27FC236}">
                <a16:creationId xmlns:a16="http://schemas.microsoft.com/office/drawing/2014/main" id="{0B9D2F30-D9A0-7748-8C2B-8648763D4493}"/>
              </a:ext>
            </a:extLst>
          </p:cNvPr>
          <p:cNvSpPr txBox="1">
            <a:spLocks/>
          </p:cNvSpPr>
          <p:nvPr/>
        </p:nvSpPr>
        <p:spPr>
          <a:xfrm>
            <a:off x="1" y="0"/>
            <a:ext cx="12191994"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Layered Neural Decoder</a:t>
            </a:r>
          </a:p>
        </p:txBody>
      </p:sp>
      <p:sp>
        <p:nvSpPr>
          <p:cNvPr id="9" name="Rounded Rectangle 8">
            <a:extLst>
              <a:ext uri="{FF2B5EF4-FFF2-40B4-BE49-F238E27FC236}">
                <a16:creationId xmlns:a16="http://schemas.microsoft.com/office/drawing/2014/main" id="{4D8A3CD6-DAAB-B243-8FE8-C7A95675B7D4}"/>
              </a:ext>
            </a:extLst>
          </p:cNvPr>
          <p:cNvSpPr/>
          <p:nvPr/>
        </p:nvSpPr>
        <p:spPr>
          <a:xfrm>
            <a:off x="1573891" y="1503192"/>
            <a:ext cx="3412381" cy="2534364"/>
          </a:xfrm>
          <a:prstGeom prst="round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q"/>
            </a:pPr>
            <a:endParaRPr lang="en-US" sz="2400" dirty="0"/>
          </a:p>
          <a:p>
            <a:r>
              <a:rPr lang="en-US" sz="2400" dirty="0"/>
              <a:t>2. Compute Resource Contention</a:t>
            </a:r>
          </a:p>
          <a:p>
            <a:pPr lvl="1">
              <a:buFont typeface="Wingdings" pitchFamily="2" charset="2"/>
              <a:buChar char="q"/>
            </a:pPr>
            <a:r>
              <a:rPr lang="en-US" sz="2400" dirty="0"/>
              <a:t>Need to scale well with other applications</a:t>
            </a:r>
          </a:p>
        </p:txBody>
      </p:sp>
      <p:sp>
        <p:nvSpPr>
          <p:cNvPr id="11" name="Trapezoid 10">
            <a:extLst>
              <a:ext uri="{FF2B5EF4-FFF2-40B4-BE49-F238E27FC236}">
                <a16:creationId xmlns:a16="http://schemas.microsoft.com/office/drawing/2014/main" id="{1A57721B-B2A9-0F4E-9290-D6DF9E5040AC}"/>
              </a:ext>
            </a:extLst>
          </p:cNvPr>
          <p:cNvSpPr/>
          <p:nvPr/>
        </p:nvSpPr>
        <p:spPr>
          <a:xfrm rot="16200000">
            <a:off x="7611567" y="5147376"/>
            <a:ext cx="1181899" cy="257198"/>
          </a:xfrm>
          <a:prstGeom prst="trapezoid">
            <a:avLst>
              <a:gd name="adj" fmla="val 32336"/>
            </a:avLst>
          </a:prstGeom>
          <a:solidFill>
            <a:srgbClr val="92D050">
              <a:alpha val="2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apezoid 11">
            <a:extLst>
              <a:ext uri="{FF2B5EF4-FFF2-40B4-BE49-F238E27FC236}">
                <a16:creationId xmlns:a16="http://schemas.microsoft.com/office/drawing/2014/main" id="{67AC01AF-5CC7-6644-97A8-49AB65E2FA5D}"/>
              </a:ext>
            </a:extLst>
          </p:cNvPr>
          <p:cNvSpPr/>
          <p:nvPr/>
        </p:nvSpPr>
        <p:spPr>
          <a:xfrm rot="16200000">
            <a:off x="7611565" y="3895862"/>
            <a:ext cx="1181899" cy="257200"/>
          </a:xfrm>
          <a:prstGeom prst="trapezoid">
            <a:avLst>
              <a:gd name="adj" fmla="val 32336"/>
            </a:avLst>
          </a:prstGeom>
          <a:solidFill>
            <a:srgbClr val="92D050">
              <a:alpha val="2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apezoid 12">
            <a:extLst>
              <a:ext uri="{FF2B5EF4-FFF2-40B4-BE49-F238E27FC236}">
                <a16:creationId xmlns:a16="http://schemas.microsoft.com/office/drawing/2014/main" id="{2B1B35EB-34A2-5F45-8A76-8A397AA06C0B}"/>
              </a:ext>
            </a:extLst>
          </p:cNvPr>
          <p:cNvSpPr/>
          <p:nvPr/>
        </p:nvSpPr>
        <p:spPr>
          <a:xfrm rot="16200000">
            <a:off x="7618147" y="1965541"/>
            <a:ext cx="1181899" cy="257198"/>
          </a:xfrm>
          <a:prstGeom prst="trapezoid">
            <a:avLst>
              <a:gd name="adj" fmla="val 32336"/>
            </a:avLst>
          </a:prstGeom>
          <a:solidFill>
            <a:srgbClr val="92D050">
              <a:alpha val="2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Google Shape;122;p16">
            <a:extLst>
              <a:ext uri="{FF2B5EF4-FFF2-40B4-BE49-F238E27FC236}">
                <a16:creationId xmlns:a16="http://schemas.microsoft.com/office/drawing/2014/main" id="{C786FE63-181F-834E-979E-FF77889B4F94}"/>
              </a:ext>
            </a:extLst>
          </p:cNvPr>
          <p:cNvSpPr/>
          <p:nvPr/>
        </p:nvSpPr>
        <p:spPr>
          <a:xfrm rot="16200000">
            <a:off x="7562561" y="5195097"/>
            <a:ext cx="357300" cy="173601"/>
          </a:xfrm>
          <a:prstGeom prst="rect">
            <a:avLst/>
          </a:prstGeom>
          <a:solidFill>
            <a:srgbClr val="E6B8AF"/>
          </a:solidFill>
          <a:ln w="9525" cap="flat" cmpd="sng">
            <a:solidFill>
              <a:srgbClr val="00B0F0"/>
            </a:solidFill>
            <a:prstDash val="solid"/>
            <a:round/>
            <a:headEnd type="none" w="sm" len="sm"/>
            <a:tailEnd type="none" w="sm" len="sm"/>
          </a:ln>
        </p:spPr>
        <p:txBody>
          <a:bodyPr spcFirstLastPara="1" wrap="square" lIns="91426" tIns="91426" rIns="91426" bIns="91426" anchor="ctr" anchorCtr="0">
            <a:noAutofit/>
          </a:bodyPr>
          <a:lstStyle/>
          <a:p>
            <a:endParaRPr/>
          </a:p>
        </p:txBody>
      </p:sp>
      <p:sp>
        <p:nvSpPr>
          <p:cNvPr id="15" name="Google Shape;126;p16">
            <a:extLst>
              <a:ext uri="{FF2B5EF4-FFF2-40B4-BE49-F238E27FC236}">
                <a16:creationId xmlns:a16="http://schemas.microsoft.com/office/drawing/2014/main" id="{E87697C1-7AF5-DD44-83A3-A9C6F108B97B}"/>
              </a:ext>
            </a:extLst>
          </p:cNvPr>
          <p:cNvSpPr/>
          <p:nvPr/>
        </p:nvSpPr>
        <p:spPr>
          <a:xfrm rot="16200000">
            <a:off x="7565550" y="3946917"/>
            <a:ext cx="357300" cy="169101"/>
          </a:xfrm>
          <a:prstGeom prst="rect">
            <a:avLst/>
          </a:prstGeom>
          <a:solidFill>
            <a:schemeClr val="accent6">
              <a:lumMod val="20000"/>
              <a:lumOff val="80000"/>
            </a:schemeClr>
          </a:solidFill>
          <a:ln w="9525" cap="flat" cmpd="sng">
            <a:solidFill>
              <a:srgbClr val="00B0F0"/>
            </a:solidFill>
            <a:prstDash val="solid"/>
            <a:round/>
            <a:headEnd type="none" w="sm" len="sm"/>
            <a:tailEnd type="none" w="sm" len="sm"/>
          </a:ln>
        </p:spPr>
        <p:txBody>
          <a:bodyPr spcFirstLastPara="1" wrap="square" lIns="91426" tIns="91426" rIns="91426" bIns="91426" anchor="ctr" anchorCtr="0">
            <a:noAutofit/>
          </a:bodyPr>
          <a:lstStyle/>
          <a:p>
            <a:endParaRPr/>
          </a:p>
        </p:txBody>
      </p:sp>
      <p:sp>
        <p:nvSpPr>
          <p:cNvPr id="16" name="Google Shape;131;p16">
            <a:extLst>
              <a:ext uri="{FF2B5EF4-FFF2-40B4-BE49-F238E27FC236}">
                <a16:creationId xmlns:a16="http://schemas.microsoft.com/office/drawing/2014/main" id="{32F240A0-0E5D-6F49-B65F-7E48C767B33B}"/>
              </a:ext>
            </a:extLst>
          </p:cNvPr>
          <p:cNvSpPr/>
          <p:nvPr/>
        </p:nvSpPr>
        <p:spPr>
          <a:xfrm rot="16200000" flipV="1">
            <a:off x="7542279" y="1997781"/>
            <a:ext cx="389787" cy="181690"/>
          </a:xfrm>
          <a:prstGeom prst="rect">
            <a:avLst/>
          </a:prstGeom>
          <a:solidFill>
            <a:schemeClr val="accent1">
              <a:lumMod val="60000"/>
              <a:lumOff val="40000"/>
            </a:schemeClr>
          </a:solidFill>
          <a:ln w="9525" cap="flat" cmpd="sng">
            <a:solidFill>
              <a:srgbClr val="00B0F0"/>
            </a:solidFill>
            <a:prstDash val="solid"/>
            <a:round/>
            <a:headEnd type="none" w="sm" len="sm"/>
            <a:tailEnd type="none" w="sm" len="sm"/>
          </a:ln>
        </p:spPr>
        <p:txBody>
          <a:bodyPr spcFirstLastPara="1" wrap="square" lIns="91426" tIns="91426" rIns="91426" bIns="91426" anchor="ctr" anchorCtr="0">
            <a:noAutofit/>
          </a:bodyPr>
          <a:lstStyle/>
          <a:p>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54E9ED-B1B2-8F42-87FB-0F58597574AC}"/>
                  </a:ext>
                </a:extLst>
              </p:cNvPr>
              <p:cNvSpPr txBox="1"/>
              <p:nvPr/>
            </p:nvSpPr>
            <p:spPr>
              <a:xfrm>
                <a:off x="6289408" y="5419424"/>
                <a:ext cx="352661"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𝑐</m:t>
                      </m:r>
                      <m:r>
                        <a:rPr lang="en-US" sz="2800" i="1" baseline="-25000">
                          <a:latin typeface="Cambria Math" panose="02040503050406030204" pitchFamily="18" charset="0"/>
                        </a:rPr>
                        <m:t>0</m:t>
                      </m:r>
                    </m:oMath>
                  </m:oMathPara>
                </a14:m>
                <a:endParaRPr lang="en-US" sz="2800" baseline="-25000" dirty="0"/>
              </a:p>
            </p:txBody>
          </p:sp>
        </mc:Choice>
        <mc:Fallback xmlns="">
          <p:sp>
            <p:nvSpPr>
              <p:cNvPr id="17" name="TextBox 16">
                <a:extLst>
                  <a:ext uri="{FF2B5EF4-FFF2-40B4-BE49-F238E27FC236}">
                    <a16:creationId xmlns:a16="http://schemas.microsoft.com/office/drawing/2014/main" id="{6554E9ED-B1B2-8F42-87FB-0F58597574AC}"/>
                  </a:ext>
                </a:extLst>
              </p:cNvPr>
              <p:cNvSpPr txBox="1">
                <a:spLocks noRot="1" noChangeAspect="1" noMove="1" noResize="1" noEditPoints="1" noAdjustHandles="1" noChangeArrowheads="1" noChangeShapeType="1" noTextEdit="1"/>
              </p:cNvSpPr>
              <p:nvPr/>
            </p:nvSpPr>
            <p:spPr>
              <a:xfrm>
                <a:off x="6289408" y="5419424"/>
                <a:ext cx="352661" cy="420949"/>
              </a:xfrm>
              <a:prstGeom prst="rect">
                <a:avLst/>
              </a:prstGeom>
              <a:blipFill>
                <a:blip r:embed="rId2"/>
                <a:stretch>
                  <a:fillRect l="-17241" r="-13793" b="-205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86F38FC-B11B-BE44-8CDF-4DDF249690F9}"/>
                  </a:ext>
                </a:extLst>
              </p:cNvPr>
              <p:cNvSpPr txBox="1"/>
              <p:nvPr/>
            </p:nvSpPr>
            <p:spPr>
              <a:xfrm>
                <a:off x="6275313" y="4107598"/>
                <a:ext cx="352661" cy="420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𝑐</m:t>
                      </m:r>
                      <m:r>
                        <a:rPr lang="en-US" sz="2800" i="1" baseline="-25000">
                          <a:latin typeface="Cambria Math" panose="02040503050406030204" pitchFamily="18" charset="0"/>
                        </a:rPr>
                        <m:t>1</m:t>
                      </m:r>
                    </m:oMath>
                  </m:oMathPara>
                </a14:m>
                <a:endParaRPr lang="en-US" sz="2800" baseline="-25000" dirty="0"/>
              </a:p>
            </p:txBody>
          </p:sp>
        </mc:Choice>
        <mc:Fallback xmlns="">
          <p:sp>
            <p:nvSpPr>
              <p:cNvPr id="18" name="TextBox 17">
                <a:extLst>
                  <a:ext uri="{FF2B5EF4-FFF2-40B4-BE49-F238E27FC236}">
                    <a16:creationId xmlns:a16="http://schemas.microsoft.com/office/drawing/2014/main" id="{B86F38FC-B11B-BE44-8CDF-4DDF249690F9}"/>
                  </a:ext>
                </a:extLst>
              </p:cNvPr>
              <p:cNvSpPr txBox="1">
                <a:spLocks noRot="1" noChangeAspect="1" noMove="1" noResize="1" noEditPoints="1" noAdjustHandles="1" noChangeArrowheads="1" noChangeShapeType="1" noTextEdit="1"/>
              </p:cNvSpPr>
              <p:nvPr/>
            </p:nvSpPr>
            <p:spPr>
              <a:xfrm>
                <a:off x="6275313" y="4107598"/>
                <a:ext cx="352661" cy="420949"/>
              </a:xfrm>
              <a:prstGeom prst="rect">
                <a:avLst/>
              </a:prstGeom>
              <a:blipFill>
                <a:blip r:embed="rId3"/>
                <a:stretch>
                  <a:fillRect l="-13793" r="-17241" b="-2058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89568E15-DB6D-2745-B0E9-0EC4BA1D4E2C}"/>
              </a:ext>
            </a:extLst>
          </p:cNvPr>
          <p:cNvGrpSpPr/>
          <p:nvPr/>
        </p:nvGrpSpPr>
        <p:grpSpPr>
          <a:xfrm>
            <a:off x="6461164" y="2862240"/>
            <a:ext cx="47741" cy="391546"/>
            <a:chOff x="3114751" y="1575244"/>
            <a:chExt cx="47741" cy="391546"/>
          </a:xfrm>
        </p:grpSpPr>
        <p:grpSp>
          <p:nvGrpSpPr>
            <p:cNvPr id="20" name="Group 19">
              <a:extLst>
                <a:ext uri="{FF2B5EF4-FFF2-40B4-BE49-F238E27FC236}">
                  <a16:creationId xmlns:a16="http://schemas.microsoft.com/office/drawing/2014/main" id="{18215277-855F-5B49-BABE-4F66971BC1DA}"/>
                </a:ext>
              </a:extLst>
            </p:cNvPr>
            <p:cNvGrpSpPr/>
            <p:nvPr/>
          </p:nvGrpSpPr>
          <p:grpSpPr>
            <a:xfrm>
              <a:off x="3114751" y="1690519"/>
              <a:ext cx="45719" cy="276271"/>
              <a:chOff x="4017914" y="858064"/>
              <a:chExt cx="48218" cy="367474"/>
            </a:xfrm>
          </p:grpSpPr>
          <p:sp>
            <p:nvSpPr>
              <p:cNvPr id="24" name="Oval 23">
                <a:extLst>
                  <a:ext uri="{FF2B5EF4-FFF2-40B4-BE49-F238E27FC236}">
                    <a16:creationId xmlns:a16="http://schemas.microsoft.com/office/drawing/2014/main" id="{D2E7B677-5B10-1047-9B6E-17FC2C0E7D0E}"/>
                  </a:ext>
                </a:extLst>
              </p:cNvPr>
              <p:cNvSpPr/>
              <p:nvPr/>
            </p:nvSpPr>
            <p:spPr>
              <a:xfrm flipH="1">
                <a:off x="4017914" y="1179819"/>
                <a:ext cx="45720" cy="45719"/>
              </a:xfrm>
              <a:prstGeom prst="ellipse">
                <a:avLst/>
              </a:prstGeom>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F7D2A45-F33A-6F43-8308-E1A776455898}"/>
                  </a:ext>
                </a:extLst>
              </p:cNvPr>
              <p:cNvSpPr/>
              <p:nvPr/>
            </p:nvSpPr>
            <p:spPr>
              <a:xfrm flipH="1">
                <a:off x="4020413" y="858064"/>
                <a:ext cx="45719" cy="45719"/>
              </a:xfrm>
              <a:prstGeom prst="ellipse">
                <a:avLst/>
              </a:prstGeom>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AE6C2A45-E6F5-2946-BA7C-B87573451678}"/>
                </a:ext>
              </a:extLst>
            </p:cNvPr>
            <p:cNvGrpSpPr/>
            <p:nvPr/>
          </p:nvGrpSpPr>
          <p:grpSpPr>
            <a:xfrm>
              <a:off x="3116773" y="1575244"/>
              <a:ext cx="45719" cy="276271"/>
              <a:chOff x="4017914" y="858064"/>
              <a:chExt cx="48218" cy="367474"/>
            </a:xfrm>
          </p:grpSpPr>
          <p:sp>
            <p:nvSpPr>
              <p:cNvPr id="22" name="Oval 21">
                <a:extLst>
                  <a:ext uri="{FF2B5EF4-FFF2-40B4-BE49-F238E27FC236}">
                    <a16:creationId xmlns:a16="http://schemas.microsoft.com/office/drawing/2014/main" id="{CC64DA16-A195-6F4F-B88C-7823A30012A1}"/>
                  </a:ext>
                </a:extLst>
              </p:cNvPr>
              <p:cNvSpPr/>
              <p:nvPr/>
            </p:nvSpPr>
            <p:spPr>
              <a:xfrm flipH="1">
                <a:off x="4017914" y="1179819"/>
                <a:ext cx="45720" cy="45719"/>
              </a:xfrm>
              <a:prstGeom prst="ellipse">
                <a:avLst/>
              </a:prstGeom>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16184C7-58B8-DB43-B795-640647305537}"/>
                  </a:ext>
                </a:extLst>
              </p:cNvPr>
              <p:cNvSpPr/>
              <p:nvPr/>
            </p:nvSpPr>
            <p:spPr>
              <a:xfrm flipH="1">
                <a:off x="4020413" y="858064"/>
                <a:ext cx="45719" cy="45719"/>
              </a:xfrm>
              <a:prstGeom prst="ellipse">
                <a:avLst/>
              </a:prstGeom>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95C2AFC0-0238-4147-8F5E-D861C2035F6A}"/>
                  </a:ext>
                </a:extLst>
              </p:cNvPr>
              <p:cNvSpPr/>
              <p:nvPr/>
            </p:nvSpPr>
            <p:spPr>
              <a:xfrm>
                <a:off x="8452112" y="3834653"/>
                <a:ext cx="207825"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oMath>
                  </m:oMathPara>
                </a14:m>
                <a:endParaRPr lang="en-US" sz="2000" dirty="0"/>
              </a:p>
            </p:txBody>
          </p:sp>
        </mc:Choice>
        <mc:Fallback xmlns="">
          <p:sp>
            <p:nvSpPr>
              <p:cNvPr id="26" name="Rectangle 25">
                <a:extLst>
                  <a:ext uri="{FF2B5EF4-FFF2-40B4-BE49-F238E27FC236}">
                    <a16:creationId xmlns:a16="http://schemas.microsoft.com/office/drawing/2014/main" id="{95C2AFC0-0238-4147-8F5E-D861C2035F6A}"/>
                  </a:ext>
                </a:extLst>
              </p:cNvPr>
              <p:cNvSpPr>
                <a:spLocks noRot="1" noChangeAspect="1" noMove="1" noResize="1" noEditPoints="1" noAdjustHandles="1" noChangeArrowheads="1" noChangeShapeType="1" noTextEdit="1"/>
              </p:cNvSpPr>
              <p:nvPr/>
            </p:nvSpPr>
            <p:spPr>
              <a:xfrm>
                <a:off x="8452112" y="3834653"/>
                <a:ext cx="207825" cy="400110"/>
              </a:xfrm>
              <a:prstGeom prst="rect">
                <a:avLst/>
              </a:prstGeom>
              <a:blipFill>
                <a:blip r:embed="rId4"/>
                <a:stretch>
                  <a:fillRect l="-11111" r="-105556" b="-9091"/>
                </a:stretch>
              </a:blipFill>
            </p:spPr>
            <p:txBody>
              <a:bodyPr/>
              <a:lstStyle/>
              <a:p>
                <a:r>
                  <a:rPr lang="en-US">
                    <a:noFill/>
                  </a:rPr>
                  <a:t> </a:t>
                </a:r>
              </a:p>
            </p:txBody>
          </p:sp>
        </mc:Fallback>
      </mc:AlternateContent>
      <p:cxnSp>
        <p:nvCxnSpPr>
          <p:cNvPr id="27" name="Google Shape;140;p16">
            <a:extLst>
              <a:ext uri="{FF2B5EF4-FFF2-40B4-BE49-F238E27FC236}">
                <a16:creationId xmlns:a16="http://schemas.microsoft.com/office/drawing/2014/main" id="{6C886A2A-E45D-1745-A8D8-B3A31BF78C9A}"/>
              </a:ext>
            </a:extLst>
          </p:cNvPr>
          <p:cNvCxnSpPr>
            <a:cxnSpLocks/>
          </p:cNvCxnSpPr>
          <p:nvPr/>
        </p:nvCxnSpPr>
        <p:spPr>
          <a:xfrm>
            <a:off x="8327454" y="4046778"/>
            <a:ext cx="237972" cy="2"/>
          </a:xfrm>
          <a:prstGeom prst="straightConnector1">
            <a:avLst/>
          </a:prstGeom>
          <a:noFill/>
          <a:ln w="9525" cap="flat" cmpd="sng">
            <a:solidFill>
              <a:schemeClr val="dk2"/>
            </a:solidFill>
            <a:prstDash val="solid"/>
            <a:round/>
            <a:headEnd type="none" w="lg" len="lg"/>
            <a:tailEnd type="triangle" w="lg" len="lg"/>
          </a:ln>
        </p:spPr>
      </p:cxnSp>
      <p:grpSp>
        <p:nvGrpSpPr>
          <p:cNvPr id="28" name="Group 27">
            <a:extLst>
              <a:ext uri="{FF2B5EF4-FFF2-40B4-BE49-F238E27FC236}">
                <a16:creationId xmlns:a16="http://schemas.microsoft.com/office/drawing/2014/main" id="{B413EF3E-585F-644D-B0A1-0D2016D62DAF}"/>
              </a:ext>
            </a:extLst>
          </p:cNvPr>
          <p:cNvGrpSpPr/>
          <p:nvPr/>
        </p:nvGrpSpPr>
        <p:grpSpPr>
          <a:xfrm>
            <a:off x="8331225" y="4212996"/>
            <a:ext cx="302207" cy="1019565"/>
            <a:chOff x="3547360" y="3308359"/>
            <a:chExt cx="660919" cy="885027"/>
          </a:xfrm>
        </p:grpSpPr>
        <p:cxnSp>
          <p:nvCxnSpPr>
            <p:cNvPr id="29" name="Straight Arrow Connector 28">
              <a:extLst>
                <a:ext uri="{FF2B5EF4-FFF2-40B4-BE49-F238E27FC236}">
                  <a16:creationId xmlns:a16="http://schemas.microsoft.com/office/drawing/2014/main" id="{D21EBA6E-C4DC-2D46-91FC-022917354CE0}"/>
                </a:ext>
              </a:extLst>
            </p:cNvPr>
            <p:cNvCxnSpPr>
              <a:cxnSpLocks/>
            </p:cNvCxnSpPr>
            <p:nvPr/>
          </p:nvCxnSpPr>
          <p:spPr>
            <a:xfrm>
              <a:off x="3547360" y="4193386"/>
              <a:ext cx="660919" cy="0"/>
            </a:xfrm>
            <a:prstGeom prst="straightConnector1">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339C098-1831-624B-90FD-B64A9FC47780}"/>
                </a:ext>
              </a:extLst>
            </p:cNvPr>
            <p:cNvCxnSpPr>
              <a:cxnSpLocks/>
            </p:cNvCxnSpPr>
            <p:nvPr/>
          </p:nvCxnSpPr>
          <p:spPr>
            <a:xfrm>
              <a:off x="4208279" y="3308359"/>
              <a:ext cx="0" cy="881699"/>
            </a:xfrm>
            <a:prstGeom prst="straightConnector1">
              <a:avLst/>
            </a:prstGeom>
            <a:ln w="25400">
              <a:solidFill>
                <a:schemeClr val="tx1"/>
              </a:solidFill>
              <a:headEnd type="triangle" w="lg" len="lg"/>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A2CA789A-7380-874B-AC3C-CE0E625D5D74}"/>
              </a:ext>
            </a:extLst>
          </p:cNvPr>
          <p:cNvGrpSpPr/>
          <p:nvPr/>
        </p:nvGrpSpPr>
        <p:grpSpPr>
          <a:xfrm>
            <a:off x="8331119" y="2093551"/>
            <a:ext cx="301859" cy="1799953"/>
            <a:chOff x="3546057" y="1199458"/>
            <a:chExt cx="660919" cy="1789409"/>
          </a:xfrm>
        </p:grpSpPr>
        <p:cxnSp>
          <p:nvCxnSpPr>
            <p:cNvPr id="32" name="Straight Arrow Connector 31">
              <a:extLst>
                <a:ext uri="{FF2B5EF4-FFF2-40B4-BE49-F238E27FC236}">
                  <a16:creationId xmlns:a16="http://schemas.microsoft.com/office/drawing/2014/main" id="{1AC750C4-875E-0344-B8C8-AFD5B8159628}"/>
                </a:ext>
              </a:extLst>
            </p:cNvPr>
            <p:cNvCxnSpPr>
              <a:cxnSpLocks/>
            </p:cNvCxnSpPr>
            <p:nvPr/>
          </p:nvCxnSpPr>
          <p:spPr>
            <a:xfrm>
              <a:off x="3546057" y="1200362"/>
              <a:ext cx="660919" cy="0"/>
            </a:xfrm>
            <a:prstGeom prst="straightConnector1">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EA3A3E1-16D5-E54D-A9EF-07EEC8063395}"/>
                </a:ext>
              </a:extLst>
            </p:cNvPr>
            <p:cNvCxnSpPr>
              <a:cxnSpLocks/>
            </p:cNvCxnSpPr>
            <p:nvPr/>
          </p:nvCxnSpPr>
          <p:spPr>
            <a:xfrm>
              <a:off x="4205455" y="1199458"/>
              <a:ext cx="0" cy="1789409"/>
            </a:xfrm>
            <a:prstGeom prst="straightConnector1">
              <a:avLst/>
            </a:prstGeom>
            <a:ln w="254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cxnSp>
        <p:nvCxnSpPr>
          <p:cNvPr id="34" name="Google Shape;140;p16">
            <a:extLst>
              <a:ext uri="{FF2B5EF4-FFF2-40B4-BE49-F238E27FC236}">
                <a16:creationId xmlns:a16="http://schemas.microsoft.com/office/drawing/2014/main" id="{E768D76C-E3B7-824E-B9D0-9BFF16654323}"/>
              </a:ext>
            </a:extLst>
          </p:cNvPr>
          <p:cNvCxnSpPr>
            <a:cxnSpLocks/>
          </p:cNvCxnSpPr>
          <p:nvPr/>
        </p:nvCxnSpPr>
        <p:spPr>
          <a:xfrm>
            <a:off x="8778551" y="4057024"/>
            <a:ext cx="303530" cy="10054"/>
          </a:xfrm>
          <a:prstGeom prst="straightConnector1">
            <a:avLst/>
          </a:prstGeom>
          <a:noFill/>
          <a:ln w="9525" cap="flat" cmpd="sng">
            <a:solidFill>
              <a:schemeClr val="dk2"/>
            </a:solidFill>
            <a:prstDash val="solid"/>
            <a:round/>
            <a:headEnd type="none" w="lg" len="lg"/>
            <a:tailEnd type="triangle" w="lg" len="lg"/>
          </a:ln>
        </p:spPr>
      </p:cxnSp>
      <p:grpSp>
        <p:nvGrpSpPr>
          <p:cNvPr id="35" name="Group 34">
            <a:extLst>
              <a:ext uri="{FF2B5EF4-FFF2-40B4-BE49-F238E27FC236}">
                <a16:creationId xmlns:a16="http://schemas.microsoft.com/office/drawing/2014/main" id="{2138F610-A71E-3248-A640-4FF64DF22CD2}"/>
              </a:ext>
            </a:extLst>
          </p:cNvPr>
          <p:cNvGrpSpPr/>
          <p:nvPr/>
        </p:nvGrpSpPr>
        <p:grpSpPr>
          <a:xfrm>
            <a:off x="9085568" y="3454335"/>
            <a:ext cx="1343191" cy="1181899"/>
            <a:chOff x="9201945" y="2300800"/>
            <a:chExt cx="1487672" cy="1181899"/>
          </a:xfrm>
        </p:grpSpPr>
        <p:sp>
          <p:nvSpPr>
            <p:cNvPr id="36" name="Trapezoid 35">
              <a:extLst>
                <a:ext uri="{FF2B5EF4-FFF2-40B4-BE49-F238E27FC236}">
                  <a16:creationId xmlns:a16="http://schemas.microsoft.com/office/drawing/2014/main" id="{8054CAB7-FF28-0546-8010-E4F0FEF536DE}"/>
                </a:ext>
              </a:extLst>
            </p:cNvPr>
            <p:cNvSpPr/>
            <p:nvPr/>
          </p:nvSpPr>
          <p:spPr>
            <a:xfrm rot="16200000">
              <a:off x="9198515" y="2304230"/>
              <a:ext cx="1181899" cy="1175039"/>
            </a:xfrm>
            <a:prstGeom prst="trapezoid">
              <a:avLst>
                <a:gd name="adj" fmla="val 32336"/>
              </a:avLst>
            </a:prstGeom>
            <a:solidFill>
              <a:srgbClr val="92D050">
                <a:alpha val="25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Google Shape;140;p16">
              <a:extLst>
                <a:ext uri="{FF2B5EF4-FFF2-40B4-BE49-F238E27FC236}">
                  <a16:creationId xmlns:a16="http://schemas.microsoft.com/office/drawing/2014/main" id="{5F12920E-D511-074F-94B0-66B4910996BF}"/>
                </a:ext>
              </a:extLst>
            </p:cNvPr>
            <p:cNvCxnSpPr>
              <a:cxnSpLocks/>
            </p:cNvCxnSpPr>
            <p:nvPr/>
          </p:nvCxnSpPr>
          <p:spPr>
            <a:xfrm>
              <a:off x="10376984" y="2891232"/>
              <a:ext cx="312633" cy="0"/>
            </a:xfrm>
            <a:prstGeom prst="straightConnector1">
              <a:avLst/>
            </a:prstGeom>
            <a:noFill/>
            <a:ln w="9525" cap="flat" cmpd="sng">
              <a:solidFill>
                <a:schemeClr val="dk2"/>
              </a:solidFill>
              <a:prstDash val="solid"/>
              <a:round/>
              <a:headEnd type="none" w="lg" len="lg"/>
              <a:tailEnd type="triangle" w="lg" len="lg"/>
            </a:ln>
          </p:spPr>
        </p:cxnSp>
      </p:gr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DEA8DCE7-0232-A342-86BE-9622E4D83FB5}"/>
                  </a:ext>
                </a:extLst>
              </p:cNvPr>
              <p:cNvSpPr/>
              <p:nvPr/>
            </p:nvSpPr>
            <p:spPr>
              <a:xfrm>
                <a:off x="10232495" y="3745582"/>
                <a:ext cx="446148" cy="598369"/>
              </a:xfrm>
              <a:prstGeom prst="rect">
                <a:avLst/>
              </a:prstGeom>
            </p:spPr>
            <p:txBody>
              <a:bodyPr wrap="none">
                <a:spAutoFit/>
              </a:bodyPr>
              <a:lstStyle/>
              <a:p>
                <a:r>
                  <a:rPr lang="en-US" sz="3200" dirty="0">
                    <a:latin typeface="hat"/>
                    <a:ea typeface="Calibri" panose="020F0502020204030204" pitchFamily="34" charset="0"/>
                    <a:cs typeface="Times New Roman" panose="02020603050405020304" pitchFamily="18" charset="0"/>
                  </a:rPr>
                  <a:t> </a:t>
                </a:r>
                <a14:m>
                  <m:oMath xmlns:m="http://schemas.openxmlformats.org/officeDocument/2006/math">
                    <m:acc>
                      <m:accPr>
                        <m:chr m:val="̂"/>
                        <m:ctrlPr>
                          <a:rPr lang="en-US" sz="3200" i="1">
                            <a:latin typeface="Cambria Math" panose="02040503050406030204" pitchFamily="18" charset="0"/>
                            <a:ea typeface="Calibri" panose="020F0502020204030204" pitchFamily="34" charset="0"/>
                            <a:cs typeface="Times New Roman" panose="02020603050405020304" pitchFamily="18" charset="0"/>
                          </a:rPr>
                        </m:ctrlPr>
                      </m:accPr>
                      <m:e>
                        <m:r>
                          <a:rPr lang="en-US" sz="3200" i="1">
                            <a:latin typeface="Cambria Math" panose="02040503050406030204" pitchFamily="18" charset="0"/>
                            <a:ea typeface="Calibri" panose="020F0502020204030204" pitchFamily="34" charset="0"/>
                            <a:cs typeface="Times New Roman" panose="02020603050405020304" pitchFamily="18" charset="0"/>
                          </a:rPr>
                          <m:t>𝐼</m:t>
                        </m:r>
                      </m:e>
                    </m:acc>
                  </m:oMath>
                </a14:m>
                <a:endParaRPr lang="en-US" sz="3200" baseline="30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8" name="Rectangle 37">
                <a:extLst>
                  <a:ext uri="{FF2B5EF4-FFF2-40B4-BE49-F238E27FC236}">
                    <a16:creationId xmlns:a16="http://schemas.microsoft.com/office/drawing/2014/main" id="{DEA8DCE7-0232-A342-86BE-9622E4D83FB5}"/>
                  </a:ext>
                </a:extLst>
              </p:cNvPr>
              <p:cNvSpPr>
                <a:spLocks noRot="1" noChangeAspect="1" noMove="1" noResize="1" noEditPoints="1" noAdjustHandles="1" noChangeArrowheads="1" noChangeShapeType="1" noTextEdit="1"/>
              </p:cNvSpPr>
              <p:nvPr/>
            </p:nvSpPr>
            <p:spPr>
              <a:xfrm>
                <a:off x="10232495" y="3745582"/>
                <a:ext cx="446148" cy="598369"/>
              </a:xfrm>
              <a:prstGeom prst="rect">
                <a:avLst/>
              </a:prstGeom>
              <a:blipFill>
                <a:blip r:embed="rId5"/>
                <a:stretch>
                  <a:fillRect t="-10204" r="-5556"/>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050C53D1-B671-A149-87FA-7694D7EC557F}"/>
              </a:ext>
            </a:extLst>
          </p:cNvPr>
          <p:cNvSpPr txBox="1"/>
          <p:nvPr/>
        </p:nvSpPr>
        <p:spPr>
          <a:xfrm>
            <a:off x="10406620" y="4060605"/>
            <a:ext cx="308098"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L</a:t>
            </a:r>
          </a:p>
        </p:txBody>
      </p:sp>
      <p:pic>
        <p:nvPicPr>
          <p:cNvPr id="40" name="Picture 39" descr="A close up of a logo&#10;&#10;Description automatically generated">
            <a:extLst>
              <a:ext uri="{FF2B5EF4-FFF2-40B4-BE49-F238E27FC236}">
                <a16:creationId xmlns:a16="http://schemas.microsoft.com/office/drawing/2014/main" id="{EF741FAA-8013-A741-9FD7-B9DE8BA4533D}"/>
              </a:ext>
            </a:extLst>
          </p:cNvPr>
          <p:cNvPicPr>
            <a:picLocks noChangeAspect="1"/>
          </p:cNvPicPr>
          <p:nvPr/>
        </p:nvPicPr>
        <p:blipFill>
          <a:blip r:embed="rId6"/>
          <a:stretch>
            <a:fillRect/>
          </a:stretch>
        </p:blipFill>
        <p:spPr>
          <a:xfrm>
            <a:off x="9389860" y="3815253"/>
            <a:ext cx="389199" cy="396507"/>
          </a:xfrm>
          <a:prstGeom prst="rect">
            <a:avLst/>
          </a:prstGeom>
        </p:spPr>
      </p:pic>
      <p:sp>
        <p:nvSpPr>
          <p:cNvPr id="41" name="TextBox 40">
            <a:extLst>
              <a:ext uri="{FF2B5EF4-FFF2-40B4-BE49-F238E27FC236}">
                <a16:creationId xmlns:a16="http://schemas.microsoft.com/office/drawing/2014/main" id="{B46FA3BE-A4AC-0044-8C56-FA22D0B5C8E2}"/>
              </a:ext>
            </a:extLst>
          </p:cNvPr>
          <p:cNvSpPr txBox="1"/>
          <p:nvPr/>
        </p:nvSpPr>
        <p:spPr>
          <a:xfrm>
            <a:off x="9672124" y="3659148"/>
            <a:ext cx="405880" cy="400110"/>
          </a:xfrm>
          <a:prstGeom prst="rect">
            <a:avLst/>
          </a:prstGeom>
          <a:noFill/>
        </p:spPr>
        <p:txBody>
          <a:bodyPr wrap="none" rtlCol="0">
            <a:spAutoFit/>
          </a:bodyPr>
          <a:lstStyle/>
          <a:p>
            <a:r>
              <a:rPr lang="en-US" sz="2000" dirty="0">
                <a:latin typeface="Cambria Math" panose="02040503050406030204" pitchFamily="18" charset="0"/>
                <a:ea typeface="Cambria Math" panose="02040503050406030204" pitchFamily="18" charset="0"/>
              </a:rPr>
              <a:t>ss</a:t>
            </a:r>
          </a:p>
        </p:txBody>
      </p:sp>
      <p:cxnSp>
        <p:nvCxnSpPr>
          <p:cNvPr id="42" name="Google Shape;140;p16">
            <a:extLst>
              <a:ext uri="{FF2B5EF4-FFF2-40B4-BE49-F238E27FC236}">
                <a16:creationId xmlns:a16="http://schemas.microsoft.com/office/drawing/2014/main" id="{97C98C96-ED1F-DC4F-BCA0-FE1280C048A6}"/>
              </a:ext>
            </a:extLst>
          </p:cNvPr>
          <p:cNvCxnSpPr>
            <a:cxnSpLocks/>
          </p:cNvCxnSpPr>
          <p:nvPr/>
        </p:nvCxnSpPr>
        <p:spPr>
          <a:xfrm rot="16200000">
            <a:off x="7955010" y="5170416"/>
            <a:ext cx="6900" cy="240376"/>
          </a:xfrm>
          <a:prstGeom prst="straightConnector1">
            <a:avLst/>
          </a:prstGeom>
          <a:noFill/>
          <a:ln w="9525" cap="flat" cmpd="sng">
            <a:solidFill>
              <a:schemeClr val="dk2"/>
            </a:solidFill>
            <a:prstDash val="solid"/>
            <a:round/>
            <a:headEnd type="none" w="lg" len="lg"/>
            <a:tailEnd type="triangle" w="lg" len="lg"/>
          </a:ln>
        </p:spPr>
      </p:cxnSp>
      <p:cxnSp>
        <p:nvCxnSpPr>
          <p:cNvPr id="43" name="Google Shape;140;p16">
            <a:extLst>
              <a:ext uri="{FF2B5EF4-FFF2-40B4-BE49-F238E27FC236}">
                <a16:creationId xmlns:a16="http://schemas.microsoft.com/office/drawing/2014/main" id="{4E8C1897-FA8D-E440-B344-B98FE0EC7D90}"/>
              </a:ext>
            </a:extLst>
          </p:cNvPr>
          <p:cNvCxnSpPr>
            <a:cxnSpLocks/>
          </p:cNvCxnSpPr>
          <p:nvPr/>
        </p:nvCxnSpPr>
        <p:spPr>
          <a:xfrm rot="16200000">
            <a:off x="7946158" y="3920819"/>
            <a:ext cx="6900" cy="240376"/>
          </a:xfrm>
          <a:prstGeom prst="straightConnector1">
            <a:avLst/>
          </a:prstGeom>
          <a:noFill/>
          <a:ln w="9525" cap="flat" cmpd="sng">
            <a:solidFill>
              <a:schemeClr val="dk2"/>
            </a:solidFill>
            <a:prstDash val="solid"/>
            <a:round/>
            <a:headEnd type="none" w="lg" len="lg"/>
            <a:tailEnd type="triangle" w="lg" len="lg"/>
          </a:ln>
        </p:spPr>
      </p:cxnSp>
      <p:cxnSp>
        <p:nvCxnSpPr>
          <p:cNvPr id="44" name="Google Shape;140;p16">
            <a:extLst>
              <a:ext uri="{FF2B5EF4-FFF2-40B4-BE49-F238E27FC236}">
                <a16:creationId xmlns:a16="http://schemas.microsoft.com/office/drawing/2014/main" id="{2EAD2FFE-97F2-4545-97DA-F228E516C526}"/>
              </a:ext>
            </a:extLst>
          </p:cNvPr>
          <p:cNvCxnSpPr>
            <a:cxnSpLocks/>
          </p:cNvCxnSpPr>
          <p:nvPr/>
        </p:nvCxnSpPr>
        <p:spPr>
          <a:xfrm rot="16200000">
            <a:off x="7954561" y="1976808"/>
            <a:ext cx="6900" cy="240376"/>
          </a:xfrm>
          <a:prstGeom prst="straightConnector1">
            <a:avLst/>
          </a:prstGeom>
          <a:noFill/>
          <a:ln w="9525" cap="flat" cmpd="sng">
            <a:solidFill>
              <a:schemeClr val="dk2"/>
            </a:solidFill>
            <a:prstDash val="solid"/>
            <a:round/>
            <a:headEnd type="none" w="lg" len="lg"/>
            <a:tailEnd type="triangle" w="lg" len="lg"/>
          </a:ln>
        </p:spPr>
      </p:cxnSp>
      <p:sp>
        <p:nvSpPr>
          <p:cNvPr id="45" name="Google Shape;122;p16">
            <a:extLst>
              <a:ext uri="{FF2B5EF4-FFF2-40B4-BE49-F238E27FC236}">
                <a16:creationId xmlns:a16="http://schemas.microsoft.com/office/drawing/2014/main" id="{6AB42907-CA60-9348-81CD-7F73EE59F789}"/>
              </a:ext>
            </a:extLst>
          </p:cNvPr>
          <p:cNvSpPr/>
          <p:nvPr/>
        </p:nvSpPr>
        <p:spPr>
          <a:xfrm rot="16200000">
            <a:off x="6218890" y="5212529"/>
            <a:ext cx="470267" cy="146684"/>
          </a:xfrm>
          <a:prstGeom prst="rect">
            <a:avLst/>
          </a:prstGeom>
          <a:solidFill>
            <a:srgbClr val="92D050">
              <a:alpha val="59000"/>
            </a:srgbClr>
          </a:solidFill>
          <a:ln w="12700" cap="flat" cmpd="sng">
            <a:solidFill>
              <a:srgbClr val="00B0F0"/>
            </a:solidFill>
            <a:prstDash val="solid"/>
            <a:round/>
            <a:headEnd type="none" w="sm" len="sm"/>
            <a:tailEnd type="none" w="sm" len="sm"/>
          </a:ln>
        </p:spPr>
        <p:txBody>
          <a:bodyPr spcFirstLastPara="1" wrap="square" lIns="91426" tIns="91426" rIns="91426" bIns="91426" anchor="ctr" anchorCtr="0">
            <a:noAutofit/>
          </a:bodyPr>
          <a:lstStyle/>
          <a:p>
            <a:endParaRPr dirty="0"/>
          </a:p>
        </p:txBody>
      </p:sp>
      <p:sp>
        <p:nvSpPr>
          <p:cNvPr id="46" name="Google Shape;122;p16">
            <a:extLst>
              <a:ext uri="{FF2B5EF4-FFF2-40B4-BE49-F238E27FC236}">
                <a16:creationId xmlns:a16="http://schemas.microsoft.com/office/drawing/2014/main" id="{246E41DE-0AEC-FC49-94A8-CCD684B18DC2}"/>
              </a:ext>
            </a:extLst>
          </p:cNvPr>
          <p:cNvSpPr/>
          <p:nvPr/>
        </p:nvSpPr>
        <p:spPr>
          <a:xfrm rot="16200000">
            <a:off x="6291271" y="3976092"/>
            <a:ext cx="339785" cy="132405"/>
          </a:xfrm>
          <a:prstGeom prst="rect">
            <a:avLst/>
          </a:prstGeom>
          <a:solidFill>
            <a:srgbClr val="92D050">
              <a:alpha val="33000"/>
            </a:srgbClr>
          </a:solidFill>
          <a:ln w="12700" cap="flat" cmpd="sng">
            <a:solidFill>
              <a:srgbClr val="00B0F0"/>
            </a:solidFill>
            <a:prstDash val="solid"/>
            <a:round/>
            <a:headEnd type="none" w="sm" len="sm"/>
            <a:tailEnd type="none" w="sm" len="sm"/>
          </a:ln>
        </p:spPr>
        <p:txBody>
          <a:bodyPr spcFirstLastPara="1" wrap="square" lIns="91426" tIns="91426" rIns="91426" bIns="91426" anchor="ctr" anchorCtr="0">
            <a:noAutofit/>
          </a:bodyPr>
          <a:lstStyle/>
          <a:p>
            <a:endParaRPr dirty="0"/>
          </a:p>
        </p:txBody>
      </p:sp>
      <p:sp>
        <p:nvSpPr>
          <p:cNvPr id="47" name="Rectangle 46">
            <a:extLst>
              <a:ext uri="{FF2B5EF4-FFF2-40B4-BE49-F238E27FC236}">
                <a16:creationId xmlns:a16="http://schemas.microsoft.com/office/drawing/2014/main" id="{DE5CDD7F-2B30-2343-BA6F-71D4B0F5137A}"/>
              </a:ext>
            </a:extLst>
          </p:cNvPr>
          <p:cNvSpPr/>
          <p:nvPr/>
        </p:nvSpPr>
        <p:spPr>
          <a:xfrm rot="16200000">
            <a:off x="6497243" y="3573181"/>
            <a:ext cx="1181898" cy="64063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Entropy Decoder</a:t>
            </a:r>
          </a:p>
        </p:txBody>
      </p:sp>
      <p:sp>
        <p:nvSpPr>
          <p:cNvPr id="48" name="Rectangle 47">
            <a:extLst>
              <a:ext uri="{FF2B5EF4-FFF2-40B4-BE49-F238E27FC236}">
                <a16:creationId xmlns:a16="http://schemas.microsoft.com/office/drawing/2014/main" id="{882052DA-C947-1441-85A2-03258507BA6E}"/>
              </a:ext>
            </a:extLst>
          </p:cNvPr>
          <p:cNvSpPr/>
          <p:nvPr/>
        </p:nvSpPr>
        <p:spPr>
          <a:xfrm rot="16200000">
            <a:off x="6497244" y="4927285"/>
            <a:ext cx="1181898" cy="64063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Entropy Decoder</a:t>
            </a:r>
          </a:p>
        </p:txBody>
      </p:sp>
      <p:cxnSp>
        <p:nvCxnSpPr>
          <p:cNvPr id="49" name="Google Shape;140;p16">
            <a:extLst>
              <a:ext uri="{FF2B5EF4-FFF2-40B4-BE49-F238E27FC236}">
                <a16:creationId xmlns:a16="http://schemas.microsoft.com/office/drawing/2014/main" id="{FD4465F6-1AFE-A743-BFBB-1163E4DDE31C}"/>
              </a:ext>
            </a:extLst>
          </p:cNvPr>
          <p:cNvCxnSpPr>
            <a:cxnSpLocks/>
          </p:cNvCxnSpPr>
          <p:nvPr/>
        </p:nvCxnSpPr>
        <p:spPr>
          <a:xfrm rot="16200000">
            <a:off x="7535855" y="5173866"/>
            <a:ext cx="6900" cy="240376"/>
          </a:xfrm>
          <a:prstGeom prst="straightConnector1">
            <a:avLst/>
          </a:prstGeom>
          <a:noFill/>
          <a:ln w="9525" cap="flat" cmpd="sng">
            <a:solidFill>
              <a:schemeClr val="dk2"/>
            </a:solidFill>
            <a:prstDash val="solid"/>
            <a:round/>
            <a:headEnd type="none" w="lg" len="lg"/>
            <a:tailEnd type="triangle" w="lg" len="lg"/>
          </a:ln>
        </p:spPr>
      </p:cxnSp>
      <p:cxnSp>
        <p:nvCxnSpPr>
          <p:cNvPr id="50" name="Google Shape;140;p16">
            <a:extLst>
              <a:ext uri="{FF2B5EF4-FFF2-40B4-BE49-F238E27FC236}">
                <a16:creationId xmlns:a16="http://schemas.microsoft.com/office/drawing/2014/main" id="{AE4DFA3D-A9C4-E743-88C9-018710D27DAC}"/>
              </a:ext>
            </a:extLst>
          </p:cNvPr>
          <p:cNvCxnSpPr>
            <a:cxnSpLocks/>
          </p:cNvCxnSpPr>
          <p:nvPr/>
        </p:nvCxnSpPr>
        <p:spPr>
          <a:xfrm rot="16200000">
            <a:off x="7538433" y="3924269"/>
            <a:ext cx="6900" cy="240376"/>
          </a:xfrm>
          <a:prstGeom prst="straightConnector1">
            <a:avLst/>
          </a:prstGeom>
          <a:noFill/>
          <a:ln w="9525" cap="flat" cmpd="sng">
            <a:solidFill>
              <a:schemeClr val="dk2"/>
            </a:solidFill>
            <a:prstDash val="solid"/>
            <a:round/>
            <a:headEnd type="none" w="lg" len="lg"/>
            <a:tailEnd type="triangle" w="lg" len="lg"/>
          </a:ln>
        </p:spPr>
      </p:cxnSp>
      <p:cxnSp>
        <p:nvCxnSpPr>
          <p:cNvPr id="51" name="Google Shape;140;p16">
            <a:extLst>
              <a:ext uri="{FF2B5EF4-FFF2-40B4-BE49-F238E27FC236}">
                <a16:creationId xmlns:a16="http://schemas.microsoft.com/office/drawing/2014/main" id="{A3BF5CC6-9AF5-6942-80FB-02073686487E}"/>
              </a:ext>
            </a:extLst>
          </p:cNvPr>
          <p:cNvCxnSpPr>
            <a:cxnSpLocks/>
          </p:cNvCxnSpPr>
          <p:nvPr/>
        </p:nvCxnSpPr>
        <p:spPr>
          <a:xfrm rot="16200000">
            <a:off x="7535406" y="1980258"/>
            <a:ext cx="6900" cy="240376"/>
          </a:xfrm>
          <a:prstGeom prst="straightConnector1">
            <a:avLst/>
          </a:prstGeom>
          <a:noFill/>
          <a:ln w="9525" cap="flat" cmpd="sng">
            <a:solidFill>
              <a:schemeClr val="dk2"/>
            </a:solidFill>
            <a:prstDash val="solid"/>
            <a:round/>
            <a:headEnd type="none" w="lg" len="lg"/>
            <a:tailEnd type="triangle" w="lg" len="lg"/>
          </a:ln>
        </p:spPr>
      </p:cxnSp>
      <p:cxnSp>
        <p:nvCxnSpPr>
          <p:cNvPr id="52" name="Google Shape;140;p16">
            <a:extLst>
              <a:ext uri="{FF2B5EF4-FFF2-40B4-BE49-F238E27FC236}">
                <a16:creationId xmlns:a16="http://schemas.microsoft.com/office/drawing/2014/main" id="{E107122C-35C4-614C-83CF-8B1D8EE2218A}"/>
              </a:ext>
            </a:extLst>
          </p:cNvPr>
          <p:cNvCxnSpPr>
            <a:cxnSpLocks/>
          </p:cNvCxnSpPr>
          <p:nvPr/>
        </p:nvCxnSpPr>
        <p:spPr>
          <a:xfrm rot="16200000">
            <a:off x="6643698" y="5174313"/>
            <a:ext cx="6900" cy="240376"/>
          </a:xfrm>
          <a:prstGeom prst="straightConnector1">
            <a:avLst/>
          </a:prstGeom>
          <a:noFill/>
          <a:ln w="9525" cap="flat" cmpd="sng">
            <a:solidFill>
              <a:schemeClr val="dk2"/>
            </a:solidFill>
            <a:prstDash val="solid"/>
            <a:round/>
            <a:headEnd type="none" w="lg" len="lg"/>
            <a:tailEnd type="triangle" w="lg" len="lg"/>
          </a:ln>
        </p:spPr>
      </p:cxnSp>
      <p:cxnSp>
        <p:nvCxnSpPr>
          <p:cNvPr id="53" name="Google Shape;140;p16">
            <a:extLst>
              <a:ext uri="{FF2B5EF4-FFF2-40B4-BE49-F238E27FC236}">
                <a16:creationId xmlns:a16="http://schemas.microsoft.com/office/drawing/2014/main" id="{2484E9CC-D94B-5440-B42B-E5D065F3106B}"/>
              </a:ext>
            </a:extLst>
          </p:cNvPr>
          <p:cNvCxnSpPr>
            <a:cxnSpLocks/>
          </p:cNvCxnSpPr>
          <p:nvPr/>
        </p:nvCxnSpPr>
        <p:spPr>
          <a:xfrm rot="16200000">
            <a:off x="6646276" y="3924715"/>
            <a:ext cx="6900" cy="240376"/>
          </a:xfrm>
          <a:prstGeom prst="straightConnector1">
            <a:avLst/>
          </a:prstGeom>
          <a:noFill/>
          <a:ln w="9525" cap="flat" cmpd="sng">
            <a:solidFill>
              <a:schemeClr val="dk2"/>
            </a:solidFill>
            <a:prstDash val="solid"/>
            <a:round/>
            <a:headEnd type="none" w="lg" len="lg"/>
            <a:tailEnd type="triangle" w="lg" len="lg"/>
          </a:ln>
        </p:spPr>
      </p:cxnSp>
      <p:sp>
        <p:nvSpPr>
          <p:cNvPr id="54" name="TextBox 53">
            <a:extLst>
              <a:ext uri="{FF2B5EF4-FFF2-40B4-BE49-F238E27FC236}">
                <a16:creationId xmlns:a16="http://schemas.microsoft.com/office/drawing/2014/main" id="{CF9645A0-920F-6A41-B316-5B78E42AFDC6}"/>
              </a:ext>
            </a:extLst>
          </p:cNvPr>
          <p:cNvSpPr txBox="1"/>
          <p:nvPr/>
        </p:nvSpPr>
        <p:spPr>
          <a:xfrm>
            <a:off x="6230457" y="1759148"/>
            <a:ext cx="1220206" cy="707886"/>
          </a:xfrm>
          <a:prstGeom prst="rect">
            <a:avLst/>
          </a:prstGeom>
          <a:noFill/>
        </p:spPr>
        <p:txBody>
          <a:bodyPr wrap="none" rtlCol="0">
            <a:spAutoFit/>
          </a:bodyPr>
          <a:lstStyle/>
          <a:p>
            <a:pPr algn="ctr"/>
            <a:r>
              <a:rPr lang="en-US" sz="2000" dirty="0"/>
              <a:t>Code Not </a:t>
            </a:r>
          </a:p>
          <a:p>
            <a:pPr algn="ctr"/>
            <a:r>
              <a:rPr lang="en-US" sz="2000" dirty="0"/>
              <a:t>Available</a:t>
            </a:r>
          </a:p>
        </p:txBody>
      </p:sp>
      <p:sp>
        <p:nvSpPr>
          <p:cNvPr id="55" name="TextBox 54">
            <a:extLst>
              <a:ext uri="{FF2B5EF4-FFF2-40B4-BE49-F238E27FC236}">
                <a16:creationId xmlns:a16="http://schemas.microsoft.com/office/drawing/2014/main" id="{769D8A59-1BC2-EC42-A2C2-DC6A1808EC8A}"/>
              </a:ext>
            </a:extLst>
          </p:cNvPr>
          <p:cNvSpPr txBox="1"/>
          <p:nvPr/>
        </p:nvSpPr>
        <p:spPr>
          <a:xfrm rot="16200000">
            <a:off x="7493819" y="1921248"/>
            <a:ext cx="495649" cy="338554"/>
          </a:xfrm>
          <a:prstGeom prst="rect">
            <a:avLst/>
          </a:prstGeom>
          <a:noFill/>
        </p:spPr>
        <p:txBody>
          <a:bodyPr wrap="none" rtlCol="0">
            <a:spAutoFit/>
          </a:bodyPr>
          <a:lstStyle/>
          <a:p>
            <a:r>
              <a:rPr lang="en-US" sz="1600" dirty="0"/>
              <a:t>00..</a:t>
            </a:r>
          </a:p>
        </p:txBody>
      </p:sp>
      <p:sp>
        <p:nvSpPr>
          <p:cNvPr id="56" name="TextBox 55">
            <a:extLst>
              <a:ext uri="{FF2B5EF4-FFF2-40B4-BE49-F238E27FC236}">
                <a16:creationId xmlns:a16="http://schemas.microsoft.com/office/drawing/2014/main" id="{1870EF3C-67A2-7848-9BFD-E17B7086D2A0}"/>
              </a:ext>
            </a:extLst>
          </p:cNvPr>
          <p:cNvSpPr txBox="1"/>
          <p:nvPr/>
        </p:nvSpPr>
        <p:spPr>
          <a:xfrm>
            <a:off x="7376980" y="2284171"/>
            <a:ext cx="729430" cy="707886"/>
          </a:xfrm>
          <a:prstGeom prst="rect">
            <a:avLst/>
          </a:prstGeom>
          <a:noFill/>
        </p:spPr>
        <p:txBody>
          <a:bodyPr wrap="none" rtlCol="0">
            <a:spAutoFit/>
          </a:bodyPr>
          <a:lstStyle/>
          <a:p>
            <a:pPr algn="ctr"/>
            <a:r>
              <a:rPr lang="en-US" sz="2000" dirty="0"/>
              <a:t>Pad </a:t>
            </a:r>
          </a:p>
          <a:p>
            <a:pPr algn="ctr"/>
            <a:r>
              <a:rPr lang="en-US" sz="2000" dirty="0"/>
              <a:t>zeros</a:t>
            </a:r>
          </a:p>
        </p:txBody>
      </p:sp>
      <p:sp>
        <p:nvSpPr>
          <p:cNvPr id="57" name="TextBox 56">
            <a:extLst>
              <a:ext uri="{FF2B5EF4-FFF2-40B4-BE49-F238E27FC236}">
                <a16:creationId xmlns:a16="http://schemas.microsoft.com/office/drawing/2014/main" id="{E7F12883-4DED-A844-BE01-C5D9C5E0B4A7}"/>
              </a:ext>
            </a:extLst>
          </p:cNvPr>
          <p:cNvSpPr txBox="1"/>
          <p:nvPr/>
        </p:nvSpPr>
        <p:spPr>
          <a:xfrm>
            <a:off x="8009613" y="5080421"/>
            <a:ext cx="385042" cy="369332"/>
          </a:xfrm>
          <a:prstGeom prst="rect">
            <a:avLst/>
          </a:prstGeom>
          <a:noFill/>
        </p:spPr>
        <p:txBody>
          <a:bodyPr wrap="none" rtlCol="0">
            <a:spAutoFit/>
          </a:bodyPr>
          <a:lstStyle/>
          <a:p>
            <a:r>
              <a:rPr lang="en-US" dirty="0"/>
              <a:t>h</a:t>
            </a:r>
            <a:r>
              <a:rPr lang="en-US" baseline="-25000" dirty="0"/>
              <a:t>1</a:t>
            </a:r>
            <a:endParaRPr lang="en-US" dirty="0"/>
          </a:p>
        </p:txBody>
      </p:sp>
      <p:sp>
        <p:nvSpPr>
          <p:cNvPr id="58" name="TextBox 57">
            <a:extLst>
              <a:ext uri="{FF2B5EF4-FFF2-40B4-BE49-F238E27FC236}">
                <a16:creationId xmlns:a16="http://schemas.microsoft.com/office/drawing/2014/main" id="{0C2908BC-6929-7249-90EA-CF16AC758BD0}"/>
              </a:ext>
            </a:extLst>
          </p:cNvPr>
          <p:cNvSpPr txBox="1"/>
          <p:nvPr/>
        </p:nvSpPr>
        <p:spPr>
          <a:xfrm>
            <a:off x="8012966" y="3859203"/>
            <a:ext cx="385042" cy="369332"/>
          </a:xfrm>
          <a:prstGeom prst="rect">
            <a:avLst/>
          </a:prstGeom>
          <a:noFill/>
        </p:spPr>
        <p:txBody>
          <a:bodyPr wrap="none" rtlCol="0">
            <a:spAutoFit/>
          </a:bodyPr>
          <a:lstStyle/>
          <a:p>
            <a:r>
              <a:rPr lang="en-US" dirty="0"/>
              <a:t>h</a:t>
            </a:r>
            <a:r>
              <a:rPr lang="en-US" baseline="-25000" dirty="0"/>
              <a:t>2</a:t>
            </a:r>
            <a:endParaRPr lang="en-US" dirty="0"/>
          </a:p>
        </p:txBody>
      </p:sp>
      <p:sp>
        <p:nvSpPr>
          <p:cNvPr id="59" name="TextBox 58">
            <a:extLst>
              <a:ext uri="{FF2B5EF4-FFF2-40B4-BE49-F238E27FC236}">
                <a16:creationId xmlns:a16="http://schemas.microsoft.com/office/drawing/2014/main" id="{B3F77A91-40E3-8F47-A841-25D0123D4453}"/>
              </a:ext>
            </a:extLst>
          </p:cNvPr>
          <p:cNvSpPr txBox="1"/>
          <p:nvPr/>
        </p:nvSpPr>
        <p:spPr>
          <a:xfrm>
            <a:off x="8016690" y="1900092"/>
            <a:ext cx="370614" cy="369332"/>
          </a:xfrm>
          <a:prstGeom prst="rect">
            <a:avLst/>
          </a:prstGeom>
          <a:noFill/>
        </p:spPr>
        <p:txBody>
          <a:bodyPr wrap="none" rtlCol="0">
            <a:spAutoFit/>
          </a:bodyPr>
          <a:lstStyle/>
          <a:p>
            <a:r>
              <a:rPr lang="en-US" dirty="0" err="1"/>
              <a:t>h</a:t>
            </a:r>
            <a:r>
              <a:rPr lang="en-US" baseline="-25000" dirty="0" err="1"/>
              <a:t>L</a:t>
            </a:r>
            <a:endParaRPr lang="en-US" dirty="0"/>
          </a:p>
        </p:txBody>
      </p:sp>
      <p:sp>
        <p:nvSpPr>
          <p:cNvPr id="2" name="Slide Number Placeholder 1">
            <a:extLst>
              <a:ext uri="{FF2B5EF4-FFF2-40B4-BE49-F238E27FC236}">
                <a16:creationId xmlns:a16="http://schemas.microsoft.com/office/drawing/2014/main" id="{3AE19E31-93BD-2B48-AB63-577F2A3A0C06}"/>
              </a:ext>
            </a:extLst>
          </p:cNvPr>
          <p:cNvSpPr>
            <a:spLocks noGrp="1"/>
          </p:cNvSpPr>
          <p:nvPr>
            <p:ph type="sldNum" sz="quarter" idx="12"/>
          </p:nvPr>
        </p:nvSpPr>
        <p:spPr/>
        <p:txBody>
          <a:bodyPr/>
          <a:lstStyle/>
          <a:p>
            <a:fld id="{443A9061-2289-304F-B665-1757CDF8AAA3}" type="slidenum">
              <a:rPr lang="en-US" smtClean="0"/>
              <a:t>19</a:t>
            </a:fld>
            <a:endParaRPr lang="en-US"/>
          </a:p>
        </p:txBody>
      </p:sp>
    </p:spTree>
    <p:extLst>
      <p:ext uri="{BB962C8B-B14F-4D97-AF65-F5344CB8AC3E}">
        <p14:creationId xmlns:p14="http://schemas.microsoft.com/office/powerpoint/2010/main" val="53475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691066D-BD68-1544-ABA1-0F0A5EB6E86E}"/>
              </a:ext>
            </a:extLst>
          </p:cNvPr>
          <p:cNvGraphicFramePr>
            <a:graphicFrameLocks noGrp="1"/>
          </p:cNvGraphicFramePr>
          <p:nvPr>
            <p:ph idx="1"/>
            <p:extLst>
              <p:ext uri="{D42A27DB-BD31-4B8C-83A1-F6EECF244321}">
                <p14:modId xmlns:p14="http://schemas.microsoft.com/office/powerpoint/2010/main" val="2531172949"/>
              </p:ext>
            </p:extLst>
          </p:nvPr>
        </p:nvGraphicFramePr>
        <p:xfrm>
          <a:off x="590550" y="1562578"/>
          <a:ext cx="10820400" cy="21075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hart 4">
            <a:extLst>
              <a:ext uri="{FF2B5EF4-FFF2-40B4-BE49-F238E27FC236}">
                <a16:creationId xmlns:a16="http://schemas.microsoft.com/office/drawing/2014/main" id="{F0ECFABE-C339-D644-B797-D0544CDF2886}"/>
              </a:ext>
            </a:extLst>
          </p:cNvPr>
          <p:cNvGraphicFramePr>
            <a:graphicFrameLocks/>
          </p:cNvGraphicFramePr>
          <p:nvPr>
            <p:extLst>
              <p:ext uri="{D42A27DB-BD31-4B8C-83A1-F6EECF244321}">
                <p14:modId xmlns:p14="http://schemas.microsoft.com/office/powerpoint/2010/main" val="535955968"/>
              </p:ext>
            </p:extLst>
          </p:nvPr>
        </p:nvGraphicFramePr>
        <p:xfrm>
          <a:off x="0" y="3774305"/>
          <a:ext cx="8361482" cy="2642467"/>
        </p:xfrm>
        <a:graphic>
          <a:graphicData uri="http://schemas.openxmlformats.org/drawingml/2006/chart">
            <c:chart xmlns:c="http://schemas.openxmlformats.org/drawingml/2006/chart" xmlns:r="http://schemas.openxmlformats.org/officeDocument/2006/relationships" r:id="rId8"/>
          </a:graphicData>
        </a:graphic>
      </p:graphicFrame>
      <p:sp>
        <p:nvSpPr>
          <p:cNvPr id="6" name="Title 1">
            <a:extLst>
              <a:ext uri="{FF2B5EF4-FFF2-40B4-BE49-F238E27FC236}">
                <a16:creationId xmlns:a16="http://schemas.microsoft.com/office/drawing/2014/main" id="{7628D54E-5410-AB40-B291-BD78CAEE26CA}"/>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Video Streaming Today</a:t>
            </a:r>
          </a:p>
        </p:txBody>
      </p:sp>
      <p:grpSp>
        <p:nvGrpSpPr>
          <p:cNvPr id="8" name="Group 7">
            <a:extLst>
              <a:ext uri="{FF2B5EF4-FFF2-40B4-BE49-F238E27FC236}">
                <a16:creationId xmlns:a16="http://schemas.microsoft.com/office/drawing/2014/main" id="{6022F471-B458-BD43-AD86-DAD17AA56768}"/>
              </a:ext>
            </a:extLst>
          </p:cNvPr>
          <p:cNvGrpSpPr/>
          <p:nvPr/>
        </p:nvGrpSpPr>
        <p:grpSpPr>
          <a:xfrm>
            <a:off x="8971082" y="4210075"/>
            <a:ext cx="1936128" cy="2206697"/>
            <a:chOff x="6837482" y="4210069"/>
            <a:chExt cx="1936128" cy="2206697"/>
          </a:xfrm>
        </p:grpSpPr>
        <p:sp>
          <p:nvSpPr>
            <p:cNvPr id="3" name="Rounded Rectangle 2">
              <a:extLst>
                <a:ext uri="{FF2B5EF4-FFF2-40B4-BE49-F238E27FC236}">
                  <a16:creationId xmlns:a16="http://schemas.microsoft.com/office/drawing/2014/main" id="{80FF235F-0F94-914C-A267-C473CB35AC40}"/>
                </a:ext>
              </a:extLst>
            </p:cNvPr>
            <p:cNvSpPr/>
            <p:nvPr/>
          </p:nvSpPr>
          <p:spPr>
            <a:xfrm>
              <a:off x="6837482" y="4210069"/>
              <a:ext cx="1936128" cy="1770926"/>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Adaptive Video Streaming</a:t>
              </a:r>
            </a:p>
          </p:txBody>
        </p:sp>
        <p:sp>
          <p:nvSpPr>
            <p:cNvPr id="7" name="TextBox 6">
              <a:extLst>
                <a:ext uri="{FF2B5EF4-FFF2-40B4-BE49-F238E27FC236}">
                  <a16:creationId xmlns:a16="http://schemas.microsoft.com/office/drawing/2014/main" id="{F00190C2-1FB3-AB48-B38D-6E1CA7E5F052}"/>
                </a:ext>
              </a:extLst>
            </p:cNvPr>
            <p:cNvSpPr txBox="1"/>
            <p:nvPr/>
          </p:nvSpPr>
          <p:spPr>
            <a:xfrm>
              <a:off x="7325286" y="6047434"/>
              <a:ext cx="960519" cy="369332"/>
            </a:xfrm>
            <a:prstGeom prst="rect">
              <a:avLst/>
            </a:prstGeom>
            <a:noFill/>
          </p:spPr>
          <p:txBody>
            <a:bodyPr wrap="none" rtlCol="0">
              <a:spAutoFit/>
            </a:bodyPr>
            <a:lstStyle/>
            <a:p>
              <a:r>
                <a:rPr lang="en-US" dirty="0"/>
                <a:t>Solution</a:t>
              </a:r>
            </a:p>
          </p:txBody>
        </p:sp>
      </p:grpSp>
      <p:sp>
        <p:nvSpPr>
          <p:cNvPr id="2" name="Slide Number Placeholder 1">
            <a:extLst>
              <a:ext uri="{FF2B5EF4-FFF2-40B4-BE49-F238E27FC236}">
                <a16:creationId xmlns:a16="http://schemas.microsoft.com/office/drawing/2014/main" id="{A05E2E67-E1A5-3648-82CD-F95092945E6C}"/>
              </a:ext>
            </a:extLst>
          </p:cNvPr>
          <p:cNvSpPr>
            <a:spLocks noGrp="1"/>
          </p:cNvSpPr>
          <p:nvPr>
            <p:ph type="sldNum" sz="quarter" idx="12"/>
          </p:nvPr>
        </p:nvSpPr>
        <p:spPr/>
        <p:txBody>
          <a:bodyPr/>
          <a:lstStyle/>
          <a:p>
            <a:fld id="{443A9061-2289-304F-B665-1757CDF8AAA3}" type="slidenum">
              <a:rPr lang="en-US" smtClean="0"/>
              <a:t>2</a:t>
            </a:fld>
            <a:endParaRPr lang="en-US"/>
          </a:p>
        </p:txBody>
      </p:sp>
    </p:spTree>
    <p:extLst>
      <p:ext uri="{BB962C8B-B14F-4D97-AF65-F5344CB8AC3E}">
        <p14:creationId xmlns:p14="http://schemas.microsoft.com/office/powerpoint/2010/main" val="243693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a:extLst>
              <a:ext uri="{FF2B5EF4-FFF2-40B4-BE49-F238E27FC236}">
                <a16:creationId xmlns:a16="http://schemas.microsoft.com/office/drawing/2014/main" id="{0B9D2F30-D9A0-7748-8C2B-8648763D4493}"/>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Layered Neural Decoder</a:t>
            </a:r>
          </a:p>
        </p:txBody>
      </p:sp>
      <p:sp>
        <p:nvSpPr>
          <p:cNvPr id="9" name="Rounded Rectangle 8">
            <a:extLst>
              <a:ext uri="{FF2B5EF4-FFF2-40B4-BE49-F238E27FC236}">
                <a16:creationId xmlns:a16="http://schemas.microsoft.com/office/drawing/2014/main" id="{4D8A3CD6-DAAB-B243-8FE8-C7A95675B7D4}"/>
              </a:ext>
            </a:extLst>
          </p:cNvPr>
          <p:cNvSpPr/>
          <p:nvPr/>
        </p:nvSpPr>
        <p:spPr>
          <a:xfrm>
            <a:off x="1573891" y="1503192"/>
            <a:ext cx="3412381" cy="2534364"/>
          </a:xfrm>
          <a:prstGeom prst="round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q"/>
            </a:pPr>
            <a:endParaRPr lang="en-US" sz="2400" dirty="0"/>
          </a:p>
          <a:p>
            <a:r>
              <a:rPr lang="en-US" sz="2400" dirty="0"/>
              <a:t>2. Compute Resource Contention</a:t>
            </a:r>
          </a:p>
          <a:p>
            <a:pPr lvl="1">
              <a:buFont typeface="Wingdings" pitchFamily="2" charset="2"/>
              <a:buChar char="q"/>
            </a:pPr>
            <a:r>
              <a:rPr lang="en-US" sz="2400" dirty="0"/>
              <a:t>Need to scale well with other applications</a:t>
            </a:r>
          </a:p>
        </p:txBody>
      </p:sp>
      <p:pic>
        <p:nvPicPr>
          <p:cNvPr id="60" name="Picture 59" descr="A picture containing graphical user interface&#10;&#10;Description automatically generated">
            <a:extLst>
              <a:ext uri="{FF2B5EF4-FFF2-40B4-BE49-F238E27FC236}">
                <a16:creationId xmlns:a16="http://schemas.microsoft.com/office/drawing/2014/main" id="{A1B7A655-03CB-964F-9406-DF87B7005923}"/>
              </a:ext>
            </a:extLst>
          </p:cNvPr>
          <p:cNvPicPr>
            <a:picLocks noChangeAspect="1"/>
          </p:cNvPicPr>
          <p:nvPr/>
        </p:nvPicPr>
        <p:blipFill>
          <a:blip r:embed="rId2"/>
          <a:stretch>
            <a:fillRect/>
          </a:stretch>
        </p:blipFill>
        <p:spPr>
          <a:xfrm>
            <a:off x="5666056" y="1649511"/>
            <a:ext cx="5782994" cy="4319397"/>
          </a:xfrm>
          <a:prstGeom prst="rect">
            <a:avLst/>
          </a:prstGeom>
        </p:spPr>
      </p:pic>
      <p:sp>
        <p:nvSpPr>
          <p:cNvPr id="61" name="Notched Right Arrow 60">
            <a:extLst>
              <a:ext uri="{FF2B5EF4-FFF2-40B4-BE49-F238E27FC236}">
                <a16:creationId xmlns:a16="http://schemas.microsoft.com/office/drawing/2014/main" id="{4E4621D3-0766-2942-A81D-E07A8C0127C7}"/>
              </a:ext>
            </a:extLst>
          </p:cNvPr>
          <p:cNvSpPr/>
          <p:nvPr/>
        </p:nvSpPr>
        <p:spPr>
          <a:xfrm>
            <a:off x="1740236" y="4318068"/>
            <a:ext cx="3246030" cy="1561872"/>
          </a:xfrm>
          <a:prstGeom prst="notchedRightArrow">
            <a:avLst/>
          </a:prstGeom>
          <a:solidFill>
            <a:schemeClr val="tx1">
              <a:lumMod val="50000"/>
              <a:lumOff val="5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Multiple Exits</a:t>
            </a:r>
          </a:p>
        </p:txBody>
      </p:sp>
      <p:sp>
        <p:nvSpPr>
          <p:cNvPr id="2" name="Slide Number Placeholder 1">
            <a:extLst>
              <a:ext uri="{FF2B5EF4-FFF2-40B4-BE49-F238E27FC236}">
                <a16:creationId xmlns:a16="http://schemas.microsoft.com/office/drawing/2014/main" id="{42895B5C-49C4-3043-A6AF-8403AA0AF4EF}"/>
              </a:ext>
            </a:extLst>
          </p:cNvPr>
          <p:cNvSpPr>
            <a:spLocks noGrp="1"/>
          </p:cNvSpPr>
          <p:nvPr>
            <p:ph type="sldNum" sz="quarter" idx="12"/>
          </p:nvPr>
        </p:nvSpPr>
        <p:spPr/>
        <p:txBody>
          <a:bodyPr/>
          <a:lstStyle/>
          <a:p>
            <a:fld id="{443A9061-2289-304F-B665-1757CDF8AAA3}" type="slidenum">
              <a:rPr lang="en-US" smtClean="0"/>
              <a:t>20</a:t>
            </a:fld>
            <a:endParaRPr lang="en-US"/>
          </a:p>
        </p:txBody>
      </p:sp>
    </p:spTree>
    <p:extLst>
      <p:ext uri="{BB962C8B-B14F-4D97-AF65-F5344CB8AC3E}">
        <p14:creationId xmlns:p14="http://schemas.microsoft.com/office/powerpoint/2010/main" val="4070113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a:extLst>
              <a:ext uri="{FF2B5EF4-FFF2-40B4-BE49-F238E27FC236}">
                <a16:creationId xmlns:a16="http://schemas.microsoft.com/office/drawing/2014/main" id="{0B9D2F30-D9A0-7748-8C2B-8648763D4493}"/>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Layered Neural Decoder</a:t>
            </a:r>
          </a:p>
        </p:txBody>
      </p:sp>
      <p:pic>
        <p:nvPicPr>
          <p:cNvPr id="90" name="Picture 89" descr="A picture containing graphical user interface&#10;&#10;Description automatically generated">
            <a:extLst>
              <a:ext uri="{FF2B5EF4-FFF2-40B4-BE49-F238E27FC236}">
                <a16:creationId xmlns:a16="http://schemas.microsoft.com/office/drawing/2014/main" id="{6FFEFB87-905E-8C4A-A316-0BEAA06ABEF6}"/>
              </a:ext>
            </a:extLst>
          </p:cNvPr>
          <p:cNvPicPr>
            <a:picLocks noChangeAspect="1"/>
          </p:cNvPicPr>
          <p:nvPr/>
        </p:nvPicPr>
        <p:blipFill>
          <a:blip r:embed="rId2"/>
          <a:stretch>
            <a:fillRect/>
          </a:stretch>
        </p:blipFill>
        <p:spPr>
          <a:xfrm>
            <a:off x="4986272" y="3968095"/>
            <a:ext cx="3028219" cy="2261818"/>
          </a:xfrm>
          <a:prstGeom prst="rect">
            <a:avLst/>
          </a:prstGeom>
        </p:spPr>
      </p:pic>
      <p:sp>
        <p:nvSpPr>
          <p:cNvPr id="9" name="Rounded Rectangle 8">
            <a:extLst>
              <a:ext uri="{FF2B5EF4-FFF2-40B4-BE49-F238E27FC236}">
                <a16:creationId xmlns:a16="http://schemas.microsoft.com/office/drawing/2014/main" id="{4D8A3CD6-DAAB-B243-8FE8-C7A95675B7D4}"/>
              </a:ext>
            </a:extLst>
          </p:cNvPr>
          <p:cNvSpPr/>
          <p:nvPr/>
        </p:nvSpPr>
        <p:spPr>
          <a:xfrm>
            <a:off x="1573891" y="1503192"/>
            <a:ext cx="3412381" cy="2534364"/>
          </a:xfrm>
          <a:prstGeom prst="round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q"/>
            </a:pPr>
            <a:endParaRPr lang="en-US" sz="2400" dirty="0"/>
          </a:p>
          <a:p>
            <a:r>
              <a:rPr lang="en-US" sz="2400" dirty="0"/>
              <a:t>2. Compute Resource Contention</a:t>
            </a:r>
          </a:p>
          <a:p>
            <a:pPr lvl="1">
              <a:buFont typeface="Wingdings" pitchFamily="2" charset="2"/>
              <a:buChar char="q"/>
            </a:pPr>
            <a:r>
              <a:rPr lang="en-US" sz="2400" dirty="0"/>
              <a:t>Need to scale well with other applications</a:t>
            </a:r>
          </a:p>
        </p:txBody>
      </p:sp>
      <p:sp>
        <p:nvSpPr>
          <p:cNvPr id="10" name="Notched Right Arrow 9">
            <a:extLst>
              <a:ext uri="{FF2B5EF4-FFF2-40B4-BE49-F238E27FC236}">
                <a16:creationId xmlns:a16="http://schemas.microsoft.com/office/drawing/2014/main" id="{0500984F-FCC3-3D4F-B532-FC841A71EB96}"/>
              </a:ext>
            </a:extLst>
          </p:cNvPr>
          <p:cNvSpPr/>
          <p:nvPr/>
        </p:nvSpPr>
        <p:spPr>
          <a:xfrm>
            <a:off x="1740236" y="4318068"/>
            <a:ext cx="3246030" cy="1561872"/>
          </a:xfrm>
          <a:prstGeom prst="notchedRightArrow">
            <a:avLst/>
          </a:prstGeom>
          <a:solidFill>
            <a:schemeClr val="tx1">
              <a:lumMod val="50000"/>
              <a:lumOff val="5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Multiple Exits</a:t>
            </a:r>
          </a:p>
        </p:txBody>
      </p:sp>
      <p:pic>
        <p:nvPicPr>
          <p:cNvPr id="6" name="Content Placeholder 78" descr="Background pattern&#10;&#10;Description automatically generated with medium confidence">
            <a:extLst>
              <a:ext uri="{FF2B5EF4-FFF2-40B4-BE49-F238E27FC236}">
                <a16:creationId xmlns:a16="http://schemas.microsoft.com/office/drawing/2014/main" id="{9732577D-0DA2-8F4F-A4FE-9AFC6AE6CDF7}"/>
              </a:ext>
            </a:extLst>
          </p:cNvPr>
          <p:cNvPicPr>
            <a:picLocks noGrp="1" noChangeAspect="1"/>
          </p:cNvPicPr>
          <p:nvPr>
            <p:ph idx="1"/>
          </p:nvPr>
        </p:nvPicPr>
        <p:blipFill>
          <a:blip r:embed="rId3"/>
          <a:stretch>
            <a:fillRect/>
          </a:stretch>
        </p:blipFill>
        <p:spPr>
          <a:xfrm>
            <a:off x="6685293" y="1286828"/>
            <a:ext cx="4741579" cy="2897631"/>
          </a:xfrm>
        </p:spPr>
      </p:pic>
      <p:sp>
        <p:nvSpPr>
          <p:cNvPr id="2" name="Slide Number Placeholder 1">
            <a:extLst>
              <a:ext uri="{FF2B5EF4-FFF2-40B4-BE49-F238E27FC236}">
                <a16:creationId xmlns:a16="http://schemas.microsoft.com/office/drawing/2014/main" id="{CDF2517C-57B2-6E4A-A0AD-5E76A36607F2}"/>
              </a:ext>
            </a:extLst>
          </p:cNvPr>
          <p:cNvSpPr>
            <a:spLocks noGrp="1"/>
          </p:cNvSpPr>
          <p:nvPr>
            <p:ph type="sldNum" sz="quarter" idx="12"/>
          </p:nvPr>
        </p:nvSpPr>
        <p:spPr/>
        <p:txBody>
          <a:bodyPr/>
          <a:lstStyle/>
          <a:p>
            <a:fld id="{443A9061-2289-304F-B665-1757CDF8AAA3}" type="slidenum">
              <a:rPr lang="en-US" smtClean="0"/>
              <a:t>21</a:t>
            </a:fld>
            <a:endParaRPr lang="en-US"/>
          </a:p>
        </p:txBody>
      </p:sp>
    </p:spTree>
    <p:extLst>
      <p:ext uri="{BB962C8B-B14F-4D97-AF65-F5344CB8AC3E}">
        <p14:creationId xmlns:p14="http://schemas.microsoft.com/office/powerpoint/2010/main" val="1168450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5D0F9C-F61A-374D-9760-358B811D6716}"/>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Streaming Protocol/Algorithm (ABR)</a:t>
            </a:r>
          </a:p>
        </p:txBody>
      </p:sp>
      <p:sp>
        <p:nvSpPr>
          <p:cNvPr id="12" name="Content Placeholder 2">
            <a:extLst>
              <a:ext uri="{FF2B5EF4-FFF2-40B4-BE49-F238E27FC236}">
                <a16:creationId xmlns:a16="http://schemas.microsoft.com/office/drawing/2014/main" id="{4872E97B-0139-0F47-9C49-5DB0A5F987A2}"/>
              </a:ext>
            </a:extLst>
          </p:cNvPr>
          <p:cNvSpPr txBox="1">
            <a:spLocks/>
          </p:cNvSpPr>
          <p:nvPr/>
        </p:nvSpPr>
        <p:spPr>
          <a:xfrm>
            <a:off x="2255018" y="1440225"/>
            <a:ext cx="7681973" cy="1022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q"/>
            </a:pPr>
            <a:r>
              <a:rPr lang="en-US" dirty="0"/>
              <a:t>Goal</a:t>
            </a:r>
          </a:p>
          <a:p>
            <a:pPr lvl="1">
              <a:buFont typeface="Wingdings" pitchFamily="2" charset="2"/>
              <a:buChar char="q"/>
            </a:pPr>
            <a:r>
              <a:rPr lang="en-US" dirty="0"/>
              <a:t>Maximize </a:t>
            </a:r>
            <a:r>
              <a:rPr lang="en-US" dirty="0" err="1"/>
              <a:t>QoE</a:t>
            </a:r>
            <a:r>
              <a:rPr lang="en-US" dirty="0"/>
              <a:t> i.e., F(Quality, Stalls, Smoothness)</a:t>
            </a:r>
          </a:p>
        </p:txBody>
      </p:sp>
      <p:sp>
        <p:nvSpPr>
          <p:cNvPr id="14" name="Rounded Rectangle 13">
            <a:extLst>
              <a:ext uri="{FF2B5EF4-FFF2-40B4-BE49-F238E27FC236}">
                <a16:creationId xmlns:a16="http://schemas.microsoft.com/office/drawing/2014/main" id="{1C3A6E74-1A9D-A940-8331-1F05E8BB5A91}"/>
              </a:ext>
            </a:extLst>
          </p:cNvPr>
          <p:cNvSpPr/>
          <p:nvPr/>
        </p:nvSpPr>
        <p:spPr>
          <a:xfrm>
            <a:off x="5510413" y="2784841"/>
            <a:ext cx="889458" cy="1022983"/>
          </a:xfrm>
          <a:prstGeom prst="round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ABR</a:t>
            </a:r>
          </a:p>
        </p:txBody>
      </p:sp>
      <p:sp>
        <p:nvSpPr>
          <p:cNvPr id="15" name="TextBox 14">
            <a:extLst>
              <a:ext uri="{FF2B5EF4-FFF2-40B4-BE49-F238E27FC236}">
                <a16:creationId xmlns:a16="http://schemas.microsoft.com/office/drawing/2014/main" id="{BC7BDC4E-0E58-F843-AAC3-57F93133C5C6}"/>
              </a:ext>
            </a:extLst>
          </p:cNvPr>
          <p:cNvSpPr txBox="1"/>
          <p:nvPr/>
        </p:nvSpPr>
        <p:spPr>
          <a:xfrm>
            <a:off x="3040807" y="2463202"/>
            <a:ext cx="1690912" cy="369332"/>
          </a:xfrm>
          <a:prstGeom prst="rect">
            <a:avLst/>
          </a:prstGeom>
          <a:noFill/>
        </p:spPr>
        <p:txBody>
          <a:bodyPr wrap="none" rtlCol="0">
            <a:spAutoFit/>
          </a:bodyPr>
          <a:lstStyle/>
          <a:p>
            <a:r>
              <a:rPr lang="en-US" dirty="0"/>
              <a:t>Network history</a:t>
            </a:r>
          </a:p>
        </p:txBody>
      </p:sp>
      <p:sp>
        <p:nvSpPr>
          <p:cNvPr id="16" name="TextBox 15">
            <a:extLst>
              <a:ext uri="{FF2B5EF4-FFF2-40B4-BE49-F238E27FC236}">
                <a16:creationId xmlns:a16="http://schemas.microsoft.com/office/drawing/2014/main" id="{B8B2A202-57C6-3F42-ADAE-DBE67F9784D7}"/>
              </a:ext>
            </a:extLst>
          </p:cNvPr>
          <p:cNvSpPr txBox="1"/>
          <p:nvPr/>
        </p:nvSpPr>
        <p:spPr>
          <a:xfrm>
            <a:off x="2941132" y="2798004"/>
            <a:ext cx="1808508" cy="369332"/>
          </a:xfrm>
          <a:prstGeom prst="rect">
            <a:avLst/>
          </a:prstGeom>
          <a:noFill/>
        </p:spPr>
        <p:txBody>
          <a:bodyPr wrap="none" rtlCol="0">
            <a:spAutoFit/>
          </a:bodyPr>
          <a:lstStyle/>
          <a:p>
            <a:r>
              <a:rPr lang="en-US" dirty="0"/>
              <a:t>Buffer occupancy</a:t>
            </a:r>
          </a:p>
        </p:txBody>
      </p:sp>
      <p:sp>
        <p:nvSpPr>
          <p:cNvPr id="17" name="TextBox 16">
            <a:extLst>
              <a:ext uri="{FF2B5EF4-FFF2-40B4-BE49-F238E27FC236}">
                <a16:creationId xmlns:a16="http://schemas.microsoft.com/office/drawing/2014/main" id="{EA0A1BE3-21C3-9046-8B42-8135A8541D1C}"/>
              </a:ext>
            </a:extLst>
          </p:cNvPr>
          <p:cNvSpPr txBox="1"/>
          <p:nvPr/>
        </p:nvSpPr>
        <p:spPr>
          <a:xfrm>
            <a:off x="2759290" y="3132806"/>
            <a:ext cx="1990353" cy="369332"/>
          </a:xfrm>
          <a:prstGeom prst="rect">
            <a:avLst/>
          </a:prstGeom>
          <a:noFill/>
        </p:spPr>
        <p:txBody>
          <a:bodyPr wrap="none" rtlCol="0">
            <a:spAutoFit/>
          </a:bodyPr>
          <a:lstStyle/>
          <a:p>
            <a:r>
              <a:rPr lang="en-US" dirty="0"/>
              <a:t>Download qualities</a:t>
            </a:r>
          </a:p>
        </p:txBody>
      </p:sp>
      <p:sp>
        <p:nvSpPr>
          <p:cNvPr id="18" name="TextBox 17">
            <a:extLst>
              <a:ext uri="{FF2B5EF4-FFF2-40B4-BE49-F238E27FC236}">
                <a16:creationId xmlns:a16="http://schemas.microsoft.com/office/drawing/2014/main" id="{F7DBC7F9-1EE5-E64B-BBB0-94047147A34E}"/>
              </a:ext>
            </a:extLst>
          </p:cNvPr>
          <p:cNvSpPr txBox="1"/>
          <p:nvPr/>
        </p:nvSpPr>
        <p:spPr>
          <a:xfrm>
            <a:off x="7071206" y="2948140"/>
            <a:ext cx="2865785" cy="369332"/>
          </a:xfrm>
          <a:prstGeom prst="rect">
            <a:avLst/>
          </a:prstGeom>
          <a:noFill/>
        </p:spPr>
        <p:txBody>
          <a:bodyPr wrap="none" rtlCol="0">
            <a:spAutoFit/>
          </a:bodyPr>
          <a:lstStyle/>
          <a:p>
            <a:r>
              <a:rPr lang="en-US" dirty="0"/>
              <a:t>Enhance or fresh download?</a:t>
            </a:r>
          </a:p>
        </p:txBody>
      </p:sp>
      <p:sp>
        <p:nvSpPr>
          <p:cNvPr id="19" name="Notched Right Arrow 18">
            <a:extLst>
              <a:ext uri="{FF2B5EF4-FFF2-40B4-BE49-F238E27FC236}">
                <a16:creationId xmlns:a16="http://schemas.microsoft.com/office/drawing/2014/main" id="{7CC20812-ACD9-7849-87FE-1B80B804D4A7}"/>
              </a:ext>
            </a:extLst>
          </p:cNvPr>
          <p:cNvSpPr/>
          <p:nvPr/>
        </p:nvSpPr>
        <p:spPr>
          <a:xfrm>
            <a:off x="4905795" y="3114930"/>
            <a:ext cx="412414" cy="312517"/>
          </a:xfrm>
          <a:prstGeom prst="notchedRightArrow">
            <a:avLst/>
          </a:prstGeom>
          <a:solidFill>
            <a:schemeClr val="tx1">
              <a:lumMod val="50000"/>
              <a:lumOff val="5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Notched Right Arrow 19">
            <a:extLst>
              <a:ext uri="{FF2B5EF4-FFF2-40B4-BE49-F238E27FC236}">
                <a16:creationId xmlns:a16="http://schemas.microsoft.com/office/drawing/2014/main" id="{87980570-ECDD-AC46-B13F-374CB55255A7}"/>
              </a:ext>
            </a:extLst>
          </p:cNvPr>
          <p:cNvSpPr/>
          <p:nvPr/>
        </p:nvSpPr>
        <p:spPr>
          <a:xfrm>
            <a:off x="6529330" y="3133775"/>
            <a:ext cx="412414" cy="312517"/>
          </a:xfrm>
          <a:prstGeom prst="notchedRightArrow">
            <a:avLst/>
          </a:prstGeom>
          <a:solidFill>
            <a:schemeClr val="tx1">
              <a:lumMod val="50000"/>
              <a:lumOff val="5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TextBox 20">
            <a:extLst>
              <a:ext uri="{FF2B5EF4-FFF2-40B4-BE49-F238E27FC236}">
                <a16:creationId xmlns:a16="http://schemas.microsoft.com/office/drawing/2014/main" id="{1F21A5CD-522F-7F48-BA5F-34E464B22074}"/>
              </a:ext>
            </a:extLst>
          </p:cNvPr>
          <p:cNvSpPr txBox="1"/>
          <p:nvPr/>
        </p:nvSpPr>
        <p:spPr>
          <a:xfrm>
            <a:off x="7074168" y="3247367"/>
            <a:ext cx="1886799" cy="369332"/>
          </a:xfrm>
          <a:prstGeom prst="rect">
            <a:avLst/>
          </a:prstGeom>
          <a:noFill/>
        </p:spPr>
        <p:txBody>
          <a:bodyPr wrap="none" rtlCol="0">
            <a:spAutoFit/>
          </a:bodyPr>
          <a:lstStyle/>
          <a:p>
            <a:r>
              <a:rPr lang="en-US" dirty="0"/>
              <a:t>How many layers?</a:t>
            </a:r>
          </a:p>
        </p:txBody>
      </p:sp>
      <p:sp>
        <p:nvSpPr>
          <p:cNvPr id="22" name="TextBox 21">
            <a:extLst>
              <a:ext uri="{FF2B5EF4-FFF2-40B4-BE49-F238E27FC236}">
                <a16:creationId xmlns:a16="http://schemas.microsoft.com/office/drawing/2014/main" id="{B98BB2D4-9A85-5844-928E-6C0EE27C22A1}"/>
              </a:ext>
            </a:extLst>
          </p:cNvPr>
          <p:cNvSpPr txBox="1"/>
          <p:nvPr/>
        </p:nvSpPr>
        <p:spPr>
          <a:xfrm>
            <a:off x="2987078" y="3414973"/>
            <a:ext cx="1771447" cy="369332"/>
          </a:xfrm>
          <a:prstGeom prst="rect">
            <a:avLst/>
          </a:prstGeom>
          <a:noFill/>
        </p:spPr>
        <p:txBody>
          <a:bodyPr wrap="none" rtlCol="0">
            <a:spAutoFit/>
          </a:bodyPr>
          <a:lstStyle/>
          <a:p>
            <a:r>
              <a:rPr lang="en-US" b="1" dirty="0">
                <a:solidFill>
                  <a:schemeClr val="tx1">
                    <a:lumMod val="85000"/>
                    <a:lumOff val="15000"/>
                  </a:schemeClr>
                </a:solidFill>
              </a:rPr>
              <a:t>Compute history</a:t>
            </a:r>
          </a:p>
        </p:txBody>
      </p:sp>
      <p:sp>
        <p:nvSpPr>
          <p:cNvPr id="23" name="TextBox 22">
            <a:extLst>
              <a:ext uri="{FF2B5EF4-FFF2-40B4-BE49-F238E27FC236}">
                <a16:creationId xmlns:a16="http://schemas.microsoft.com/office/drawing/2014/main" id="{467F1914-C67E-104F-9407-C802443F0BBA}"/>
              </a:ext>
            </a:extLst>
          </p:cNvPr>
          <p:cNvSpPr txBox="1"/>
          <p:nvPr/>
        </p:nvSpPr>
        <p:spPr>
          <a:xfrm>
            <a:off x="2864223" y="3722733"/>
            <a:ext cx="1895519" cy="369332"/>
          </a:xfrm>
          <a:prstGeom prst="rect">
            <a:avLst/>
          </a:prstGeom>
          <a:noFill/>
        </p:spPr>
        <p:txBody>
          <a:bodyPr wrap="none" rtlCol="0">
            <a:spAutoFit/>
          </a:bodyPr>
          <a:lstStyle/>
          <a:p>
            <a:r>
              <a:rPr lang="en-US" b="1" dirty="0">
                <a:solidFill>
                  <a:schemeClr val="tx1">
                    <a:lumMod val="85000"/>
                    <a:lumOff val="15000"/>
                  </a:schemeClr>
                </a:solidFill>
              </a:rPr>
              <a:t>Decoded qualities</a:t>
            </a:r>
          </a:p>
        </p:txBody>
      </p:sp>
      <p:sp>
        <p:nvSpPr>
          <p:cNvPr id="27" name="TextBox 26">
            <a:extLst>
              <a:ext uri="{FF2B5EF4-FFF2-40B4-BE49-F238E27FC236}">
                <a16:creationId xmlns:a16="http://schemas.microsoft.com/office/drawing/2014/main" id="{3DDAFC4C-C1D0-EB4E-8C56-F8D2916A1AA8}"/>
              </a:ext>
            </a:extLst>
          </p:cNvPr>
          <p:cNvSpPr txBox="1"/>
          <p:nvPr/>
        </p:nvSpPr>
        <p:spPr>
          <a:xfrm>
            <a:off x="3158344" y="4031942"/>
            <a:ext cx="1610377" cy="369332"/>
          </a:xfrm>
          <a:prstGeom prst="rect">
            <a:avLst/>
          </a:prstGeom>
          <a:noFill/>
        </p:spPr>
        <p:txBody>
          <a:bodyPr wrap="none" rtlCol="0">
            <a:spAutoFit/>
          </a:bodyPr>
          <a:lstStyle/>
          <a:p>
            <a:r>
              <a:rPr lang="en-US" b="1" dirty="0">
                <a:solidFill>
                  <a:schemeClr val="tx1">
                    <a:lumMod val="85000"/>
                    <a:lumOff val="15000"/>
                  </a:schemeClr>
                </a:solidFill>
              </a:rPr>
              <a:t>Playback times</a:t>
            </a:r>
          </a:p>
        </p:txBody>
      </p:sp>
      <p:sp>
        <p:nvSpPr>
          <p:cNvPr id="24" name="TextBox 23">
            <a:extLst>
              <a:ext uri="{FF2B5EF4-FFF2-40B4-BE49-F238E27FC236}">
                <a16:creationId xmlns:a16="http://schemas.microsoft.com/office/drawing/2014/main" id="{4D56E8BC-7B83-2C41-BCE8-8C58254A870C}"/>
              </a:ext>
            </a:extLst>
          </p:cNvPr>
          <p:cNvSpPr txBox="1"/>
          <p:nvPr/>
        </p:nvSpPr>
        <p:spPr>
          <a:xfrm>
            <a:off x="1541587" y="4312660"/>
            <a:ext cx="3233514" cy="369332"/>
          </a:xfrm>
          <a:prstGeom prst="rect">
            <a:avLst/>
          </a:prstGeom>
          <a:noFill/>
        </p:spPr>
        <p:txBody>
          <a:bodyPr wrap="none" rtlCol="0">
            <a:spAutoFit/>
          </a:bodyPr>
          <a:lstStyle/>
          <a:p>
            <a:r>
              <a:rPr lang="en-US" b="1" dirty="0">
                <a:solidFill>
                  <a:schemeClr val="tx1">
                    <a:lumMod val="85000"/>
                    <a:lumOff val="15000"/>
                  </a:schemeClr>
                </a:solidFill>
              </a:rPr>
              <a:t>Quality matrix for next segment</a:t>
            </a:r>
          </a:p>
        </p:txBody>
      </p:sp>
      <p:sp>
        <p:nvSpPr>
          <p:cNvPr id="2" name="Slide Number Placeholder 1">
            <a:extLst>
              <a:ext uri="{FF2B5EF4-FFF2-40B4-BE49-F238E27FC236}">
                <a16:creationId xmlns:a16="http://schemas.microsoft.com/office/drawing/2014/main" id="{4C976869-9100-3448-9550-D445EBD90B93}"/>
              </a:ext>
            </a:extLst>
          </p:cNvPr>
          <p:cNvSpPr>
            <a:spLocks noGrp="1"/>
          </p:cNvSpPr>
          <p:nvPr>
            <p:ph type="sldNum" sz="quarter" idx="12"/>
          </p:nvPr>
        </p:nvSpPr>
        <p:spPr/>
        <p:txBody>
          <a:bodyPr/>
          <a:lstStyle/>
          <a:p>
            <a:fld id="{443A9061-2289-304F-B665-1757CDF8AAA3}" type="slidenum">
              <a:rPr lang="en-US" smtClean="0"/>
              <a:t>22</a:t>
            </a:fld>
            <a:endParaRPr lang="en-US"/>
          </a:p>
        </p:txBody>
      </p:sp>
    </p:spTree>
    <p:extLst>
      <p:ext uri="{BB962C8B-B14F-4D97-AF65-F5344CB8AC3E}">
        <p14:creationId xmlns:p14="http://schemas.microsoft.com/office/powerpoint/2010/main" val="63219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15" grpId="0"/>
      <p:bldP spid="16" grpId="0"/>
      <p:bldP spid="17" grpId="0"/>
      <p:bldP spid="18" grpId="0"/>
      <p:bldP spid="19" grpId="0" animBg="1"/>
      <p:bldP spid="20" grpId="0" animBg="1"/>
      <p:bldP spid="21" grpId="0"/>
      <p:bldP spid="22" grpId="0"/>
      <p:bldP spid="23" grpId="0"/>
      <p:bldP spid="27"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24F779A4-4F2E-BB40-9768-2B0BBF9BAD2F}"/>
              </a:ext>
            </a:extLst>
          </p:cNvPr>
          <p:cNvPicPr>
            <a:picLocks noGrp="1" noChangeAspect="1"/>
          </p:cNvPicPr>
          <p:nvPr>
            <p:ph idx="1"/>
          </p:nvPr>
        </p:nvPicPr>
        <p:blipFill>
          <a:blip r:embed="rId2"/>
          <a:stretch>
            <a:fillRect/>
          </a:stretch>
        </p:blipFill>
        <p:spPr>
          <a:xfrm>
            <a:off x="1220904" y="1127689"/>
            <a:ext cx="9750192" cy="3668961"/>
          </a:xfrm>
        </p:spPr>
      </p:pic>
      <p:sp>
        <p:nvSpPr>
          <p:cNvPr id="6" name="Title 1">
            <a:extLst>
              <a:ext uri="{FF2B5EF4-FFF2-40B4-BE49-F238E27FC236}">
                <a16:creationId xmlns:a16="http://schemas.microsoft.com/office/drawing/2014/main" id="{79F11803-2E21-1143-825F-D6319ED0D5FE}"/>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Putting Everything Together: Swift</a:t>
            </a:r>
          </a:p>
        </p:txBody>
      </p:sp>
      <p:sp>
        <p:nvSpPr>
          <p:cNvPr id="7" name="Rounded Rectangle 6">
            <a:extLst>
              <a:ext uri="{FF2B5EF4-FFF2-40B4-BE49-F238E27FC236}">
                <a16:creationId xmlns:a16="http://schemas.microsoft.com/office/drawing/2014/main" id="{74E2DE60-805D-C941-9D7D-F43F68430CB1}"/>
              </a:ext>
            </a:extLst>
          </p:cNvPr>
          <p:cNvSpPr/>
          <p:nvPr/>
        </p:nvSpPr>
        <p:spPr>
          <a:xfrm>
            <a:off x="2469031" y="4922163"/>
            <a:ext cx="3584535" cy="1851949"/>
          </a:xfrm>
          <a:prstGeom prst="round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886" indent="-342886">
              <a:buFont typeface="Wingdings" pitchFamily="2" charset="2"/>
              <a:buChar char="q"/>
            </a:pPr>
            <a:r>
              <a:rPr lang="en-US" sz="2400" dirty="0"/>
              <a:t>Compression Baselines</a:t>
            </a:r>
          </a:p>
          <a:p>
            <a:pPr marL="800068" lvl="1" indent="-342886">
              <a:buFont typeface="Wingdings" pitchFamily="2" charset="2"/>
              <a:buChar char="q"/>
            </a:pPr>
            <a:r>
              <a:rPr lang="en-US" sz="2400" dirty="0"/>
              <a:t>H.264</a:t>
            </a:r>
          </a:p>
          <a:p>
            <a:pPr marL="800068" lvl="1" indent="-342886">
              <a:buFont typeface="Wingdings" pitchFamily="2" charset="2"/>
              <a:buChar char="q"/>
            </a:pPr>
            <a:r>
              <a:rPr lang="en-US" sz="2400" dirty="0"/>
              <a:t>SHVC</a:t>
            </a:r>
          </a:p>
          <a:p>
            <a:pPr marL="800068" lvl="1" indent="-342886">
              <a:buFont typeface="Wingdings" pitchFamily="2" charset="2"/>
              <a:buChar char="q"/>
            </a:pPr>
            <a:endParaRPr lang="en-US" sz="2400" dirty="0"/>
          </a:p>
        </p:txBody>
      </p:sp>
      <p:sp>
        <p:nvSpPr>
          <p:cNvPr id="8" name="Rounded Rectangle 7">
            <a:extLst>
              <a:ext uri="{FF2B5EF4-FFF2-40B4-BE49-F238E27FC236}">
                <a16:creationId xmlns:a16="http://schemas.microsoft.com/office/drawing/2014/main" id="{2882C82C-3C38-3A41-AC52-BBA758C6B2DD}"/>
              </a:ext>
            </a:extLst>
          </p:cNvPr>
          <p:cNvSpPr/>
          <p:nvPr/>
        </p:nvSpPr>
        <p:spPr>
          <a:xfrm>
            <a:off x="6481346" y="4922164"/>
            <a:ext cx="3410915" cy="1851949"/>
          </a:xfrm>
          <a:prstGeom prst="round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886" indent="-342886">
              <a:buFont typeface="Wingdings" pitchFamily="2" charset="2"/>
              <a:buChar char="q"/>
            </a:pPr>
            <a:r>
              <a:rPr lang="en-US" sz="2400" dirty="0"/>
              <a:t>Streaming Baselines</a:t>
            </a:r>
          </a:p>
          <a:p>
            <a:pPr marL="800068" lvl="1" indent="-342886">
              <a:buFont typeface="Wingdings" pitchFamily="2" charset="2"/>
              <a:buChar char="q"/>
            </a:pPr>
            <a:r>
              <a:rPr lang="en-US" sz="2400" dirty="0"/>
              <a:t>BOLA, BOLA-FS</a:t>
            </a:r>
          </a:p>
          <a:p>
            <a:pPr marL="800068" lvl="1" indent="-342886">
              <a:buFont typeface="Wingdings" pitchFamily="2" charset="2"/>
              <a:buChar char="q"/>
            </a:pPr>
            <a:r>
              <a:rPr lang="en-US" sz="2400" dirty="0" err="1"/>
              <a:t>Pensieve</a:t>
            </a:r>
            <a:endParaRPr lang="en-US" sz="2400" dirty="0"/>
          </a:p>
          <a:p>
            <a:pPr marL="800068" lvl="1" indent="-342886">
              <a:buFont typeface="Wingdings" pitchFamily="2" charset="2"/>
              <a:buChar char="q"/>
            </a:pPr>
            <a:r>
              <a:rPr lang="en-US" sz="2400" dirty="0"/>
              <a:t>Grad</a:t>
            </a:r>
          </a:p>
        </p:txBody>
      </p:sp>
      <p:sp>
        <p:nvSpPr>
          <p:cNvPr id="2" name="Slide Number Placeholder 1">
            <a:extLst>
              <a:ext uri="{FF2B5EF4-FFF2-40B4-BE49-F238E27FC236}">
                <a16:creationId xmlns:a16="http://schemas.microsoft.com/office/drawing/2014/main" id="{760C66FA-BDD6-4841-91BD-51F189971747}"/>
              </a:ext>
            </a:extLst>
          </p:cNvPr>
          <p:cNvSpPr>
            <a:spLocks noGrp="1"/>
          </p:cNvSpPr>
          <p:nvPr>
            <p:ph type="sldNum" sz="quarter" idx="12"/>
          </p:nvPr>
        </p:nvSpPr>
        <p:spPr/>
        <p:txBody>
          <a:bodyPr/>
          <a:lstStyle/>
          <a:p>
            <a:fld id="{443A9061-2289-304F-B665-1757CDF8AAA3}" type="slidenum">
              <a:rPr lang="en-US" smtClean="0"/>
              <a:t>23</a:t>
            </a:fld>
            <a:endParaRPr lang="en-US"/>
          </a:p>
        </p:txBody>
      </p:sp>
    </p:spTree>
    <p:extLst>
      <p:ext uri="{BB962C8B-B14F-4D97-AF65-F5344CB8AC3E}">
        <p14:creationId xmlns:p14="http://schemas.microsoft.com/office/powerpoint/2010/main" val="307449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Chart&#10;&#10;Description automatically generated">
            <a:extLst>
              <a:ext uri="{FF2B5EF4-FFF2-40B4-BE49-F238E27FC236}">
                <a16:creationId xmlns:a16="http://schemas.microsoft.com/office/drawing/2014/main" id="{679253AD-F413-634A-A1DD-7373A27F424D}"/>
              </a:ext>
            </a:extLst>
          </p:cNvPr>
          <p:cNvPicPr>
            <a:picLocks noChangeAspect="1"/>
          </p:cNvPicPr>
          <p:nvPr/>
        </p:nvPicPr>
        <p:blipFill>
          <a:blip r:embed="rId2"/>
          <a:stretch>
            <a:fillRect/>
          </a:stretch>
        </p:blipFill>
        <p:spPr>
          <a:xfrm>
            <a:off x="2289512" y="1165638"/>
            <a:ext cx="7612976" cy="3825117"/>
          </a:xfrm>
          <a:prstGeom prst="rect">
            <a:avLst/>
          </a:prstGeom>
        </p:spPr>
      </p:pic>
      <p:sp>
        <p:nvSpPr>
          <p:cNvPr id="9" name="Title 1">
            <a:extLst>
              <a:ext uri="{FF2B5EF4-FFF2-40B4-BE49-F238E27FC236}">
                <a16:creationId xmlns:a16="http://schemas.microsoft.com/office/drawing/2014/main" id="{EF53C513-1359-4649-A871-14C5DFAE413D}"/>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Swift’s Performance</a:t>
            </a:r>
          </a:p>
        </p:txBody>
      </p:sp>
      <p:sp>
        <p:nvSpPr>
          <p:cNvPr id="2" name="Slide Number Placeholder 1">
            <a:extLst>
              <a:ext uri="{FF2B5EF4-FFF2-40B4-BE49-F238E27FC236}">
                <a16:creationId xmlns:a16="http://schemas.microsoft.com/office/drawing/2014/main" id="{F65B5F90-A8F0-C040-B273-C6BBBB17CAF8}"/>
              </a:ext>
            </a:extLst>
          </p:cNvPr>
          <p:cNvSpPr>
            <a:spLocks noGrp="1"/>
          </p:cNvSpPr>
          <p:nvPr>
            <p:ph type="sldNum" sz="quarter" idx="12"/>
          </p:nvPr>
        </p:nvSpPr>
        <p:spPr/>
        <p:txBody>
          <a:bodyPr/>
          <a:lstStyle/>
          <a:p>
            <a:fld id="{443A9061-2289-304F-B665-1757CDF8AAA3}" type="slidenum">
              <a:rPr lang="en-US" smtClean="0"/>
              <a:t>24</a:t>
            </a:fld>
            <a:endParaRPr lang="en-US"/>
          </a:p>
        </p:txBody>
      </p:sp>
    </p:spTree>
    <p:extLst>
      <p:ext uri="{BB962C8B-B14F-4D97-AF65-F5344CB8AC3E}">
        <p14:creationId xmlns:p14="http://schemas.microsoft.com/office/powerpoint/2010/main" val="2506562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Chart&#10;&#10;Description automatically generated">
            <a:extLst>
              <a:ext uri="{FF2B5EF4-FFF2-40B4-BE49-F238E27FC236}">
                <a16:creationId xmlns:a16="http://schemas.microsoft.com/office/drawing/2014/main" id="{679253AD-F413-634A-A1DD-7373A27F424D}"/>
              </a:ext>
            </a:extLst>
          </p:cNvPr>
          <p:cNvPicPr>
            <a:picLocks noChangeAspect="1"/>
          </p:cNvPicPr>
          <p:nvPr/>
        </p:nvPicPr>
        <p:blipFill>
          <a:blip r:embed="rId3"/>
          <a:stretch>
            <a:fillRect/>
          </a:stretch>
        </p:blipFill>
        <p:spPr>
          <a:xfrm>
            <a:off x="0" y="2119426"/>
            <a:ext cx="6549493" cy="3290774"/>
          </a:xfrm>
          <a:prstGeom prst="rect">
            <a:avLst/>
          </a:prstGeom>
        </p:spPr>
      </p:pic>
      <p:sp>
        <p:nvSpPr>
          <p:cNvPr id="9" name="Title 1">
            <a:extLst>
              <a:ext uri="{FF2B5EF4-FFF2-40B4-BE49-F238E27FC236}">
                <a16:creationId xmlns:a16="http://schemas.microsoft.com/office/drawing/2014/main" id="{EF53C513-1359-4649-A871-14C5DFAE413D}"/>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Swift’s Performance</a:t>
            </a:r>
          </a:p>
        </p:txBody>
      </p:sp>
      <p:sp>
        <p:nvSpPr>
          <p:cNvPr id="7" name="Rounded Rectangle 6">
            <a:extLst>
              <a:ext uri="{FF2B5EF4-FFF2-40B4-BE49-F238E27FC236}">
                <a16:creationId xmlns:a16="http://schemas.microsoft.com/office/drawing/2014/main" id="{5DBF0620-5D14-394B-B36F-CE4DE0E7278B}"/>
              </a:ext>
            </a:extLst>
          </p:cNvPr>
          <p:cNvSpPr/>
          <p:nvPr/>
        </p:nvSpPr>
        <p:spPr>
          <a:xfrm>
            <a:off x="6972299" y="1439326"/>
            <a:ext cx="4552951" cy="4656674"/>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Swift’s faster reaction improves </a:t>
            </a:r>
            <a:r>
              <a:rPr lang="en-US" sz="4000" dirty="0" err="1"/>
              <a:t>QoE</a:t>
            </a:r>
            <a:r>
              <a:rPr lang="en-US" sz="4000" dirty="0"/>
              <a:t> by 45% while saving the bandwidth by 18%</a:t>
            </a:r>
          </a:p>
        </p:txBody>
      </p:sp>
      <p:sp>
        <p:nvSpPr>
          <p:cNvPr id="8" name="Notched Right Arrow 7">
            <a:extLst>
              <a:ext uri="{FF2B5EF4-FFF2-40B4-BE49-F238E27FC236}">
                <a16:creationId xmlns:a16="http://schemas.microsoft.com/office/drawing/2014/main" id="{CD7B7589-78A3-E840-9326-3E166C5264AE}"/>
              </a:ext>
            </a:extLst>
          </p:cNvPr>
          <p:cNvSpPr/>
          <p:nvPr/>
        </p:nvSpPr>
        <p:spPr>
          <a:xfrm>
            <a:off x="6295908" y="3658415"/>
            <a:ext cx="412414" cy="312517"/>
          </a:xfrm>
          <a:prstGeom prst="notchedRightArrow">
            <a:avLst/>
          </a:prstGeom>
          <a:solidFill>
            <a:schemeClr val="tx1">
              <a:lumMod val="50000"/>
              <a:lumOff val="5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 name="Slide Number Placeholder 1">
            <a:extLst>
              <a:ext uri="{FF2B5EF4-FFF2-40B4-BE49-F238E27FC236}">
                <a16:creationId xmlns:a16="http://schemas.microsoft.com/office/drawing/2014/main" id="{F48C36E4-6C65-E742-A64D-62F2C98F6AFB}"/>
              </a:ext>
            </a:extLst>
          </p:cNvPr>
          <p:cNvSpPr>
            <a:spLocks noGrp="1"/>
          </p:cNvSpPr>
          <p:nvPr>
            <p:ph type="sldNum" sz="quarter" idx="12"/>
          </p:nvPr>
        </p:nvSpPr>
        <p:spPr/>
        <p:txBody>
          <a:bodyPr/>
          <a:lstStyle/>
          <a:p>
            <a:fld id="{443A9061-2289-304F-B665-1757CDF8AAA3}" type="slidenum">
              <a:rPr lang="en-US" smtClean="0"/>
              <a:t>25</a:t>
            </a:fld>
            <a:endParaRPr lang="en-US"/>
          </a:p>
        </p:txBody>
      </p:sp>
    </p:spTree>
    <p:extLst>
      <p:ext uri="{BB962C8B-B14F-4D97-AF65-F5344CB8AC3E}">
        <p14:creationId xmlns:p14="http://schemas.microsoft.com/office/powerpoint/2010/main" val="2993262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C22BC6-64AD-4248-A2D0-CC441F3738C2}"/>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Summary</a:t>
            </a:r>
          </a:p>
        </p:txBody>
      </p:sp>
      <p:sp>
        <p:nvSpPr>
          <p:cNvPr id="7" name="TextBox 6">
            <a:extLst>
              <a:ext uri="{FF2B5EF4-FFF2-40B4-BE49-F238E27FC236}">
                <a16:creationId xmlns:a16="http://schemas.microsoft.com/office/drawing/2014/main" id="{CF2957A5-A777-3142-991F-2A10F941CA5E}"/>
              </a:ext>
            </a:extLst>
          </p:cNvPr>
          <p:cNvSpPr txBox="1"/>
          <p:nvPr/>
        </p:nvSpPr>
        <p:spPr>
          <a:xfrm>
            <a:off x="209550" y="1588778"/>
            <a:ext cx="11753850" cy="4524315"/>
          </a:xfrm>
          <a:prstGeom prst="rect">
            <a:avLst/>
          </a:prstGeom>
          <a:noFill/>
        </p:spPr>
        <p:txBody>
          <a:bodyPr wrap="square" rtlCol="0">
            <a:spAutoFit/>
          </a:bodyPr>
          <a:lstStyle/>
          <a:p>
            <a:pPr marL="457200" indent="-457200">
              <a:buFont typeface="Arial" panose="020B0604020202020204" pitchFamily="34" charset="0"/>
              <a:buChar char="•"/>
            </a:pPr>
            <a:r>
              <a:rPr lang="en-US" sz="3600" dirty="0"/>
              <a:t>Video streaming is fundamentally limited by network throughput and its fluctuations</a:t>
            </a:r>
          </a:p>
          <a:p>
            <a:pPr marL="457200" indent="-457200">
              <a:buFont typeface="Arial" panose="020B0604020202020204" pitchFamily="34" charset="0"/>
              <a:buChar char="•"/>
            </a:pPr>
            <a:endParaRPr lang="en-US" sz="3600" dirty="0"/>
          </a:p>
          <a:p>
            <a:pPr marL="457200" indent="-457200">
              <a:buFont typeface="Arial" panose="020B0604020202020204" pitchFamily="34" charset="0"/>
              <a:buChar char="•"/>
            </a:pPr>
            <a:r>
              <a:rPr lang="en-US" sz="3600" dirty="0"/>
              <a:t>The idea of layered coding is well suited for fine-grained rate adaptation but is nontrivial to devise an algorithm</a:t>
            </a:r>
          </a:p>
          <a:p>
            <a:pPr marL="457200" indent="-457200">
              <a:buFont typeface="Arial" panose="020B0604020202020204" pitchFamily="34" charset="0"/>
              <a:buChar char="•"/>
            </a:pPr>
            <a:endParaRPr lang="en-US" sz="3600" dirty="0"/>
          </a:p>
          <a:p>
            <a:pPr marL="457200" indent="-457200">
              <a:buFont typeface="Arial" panose="020B0604020202020204" pitchFamily="34" charset="0"/>
              <a:buChar char="•"/>
            </a:pPr>
            <a:r>
              <a:rPr lang="en-US" sz="3600" dirty="0"/>
              <a:t>Neural video codecs are becoming popular and can efficiently realize layered coding</a:t>
            </a:r>
          </a:p>
        </p:txBody>
      </p:sp>
      <p:sp>
        <p:nvSpPr>
          <p:cNvPr id="2" name="Slide Number Placeholder 1">
            <a:extLst>
              <a:ext uri="{FF2B5EF4-FFF2-40B4-BE49-F238E27FC236}">
                <a16:creationId xmlns:a16="http://schemas.microsoft.com/office/drawing/2014/main" id="{1B411DEE-93E3-1647-880E-EC9C01210C03}"/>
              </a:ext>
            </a:extLst>
          </p:cNvPr>
          <p:cNvSpPr>
            <a:spLocks noGrp="1"/>
          </p:cNvSpPr>
          <p:nvPr>
            <p:ph type="sldNum" sz="quarter" idx="12"/>
          </p:nvPr>
        </p:nvSpPr>
        <p:spPr/>
        <p:txBody>
          <a:bodyPr/>
          <a:lstStyle/>
          <a:p>
            <a:fld id="{443A9061-2289-304F-B665-1757CDF8AAA3}" type="slidenum">
              <a:rPr lang="en-US" smtClean="0"/>
              <a:t>26</a:t>
            </a:fld>
            <a:endParaRPr lang="en-US"/>
          </a:p>
        </p:txBody>
      </p:sp>
    </p:spTree>
    <p:extLst>
      <p:ext uri="{BB962C8B-B14F-4D97-AF65-F5344CB8AC3E}">
        <p14:creationId xmlns:p14="http://schemas.microsoft.com/office/powerpoint/2010/main" val="254500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3F6BD2-38A6-4340-9E62-4167B8B638D4}"/>
              </a:ext>
            </a:extLst>
          </p:cNvPr>
          <p:cNvSpPr txBox="1"/>
          <p:nvPr/>
        </p:nvSpPr>
        <p:spPr>
          <a:xfrm>
            <a:off x="1863782" y="3776091"/>
            <a:ext cx="8464433" cy="707886"/>
          </a:xfrm>
          <a:prstGeom prst="rect">
            <a:avLst/>
          </a:prstGeom>
          <a:noFill/>
        </p:spPr>
        <p:txBody>
          <a:bodyPr wrap="none" rtlCol="0">
            <a:spAutoFit/>
          </a:bodyPr>
          <a:lstStyle/>
          <a:p>
            <a:r>
              <a:rPr lang="en-US" sz="4000" dirty="0"/>
              <a:t>Questions? malleshd@andrew.cmu.edu</a:t>
            </a:r>
          </a:p>
        </p:txBody>
      </p:sp>
      <p:sp>
        <p:nvSpPr>
          <p:cNvPr id="13" name="Rounded Rectangle 12">
            <a:extLst>
              <a:ext uri="{FF2B5EF4-FFF2-40B4-BE49-F238E27FC236}">
                <a16:creationId xmlns:a16="http://schemas.microsoft.com/office/drawing/2014/main" id="{DF65381E-00AB-5348-9EA9-29489324B97E}"/>
              </a:ext>
            </a:extLst>
          </p:cNvPr>
          <p:cNvSpPr/>
          <p:nvPr/>
        </p:nvSpPr>
        <p:spPr>
          <a:xfrm>
            <a:off x="4152899" y="1962150"/>
            <a:ext cx="3886201" cy="1466850"/>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Thank you!</a:t>
            </a:r>
          </a:p>
        </p:txBody>
      </p:sp>
      <p:sp>
        <p:nvSpPr>
          <p:cNvPr id="3" name="Slide Number Placeholder 2">
            <a:extLst>
              <a:ext uri="{FF2B5EF4-FFF2-40B4-BE49-F238E27FC236}">
                <a16:creationId xmlns:a16="http://schemas.microsoft.com/office/drawing/2014/main" id="{4C72A4B6-9E1E-E341-9CEA-71E0EB2FBA97}"/>
              </a:ext>
            </a:extLst>
          </p:cNvPr>
          <p:cNvSpPr>
            <a:spLocks noGrp="1"/>
          </p:cNvSpPr>
          <p:nvPr>
            <p:ph type="sldNum" sz="quarter" idx="12"/>
          </p:nvPr>
        </p:nvSpPr>
        <p:spPr/>
        <p:txBody>
          <a:bodyPr/>
          <a:lstStyle/>
          <a:p>
            <a:fld id="{443A9061-2289-304F-B665-1757CDF8AAA3}" type="slidenum">
              <a:rPr lang="en-US" smtClean="0"/>
              <a:t>27</a:t>
            </a:fld>
            <a:endParaRPr lang="en-US"/>
          </a:p>
        </p:txBody>
      </p:sp>
    </p:spTree>
    <p:extLst>
      <p:ext uri="{BB962C8B-B14F-4D97-AF65-F5344CB8AC3E}">
        <p14:creationId xmlns:p14="http://schemas.microsoft.com/office/powerpoint/2010/main" val="175378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140D637C-0358-E848-BBA3-AA787E005102}"/>
              </a:ext>
            </a:extLst>
          </p:cNvPr>
          <p:cNvGrpSpPr/>
          <p:nvPr/>
        </p:nvGrpSpPr>
        <p:grpSpPr>
          <a:xfrm>
            <a:off x="8790811" y="3449412"/>
            <a:ext cx="2993696" cy="1964119"/>
            <a:chOff x="5939240" y="1980863"/>
            <a:chExt cx="3749315" cy="2332078"/>
          </a:xfrm>
        </p:grpSpPr>
        <p:grpSp>
          <p:nvGrpSpPr>
            <p:cNvPr id="49" name="Group 48">
              <a:extLst>
                <a:ext uri="{FF2B5EF4-FFF2-40B4-BE49-F238E27FC236}">
                  <a16:creationId xmlns:a16="http://schemas.microsoft.com/office/drawing/2014/main" id="{61133F73-6D0C-A14C-83E5-4CE5C323450F}"/>
                </a:ext>
              </a:extLst>
            </p:cNvPr>
            <p:cNvGrpSpPr/>
            <p:nvPr/>
          </p:nvGrpSpPr>
          <p:grpSpPr>
            <a:xfrm>
              <a:off x="5939240" y="1980863"/>
              <a:ext cx="3749315" cy="2332078"/>
              <a:chOff x="4891252" y="1678154"/>
              <a:chExt cx="6578284" cy="2948950"/>
            </a:xfrm>
          </p:grpSpPr>
          <p:grpSp>
            <p:nvGrpSpPr>
              <p:cNvPr id="45" name="Group 44">
                <a:extLst>
                  <a:ext uri="{FF2B5EF4-FFF2-40B4-BE49-F238E27FC236}">
                    <a16:creationId xmlns:a16="http://schemas.microsoft.com/office/drawing/2014/main" id="{5035BC63-592D-EA48-A3E6-9BA44C9DEEA4}"/>
                  </a:ext>
                </a:extLst>
              </p:cNvPr>
              <p:cNvGrpSpPr/>
              <p:nvPr/>
            </p:nvGrpSpPr>
            <p:grpSpPr>
              <a:xfrm>
                <a:off x="4891252" y="1678154"/>
                <a:ext cx="6578284" cy="2948950"/>
                <a:chOff x="5400539" y="1678154"/>
                <a:chExt cx="6578284" cy="2948950"/>
              </a:xfrm>
            </p:grpSpPr>
            <p:pic>
              <p:nvPicPr>
                <p:cNvPr id="27" name="Picture 26">
                  <a:extLst>
                    <a:ext uri="{FF2B5EF4-FFF2-40B4-BE49-F238E27FC236}">
                      <a16:creationId xmlns:a16="http://schemas.microsoft.com/office/drawing/2014/main" id="{607FE6FA-4C75-B848-86BF-B70838AC93F3}"/>
                    </a:ext>
                  </a:extLst>
                </p:cNvPr>
                <p:cNvPicPr>
                  <a:picLocks noChangeAspect="1"/>
                </p:cNvPicPr>
                <p:nvPr/>
              </p:nvPicPr>
              <p:blipFill>
                <a:blip r:embed="rId3"/>
                <a:stretch>
                  <a:fillRect/>
                </a:stretch>
              </p:blipFill>
              <p:spPr>
                <a:xfrm>
                  <a:off x="5400539" y="2873373"/>
                  <a:ext cx="3138692" cy="1753731"/>
                </a:xfrm>
                <a:prstGeom prst="rect">
                  <a:avLst/>
                </a:prstGeom>
              </p:spPr>
            </p:pic>
            <p:sp>
              <p:nvSpPr>
                <p:cNvPr id="28" name="TextBox 27">
                  <a:extLst>
                    <a:ext uri="{FF2B5EF4-FFF2-40B4-BE49-F238E27FC236}">
                      <a16:creationId xmlns:a16="http://schemas.microsoft.com/office/drawing/2014/main" id="{458797B4-F581-3C4A-BA1F-539BECFF7861}"/>
                    </a:ext>
                  </a:extLst>
                </p:cNvPr>
                <p:cNvSpPr txBox="1"/>
                <p:nvPr/>
              </p:nvSpPr>
              <p:spPr>
                <a:xfrm>
                  <a:off x="5535280" y="4011476"/>
                  <a:ext cx="3928893" cy="554519"/>
                </a:xfrm>
                <a:prstGeom prst="rect">
                  <a:avLst/>
                </a:prstGeom>
                <a:noFill/>
              </p:spPr>
              <p:txBody>
                <a:bodyPr wrap="square" rtlCol="0">
                  <a:spAutoFit/>
                </a:bodyPr>
                <a:lstStyle/>
                <a:p>
                  <a:r>
                    <a:rPr lang="en-US" dirty="0"/>
                    <a:t>Video Server</a:t>
                  </a:r>
                </a:p>
              </p:txBody>
            </p:sp>
            <p:grpSp>
              <p:nvGrpSpPr>
                <p:cNvPr id="44" name="Group 43">
                  <a:extLst>
                    <a:ext uri="{FF2B5EF4-FFF2-40B4-BE49-F238E27FC236}">
                      <a16:creationId xmlns:a16="http://schemas.microsoft.com/office/drawing/2014/main" id="{DBD7C5EC-DB02-B145-BE83-A6A25945E409}"/>
                    </a:ext>
                  </a:extLst>
                </p:cNvPr>
                <p:cNvGrpSpPr/>
                <p:nvPr/>
              </p:nvGrpSpPr>
              <p:grpSpPr>
                <a:xfrm>
                  <a:off x="5984876" y="1678154"/>
                  <a:ext cx="5993947" cy="1923486"/>
                  <a:chOff x="5984876" y="1678154"/>
                  <a:chExt cx="5993947" cy="1923486"/>
                </a:xfrm>
              </p:grpSpPr>
              <p:grpSp>
                <p:nvGrpSpPr>
                  <p:cNvPr id="43" name="Group 42">
                    <a:extLst>
                      <a:ext uri="{FF2B5EF4-FFF2-40B4-BE49-F238E27FC236}">
                        <a16:creationId xmlns:a16="http://schemas.microsoft.com/office/drawing/2014/main" id="{09A70D54-F040-0F4A-89C4-623D898ABA4F}"/>
                      </a:ext>
                    </a:extLst>
                  </p:cNvPr>
                  <p:cNvGrpSpPr/>
                  <p:nvPr/>
                </p:nvGrpSpPr>
                <p:grpSpPr>
                  <a:xfrm>
                    <a:off x="5984876" y="1678154"/>
                    <a:ext cx="1909147" cy="1718990"/>
                    <a:chOff x="5984876" y="1678154"/>
                    <a:chExt cx="1909147" cy="1718990"/>
                  </a:xfrm>
                </p:grpSpPr>
                <p:sp>
                  <p:nvSpPr>
                    <p:cNvPr id="34" name="Rectangle 33">
                      <a:extLst>
                        <a:ext uri="{FF2B5EF4-FFF2-40B4-BE49-F238E27FC236}">
                          <a16:creationId xmlns:a16="http://schemas.microsoft.com/office/drawing/2014/main" id="{AEB9126A-1AD3-184B-AF05-A9BE1FCF6545}"/>
                        </a:ext>
                      </a:extLst>
                    </p:cNvPr>
                    <p:cNvSpPr/>
                    <p:nvPr/>
                  </p:nvSpPr>
                  <p:spPr>
                    <a:xfrm>
                      <a:off x="5984876" y="1678154"/>
                      <a:ext cx="602033" cy="76586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39AE268-F784-F34E-B04A-14FA6258A8C1}"/>
                        </a:ext>
                      </a:extLst>
                    </p:cNvPr>
                    <p:cNvSpPr/>
                    <p:nvPr/>
                  </p:nvSpPr>
                  <p:spPr>
                    <a:xfrm>
                      <a:off x="6638433" y="1678154"/>
                      <a:ext cx="602033" cy="76586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AEFCA4E-E53C-1E46-874B-C3AD4B14831B}"/>
                        </a:ext>
                      </a:extLst>
                    </p:cNvPr>
                    <p:cNvSpPr/>
                    <p:nvPr/>
                  </p:nvSpPr>
                  <p:spPr>
                    <a:xfrm>
                      <a:off x="7291990" y="1678154"/>
                      <a:ext cx="602033" cy="76586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1627F32-92B2-B240-91E1-B5C4CB05C282}"/>
                        </a:ext>
                      </a:extLst>
                    </p:cNvPr>
                    <p:cNvSpPr/>
                    <p:nvPr/>
                  </p:nvSpPr>
                  <p:spPr>
                    <a:xfrm>
                      <a:off x="5984876" y="2791595"/>
                      <a:ext cx="602035" cy="31895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1C67768-7912-6D44-9A3B-B77AB7423DB4}"/>
                        </a:ext>
                      </a:extLst>
                    </p:cNvPr>
                    <p:cNvSpPr/>
                    <p:nvPr/>
                  </p:nvSpPr>
                  <p:spPr>
                    <a:xfrm>
                      <a:off x="6638432" y="2791595"/>
                      <a:ext cx="602035" cy="31895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B67F6D2-9E72-8140-BCC1-9439E59A5E0F}"/>
                        </a:ext>
                      </a:extLst>
                    </p:cNvPr>
                    <p:cNvSpPr/>
                    <p:nvPr/>
                  </p:nvSpPr>
                  <p:spPr>
                    <a:xfrm>
                      <a:off x="7291988" y="2791595"/>
                      <a:ext cx="602035" cy="31895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EFA4487-3017-9447-AA42-CAF7633D40A5}"/>
                        </a:ext>
                      </a:extLst>
                    </p:cNvPr>
                    <p:cNvSpPr/>
                    <p:nvPr/>
                  </p:nvSpPr>
                  <p:spPr>
                    <a:xfrm>
                      <a:off x="5984876" y="3168755"/>
                      <a:ext cx="602035" cy="22838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93DC2752-5267-B747-BE94-1C6CE1EEBB16}"/>
                        </a:ext>
                      </a:extLst>
                    </p:cNvPr>
                    <p:cNvSpPr/>
                    <p:nvPr/>
                  </p:nvSpPr>
                  <p:spPr>
                    <a:xfrm>
                      <a:off x="6638432" y="3168755"/>
                      <a:ext cx="602035" cy="22838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A5B7380-55AA-014A-AEAF-33D23C2756FC}"/>
                        </a:ext>
                      </a:extLst>
                    </p:cNvPr>
                    <p:cNvSpPr/>
                    <p:nvPr/>
                  </p:nvSpPr>
                  <p:spPr>
                    <a:xfrm>
                      <a:off x="7291988" y="3168755"/>
                      <a:ext cx="602035" cy="22838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A58C0D5B-DA8C-BC4E-B94C-988C25DBE755}"/>
                      </a:ext>
                    </a:extLst>
                  </p:cNvPr>
                  <p:cNvSpPr txBox="1"/>
                  <p:nvPr/>
                </p:nvSpPr>
                <p:spPr>
                  <a:xfrm>
                    <a:off x="7860427" y="3093331"/>
                    <a:ext cx="4118396" cy="508309"/>
                  </a:xfrm>
                  <a:prstGeom prst="rect">
                    <a:avLst/>
                  </a:prstGeom>
                  <a:noFill/>
                </p:spPr>
                <p:txBody>
                  <a:bodyPr wrap="none" rtlCol="0">
                    <a:spAutoFit/>
                  </a:bodyPr>
                  <a:lstStyle/>
                  <a:p>
                    <a:r>
                      <a:rPr lang="en-US" sz="1600" dirty="0"/>
                      <a:t>Quality_1 (352x288)</a:t>
                    </a:r>
                  </a:p>
                </p:txBody>
              </p:sp>
              <p:sp>
                <p:nvSpPr>
                  <p:cNvPr id="32" name="TextBox 31">
                    <a:extLst>
                      <a:ext uri="{FF2B5EF4-FFF2-40B4-BE49-F238E27FC236}">
                        <a16:creationId xmlns:a16="http://schemas.microsoft.com/office/drawing/2014/main" id="{8169CCE7-D8DE-F944-82C2-85D6A9A881B7}"/>
                      </a:ext>
                    </a:extLst>
                  </p:cNvPr>
                  <p:cNvSpPr txBox="1"/>
                  <p:nvPr/>
                </p:nvSpPr>
                <p:spPr>
                  <a:xfrm>
                    <a:off x="7860427" y="2733066"/>
                    <a:ext cx="4118396" cy="508309"/>
                  </a:xfrm>
                  <a:prstGeom prst="rect">
                    <a:avLst/>
                  </a:prstGeom>
                  <a:noFill/>
                </p:spPr>
                <p:txBody>
                  <a:bodyPr wrap="none" rtlCol="0">
                    <a:spAutoFit/>
                  </a:bodyPr>
                  <a:lstStyle/>
                  <a:p>
                    <a:r>
                      <a:rPr lang="en-US" sz="1600" dirty="0"/>
                      <a:t>Quality_2 (640x480)</a:t>
                    </a:r>
                  </a:p>
                </p:txBody>
              </p:sp>
              <p:sp>
                <p:nvSpPr>
                  <p:cNvPr id="33" name="TextBox 32">
                    <a:extLst>
                      <a:ext uri="{FF2B5EF4-FFF2-40B4-BE49-F238E27FC236}">
                        <a16:creationId xmlns:a16="http://schemas.microsoft.com/office/drawing/2014/main" id="{4177475D-5589-1747-AF6F-707B8369071B}"/>
                      </a:ext>
                    </a:extLst>
                  </p:cNvPr>
                  <p:cNvSpPr txBox="1"/>
                  <p:nvPr/>
                </p:nvSpPr>
                <p:spPr>
                  <a:xfrm>
                    <a:off x="7860427" y="1810478"/>
                    <a:ext cx="3716843" cy="508309"/>
                  </a:xfrm>
                  <a:prstGeom prst="rect">
                    <a:avLst/>
                  </a:prstGeom>
                  <a:noFill/>
                </p:spPr>
                <p:txBody>
                  <a:bodyPr wrap="none" rtlCol="0">
                    <a:spAutoFit/>
                  </a:bodyPr>
                  <a:lstStyle/>
                  <a:p>
                    <a:r>
                      <a:rPr lang="en-US" sz="1600" dirty="0"/>
                      <a:t>Quality_N (4K/8K)</a:t>
                    </a:r>
                  </a:p>
                </p:txBody>
              </p:sp>
            </p:grpSp>
          </p:grpSp>
          <p:sp>
            <p:nvSpPr>
              <p:cNvPr id="46" name="TextBox 45">
                <a:extLst>
                  <a:ext uri="{FF2B5EF4-FFF2-40B4-BE49-F238E27FC236}">
                    <a16:creationId xmlns:a16="http://schemas.microsoft.com/office/drawing/2014/main" id="{4B9676BB-30F1-0F44-B15A-FDF3CF1996AE}"/>
                  </a:ext>
                </a:extLst>
              </p:cNvPr>
              <p:cNvSpPr txBox="1"/>
              <p:nvPr/>
            </p:nvSpPr>
            <p:spPr>
              <a:xfrm>
                <a:off x="5657085" y="2286698"/>
                <a:ext cx="2128238" cy="554519"/>
              </a:xfrm>
              <a:prstGeom prst="rect">
                <a:avLst/>
              </a:prstGeom>
              <a:noFill/>
            </p:spPr>
            <p:txBody>
              <a:bodyPr wrap="none" rtlCol="0">
                <a:spAutoFit/>
              </a:bodyPr>
              <a:lstStyle/>
              <a:p>
                <a:r>
                  <a:rPr lang="en-US" dirty="0"/>
                  <a:t>.      .	     .</a:t>
                </a:r>
              </a:p>
            </p:txBody>
          </p:sp>
        </p:grpSp>
        <p:sp>
          <p:nvSpPr>
            <p:cNvPr id="53" name="TextBox 52">
              <a:extLst>
                <a:ext uri="{FF2B5EF4-FFF2-40B4-BE49-F238E27FC236}">
                  <a16:creationId xmlns:a16="http://schemas.microsoft.com/office/drawing/2014/main" id="{B0682360-9133-2A49-9AFE-624D4C929563}"/>
                </a:ext>
              </a:extLst>
            </p:cNvPr>
            <p:cNvSpPr txBox="1"/>
            <p:nvPr/>
          </p:nvSpPr>
          <p:spPr>
            <a:xfrm>
              <a:off x="6377658" y="2533488"/>
              <a:ext cx="1212997" cy="438523"/>
            </a:xfrm>
            <a:prstGeom prst="rect">
              <a:avLst/>
            </a:prstGeom>
            <a:noFill/>
          </p:spPr>
          <p:txBody>
            <a:bodyPr wrap="none" rtlCol="0">
              <a:spAutoFit/>
            </a:bodyPr>
            <a:lstStyle/>
            <a:p>
              <a:r>
                <a:rPr lang="en-US" dirty="0"/>
                <a:t>.      .	     .</a:t>
              </a:r>
            </a:p>
          </p:txBody>
        </p:sp>
      </p:grpSp>
      <p:graphicFrame>
        <p:nvGraphicFramePr>
          <p:cNvPr id="82" name="Chart 81">
            <a:extLst>
              <a:ext uri="{FF2B5EF4-FFF2-40B4-BE49-F238E27FC236}">
                <a16:creationId xmlns:a16="http://schemas.microsoft.com/office/drawing/2014/main" id="{CED109B8-F995-CA4B-B717-132F790DEC1B}"/>
              </a:ext>
            </a:extLst>
          </p:cNvPr>
          <p:cNvGraphicFramePr>
            <a:graphicFrameLocks/>
          </p:cNvGraphicFramePr>
          <p:nvPr>
            <p:extLst>
              <p:ext uri="{D42A27DB-BD31-4B8C-83A1-F6EECF244321}">
                <p14:modId xmlns:p14="http://schemas.microsoft.com/office/powerpoint/2010/main" val="751562199"/>
              </p:ext>
            </p:extLst>
          </p:nvPr>
        </p:nvGraphicFramePr>
        <p:xfrm>
          <a:off x="2461076" y="3037741"/>
          <a:ext cx="5322702" cy="2290890"/>
        </p:xfrm>
        <a:graphic>
          <a:graphicData uri="http://schemas.openxmlformats.org/drawingml/2006/chart">
            <c:chart xmlns:c="http://schemas.openxmlformats.org/drawingml/2006/chart" xmlns:r="http://schemas.openxmlformats.org/officeDocument/2006/relationships" r:id="rId4"/>
          </a:graphicData>
        </a:graphic>
      </p:graphicFrame>
      <p:grpSp>
        <p:nvGrpSpPr>
          <p:cNvPr id="3" name="Group 2">
            <a:extLst>
              <a:ext uri="{FF2B5EF4-FFF2-40B4-BE49-F238E27FC236}">
                <a16:creationId xmlns:a16="http://schemas.microsoft.com/office/drawing/2014/main" id="{FD071A79-544F-A54C-99A9-91526C32B129}"/>
              </a:ext>
            </a:extLst>
          </p:cNvPr>
          <p:cNvGrpSpPr/>
          <p:nvPr/>
        </p:nvGrpSpPr>
        <p:grpSpPr>
          <a:xfrm>
            <a:off x="3538076" y="3788254"/>
            <a:ext cx="4098223" cy="1099872"/>
            <a:chOff x="2014070" y="3788254"/>
            <a:chExt cx="4098223" cy="1099872"/>
          </a:xfrm>
        </p:grpSpPr>
        <p:grpSp>
          <p:nvGrpSpPr>
            <p:cNvPr id="83" name="Group 82">
              <a:extLst>
                <a:ext uri="{FF2B5EF4-FFF2-40B4-BE49-F238E27FC236}">
                  <a16:creationId xmlns:a16="http://schemas.microsoft.com/office/drawing/2014/main" id="{28347FAA-18F2-8C45-9A66-A1A9C08CFBDB}"/>
                </a:ext>
              </a:extLst>
            </p:cNvPr>
            <p:cNvGrpSpPr/>
            <p:nvPr/>
          </p:nvGrpSpPr>
          <p:grpSpPr>
            <a:xfrm>
              <a:off x="2014070" y="3788254"/>
              <a:ext cx="4098222" cy="1095403"/>
              <a:chOff x="2427279" y="2850029"/>
              <a:chExt cx="3201737" cy="892325"/>
            </a:xfrm>
          </p:grpSpPr>
          <p:cxnSp>
            <p:nvCxnSpPr>
              <p:cNvPr id="84" name="Straight Connector 83">
                <a:extLst>
                  <a:ext uri="{FF2B5EF4-FFF2-40B4-BE49-F238E27FC236}">
                    <a16:creationId xmlns:a16="http://schemas.microsoft.com/office/drawing/2014/main" id="{BB38AF70-6BDD-0D4B-8A9A-2DDA2606D476}"/>
                  </a:ext>
                </a:extLst>
              </p:cNvPr>
              <p:cNvCxnSpPr>
                <a:cxnSpLocks/>
              </p:cNvCxnSpPr>
              <p:nvPr/>
            </p:nvCxnSpPr>
            <p:spPr>
              <a:xfrm flipV="1">
                <a:off x="2427279" y="2868911"/>
                <a:ext cx="990233" cy="1"/>
              </a:xfrm>
              <a:prstGeom prst="line">
                <a:avLst/>
              </a:prstGeom>
              <a:ln w="50800">
                <a:solidFill>
                  <a:srgbClr val="92D050"/>
                </a:solidFill>
                <a:prstDash val="soli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A8F28FC-F80C-1B4B-A447-A19DCA6256B2}"/>
                  </a:ext>
                </a:extLst>
              </p:cNvPr>
              <p:cNvCxnSpPr/>
              <p:nvPr/>
            </p:nvCxnSpPr>
            <p:spPr>
              <a:xfrm>
                <a:off x="3417512" y="2850029"/>
                <a:ext cx="0" cy="640080"/>
              </a:xfrm>
              <a:prstGeom prst="line">
                <a:avLst/>
              </a:prstGeom>
              <a:ln w="50800">
                <a:solidFill>
                  <a:srgbClr val="FFFF00"/>
                </a:solidFill>
                <a:prstDash val="soli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D973F3-0ACD-6A44-8169-4A77C9CFA1D0}"/>
                  </a:ext>
                </a:extLst>
              </p:cNvPr>
              <p:cNvCxnSpPr>
                <a:cxnSpLocks/>
              </p:cNvCxnSpPr>
              <p:nvPr/>
            </p:nvCxnSpPr>
            <p:spPr>
              <a:xfrm>
                <a:off x="3401165" y="3475592"/>
                <a:ext cx="1523763" cy="0"/>
              </a:xfrm>
              <a:prstGeom prst="line">
                <a:avLst/>
              </a:prstGeom>
              <a:ln w="50800">
                <a:solidFill>
                  <a:srgbClr val="FFFF00"/>
                </a:solidFill>
                <a:prstDash val="soli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04717C8-BA67-0B46-A746-EDBDA761EA0C}"/>
                  </a:ext>
                </a:extLst>
              </p:cNvPr>
              <p:cNvCxnSpPr>
                <a:cxnSpLocks/>
              </p:cNvCxnSpPr>
              <p:nvPr/>
            </p:nvCxnSpPr>
            <p:spPr>
              <a:xfrm>
                <a:off x="4924928" y="3454324"/>
                <a:ext cx="0" cy="288030"/>
              </a:xfrm>
              <a:prstGeom prst="line">
                <a:avLst/>
              </a:prstGeom>
              <a:ln w="508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850C60A-8284-7744-8FE1-CF8332A2FD92}"/>
                  </a:ext>
                </a:extLst>
              </p:cNvPr>
              <p:cNvCxnSpPr/>
              <p:nvPr/>
            </p:nvCxnSpPr>
            <p:spPr>
              <a:xfrm flipV="1">
                <a:off x="4924928" y="3729334"/>
                <a:ext cx="704088" cy="0"/>
              </a:xfrm>
              <a:prstGeom prst="line">
                <a:avLst/>
              </a:prstGeom>
              <a:ln w="5080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cxnSp>
          <p:nvCxnSpPr>
            <p:cNvPr id="97" name="Straight Connector 96">
              <a:extLst>
                <a:ext uri="{FF2B5EF4-FFF2-40B4-BE49-F238E27FC236}">
                  <a16:creationId xmlns:a16="http://schemas.microsoft.com/office/drawing/2014/main" id="{F83E86A7-61D3-8845-97C1-B1408C891EC7}"/>
                </a:ext>
              </a:extLst>
            </p:cNvPr>
            <p:cNvCxnSpPr/>
            <p:nvPr/>
          </p:nvCxnSpPr>
          <p:spPr>
            <a:xfrm flipH="1">
              <a:off x="6112293" y="3990125"/>
              <a:ext cx="0" cy="898001"/>
            </a:xfrm>
            <a:prstGeom prst="line">
              <a:avLst/>
            </a:prstGeom>
            <a:ln w="50800">
              <a:solidFill>
                <a:srgbClr val="92D050"/>
              </a:solidFill>
              <a:prstDash val="solid"/>
            </a:ln>
          </p:spPr>
          <p:style>
            <a:lnRef idx="1">
              <a:schemeClr val="accent1"/>
            </a:lnRef>
            <a:fillRef idx="0">
              <a:schemeClr val="accent1"/>
            </a:fillRef>
            <a:effectRef idx="0">
              <a:schemeClr val="accent1"/>
            </a:effectRef>
            <a:fontRef idx="minor">
              <a:schemeClr val="tx1"/>
            </a:fontRef>
          </p:style>
        </p:cxnSp>
      </p:grpSp>
      <p:sp>
        <p:nvSpPr>
          <p:cNvPr id="56" name="Title 1">
            <a:extLst>
              <a:ext uri="{FF2B5EF4-FFF2-40B4-BE49-F238E27FC236}">
                <a16:creationId xmlns:a16="http://schemas.microsoft.com/office/drawing/2014/main" id="{668D0AA0-352F-A841-A795-D7A07334E3D9}"/>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Adaptive Video Streaming</a:t>
            </a:r>
          </a:p>
        </p:txBody>
      </p:sp>
      <p:sp>
        <p:nvSpPr>
          <p:cNvPr id="9" name="Rounded Rectangular Callout 8">
            <a:extLst>
              <a:ext uri="{FF2B5EF4-FFF2-40B4-BE49-F238E27FC236}">
                <a16:creationId xmlns:a16="http://schemas.microsoft.com/office/drawing/2014/main" id="{7F85B156-C10A-4240-841A-4D2E977B0DB0}"/>
              </a:ext>
            </a:extLst>
          </p:cNvPr>
          <p:cNvSpPr/>
          <p:nvPr/>
        </p:nvSpPr>
        <p:spPr>
          <a:xfrm>
            <a:off x="4796825" y="2781834"/>
            <a:ext cx="1267493" cy="895557"/>
          </a:xfrm>
          <a:prstGeom prst="wedgeRoundRectCallout">
            <a:avLst>
              <a:gd name="adj1" fmla="val -66889"/>
              <a:gd name="adj2" fmla="val 54493"/>
              <a:gd name="adj3" fmla="val 16667"/>
            </a:avLst>
          </a:prstGeom>
          <a:solidFill>
            <a:schemeClr val="tx1">
              <a:lumMod val="75000"/>
              <a:lumOff val="25000"/>
            </a:schemeClr>
          </a:solidFill>
          <a:ln w="476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Overshoot</a:t>
            </a:r>
          </a:p>
          <a:p>
            <a:pPr algn="ctr"/>
            <a:r>
              <a:rPr lang="en-US" dirty="0"/>
              <a:t>(Stall)</a:t>
            </a:r>
          </a:p>
        </p:txBody>
      </p:sp>
      <p:sp>
        <p:nvSpPr>
          <p:cNvPr id="58" name="Rounded Rectangular Callout 57">
            <a:extLst>
              <a:ext uri="{FF2B5EF4-FFF2-40B4-BE49-F238E27FC236}">
                <a16:creationId xmlns:a16="http://schemas.microsoft.com/office/drawing/2014/main" id="{C14C1B2C-D4B2-7245-A6A6-7111664CD775}"/>
              </a:ext>
            </a:extLst>
          </p:cNvPr>
          <p:cNvSpPr/>
          <p:nvPr/>
        </p:nvSpPr>
        <p:spPr>
          <a:xfrm>
            <a:off x="6930910" y="2525910"/>
            <a:ext cx="2077046" cy="785856"/>
          </a:xfrm>
          <a:prstGeom prst="wedgeRoundRectCallout">
            <a:avLst>
              <a:gd name="adj1" fmla="val -91632"/>
              <a:gd name="adj2" fmla="val 201987"/>
              <a:gd name="adj3" fmla="val 16667"/>
            </a:avLst>
          </a:prstGeom>
          <a:solidFill>
            <a:schemeClr val="tx1">
              <a:lumMod val="75000"/>
              <a:lumOff val="25000"/>
            </a:schemeClr>
          </a:solidFill>
          <a:ln w="476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Poor Quality</a:t>
            </a:r>
          </a:p>
        </p:txBody>
      </p:sp>
      <p:sp>
        <p:nvSpPr>
          <p:cNvPr id="69" name="Rounded Rectangular Callout 68">
            <a:extLst>
              <a:ext uri="{FF2B5EF4-FFF2-40B4-BE49-F238E27FC236}">
                <a16:creationId xmlns:a16="http://schemas.microsoft.com/office/drawing/2014/main" id="{2CF39142-DEB1-464B-8633-2E8623D1A2FB}"/>
              </a:ext>
            </a:extLst>
          </p:cNvPr>
          <p:cNvSpPr/>
          <p:nvPr/>
        </p:nvSpPr>
        <p:spPr>
          <a:xfrm>
            <a:off x="6930930" y="2519452"/>
            <a:ext cx="2077046" cy="797605"/>
          </a:xfrm>
          <a:prstGeom prst="wedgeRoundRectCallout">
            <a:avLst>
              <a:gd name="adj1" fmla="val -39179"/>
              <a:gd name="adj2" fmla="val 228332"/>
              <a:gd name="adj3" fmla="val 16667"/>
            </a:avLst>
          </a:prstGeom>
          <a:solidFill>
            <a:schemeClr val="tx1">
              <a:lumMod val="75000"/>
              <a:lumOff val="25000"/>
            </a:schemeClr>
          </a:solidFill>
          <a:ln w="476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Undershoot</a:t>
            </a:r>
          </a:p>
          <a:p>
            <a:pPr algn="ctr"/>
            <a:r>
              <a:rPr lang="en-US" dirty="0"/>
              <a:t>(Poor Quality)</a:t>
            </a:r>
          </a:p>
        </p:txBody>
      </p:sp>
      <p:sp>
        <p:nvSpPr>
          <p:cNvPr id="70" name="Rounded Rectangle 69">
            <a:extLst>
              <a:ext uri="{FF2B5EF4-FFF2-40B4-BE49-F238E27FC236}">
                <a16:creationId xmlns:a16="http://schemas.microsoft.com/office/drawing/2014/main" id="{8FB037EB-D39C-2840-A8B2-F04FA3A32906}"/>
              </a:ext>
            </a:extLst>
          </p:cNvPr>
          <p:cNvSpPr/>
          <p:nvPr/>
        </p:nvSpPr>
        <p:spPr>
          <a:xfrm>
            <a:off x="2838083" y="1358683"/>
            <a:ext cx="6529759" cy="895557"/>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Adaptive Bitrate (ABR) Algorithms</a:t>
            </a:r>
          </a:p>
        </p:txBody>
      </p:sp>
      <p:sp>
        <p:nvSpPr>
          <p:cNvPr id="48" name="Rounded Rectangle 47">
            <a:extLst>
              <a:ext uri="{FF2B5EF4-FFF2-40B4-BE49-F238E27FC236}">
                <a16:creationId xmlns:a16="http://schemas.microsoft.com/office/drawing/2014/main" id="{C3432453-18E0-C446-876A-5C1B88567D1C}"/>
              </a:ext>
            </a:extLst>
          </p:cNvPr>
          <p:cNvSpPr/>
          <p:nvPr/>
        </p:nvSpPr>
        <p:spPr>
          <a:xfrm>
            <a:off x="1992086" y="5580650"/>
            <a:ext cx="8115781" cy="1065889"/>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Bitrate Selection: A Decade-long Research!</a:t>
            </a:r>
          </a:p>
          <a:p>
            <a:pPr algn="ctr"/>
            <a:r>
              <a:rPr lang="en-US" sz="1200" dirty="0"/>
              <a:t>(e.g., Festive [CoNEXT’12], MPC [SIGCOMM’15], BOLA [INFOCOM’16], </a:t>
            </a:r>
            <a:r>
              <a:rPr lang="en-US" sz="1200" dirty="0" err="1"/>
              <a:t>Pensieve</a:t>
            </a:r>
            <a:r>
              <a:rPr lang="en-US" sz="1200" dirty="0"/>
              <a:t> [SIGCOMM’17], Fugu [NSDI’20])</a:t>
            </a:r>
          </a:p>
        </p:txBody>
      </p:sp>
      <p:grpSp>
        <p:nvGrpSpPr>
          <p:cNvPr id="5" name="Group 4">
            <a:extLst>
              <a:ext uri="{FF2B5EF4-FFF2-40B4-BE49-F238E27FC236}">
                <a16:creationId xmlns:a16="http://schemas.microsoft.com/office/drawing/2014/main" id="{63AB0C8D-B510-F542-BB01-CDBCB5F28467}"/>
              </a:ext>
            </a:extLst>
          </p:cNvPr>
          <p:cNvGrpSpPr/>
          <p:nvPr/>
        </p:nvGrpSpPr>
        <p:grpSpPr>
          <a:xfrm>
            <a:off x="1257224" y="3095693"/>
            <a:ext cx="1638300" cy="2048340"/>
            <a:chOff x="1257224" y="3095693"/>
            <a:chExt cx="1638300" cy="2048340"/>
          </a:xfrm>
        </p:grpSpPr>
        <p:sp>
          <p:nvSpPr>
            <p:cNvPr id="55" name="TextBox 54">
              <a:extLst>
                <a:ext uri="{FF2B5EF4-FFF2-40B4-BE49-F238E27FC236}">
                  <a16:creationId xmlns:a16="http://schemas.microsoft.com/office/drawing/2014/main" id="{D9F2D5AF-0E3B-C64B-8AAA-7DD8E247F96D}"/>
                </a:ext>
              </a:extLst>
            </p:cNvPr>
            <p:cNvSpPr txBox="1"/>
            <p:nvPr/>
          </p:nvSpPr>
          <p:spPr>
            <a:xfrm>
              <a:off x="1482888" y="4774701"/>
              <a:ext cx="1322285" cy="369332"/>
            </a:xfrm>
            <a:prstGeom prst="rect">
              <a:avLst/>
            </a:prstGeom>
            <a:noFill/>
          </p:spPr>
          <p:txBody>
            <a:bodyPr wrap="none" rtlCol="0">
              <a:spAutoFit/>
            </a:bodyPr>
            <a:lstStyle/>
            <a:p>
              <a:r>
                <a:rPr lang="en-US" dirty="0"/>
                <a:t>Video Client</a:t>
              </a:r>
            </a:p>
          </p:txBody>
        </p:sp>
        <p:pic>
          <p:nvPicPr>
            <p:cNvPr id="1026" name="Picture 2" descr="YouTube Music now lets you flip between a song and its music video with a  tap - The Verge">
              <a:extLst>
                <a:ext uri="{FF2B5EF4-FFF2-40B4-BE49-F238E27FC236}">
                  <a16:creationId xmlns:a16="http://schemas.microsoft.com/office/drawing/2014/main" id="{7A946DB2-F979-CC43-9562-D6124E89A3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7224" y="3095693"/>
              <a:ext cx="1638300" cy="16383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Slide Number Placeholder 1">
            <a:extLst>
              <a:ext uri="{FF2B5EF4-FFF2-40B4-BE49-F238E27FC236}">
                <a16:creationId xmlns:a16="http://schemas.microsoft.com/office/drawing/2014/main" id="{DEEBF7D9-9CBD-824C-978B-B33764626E70}"/>
              </a:ext>
            </a:extLst>
          </p:cNvPr>
          <p:cNvSpPr>
            <a:spLocks noGrp="1"/>
          </p:cNvSpPr>
          <p:nvPr>
            <p:ph type="sldNum" sz="quarter" idx="12"/>
          </p:nvPr>
        </p:nvSpPr>
        <p:spPr/>
        <p:txBody>
          <a:bodyPr/>
          <a:lstStyle/>
          <a:p>
            <a:fld id="{443A9061-2289-304F-B665-1757CDF8AAA3}" type="slidenum">
              <a:rPr lang="en-US" smtClean="0"/>
              <a:t>3</a:t>
            </a:fld>
            <a:endParaRPr lang="en-US"/>
          </a:p>
        </p:txBody>
      </p:sp>
    </p:spTree>
    <p:extLst>
      <p:ext uri="{BB962C8B-B14F-4D97-AF65-F5344CB8AC3E}">
        <p14:creationId xmlns:p14="http://schemas.microsoft.com/office/powerpoint/2010/main" val="242404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2" grpId="0">
        <p:bldAsOne/>
      </p:bldGraphic>
      <p:bldP spid="9" grpId="0" animBg="1"/>
      <p:bldP spid="58" grpId="0" animBg="1"/>
      <p:bldP spid="69" grpId="0" animBg="1"/>
      <p:bldP spid="70" grpId="0" animBg="1"/>
      <p:bldP spid="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4ADF5A7-221E-E943-919A-359CB7BAC60C}"/>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Limitations of Today’s ABR Algorithms</a:t>
            </a:r>
          </a:p>
        </p:txBody>
      </p:sp>
      <p:pic>
        <p:nvPicPr>
          <p:cNvPr id="5" name="Picture 4">
            <a:extLst>
              <a:ext uri="{FF2B5EF4-FFF2-40B4-BE49-F238E27FC236}">
                <a16:creationId xmlns:a16="http://schemas.microsoft.com/office/drawing/2014/main" id="{696E8FC2-C43D-3A4D-A147-2FF4C7ADEE02}"/>
              </a:ext>
            </a:extLst>
          </p:cNvPr>
          <p:cNvPicPr>
            <a:picLocks noChangeAspect="1"/>
          </p:cNvPicPr>
          <p:nvPr/>
        </p:nvPicPr>
        <p:blipFill>
          <a:blip r:embed="rId3"/>
          <a:stretch>
            <a:fillRect/>
          </a:stretch>
        </p:blipFill>
        <p:spPr>
          <a:xfrm>
            <a:off x="1524000" y="1165638"/>
            <a:ext cx="9144000" cy="5080000"/>
          </a:xfrm>
          <a:prstGeom prst="rect">
            <a:avLst/>
          </a:prstGeom>
        </p:spPr>
      </p:pic>
      <p:sp>
        <p:nvSpPr>
          <p:cNvPr id="2" name="TextBox 1">
            <a:extLst>
              <a:ext uri="{FF2B5EF4-FFF2-40B4-BE49-F238E27FC236}">
                <a16:creationId xmlns:a16="http://schemas.microsoft.com/office/drawing/2014/main" id="{B47D06E4-08B5-B840-A89B-2B07E9ECE216}"/>
              </a:ext>
            </a:extLst>
          </p:cNvPr>
          <p:cNvSpPr txBox="1"/>
          <p:nvPr/>
        </p:nvSpPr>
        <p:spPr>
          <a:xfrm>
            <a:off x="7839982" y="6596390"/>
            <a:ext cx="2828018" cy="261610"/>
          </a:xfrm>
          <a:prstGeom prst="rect">
            <a:avLst/>
          </a:prstGeom>
          <a:noFill/>
        </p:spPr>
        <p:txBody>
          <a:bodyPr wrap="none" rtlCol="0">
            <a:spAutoFit/>
          </a:bodyPr>
          <a:lstStyle/>
          <a:p>
            <a:r>
              <a:rPr lang="en-US" sz="1100" dirty="0"/>
              <a:t>Throughput trace is from ACM/IEEE TON’2020</a:t>
            </a:r>
          </a:p>
        </p:txBody>
      </p:sp>
      <p:sp>
        <p:nvSpPr>
          <p:cNvPr id="3" name="Slide Number Placeholder 2">
            <a:extLst>
              <a:ext uri="{FF2B5EF4-FFF2-40B4-BE49-F238E27FC236}">
                <a16:creationId xmlns:a16="http://schemas.microsoft.com/office/drawing/2014/main" id="{A221F3FA-7565-E548-98F7-FD8B9C50E6A4}"/>
              </a:ext>
            </a:extLst>
          </p:cNvPr>
          <p:cNvSpPr>
            <a:spLocks noGrp="1"/>
          </p:cNvSpPr>
          <p:nvPr>
            <p:ph type="sldNum" sz="quarter" idx="12"/>
          </p:nvPr>
        </p:nvSpPr>
        <p:spPr/>
        <p:txBody>
          <a:bodyPr/>
          <a:lstStyle/>
          <a:p>
            <a:fld id="{443A9061-2289-304F-B665-1757CDF8AAA3}" type="slidenum">
              <a:rPr lang="en-US" smtClean="0"/>
              <a:t>4</a:t>
            </a:fld>
            <a:endParaRPr lang="en-US"/>
          </a:p>
        </p:txBody>
      </p:sp>
    </p:spTree>
    <p:extLst>
      <p:ext uri="{BB962C8B-B14F-4D97-AF65-F5344CB8AC3E}">
        <p14:creationId xmlns:p14="http://schemas.microsoft.com/office/powerpoint/2010/main" val="174953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0E2B956-291B-1B42-B8F8-8DE67C300951}"/>
              </a:ext>
            </a:extLst>
          </p:cNvPr>
          <p:cNvPicPr>
            <a:picLocks noChangeAspect="1"/>
          </p:cNvPicPr>
          <p:nvPr/>
        </p:nvPicPr>
        <p:blipFill>
          <a:blip r:embed="rId2"/>
          <a:stretch>
            <a:fillRect/>
          </a:stretch>
        </p:blipFill>
        <p:spPr>
          <a:xfrm>
            <a:off x="1524000" y="1165638"/>
            <a:ext cx="9144000" cy="5080000"/>
          </a:xfrm>
          <a:prstGeom prst="rect">
            <a:avLst/>
          </a:prstGeom>
        </p:spPr>
      </p:pic>
      <p:sp>
        <p:nvSpPr>
          <p:cNvPr id="12" name="Title 1">
            <a:extLst>
              <a:ext uri="{FF2B5EF4-FFF2-40B4-BE49-F238E27FC236}">
                <a16:creationId xmlns:a16="http://schemas.microsoft.com/office/drawing/2014/main" id="{54ADF5A7-221E-E943-919A-359CB7BAC60C}"/>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Limitations of Today’s ABR Algorithms</a:t>
            </a:r>
          </a:p>
        </p:txBody>
      </p:sp>
      <p:sp>
        <p:nvSpPr>
          <p:cNvPr id="6" name="TextBox 5">
            <a:extLst>
              <a:ext uri="{FF2B5EF4-FFF2-40B4-BE49-F238E27FC236}">
                <a16:creationId xmlns:a16="http://schemas.microsoft.com/office/drawing/2014/main" id="{42300471-27C4-0447-8ADA-61DB06EA37F9}"/>
              </a:ext>
            </a:extLst>
          </p:cNvPr>
          <p:cNvSpPr txBox="1"/>
          <p:nvPr/>
        </p:nvSpPr>
        <p:spPr>
          <a:xfrm>
            <a:off x="4685598" y="2967341"/>
            <a:ext cx="899605" cy="461665"/>
          </a:xfrm>
          <a:prstGeom prst="rect">
            <a:avLst/>
          </a:prstGeom>
          <a:noFill/>
        </p:spPr>
        <p:txBody>
          <a:bodyPr wrap="none" rtlCol="0">
            <a:spAutoFit/>
          </a:bodyPr>
          <a:lstStyle/>
          <a:p>
            <a:r>
              <a:rPr lang="en-US" sz="2400" dirty="0"/>
              <a:t>75sec</a:t>
            </a:r>
          </a:p>
        </p:txBody>
      </p:sp>
      <p:cxnSp>
        <p:nvCxnSpPr>
          <p:cNvPr id="7" name="Straight Arrow Connector 6">
            <a:extLst>
              <a:ext uri="{FF2B5EF4-FFF2-40B4-BE49-F238E27FC236}">
                <a16:creationId xmlns:a16="http://schemas.microsoft.com/office/drawing/2014/main" id="{48EB5C60-54FB-7140-8E38-6498014F7ED3}"/>
              </a:ext>
            </a:extLst>
          </p:cNvPr>
          <p:cNvCxnSpPr>
            <a:cxnSpLocks/>
          </p:cNvCxnSpPr>
          <p:nvPr/>
        </p:nvCxnSpPr>
        <p:spPr>
          <a:xfrm>
            <a:off x="5639615" y="3184267"/>
            <a:ext cx="2197262" cy="0"/>
          </a:xfrm>
          <a:prstGeom prst="straightConnector1">
            <a:avLst/>
          </a:prstGeom>
          <a:ln w="12700">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E9189468-D4FA-EF4C-8551-D5C9A1CFECC4}"/>
              </a:ext>
            </a:extLst>
          </p:cNvPr>
          <p:cNvSpPr>
            <a:spLocks noGrp="1"/>
          </p:cNvSpPr>
          <p:nvPr>
            <p:ph type="sldNum" sz="quarter" idx="12"/>
          </p:nvPr>
        </p:nvSpPr>
        <p:spPr/>
        <p:txBody>
          <a:bodyPr/>
          <a:lstStyle/>
          <a:p>
            <a:fld id="{443A9061-2289-304F-B665-1757CDF8AAA3}" type="slidenum">
              <a:rPr lang="en-US" smtClean="0"/>
              <a:t>5</a:t>
            </a:fld>
            <a:endParaRPr lang="en-US"/>
          </a:p>
        </p:txBody>
      </p:sp>
    </p:spTree>
    <p:extLst>
      <p:ext uri="{BB962C8B-B14F-4D97-AF65-F5344CB8AC3E}">
        <p14:creationId xmlns:p14="http://schemas.microsoft.com/office/powerpoint/2010/main" val="1291583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244957-0347-E94E-B3B4-E140288CAE1D}"/>
              </a:ext>
            </a:extLst>
          </p:cNvPr>
          <p:cNvPicPr>
            <a:picLocks noChangeAspect="1"/>
          </p:cNvPicPr>
          <p:nvPr/>
        </p:nvPicPr>
        <p:blipFill>
          <a:blip r:embed="rId2"/>
          <a:stretch>
            <a:fillRect/>
          </a:stretch>
        </p:blipFill>
        <p:spPr>
          <a:xfrm>
            <a:off x="1524000" y="1165638"/>
            <a:ext cx="9144000" cy="5080000"/>
          </a:xfrm>
          <a:prstGeom prst="rect">
            <a:avLst/>
          </a:prstGeom>
        </p:spPr>
      </p:pic>
      <p:sp>
        <p:nvSpPr>
          <p:cNvPr id="12" name="Title 1">
            <a:extLst>
              <a:ext uri="{FF2B5EF4-FFF2-40B4-BE49-F238E27FC236}">
                <a16:creationId xmlns:a16="http://schemas.microsoft.com/office/drawing/2014/main" id="{54ADF5A7-221E-E943-919A-359CB7BAC60C}"/>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Limitations of Today’s ABR Algorithms</a:t>
            </a:r>
          </a:p>
        </p:txBody>
      </p:sp>
      <p:sp>
        <p:nvSpPr>
          <p:cNvPr id="6" name="TextBox 5">
            <a:extLst>
              <a:ext uri="{FF2B5EF4-FFF2-40B4-BE49-F238E27FC236}">
                <a16:creationId xmlns:a16="http://schemas.microsoft.com/office/drawing/2014/main" id="{42300471-27C4-0447-8ADA-61DB06EA37F9}"/>
              </a:ext>
            </a:extLst>
          </p:cNvPr>
          <p:cNvSpPr txBox="1"/>
          <p:nvPr/>
        </p:nvSpPr>
        <p:spPr>
          <a:xfrm>
            <a:off x="4685598" y="2967341"/>
            <a:ext cx="899605" cy="461665"/>
          </a:xfrm>
          <a:prstGeom prst="rect">
            <a:avLst/>
          </a:prstGeom>
          <a:noFill/>
        </p:spPr>
        <p:txBody>
          <a:bodyPr wrap="none" rtlCol="0">
            <a:spAutoFit/>
          </a:bodyPr>
          <a:lstStyle/>
          <a:p>
            <a:r>
              <a:rPr lang="en-US" sz="2400" dirty="0"/>
              <a:t>75sec</a:t>
            </a:r>
          </a:p>
        </p:txBody>
      </p:sp>
      <p:cxnSp>
        <p:nvCxnSpPr>
          <p:cNvPr id="7" name="Straight Arrow Connector 6">
            <a:extLst>
              <a:ext uri="{FF2B5EF4-FFF2-40B4-BE49-F238E27FC236}">
                <a16:creationId xmlns:a16="http://schemas.microsoft.com/office/drawing/2014/main" id="{48EB5C60-54FB-7140-8E38-6498014F7ED3}"/>
              </a:ext>
            </a:extLst>
          </p:cNvPr>
          <p:cNvCxnSpPr>
            <a:cxnSpLocks/>
          </p:cNvCxnSpPr>
          <p:nvPr/>
        </p:nvCxnSpPr>
        <p:spPr>
          <a:xfrm>
            <a:off x="5639615" y="3184267"/>
            <a:ext cx="2197262" cy="0"/>
          </a:xfrm>
          <a:prstGeom prst="straightConnector1">
            <a:avLst/>
          </a:prstGeom>
          <a:ln w="12700">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4BD3FA6E-558D-7246-8278-C9AB0DBD58E8}"/>
              </a:ext>
            </a:extLst>
          </p:cNvPr>
          <p:cNvSpPr txBox="1"/>
          <p:nvPr/>
        </p:nvSpPr>
        <p:spPr>
          <a:xfrm>
            <a:off x="4683533" y="3429006"/>
            <a:ext cx="899605" cy="461665"/>
          </a:xfrm>
          <a:prstGeom prst="rect">
            <a:avLst/>
          </a:prstGeom>
          <a:noFill/>
        </p:spPr>
        <p:txBody>
          <a:bodyPr wrap="none" rtlCol="0">
            <a:spAutoFit/>
          </a:bodyPr>
          <a:lstStyle/>
          <a:p>
            <a:r>
              <a:rPr lang="en-US" sz="2400" dirty="0"/>
              <a:t>50sec</a:t>
            </a:r>
          </a:p>
        </p:txBody>
      </p:sp>
      <p:cxnSp>
        <p:nvCxnSpPr>
          <p:cNvPr id="10" name="Straight Arrow Connector 9">
            <a:extLst>
              <a:ext uri="{FF2B5EF4-FFF2-40B4-BE49-F238E27FC236}">
                <a16:creationId xmlns:a16="http://schemas.microsoft.com/office/drawing/2014/main" id="{6DC60EC5-F417-2247-90AD-B3EE356A8B94}"/>
              </a:ext>
            </a:extLst>
          </p:cNvPr>
          <p:cNvCxnSpPr>
            <a:cxnSpLocks/>
          </p:cNvCxnSpPr>
          <p:nvPr/>
        </p:nvCxnSpPr>
        <p:spPr>
          <a:xfrm>
            <a:off x="5639615" y="3645932"/>
            <a:ext cx="1483446" cy="0"/>
          </a:xfrm>
          <a:prstGeom prst="straightConnector1">
            <a:avLst/>
          </a:prstGeom>
          <a:ln w="12700">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73C8D90-F7EF-CD40-B989-DC52006618E5}"/>
              </a:ext>
            </a:extLst>
          </p:cNvPr>
          <p:cNvSpPr txBox="1"/>
          <p:nvPr/>
        </p:nvSpPr>
        <p:spPr>
          <a:xfrm>
            <a:off x="2916976" y="2936564"/>
            <a:ext cx="1455976" cy="954107"/>
          </a:xfrm>
          <a:prstGeom prst="rect">
            <a:avLst/>
          </a:prstGeom>
          <a:noFill/>
        </p:spPr>
        <p:txBody>
          <a:bodyPr wrap="none" rtlCol="0">
            <a:spAutoFit/>
          </a:bodyPr>
          <a:lstStyle/>
          <a:p>
            <a:pPr algn="ctr"/>
            <a:r>
              <a:rPr lang="en-US" sz="2800" dirty="0"/>
              <a:t>Slow </a:t>
            </a:r>
          </a:p>
          <a:p>
            <a:pPr algn="ctr"/>
            <a:r>
              <a:rPr lang="en-US" sz="2800" dirty="0"/>
              <a:t>Reaction</a:t>
            </a:r>
          </a:p>
        </p:txBody>
      </p:sp>
      <p:sp>
        <p:nvSpPr>
          <p:cNvPr id="13" name="Notched Right Arrow 12">
            <a:extLst>
              <a:ext uri="{FF2B5EF4-FFF2-40B4-BE49-F238E27FC236}">
                <a16:creationId xmlns:a16="http://schemas.microsoft.com/office/drawing/2014/main" id="{B4A56166-F631-3541-97B6-8B3E089B3095}"/>
              </a:ext>
            </a:extLst>
          </p:cNvPr>
          <p:cNvSpPr/>
          <p:nvPr/>
        </p:nvSpPr>
        <p:spPr>
          <a:xfrm rot="10800000">
            <a:off x="4192261" y="3205669"/>
            <a:ext cx="489204" cy="333754"/>
          </a:xfrm>
          <a:prstGeom prst="notchedRightArrow">
            <a:avLst/>
          </a:prstGeom>
          <a:solidFill>
            <a:srgbClr val="00B0F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005E9273-6E62-744D-887F-8157E007ECE2}"/>
              </a:ext>
            </a:extLst>
          </p:cNvPr>
          <p:cNvSpPr>
            <a:spLocks noGrp="1"/>
          </p:cNvSpPr>
          <p:nvPr>
            <p:ph type="sldNum" sz="quarter" idx="12"/>
          </p:nvPr>
        </p:nvSpPr>
        <p:spPr/>
        <p:txBody>
          <a:bodyPr/>
          <a:lstStyle/>
          <a:p>
            <a:fld id="{443A9061-2289-304F-B665-1757CDF8AAA3}" type="slidenum">
              <a:rPr lang="en-US" smtClean="0"/>
              <a:t>6</a:t>
            </a:fld>
            <a:endParaRPr lang="en-US"/>
          </a:p>
        </p:txBody>
      </p:sp>
    </p:spTree>
    <p:extLst>
      <p:ext uri="{BB962C8B-B14F-4D97-AF65-F5344CB8AC3E}">
        <p14:creationId xmlns:p14="http://schemas.microsoft.com/office/powerpoint/2010/main" val="237263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P spid="1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0E2B956-291B-1B42-B8F8-8DE67C300951}"/>
              </a:ext>
            </a:extLst>
          </p:cNvPr>
          <p:cNvPicPr>
            <a:picLocks noChangeAspect="1"/>
          </p:cNvPicPr>
          <p:nvPr/>
        </p:nvPicPr>
        <p:blipFill>
          <a:blip r:embed="rId2"/>
          <a:stretch>
            <a:fillRect/>
          </a:stretch>
        </p:blipFill>
        <p:spPr>
          <a:xfrm>
            <a:off x="1524000" y="1165638"/>
            <a:ext cx="9144000" cy="5080000"/>
          </a:xfrm>
          <a:prstGeom prst="rect">
            <a:avLst/>
          </a:prstGeom>
        </p:spPr>
      </p:pic>
      <p:sp>
        <p:nvSpPr>
          <p:cNvPr id="12" name="Title 1">
            <a:extLst>
              <a:ext uri="{FF2B5EF4-FFF2-40B4-BE49-F238E27FC236}">
                <a16:creationId xmlns:a16="http://schemas.microsoft.com/office/drawing/2014/main" id="{54ADF5A7-221E-E943-919A-359CB7BAC60C}"/>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Limitations of Today’s ABR Algorithms</a:t>
            </a:r>
          </a:p>
        </p:txBody>
      </p:sp>
      <p:sp>
        <p:nvSpPr>
          <p:cNvPr id="6" name="TextBox 5">
            <a:extLst>
              <a:ext uri="{FF2B5EF4-FFF2-40B4-BE49-F238E27FC236}">
                <a16:creationId xmlns:a16="http://schemas.microsoft.com/office/drawing/2014/main" id="{42300471-27C4-0447-8ADA-61DB06EA37F9}"/>
              </a:ext>
            </a:extLst>
          </p:cNvPr>
          <p:cNvSpPr txBox="1"/>
          <p:nvPr/>
        </p:nvSpPr>
        <p:spPr>
          <a:xfrm>
            <a:off x="4685598" y="2967341"/>
            <a:ext cx="899605" cy="461665"/>
          </a:xfrm>
          <a:prstGeom prst="rect">
            <a:avLst/>
          </a:prstGeom>
          <a:noFill/>
        </p:spPr>
        <p:txBody>
          <a:bodyPr wrap="none" rtlCol="0">
            <a:spAutoFit/>
          </a:bodyPr>
          <a:lstStyle/>
          <a:p>
            <a:r>
              <a:rPr lang="en-US" sz="2400" dirty="0"/>
              <a:t>75sec</a:t>
            </a:r>
          </a:p>
        </p:txBody>
      </p:sp>
      <p:cxnSp>
        <p:nvCxnSpPr>
          <p:cNvPr id="7" name="Straight Arrow Connector 6">
            <a:extLst>
              <a:ext uri="{FF2B5EF4-FFF2-40B4-BE49-F238E27FC236}">
                <a16:creationId xmlns:a16="http://schemas.microsoft.com/office/drawing/2014/main" id="{48EB5C60-54FB-7140-8E38-6498014F7ED3}"/>
              </a:ext>
            </a:extLst>
          </p:cNvPr>
          <p:cNvCxnSpPr>
            <a:cxnSpLocks/>
          </p:cNvCxnSpPr>
          <p:nvPr/>
        </p:nvCxnSpPr>
        <p:spPr>
          <a:xfrm>
            <a:off x="5639615" y="3184267"/>
            <a:ext cx="2197262" cy="0"/>
          </a:xfrm>
          <a:prstGeom prst="straightConnector1">
            <a:avLst/>
          </a:prstGeom>
          <a:ln w="12700">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B9F8D604-789F-F04F-A973-E82FE2EBFF9D}"/>
              </a:ext>
            </a:extLst>
          </p:cNvPr>
          <p:cNvSpPr>
            <a:spLocks noGrp="1"/>
          </p:cNvSpPr>
          <p:nvPr>
            <p:ph type="sldNum" sz="quarter" idx="12"/>
          </p:nvPr>
        </p:nvSpPr>
        <p:spPr/>
        <p:txBody>
          <a:bodyPr/>
          <a:lstStyle/>
          <a:p>
            <a:fld id="{443A9061-2289-304F-B665-1757CDF8AAA3}" type="slidenum">
              <a:rPr lang="en-US" smtClean="0"/>
              <a:t>7</a:t>
            </a:fld>
            <a:endParaRPr lang="en-US"/>
          </a:p>
        </p:txBody>
      </p:sp>
    </p:spTree>
    <p:extLst>
      <p:ext uri="{BB962C8B-B14F-4D97-AF65-F5344CB8AC3E}">
        <p14:creationId xmlns:p14="http://schemas.microsoft.com/office/powerpoint/2010/main" val="2442349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A395AE-C303-2C4B-83A0-F73636409BCD}"/>
              </a:ext>
            </a:extLst>
          </p:cNvPr>
          <p:cNvPicPr>
            <a:picLocks noChangeAspect="1"/>
          </p:cNvPicPr>
          <p:nvPr/>
        </p:nvPicPr>
        <p:blipFill>
          <a:blip r:embed="rId2"/>
          <a:stretch>
            <a:fillRect/>
          </a:stretch>
        </p:blipFill>
        <p:spPr>
          <a:xfrm>
            <a:off x="1524000" y="1165638"/>
            <a:ext cx="9144000" cy="5080000"/>
          </a:xfrm>
          <a:prstGeom prst="rect">
            <a:avLst/>
          </a:prstGeom>
        </p:spPr>
      </p:pic>
      <p:sp>
        <p:nvSpPr>
          <p:cNvPr id="12" name="Title 1">
            <a:extLst>
              <a:ext uri="{FF2B5EF4-FFF2-40B4-BE49-F238E27FC236}">
                <a16:creationId xmlns:a16="http://schemas.microsoft.com/office/drawing/2014/main" id="{54ADF5A7-221E-E943-919A-359CB7BAC60C}"/>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Limitations of Today’s ABR Algorithms</a:t>
            </a:r>
          </a:p>
        </p:txBody>
      </p:sp>
      <p:sp>
        <p:nvSpPr>
          <p:cNvPr id="14" name="TextBox 13">
            <a:extLst>
              <a:ext uri="{FF2B5EF4-FFF2-40B4-BE49-F238E27FC236}">
                <a16:creationId xmlns:a16="http://schemas.microsoft.com/office/drawing/2014/main" id="{E9E1E86D-1A76-AD4F-9A5A-B5CE1B52766A}"/>
              </a:ext>
            </a:extLst>
          </p:cNvPr>
          <p:cNvSpPr txBox="1"/>
          <p:nvPr/>
        </p:nvSpPr>
        <p:spPr>
          <a:xfrm>
            <a:off x="4685598" y="2967341"/>
            <a:ext cx="899605" cy="461665"/>
          </a:xfrm>
          <a:prstGeom prst="rect">
            <a:avLst/>
          </a:prstGeom>
          <a:noFill/>
        </p:spPr>
        <p:txBody>
          <a:bodyPr wrap="none" rtlCol="0">
            <a:spAutoFit/>
          </a:bodyPr>
          <a:lstStyle/>
          <a:p>
            <a:r>
              <a:rPr lang="en-US" sz="2400" dirty="0"/>
              <a:t>75sec</a:t>
            </a:r>
          </a:p>
        </p:txBody>
      </p:sp>
      <p:cxnSp>
        <p:nvCxnSpPr>
          <p:cNvPr id="15" name="Straight Arrow Connector 14">
            <a:extLst>
              <a:ext uri="{FF2B5EF4-FFF2-40B4-BE49-F238E27FC236}">
                <a16:creationId xmlns:a16="http://schemas.microsoft.com/office/drawing/2014/main" id="{1DDE8EEC-30A1-E542-9DC7-2097DFAB04A5}"/>
              </a:ext>
            </a:extLst>
          </p:cNvPr>
          <p:cNvCxnSpPr>
            <a:cxnSpLocks/>
          </p:cNvCxnSpPr>
          <p:nvPr/>
        </p:nvCxnSpPr>
        <p:spPr>
          <a:xfrm>
            <a:off x="5639615" y="3184267"/>
            <a:ext cx="2197262" cy="0"/>
          </a:xfrm>
          <a:prstGeom prst="straightConnector1">
            <a:avLst/>
          </a:prstGeom>
          <a:ln w="12700">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D6671F83-6CDD-EC4D-ABA3-A3833A6A5257}"/>
              </a:ext>
            </a:extLst>
          </p:cNvPr>
          <p:cNvSpPr txBox="1"/>
          <p:nvPr/>
        </p:nvSpPr>
        <p:spPr>
          <a:xfrm>
            <a:off x="2744453" y="3311531"/>
            <a:ext cx="1455976" cy="954107"/>
          </a:xfrm>
          <a:prstGeom prst="rect">
            <a:avLst/>
          </a:prstGeom>
          <a:noFill/>
        </p:spPr>
        <p:txBody>
          <a:bodyPr wrap="none" rtlCol="0">
            <a:spAutoFit/>
          </a:bodyPr>
          <a:lstStyle/>
          <a:p>
            <a:pPr algn="ctr"/>
            <a:r>
              <a:rPr lang="en-US" sz="2800" dirty="0"/>
              <a:t>Fast </a:t>
            </a:r>
          </a:p>
          <a:p>
            <a:pPr algn="ctr"/>
            <a:r>
              <a:rPr lang="en-US" sz="2800" dirty="0"/>
              <a:t>Reaction</a:t>
            </a:r>
          </a:p>
        </p:txBody>
      </p:sp>
      <p:sp>
        <p:nvSpPr>
          <p:cNvPr id="17" name="TextBox 16">
            <a:extLst>
              <a:ext uri="{FF2B5EF4-FFF2-40B4-BE49-F238E27FC236}">
                <a16:creationId xmlns:a16="http://schemas.microsoft.com/office/drawing/2014/main" id="{7FBE5B17-C09E-844B-BBD7-D13F3FE7D016}"/>
              </a:ext>
            </a:extLst>
          </p:cNvPr>
          <p:cNvSpPr txBox="1"/>
          <p:nvPr/>
        </p:nvSpPr>
        <p:spPr>
          <a:xfrm>
            <a:off x="4592576" y="3561427"/>
            <a:ext cx="899605" cy="461665"/>
          </a:xfrm>
          <a:prstGeom prst="rect">
            <a:avLst/>
          </a:prstGeom>
          <a:noFill/>
        </p:spPr>
        <p:txBody>
          <a:bodyPr wrap="none" rtlCol="0">
            <a:spAutoFit/>
          </a:bodyPr>
          <a:lstStyle/>
          <a:p>
            <a:r>
              <a:rPr lang="en-US" sz="2400" dirty="0"/>
              <a:t>25sec</a:t>
            </a:r>
          </a:p>
        </p:txBody>
      </p:sp>
      <p:sp>
        <p:nvSpPr>
          <p:cNvPr id="18" name="Notched Right Arrow 17">
            <a:extLst>
              <a:ext uri="{FF2B5EF4-FFF2-40B4-BE49-F238E27FC236}">
                <a16:creationId xmlns:a16="http://schemas.microsoft.com/office/drawing/2014/main" id="{A1CD3AB3-721B-674D-9C7E-0273ED8DE747}"/>
              </a:ext>
            </a:extLst>
          </p:cNvPr>
          <p:cNvSpPr/>
          <p:nvPr/>
        </p:nvSpPr>
        <p:spPr>
          <a:xfrm rot="10800000">
            <a:off x="4086010" y="3638137"/>
            <a:ext cx="489204" cy="333754"/>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cxnSp>
        <p:nvCxnSpPr>
          <p:cNvPr id="19" name="Straight Arrow Connector 18">
            <a:extLst>
              <a:ext uri="{FF2B5EF4-FFF2-40B4-BE49-F238E27FC236}">
                <a16:creationId xmlns:a16="http://schemas.microsoft.com/office/drawing/2014/main" id="{EDBAB67D-8378-1F4F-BA7F-32876B239C80}"/>
              </a:ext>
            </a:extLst>
          </p:cNvPr>
          <p:cNvCxnSpPr>
            <a:cxnSpLocks/>
          </p:cNvCxnSpPr>
          <p:nvPr/>
        </p:nvCxnSpPr>
        <p:spPr>
          <a:xfrm>
            <a:off x="5604961" y="3787816"/>
            <a:ext cx="878496" cy="0"/>
          </a:xfrm>
          <a:prstGeom prst="straightConnector1">
            <a:avLst/>
          </a:prstGeom>
          <a:ln w="12700">
            <a:headEnd type="triangle" w="lg" len="lg"/>
            <a:tailEnd type="triangle" w="lg" len="lg"/>
          </a:ln>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BC2D2BD8-1AA6-D649-89D8-0A3A443B0C01}"/>
              </a:ext>
            </a:extLst>
          </p:cNvPr>
          <p:cNvGrpSpPr/>
          <p:nvPr/>
        </p:nvGrpSpPr>
        <p:grpSpPr>
          <a:xfrm>
            <a:off x="5558139" y="4023086"/>
            <a:ext cx="2278738" cy="1305048"/>
            <a:chOff x="4034139" y="4023086"/>
            <a:chExt cx="2278738" cy="1305048"/>
          </a:xfrm>
        </p:grpSpPr>
        <p:sp>
          <p:nvSpPr>
            <p:cNvPr id="5" name="Rectangle 4">
              <a:extLst>
                <a:ext uri="{FF2B5EF4-FFF2-40B4-BE49-F238E27FC236}">
                  <a16:creationId xmlns:a16="http://schemas.microsoft.com/office/drawing/2014/main" id="{F9B40057-382D-F64D-BEAE-D19581DF7DF0}"/>
                </a:ext>
              </a:extLst>
            </p:cNvPr>
            <p:cNvSpPr/>
            <p:nvPr/>
          </p:nvSpPr>
          <p:spPr>
            <a:xfrm>
              <a:off x="5641687" y="4023086"/>
              <a:ext cx="671190" cy="130504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B36329F-1715-F346-BC90-D1AD4ABEDD01}"/>
                </a:ext>
              </a:extLst>
            </p:cNvPr>
            <p:cNvSpPr/>
            <p:nvPr/>
          </p:nvSpPr>
          <p:spPr>
            <a:xfrm>
              <a:off x="5214246" y="4536832"/>
              <a:ext cx="427441" cy="791301"/>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D62225-787E-604E-9E55-9C904F3E085B}"/>
                </a:ext>
              </a:extLst>
            </p:cNvPr>
            <p:cNvSpPr/>
            <p:nvPr/>
          </p:nvSpPr>
          <p:spPr>
            <a:xfrm>
              <a:off x="4569988" y="4932483"/>
              <a:ext cx="644258" cy="3956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981F93-154C-0342-9D09-828ACDD27E6E}"/>
                </a:ext>
              </a:extLst>
            </p:cNvPr>
            <p:cNvSpPr/>
            <p:nvPr/>
          </p:nvSpPr>
          <p:spPr>
            <a:xfrm>
              <a:off x="4034139" y="5177215"/>
              <a:ext cx="535849" cy="125245"/>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F3B3E7D1-B69B-9C49-BEEC-4826C43BE650}"/>
              </a:ext>
            </a:extLst>
          </p:cNvPr>
          <p:cNvSpPr txBox="1"/>
          <p:nvPr/>
        </p:nvSpPr>
        <p:spPr>
          <a:xfrm>
            <a:off x="8213827" y="4070829"/>
            <a:ext cx="1766830" cy="954107"/>
          </a:xfrm>
          <a:prstGeom prst="rect">
            <a:avLst/>
          </a:prstGeom>
          <a:noFill/>
        </p:spPr>
        <p:txBody>
          <a:bodyPr wrap="none" rtlCol="0">
            <a:spAutoFit/>
          </a:bodyPr>
          <a:lstStyle/>
          <a:p>
            <a:pPr algn="ctr"/>
            <a:r>
              <a:rPr lang="en-US" sz="2800" dirty="0"/>
              <a:t>Bandwidth</a:t>
            </a:r>
          </a:p>
          <a:p>
            <a:pPr algn="ctr"/>
            <a:r>
              <a:rPr lang="en-US" sz="2800" dirty="0"/>
              <a:t>waste</a:t>
            </a:r>
          </a:p>
        </p:txBody>
      </p:sp>
      <p:sp>
        <p:nvSpPr>
          <p:cNvPr id="24" name="Notched Right Arrow 23">
            <a:extLst>
              <a:ext uri="{FF2B5EF4-FFF2-40B4-BE49-F238E27FC236}">
                <a16:creationId xmlns:a16="http://schemas.microsoft.com/office/drawing/2014/main" id="{3ED3C4FB-9D66-EF46-90BB-484035E53743}"/>
              </a:ext>
            </a:extLst>
          </p:cNvPr>
          <p:cNvSpPr/>
          <p:nvPr/>
        </p:nvSpPr>
        <p:spPr>
          <a:xfrm>
            <a:off x="7983905" y="4495183"/>
            <a:ext cx="428166" cy="323916"/>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1681CFD3-1CB0-5843-AB9B-DCCF9C112272}"/>
              </a:ext>
            </a:extLst>
          </p:cNvPr>
          <p:cNvSpPr txBox="1"/>
          <p:nvPr/>
        </p:nvSpPr>
        <p:spPr>
          <a:xfrm>
            <a:off x="5946648" y="4662072"/>
            <a:ext cx="2144089" cy="584775"/>
          </a:xfrm>
          <a:prstGeom prst="rect">
            <a:avLst/>
          </a:prstGeom>
          <a:noFill/>
        </p:spPr>
        <p:txBody>
          <a:bodyPr wrap="square" rtlCol="0">
            <a:spAutoFit/>
          </a:bodyPr>
          <a:lstStyle/>
          <a:p>
            <a:pPr algn="ctr"/>
            <a:r>
              <a:rPr lang="en-US" sz="1600" dirty="0"/>
              <a:t>Discard </a:t>
            </a:r>
          </a:p>
          <a:p>
            <a:pPr algn="ctr"/>
            <a:r>
              <a:rPr lang="en-US" sz="1600" dirty="0"/>
              <a:t>poor quality chunks</a:t>
            </a:r>
          </a:p>
        </p:txBody>
      </p:sp>
      <p:sp>
        <p:nvSpPr>
          <p:cNvPr id="2" name="Slide Number Placeholder 1">
            <a:extLst>
              <a:ext uri="{FF2B5EF4-FFF2-40B4-BE49-F238E27FC236}">
                <a16:creationId xmlns:a16="http://schemas.microsoft.com/office/drawing/2014/main" id="{B879ECC2-93C3-F347-8D1F-3CF1300C062C}"/>
              </a:ext>
            </a:extLst>
          </p:cNvPr>
          <p:cNvSpPr>
            <a:spLocks noGrp="1"/>
          </p:cNvSpPr>
          <p:nvPr>
            <p:ph type="sldNum" sz="quarter" idx="12"/>
          </p:nvPr>
        </p:nvSpPr>
        <p:spPr/>
        <p:txBody>
          <a:bodyPr/>
          <a:lstStyle/>
          <a:p>
            <a:fld id="{443A9061-2289-304F-B665-1757CDF8AAA3}" type="slidenum">
              <a:rPr lang="en-US" smtClean="0"/>
              <a:t>8</a:t>
            </a:fld>
            <a:endParaRPr lang="en-US"/>
          </a:p>
        </p:txBody>
      </p:sp>
    </p:spTree>
    <p:extLst>
      <p:ext uri="{BB962C8B-B14F-4D97-AF65-F5344CB8AC3E}">
        <p14:creationId xmlns:p14="http://schemas.microsoft.com/office/powerpoint/2010/main" val="385066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4ADF5A7-221E-E943-919A-359CB7BAC60C}"/>
              </a:ext>
            </a:extLst>
          </p:cNvPr>
          <p:cNvSpPr txBox="1">
            <a:spLocks/>
          </p:cNvSpPr>
          <p:nvPr/>
        </p:nvSpPr>
        <p:spPr>
          <a:xfrm>
            <a:off x="0" y="0"/>
            <a:ext cx="12192000" cy="1165638"/>
          </a:xfrm>
          <a:prstGeom prst="rect">
            <a:avLst/>
          </a:prstGeom>
          <a:solidFill>
            <a:schemeClr val="tx1">
              <a:lumMod val="85000"/>
              <a:lumOff val="1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solidFill>
                <a:latin typeface="Cambria Math" panose="02040503050406030204" pitchFamily="18" charset="0"/>
                <a:ea typeface="Cambria Math" panose="02040503050406030204" pitchFamily="18" charset="0"/>
                <a:cs typeface="Segoe UI Light" panose="020B0502040204020203" pitchFamily="34" charset="0"/>
              </a:rPr>
              <a:t>Limitations of Today’s ABR Algorithms</a:t>
            </a:r>
          </a:p>
        </p:txBody>
      </p:sp>
      <p:pic>
        <p:nvPicPr>
          <p:cNvPr id="3" name="Picture 2" descr="Diagram&#10;&#10;Description automatically generated">
            <a:extLst>
              <a:ext uri="{FF2B5EF4-FFF2-40B4-BE49-F238E27FC236}">
                <a16:creationId xmlns:a16="http://schemas.microsoft.com/office/drawing/2014/main" id="{B888499F-F547-3243-8C4D-FA66EB942AF3}"/>
              </a:ext>
            </a:extLst>
          </p:cNvPr>
          <p:cNvPicPr>
            <a:picLocks noChangeAspect="1"/>
          </p:cNvPicPr>
          <p:nvPr/>
        </p:nvPicPr>
        <p:blipFill>
          <a:blip r:embed="rId2"/>
          <a:stretch>
            <a:fillRect/>
          </a:stretch>
        </p:blipFill>
        <p:spPr>
          <a:xfrm>
            <a:off x="1524000" y="1148053"/>
            <a:ext cx="9144000" cy="5069868"/>
          </a:xfrm>
          <a:prstGeom prst="rect">
            <a:avLst/>
          </a:prstGeom>
        </p:spPr>
      </p:pic>
      <p:sp>
        <p:nvSpPr>
          <p:cNvPr id="2" name="Slide Number Placeholder 1">
            <a:extLst>
              <a:ext uri="{FF2B5EF4-FFF2-40B4-BE49-F238E27FC236}">
                <a16:creationId xmlns:a16="http://schemas.microsoft.com/office/drawing/2014/main" id="{4695F340-F393-0E4A-91A9-81CAD7DC7BC9}"/>
              </a:ext>
            </a:extLst>
          </p:cNvPr>
          <p:cNvSpPr>
            <a:spLocks noGrp="1"/>
          </p:cNvSpPr>
          <p:nvPr>
            <p:ph type="sldNum" sz="quarter" idx="12"/>
          </p:nvPr>
        </p:nvSpPr>
        <p:spPr/>
        <p:txBody>
          <a:bodyPr/>
          <a:lstStyle/>
          <a:p>
            <a:fld id="{443A9061-2289-304F-B665-1757CDF8AAA3}" type="slidenum">
              <a:rPr lang="en-US" smtClean="0"/>
              <a:t>9</a:t>
            </a:fld>
            <a:endParaRPr lang="en-US"/>
          </a:p>
        </p:txBody>
      </p:sp>
    </p:spTree>
    <p:extLst>
      <p:ext uri="{BB962C8B-B14F-4D97-AF65-F5344CB8AC3E}">
        <p14:creationId xmlns:p14="http://schemas.microsoft.com/office/powerpoint/2010/main" val="2458226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8036</TotalTime>
  <Words>1169</Words>
  <Application>Microsoft Macintosh PowerPoint</Application>
  <PresentationFormat>Widescreen</PresentationFormat>
  <Paragraphs>288</Paragraphs>
  <Slides>27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Apple Chancery</vt:lpstr>
      <vt:lpstr>Arial</vt:lpstr>
      <vt:lpstr>Calibri</vt:lpstr>
      <vt:lpstr>Calibri Light</vt:lpstr>
      <vt:lpstr>Cambria Math</vt:lpstr>
      <vt:lpstr>hat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Mallesham Dasari</cp:lastModifiedBy>
  <cp:revision>1914</cp:revision>
  <dcterms:created xsi:type="dcterms:W3CDTF">2021-08-09T03:27:04Z</dcterms:created>
  <dcterms:modified xsi:type="dcterms:W3CDTF">2022-04-01T01:20:29Z</dcterms:modified>
</cp:coreProperties>
</file>