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60"/>
  </p:notesMasterIdLst>
  <p:handoutMasterIdLst>
    <p:handoutMasterId r:id="rId61"/>
  </p:handoutMasterIdLst>
  <p:sldIdLst>
    <p:sldId id="336" r:id="rId2"/>
    <p:sldId id="257" r:id="rId3"/>
    <p:sldId id="258" r:id="rId4"/>
    <p:sldId id="259" r:id="rId5"/>
    <p:sldId id="260" r:id="rId6"/>
    <p:sldId id="261" r:id="rId7"/>
    <p:sldId id="262" r:id="rId8"/>
    <p:sldId id="263" r:id="rId9"/>
    <p:sldId id="332" r:id="rId10"/>
    <p:sldId id="283" r:id="rId11"/>
    <p:sldId id="331" r:id="rId12"/>
    <p:sldId id="286" r:id="rId13"/>
    <p:sldId id="328" r:id="rId14"/>
    <p:sldId id="330" r:id="rId15"/>
    <p:sldId id="268" r:id="rId16"/>
    <p:sldId id="264" r:id="rId17"/>
    <p:sldId id="265" r:id="rId18"/>
    <p:sldId id="334" r:id="rId19"/>
    <p:sldId id="335" r:id="rId20"/>
    <p:sldId id="327" r:id="rId21"/>
    <p:sldId id="290" r:id="rId22"/>
    <p:sldId id="326" r:id="rId23"/>
    <p:sldId id="291" r:id="rId24"/>
    <p:sldId id="325" r:id="rId25"/>
    <p:sldId id="293" r:id="rId26"/>
    <p:sldId id="324" r:id="rId27"/>
    <p:sldId id="294" r:id="rId28"/>
    <p:sldId id="322" r:id="rId29"/>
    <p:sldId id="296" r:id="rId30"/>
    <p:sldId id="321" r:id="rId31"/>
    <p:sldId id="297" r:id="rId32"/>
    <p:sldId id="269" r:id="rId33"/>
    <p:sldId id="266" r:id="rId34"/>
    <p:sldId id="267" r:id="rId35"/>
    <p:sldId id="320" r:id="rId36"/>
    <p:sldId id="298" r:id="rId37"/>
    <p:sldId id="319" r:id="rId38"/>
    <p:sldId id="299" r:id="rId39"/>
    <p:sldId id="318" r:id="rId40"/>
    <p:sldId id="301" r:id="rId41"/>
    <p:sldId id="317" r:id="rId42"/>
    <p:sldId id="302" r:id="rId43"/>
    <p:sldId id="316" r:id="rId44"/>
    <p:sldId id="303" r:id="rId45"/>
    <p:sldId id="315" r:id="rId46"/>
    <p:sldId id="304" r:id="rId47"/>
    <p:sldId id="314" r:id="rId48"/>
    <p:sldId id="305" r:id="rId49"/>
    <p:sldId id="313" r:id="rId50"/>
    <p:sldId id="306" r:id="rId51"/>
    <p:sldId id="312" r:id="rId52"/>
    <p:sldId id="307" r:id="rId53"/>
    <p:sldId id="337" r:id="rId54"/>
    <p:sldId id="311" r:id="rId55"/>
    <p:sldId id="308" r:id="rId56"/>
    <p:sldId id="310" r:id="rId57"/>
    <p:sldId id="309" r:id="rId58"/>
    <p:sldId id="270"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83" autoAdjust="0"/>
  </p:normalViewPr>
  <p:slideViewPr>
    <p:cSldViewPr snapToGrid="0">
      <p:cViewPr varScale="1">
        <p:scale>
          <a:sx n="62" d="100"/>
          <a:sy n="62" d="100"/>
        </p:scale>
        <p:origin x="828" y="52"/>
      </p:cViewPr>
      <p:guideLst/>
    </p:cSldViewPr>
  </p:slideViewPr>
  <p:outlineViewPr>
    <p:cViewPr>
      <p:scale>
        <a:sx n="33" d="100"/>
        <a:sy n="33" d="100"/>
      </p:scale>
      <p:origin x="0" y="-23164"/>
    </p:cViewPr>
  </p:outlineViewPr>
  <p:notesTextViewPr>
    <p:cViewPr>
      <p:scale>
        <a:sx n="1" d="1"/>
        <a:sy n="1" d="1"/>
      </p:scale>
      <p:origin x="0" y="0"/>
    </p:cViewPr>
  </p:notesTextViewPr>
  <p:sorterViewPr>
    <p:cViewPr>
      <p:scale>
        <a:sx n="100" d="100"/>
        <a:sy n="100" d="100"/>
      </p:scale>
      <p:origin x="0" y="-8284"/>
    </p:cViewPr>
  </p:sorterViewPr>
  <p:notesViewPr>
    <p:cSldViewPr snapToGrid="0">
      <p:cViewPr varScale="1">
        <p:scale>
          <a:sx n="51" d="100"/>
          <a:sy n="51" d="100"/>
        </p:scale>
        <p:origin x="2692" y="5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202A49-C03D-4C73-9606-0A3CF39989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4B3B1C9-08BA-41FA-8CDC-11B81FED6FF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C38ABD-3AAA-470D-B79C-552CFB659FFE}" type="datetimeFigureOut">
              <a:rPr lang="en-IN" smtClean="0"/>
              <a:t>21-11-2023</a:t>
            </a:fld>
            <a:endParaRPr lang="en-IN"/>
          </a:p>
        </p:txBody>
      </p:sp>
      <p:sp>
        <p:nvSpPr>
          <p:cNvPr id="4" name="Footer Placeholder 3">
            <a:extLst>
              <a:ext uri="{FF2B5EF4-FFF2-40B4-BE49-F238E27FC236}">
                <a16:creationId xmlns:a16="http://schemas.microsoft.com/office/drawing/2014/main" id="{BD1EE4DB-CF6D-4F80-8AE7-C95576AD4DC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587341BC-D32F-44BD-B557-970135E06D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0D81B-A4FF-44F1-A296-5D4D6CAFBA9C}" type="slidenum">
              <a:rPr lang="en-IN" smtClean="0"/>
              <a:t>‹#›</a:t>
            </a:fld>
            <a:endParaRPr lang="en-IN"/>
          </a:p>
        </p:txBody>
      </p:sp>
    </p:spTree>
    <p:extLst>
      <p:ext uri="{BB962C8B-B14F-4D97-AF65-F5344CB8AC3E}">
        <p14:creationId xmlns:p14="http://schemas.microsoft.com/office/powerpoint/2010/main" val="1727996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7BB2DD-82A0-452A-B29B-07B574704722}" type="datetimeFigureOut">
              <a:rPr lang="en-IN" smtClean="0"/>
              <a:t>21-11-2023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418B1C-8022-4524-B5DD-56090AD64661}" type="slidenum">
              <a:rPr lang="en-IN" smtClean="0"/>
              <a:t>‹#›</a:t>
            </a:fld>
            <a:endParaRPr lang="en-IN"/>
          </a:p>
        </p:txBody>
      </p:sp>
    </p:spTree>
    <p:extLst>
      <p:ext uri="{BB962C8B-B14F-4D97-AF65-F5344CB8AC3E}">
        <p14:creationId xmlns:p14="http://schemas.microsoft.com/office/powerpoint/2010/main" val="2611445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B418B1C-8022-4524-B5DD-56090AD64661}" type="slidenum">
              <a:rPr lang="en-IN" smtClean="0"/>
              <a:t>23</a:t>
            </a:fld>
            <a:endParaRPr lang="en-IN"/>
          </a:p>
        </p:txBody>
      </p:sp>
    </p:spTree>
    <p:extLst>
      <p:ext uri="{BB962C8B-B14F-4D97-AF65-F5344CB8AC3E}">
        <p14:creationId xmlns:p14="http://schemas.microsoft.com/office/powerpoint/2010/main" val="39239639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CD2CF0-76EB-45C7-8DBB-1124822482AB}"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8DCA97-245B-4CCF-B6D7-260D11FEE47F}" type="slidenum">
              <a:rPr lang="en-IN" smtClean="0"/>
              <a:t>‹#›</a:t>
            </a:fld>
            <a:endParaRPr lang="en-IN"/>
          </a:p>
        </p:txBody>
      </p:sp>
      <p:pic>
        <p:nvPicPr>
          <p:cNvPr id="7" name="Shape 562" descr="stackroutelogo.jpg">
            <a:extLst>
              <a:ext uri="{FF2B5EF4-FFF2-40B4-BE49-F238E27FC236}">
                <a16:creationId xmlns:a16="http://schemas.microsoft.com/office/drawing/2014/main" id="{1C3CA468-F1BD-41F1-AC5F-8021AE9ED08E}"/>
              </a:ext>
            </a:extLst>
          </p:cNvPr>
          <p:cNvPicPr preferRelativeResize="0"/>
          <p:nvPr userDrawn="1"/>
        </p:nvPicPr>
        <p:blipFill rotWithShape="1">
          <a:blip r:embed="rId2">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2910360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CD2CF0-76EB-45C7-8DBB-1124822482AB}"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8DCA97-245B-4CCF-B6D7-260D11FEE47F}" type="slidenum">
              <a:rPr lang="en-IN" smtClean="0"/>
              <a:t>‹#›</a:t>
            </a:fld>
            <a:endParaRPr lang="en-IN"/>
          </a:p>
        </p:txBody>
      </p:sp>
    </p:spTree>
    <p:extLst>
      <p:ext uri="{BB962C8B-B14F-4D97-AF65-F5344CB8AC3E}">
        <p14:creationId xmlns:p14="http://schemas.microsoft.com/office/powerpoint/2010/main" val="3014884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CD2CF0-76EB-45C7-8DBB-1124822482AB}"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8DCA97-245B-4CCF-B6D7-260D11FEE47F}" type="slidenum">
              <a:rPr lang="en-IN" smtClean="0"/>
              <a:t>‹#›</a:t>
            </a:fld>
            <a:endParaRPr lang="en-IN"/>
          </a:p>
        </p:txBody>
      </p:sp>
    </p:spTree>
    <p:extLst>
      <p:ext uri="{BB962C8B-B14F-4D97-AF65-F5344CB8AC3E}">
        <p14:creationId xmlns:p14="http://schemas.microsoft.com/office/powerpoint/2010/main" val="3061137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CD2CF0-76EB-45C7-8DBB-1124822482AB}"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8DCA97-245B-4CCF-B6D7-260D11FEE47F}" type="slidenum">
              <a:rPr lang="en-IN" smtClean="0"/>
              <a:t>‹#›</a:t>
            </a:fld>
            <a:endParaRPr lang="en-IN"/>
          </a:p>
        </p:txBody>
      </p:sp>
    </p:spTree>
    <p:extLst>
      <p:ext uri="{BB962C8B-B14F-4D97-AF65-F5344CB8AC3E}">
        <p14:creationId xmlns:p14="http://schemas.microsoft.com/office/powerpoint/2010/main" val="769837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CD2CF0-76EB-45C7-8DBB-1124822482AB}" type="datetimeFigureOut">
              <a:rPr lang="en-IN" smtClean="0"/>
              <a:t>21-11-2023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8DCA97-245B-4CCF-B6D7-260D11FEE47F}" type="slidenum">
              <a:rPr lang="en-IN" smtClean="0"/>
              <a:t>‹#›</a:t>
            </a:fld>
            <a:endParaRPr lang="en-IN"/>
          </a:p>
        </p:txBody>
      </p:sp>
    </p:spTree>
    <p:extLst>
      <p:ext uri="{BB962C8B-B14F-4D97-AF65-F5344CB8AC3E}">
        <p14:creationId xmlns:p14="http://schemas.microsoft.com/office/powerpoint/2010/main" val="2282635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CD2CF0-76EB-45C7-8DBB-1124822482AB}" type="datetimeFigureOut">
              <a:rPr lang="en-IN" smtClean="0"/>
              <a:t>21-11-2023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8DCA97-245B-4CCF-B6D7-260D11FEE47F}" type="slidenum">
              <a:rPr lang="en-IN" smtClean="0"/>
              <a:t>‹#›</a:t>
            </a:fld>
            <a:endParaRPr lang="en-IN"/>
          </a:p>
        </p:txBody>
      </p:sp>
    </p:spTree>
    <p:extLst>
      <p:ext uri="{BB962C8B-B14F-4D97-AF65-F5344CB8AC3E}">
        <p14:creationId xmlns:p14="http://schemas.microsoft.com/office/powerpoint/2010/main" val="2513668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CD2CF0-76EB-45C7-8DBB-1124822482AB}" type="datetimeFigureOut">
              <a:rPr lang="en-IN" smtClean="0"/>
              <a:t>21-11-2023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8DCA97-245B-4CCF-B6D7-260D11FEE47F}" type="slidenum">
              <a:rPr lang="en-IN" smtClean="0"/>
              <a:t>‹#›</a:t>
            </a:fld>
            <a:endParaRPr lang="en-IN"/>
          </a:p>
        </p:txBody>
      </p:sp>
    </p:spTree>
    <p:extLst>
      <p:ext uri="{BB962C8B-B14F-4D97-AF65-F5344CB8AC3E}">
        <p14:creationId xmlns:p14="http://schemas.microsoft.com/office/powerpoint/2010/main" val="3819658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CD2CF0-76EB-45C7-8DBB-1124822482AB}" type="datetimeFigureOut">
              <a:rPr lang="en-IN" smtClean="0"/>
              <a:t>21-11-2023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8DCA97-245B-4CCF-B6D7-260D11FEE47F}" type="slidenum">
              <a:rPr lang="en-IN" smtClean="0"/>
              <a:t>‹#›</a:t>
            </a:fld>
            <a:endParaRPr lang="en-IN"/>
          </a:p>
        </p:txBody>
      </p:sp>
    </p:spTree>
    <p:extLst>
      <p:ext uri="{BB962C8B-B14F-4D97-AF65-F5344CB8AC3E}">
        <p14:creationId xmlns:p14="http://schemas.microsoft.com/office/powerpoint/2010/main" val="2280208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CD2CF0-76EB-45C7-8DBB-1124822482AB}" type="datetimeFigureOut">
              <a:rPr lang="en-IN" smtClean="0"/>
              <a:t>21-11-2023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8DCA97-245B-4CCF-B6D7-260D11FEE47F}" type="slidenum">
              <a:rPr lang="en-IN" smtClean="0"/>
              <a:t>‹#›</a:t>
            </a:fld>
            <a:endParaRPr lang="en-IN"/>
          </a:p>
        </p:txBody>
      </p:sp>
    </p:spTree>
    <p:extLst>
      <p:ext uri="{BB962C8B-B14F-4D97-AF65-F5344CB8AC3E}">
        <p14:creationId xmlns:p14="http://schemas.microsoft.com/office/powerpoint/2010/main" val="1765761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CD2CF0-76EB-45C7-8DBB-1124822482AB}" type="datetimeFigureOut">
              <a:rPr lang="en-IN" smtClean="0"/>
              <a:t>21-11-2023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8DCA97-245B-4CCF-B6D7-260D11FEE47F}" type="slidenum">
              <a:rPr lang="en-IN" smtClean="0"/>
              <a:t>‹#›</a:t>
            </a:fld>
            <a:endParaRPr lang="en-IN"/>
          </a:p>
        </p:txBody>
      </p:sp>
    </p:spTree>
    <p:extLst>
      <p:ext uri="{BB962C8B-B14F-4D97-AF65-F5344CB8AC3E}">
        <p14:creationId xmlns:p14="http://schemas.microsoft.com/office/powerpoint/2010/main" val="1655180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CD2CF0-76EB-45C7-8DBB-1124822482AB}" type="datetimeFigureOut">
              <a:rPr lang="en-IN" smtClean="0"/>
              <a:t>21-11-2023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8DCA97-245B-4CCF-B6D7-260D11FEE47F}" type="slidenum">
              <a:rPr lang="en-IN" smtClean="0"/>
              <a:t>‹#›</a:t>
            </a:fld>
            <a:endParaRPr lang="en-IN"/>
          </a:p>
        </p:txBody>
      </p:sp>
    </p:spTree>
    <p:extLst>
      <p:ext uri="{BB962C8B-B14F-4D97-AF65-F5344CB8AC3E}">
        <p14:creationId xmlns:p14="http://schemas.microsoft.com/office/powerpoint/2010/main" val="210547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CD2CF0-76EB-45C7-8DBB-1124822482AB}" type="datetimeFigureOut">
              <a:rPr lang="en-IN" smtClean="0"/>
              <a:t>21-11-2023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8DCA97-245B-4CCF-B6D7-260D11FEE47F}" type="slidenum">
              <a:rPr lang="en-IN" smtClean="0"/>
              <a:t>‹#›</a:t>
            </a:fld>
            <a:endParaRPr lang="en-IN"/>
          </a:p>
        </p:txBody>
      </p:sp>
    </p:spTree>
    <p:extLst>
      <p:ext uri="{BB962C8B-B14F-4D97-AF65-F5344CB8AC3E}">
        <p14:creationId xmlns:p14="http://schemas.microsoft.com/office/powerpoint/2010/main" val="2172806596"/>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Singleton%20Design%20Pattern.docx"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Factory%20Design%20Pattern.docx"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33F99-0C5A-4AD8-95AF-A31A2BC10516}"/>
              </a:ext>
            </a:extLst>
          </p:cNvPr>
          <p:cNvSpPr>
            <a:spLocks noGrp="1"/>
          </p:cNvSpPr>
          <p:nvPr>
            <p:ph type="ctrTitle"/>
          </p:nvPr>
        </p:nvSpPr>
        <p:spPr/>
        <p:txBody>
          <a:bodyPr/>
          <a:lstStyle/>
          <a:p>
            <a:r>
              <a:rPr lang="en-US" dirty="0"/>
              <a:t>Agenda</a:t>
            </a:r>
            <a:endParaRPr lang="en-IN" dirty="0"/>
          </a:p>
        </p:txBody>
      </p:sp>
      <p:sp>
        <p:nvSpPr>
          <p:cNvPr id="3" name="Subtitle 2">
            <a:extLst>
              <a:ext uri="{FF2B5EF4-FFF2-40B4-BE49-F238E27FC236}">
                <a16:creationId xmlns:a16="http://schemas.microsoft.com/office/drawing/2014/main" id="{7F8489D5-67C2-4EA0-BDFB-93248C21F0F5}"/>
              </a:ext>
            </a:extLst>
          </p:cNvPr>
          <p:cNvSpPr>
            <a:spLocks noGrp="1"/>
          </p:cNvSpPr>
          <p:nvPr>
            <p:ph type="subTitle" idx="1"/>
          </p:nvPr>
        </p:nvSpPr>
        <p:spPr/>
        <p:txBody>
          <a:bodyPr>
            <a:normAutofit/>
          </a:bodyPr>
          <a:lstStyle/>
          <a:p>
            <a:r>
              <a:rPr lang="en-US" dirty="0"/>
              <a:t>Design Patterns Overview</a:t>
            </a:r>
          </a:p>
          <a:p>
            <a:endParaRPr lang="en-US" dirty="0"/>
          </a:p>
          <a:p>
            <a:r>
              <a:rPr lang="en-US" dirty="0"/>
              <a:t>Sample : </a:t>
            </a:r>
            <a:r>
              <a:rPr lang="en-US" dirty="0" err="1"/>
              <a:t>Singleton,Factory</a:t>
            </a:r>
            <a:r>
              <a:rPr lang="en-US" dirty="0"/>
              <a:t>, Prototype , </a:t>
            </a:r>
            <a:r>
              <a:rPr lang="en-US" dirty="0" err="1"/>
              <a:t>Facde</a:t>
            </a:r>
            <a:r>
              <a:rPr lang="en-US" dirty="0"/>
              <a:t> , Abstract </a:t>
            </a:r>
            <a:endParaRPr lang="en-IN" dirty="0"/>
          </a:p>
        </p:txBody>
      </p:sp>
      <p:pic>
        <p:nvPicPr>
          <p:cNvPr id="4" name="Shape 562" descr="stackroutelogo.jpg">
            <a:extLst>
              <a:ext uri="{FF2B5EF4-FFF2-40B4-BE49-F238E27FC236}">
                <a16:creationId xmlns:a16="http://schemas.microsoft.com/office/drawing/2014/main" id="{2D352747-9A86-45BB-9175-6BC16D5E46B4}"/>
              </a:ext>
            </a:extLst>
          </p:cNvPr>
          <p:cNvPicPr preferRelativeResize="0"/>
          <p:nvPr/>
        </p:nvPicPr>
        <p:blipFill rotWithShape="1">
          <a:blip r:embed="rId2">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203253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Singleton</a:t>
            </a:r>
            <a:endParaRPr lang="en-IN" dirty="0"/>
          </a:p>
        </p:txBody>
      </p:sp>
      <p:sp>
        <p:nvSpPr>
          <p:cNvPr id="6" name="Content Placeholder 5"/>
          <p:cNvSpPr>
            <a:spLocks noGrp="1"/>
          </p:cNvSpPr>
          <p:nvPr>
            <p:ph idx="1"/>
          </p:nvPr>
        </p:nvSpPr>
        <p:spPr>
          <a:xfrm>
            <a:off x="1069848" y="1984931"/>
            <a:ext cx="5303656" cy="4050792"/>
          </a:xfrm>
        </p:spPr>
        <p:txBody>
          <a:bodyPr/>
          <a:lstStyle/>
          <a:p>
            <a:r>
              <a:rPr lang="en-IN" dirty="0">
                <a:hlinkClick r:id="rId2" action="ppaction://hlinkfile"/>
              </a:rPr>
              <a:t>Singleton Design Pattern.docx</a:t>
            </a:r>
            <a:endParaRPr lang="en-IN" dirty="0"/>
          </a:p>
        </p:txBody>
      </p:sp>
      <p:pic>
        <p:nvPicPr>
          <p:cNvPr id="7" name="Picture 6"/>
          <p:cNvPicPr>
            <a:picLocks noChangeAspect="1"/>
          </p:cNvPicPr>
          <p:nvPr/>
        </p:nvPicPr>
        <p:blipFill>
          <a:blip r:embed="rId3"/>
          <a:stretch>
            <a:fillRect/>
          </a:stretch>
        </p:blipFill>
        <p:spPr>
          <a:xfrm>
            <a:off x="1527946" y="2323405"/>
            <a:ext cx="3057525" cy="3819525"/>
          </a:xfrm>
          <a:prstGeom prst="rect">
            <a:avLst/>
          </a:prstGeom>
        </p:spPr>
      </p:pic>
      <p:sp>
        <p:nvSpPr>
          <p:cNvPr id="8" name="Rectangle 7"/>
          <p:cNvSpPr/>
          <p:nvPr/>
        </p:nvSpPr>
        <p:spPr>
          <a:xfrm>
            <a:off x="5296784" y="2543966"/>
            <a:ext cx="6096000" cy="2031325"/>
          </a:xfrm>
          <a:prstGeom prst="rect">
            <a:avLst/>
          </a:prstGeom>
        </p:spPr>
        <p:txBody>
          <a:bodyPr>
            <a:spAutoFit/>
          </a:bodyPr>
          <a:lstStyle/>
          <a:p>
            <a:r>
              <a:rPr lang="en-US" dirty="0"/>
              <a:t>We're going to create a </a:t>
            </a:r>
            <a:r>
              <a:rPr lang="en-US" dirty="0" err="1"/>
              <a:t>SingleObject</a:t>
            </a:r>
            <a:r>
              <a:rPr lang="en-US" dirty="0"/>
              <a:t> class. </a:t>
            </a:r>
            <a:r>
              <a:rPr lang="en-US" dirty="0" err="1"/>
              <a:t>SingleObject</a:t>
            </a:r>
            <a:r>
              <a:rPr lang="en-US" dirty="0"/>
              <a:t> class have its constructor as private and have a static instance of itself.</a:t>
            </a:r>
          </a:p>
          <a:p>
            <a:endParaRPr lang="en-US" dirty="0"/>
          </a:p>
          <a:p>
            <a:r>
              <a:rPr lang="en-US" dirty="0" err="1"/>
              <a:t>SingleObject</a:t>
            </a:r>
            <a:r>
              <a:rPr lang="en-US" dirty="0"/>
              <a:t> class provides a static method to get its static instance to outside world. </a:t>
            </a:r>
            <a:r>
              <a:rPr lang="en-US" dirty="0" err="1"/>
              <a:t>SingletonPatternDemo</a:t>
            </a:r>
            <a:r>
              <a:rPr lang="en-US" dirty="0"/>
              <a:t>, our demo class will use </a:t>
            </a:r>
            <a:r>
              <a:rPr lang="en-US" dirty="0" err="1"/>
              <a:t>SingleObject</a:t>
            </a:r>
            <a:r>
              <a:rPr lang="en-US" dirty="0"/>
              <a:t> class to get a </a:t>
            </a:r>
            <a:r>
              <a:rPr lang="en-US" dirty="0" err="1"/>
              <a:t>SingleObject</a:t>
            </a:r>
            <a:r>
              <a:rPr lang="en-US" dirty="0"/>
              <a:t> object.</a:t>
            </a:r>
            <a:endParaRPr lang="en-IN" dirty="0"/>
          </a:p>
        </p:txBody>
      </p:sp>
      <p:sp>
        <p:nvSpPr>
          <p:cNvPr id="9" name="Rectangle 8"/>
          <p:cNvSpPr/>
          <p:nvPr/>
        </p:nvSpPr>
        <p:spPr>
          <a:xfrm>
            <a:off x="8878236" y="551931"/>
            <a:ext cx="2029402" cy="369332"/>
          </a:xfrm>
          <a:prstGeom prst="rect">
            <a:avLst/>
          </a:prstGeom>
        </p:spPr>
        <p:txBody>
          <a:bodyPr wrap="none">
            <a:spAutoFit/>
          </a:bodyPr>
          <a:lstStyle/>
          <a:p>
            <a:r>
              <a:rPr lang="en-US" dirty="0"/>
              <a:t>Creational Patterns </a:t>
            </a:r>
            <a:endParaRPr lang="en-IN" dirty="0"/>
          </a:p>
        </p:txBody>
      </p:sp>
      <p:pic>
        <p:nvPicPr>
          <p:cNvPr id="10" name="Shape 562" descr="stackroutelogo.jpg">
            <a:extLst>
              <a:ext uri="{FF2B5EF4-FFF2-40B4-BE49-F238E27FC236}">
                <a16:creationId xmlns:a16="http://schemas.microsoft.com/office/drawing/2014/main" id="{D9D4D3F9-2221-4E1A-BF57-02E45708FED6}"/>
              </a:ext>
            </a:extLst>
          </p:cNvPr>
          <p:cNvPicPr preferRelativeResize="0"/>
          <p:nvPr/>
        </p:nvPicPr>
        <p:blipFill rotWithShape="1">
          <a:blip r:embed="rId4">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4273215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Factory</a:t>
            </a:r>
            <a:endParaRPr lang="en-IN" dirty="0"/>
          </a:p>
        </p:txBody>
      </p:sp>
      <p:sp>
        <p:nvSpPr>
          <p:cNvPr id="3" name="Content Placeholder 2"/>
          <p:cNvSpPr>
            <a:spLocks noGrp="1"/>
          </p:cNvSpPr>
          <p:nvPr>
            <p:ph idx="1"/>
          </p:nvPr>
        </p:nvSpPr>
        <p:spPr/>
        <p:txBody>
          <a:bodyPr/>
          <a:lstStyle/>
          <a:p>
            <a:r>
              <a:rPr lang="en-US" dirty="0"/>
              <a:t>Factory pattern is one of the most used design patterns in Java. This type of design pattern comes under creational pattern as this pattern provides one of the best ways to create an object.</a:t>
            </a:r>
          </a:p>
          <a:p>
            <a:r>
              <a:rPr lang="en-US" dirty="0"/>
              <a:t>In Factory pattern, we create object </a:t>
            </a:r>
            <a:r>
              <a:rPr lang="en-US" b="1" dirty="0"/>
              <a:t>without exposing the creation logic to the client </a:t>
            </a:r>
            <a:r>
              <a:rPr lang="en-US" dirty="0"/>
              <a:t>and refer to newly created object using a common interface.</a:t>
            </a:r>
          </a:p>
          <a:p>
            <a:endParaRPr lang="en-IN" dirty="0"/>
          </a:p>
        </p:txBody>
      </p:sp>
      <p:pic>
        <p:nvPicPr>
          <p:cNvPr id="4" name="Shape 562" descr="stackroutelogo.jpg">
            <a:extLst>
              <a:ext uri="{FF2B5EF4-FFF2-40B4-BE49-F238E27FC236}">
                <a16:creationId xmlns:a16="http://schemas.microsoft.com/office/drawing/2014/main" id="{A767E6A3-0205-4C42-9073-26C813E31935}"/>
              </a:ext>
            </a:extLst>
          </p:cNvPr>
          <p:cNvPicPr preferRelativeResize="0"/>
          <p:nvPr/>
        </p:nvPicPr>
        <p:blipFill rotWithShape="1">
          <a:blip r:embed="rId2">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212482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Factory Design Pattern</a:t>
            </a:r>
            <a:endParaRPr lang="en-IN" dirty="0"/>
          </a:p>
        </p:txBody>
      </p:sp>
      <p:sp>
        <p:nvSpPr>
          <p:cNvPr id="3" name="Content Placeholder 2"/>
          <p:cNvSpPr>
            <a:spLocks noGrp="1"/>
          </p:cNvSpPr>
          <p:nvPr>
            <p:ph idx="1"/>
          </p:nvPr>
        </p:nvSpPr>
        <p:spPr/>
        <p:txBody>
          <a:bodyPr/>
          <a:lstStyle/>
          <a:p>
            <a:r>
              <a:rPr lang="en-IN" dirty="0">
                <a:hlinkClick r:id="rId2" action="ppaction://hlinkfile"/>
              </a:rPr>
              <a:t>Factory Design Pattern.docx</a:t>
            </a:r>
            <a:endParaRPr lang="en-IN" dirty="0"/>
          </a:p>
        </p:txBody>
      </p:sp>
      <p:pic>
        <p:nvPicPr>
          <p:cNvPr id="4" name="Picture 3"/>
          <p:cNvPicPr>
            <a:picLocks noChangeAspect="1"/>
          </p:cNvPicPr>
          <p:nvPr/>
        </p:nvPicPr>
        <p:blipFill>
          <a:blip r:embed="rId3"/>
          <a:stretch>
            <a:fillRect/>
          </a:stretch>
        </p:blipFill>
        <p:spPr>
          <a:xfrm>
            <a:off x="1097280" y="2473370"/>
            <a:ext cx="5334000" cy="3095625"/>
          </a:xfrm>
          <a:prstGeom prst="rect">
            <a:avLst/>
          </a:prstGeom>
        </p:spPr>
      </p:pic>
      <p:sp>
        <p:nvSpPr>
          <p:cNvPr id="5" name="Rectangle 4"/>
          <p:cNvSpPr/>
          <p:nvPr/>
        </p:nvSpPr>
        <p:spPr>
          <a:xfrm>
            <a:off x="7550330" y="2274839"/>
            <a:ext cx="4188823" cy="2862322"/>
          </a:xfrm>
          <a:prstGeom prst="rect">
            <a:avLst/>
          </a:prstGeom>
        </p:spPr>
        <p:txBody>
          <a:bodyPr wrap="square">
            <a:spAutoFit/>
          </a:bodyPr>
          <a:lstStyle/>
          <a:p>
            <a:r>
              <a:rPr lang="en-US" dirty="0"/>
              <a:t>We're going to create a Shape interface and concrete classes implementing the Shape interface. A factory class </a:t>
            </a:r>
            <a:r>
              <a:rPr lang="en-US" dirty="0" err="1"/>
              <a:t>ShapeFactory</a:t>
            </a:r>
            <a:r>
              <a:rPr lang="en-US" dirty="0"/>
              <a:t> is defined as a next step.</a:t>
            </a:r>
          </a:p>
          <a:p>
            <a:endParaRPr lang="en-US" dirty="0"/>
          </a:p>
          <a:p>
            <a:r>
              <a:rPr lang="en-US" dirty="0" err="1"/>
              <a:t>FactoryPatternDemo</a:t>
            </a:r>
            <a:r>
              <a:rPr lang="en-US" dirty="0"/>
              <a:t>, our demo class will use </a:t>
            </a:r>
            <a:r>
              <a:rPr lang="en-US" dirty="0" err="1"/>
              <a:t>ShapeFactory</a:t>
            </a:r>
            <a:r>
              <a:rPr lang="en-US" dirty="0"/>
              <a:t> to get a Shape object. It will pass information (CIRCLE / RECTANGLE / SQUARE) to </a:t>
            </a:r>
            <a:r>
              <a:rPr lang="en-US" dirty="0" err="1"/>
              <a:t>ShapeFactory</a:t>
            </a:r>
            <a:r>
              <a:rPr lang="en-US" dirty="0"/>
              <a:t> to get the type of object it needs.</a:t>
            </a:r>
            <a:endParaRPr lang="en-IN" dirty="0"/>
          </a:p>
        </p:txBody>
      </p:sp>
      <p:sp>
        <p:nvSpPr>
          <p:cNvPr id="6" name="Rectangle 5"/>
          <p:cNvSpPr/>
          <p:nvPr/>
        </p:nvSpPr>
        <p:spPr>
          <a:xfrm>
            <a:off x="8965322" y="353088"/>
            <a:ext cx="2029402" cy="369332"/>
          </a:xfrm>
          <a:prstGeom prst="rect">
            <a:avLst/>
          </a:prstGeom>
        </p:spPr>
        <p:txBody>
          <a:bodyPr wrap="none">
            <a:spAutoFit/>
          </a:bodyPr>
          <a:lstStyle/>
          <a:p>
            <a:r>
              <a:rPr lang="en-US" dirty="0"/>
              <a:t>Creational Patterns </a:t>
            </a:r>
            <a:endParaRPr lang="en-IN" dirty="0"/>
          </a:p>
        </p:txBody>
      </p:sp>
      <p:pic>
        <p:nvPicPr>
          <p:cNvPr id="7" name="Shape 562" descr="stackroutelogo.jpg">
            <a:extLst>
              <a:ext uri="{FF2B5EF4-FFF2-40B4-BE49-F238E27FC236}">
                <a16:creationId xmlns:a16="http://schemas.microsoft.com/office/drawing/2014/main" id="{C6FBADC3-89BB-4DEA-995D-3EFD8E02FA0A}"/>
              </a:ext>
            </a:extLst>
          </p:cNvPr>
          <p:cNvPicPr preferRelativeResize="0"/>
          <p:nvPr/>
        </p:nvPicPr>
        <p:blipFill rotWithShape="1">
          <a:blip r:embed="rId4">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3223672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a:t>
            </a:r>
            <a:endParaRPr lang="en-IN" dirty="0"/>
          </a:p>
        </p:txBody>
      </p:sp>
      <p:sp>
        <p:nvSpPr>
          <p:cNvPr id="3" name="Content Placeholder 2"/>
          <p:cNvSpPr>
            <a:spLocks noGrp="1"/>
          </p:cNvSpPr>
          <p:nvPr>
            <p:ph idx="1"/>
          </p:nvPr>
        </p:nvSpPr>
        <p:spPr>
          <a:xfrm>
            <a:off x="1069848" y="1943987"/>
            <a:ext cx="10058400" cy="4050792"/>
          </a:xfrm>
        </p:spPr>
        <p:txBody>
          <a:bodyPr>
            <a:normAutofit lnSpcReduction="10000"/>
          </a:bodyPr>
          <a:lstStyle/>
          <a:p>
            <a:r>
              <a:rPr lang="en-US" dirty="0"/>
              <a:t>Prototype pattern refers </a:t>
            </a:r>
            <a:r>
              <a:rPr lang="en-US" b="1" dirty="0"/>
              <a:t>to creating duplicate object </a:t>
            </a:r>
            <a:r>
              <a:rPr lang="en-US" dirty="0"/>
              <a:t>while keeping performance in mind. This type of design pattern comes under creational pattern as this pattern provides one of the best ways to create an object.</a:t>
            </a:r>
          </a:p>
          <a:p>
            <a:r>
              <a:rPr lang="en-US" dirty="0"/>
              <a:t>This pattern involves implementing a prototype interface which tells to create a clone of the current object. This pattern is used when creation of object directly is costly. For example, an object is to be created after a costly database operation. We can cache the object, returns its clone on next request and update the database as and when needed thus reducing database calls.</a:t>
            </a:r>
          </a:p>
          <a:p>
            <a:endParaRPr lang="en-IN" dirty="0"/>
          </a:p>
        </p:txBody>
      </p:sp>
      <p:pic>
        <p:nvPicPr>
          <p:cNvPr id="4" name="Shape 562" descr="stackroutelogo.jpg">
            <a:extLst>
              <a:ext uri="{FF2B5EF4-FFF2-40B4-BE49-F238E27FC236}">
                <a16:creationId xmlns:a16="http://schemas.microsoft.com/office/drawing/2014/main" id="{173480A7-2241-4808-AF09-58B05E2CA089}"/>
              </a:ext>
            </a:extLst>
          </p:cNvPr>
          <p:cNvPicPr preferRelativeResize="0"/>
          <p:nvPr/>
        </p:nvPicPr>
        <p:blipFill rotWithShape="1">
          <a:blip r:embed="rId2">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2242306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Factory</a:t>
            </a:r>
            <a:endParaRPr lang="en-IN" dirty="0"/>
          </a:p>
        </p:txBody>
      </p:sp>
      <p:sp>
        <p:nvSpPr>
          <p:cNvPr id="3" name="Content Placeholder 2"/>
          <p:cNvSpPr>
            <a:spLocks noGrp="1"/>
          </p:cNvSpPr>
          <p:nvPr>
            <p:ph idx="1"/>
          </p:nvPr>
        </p:nvSpPr>
        <p:spPr/>
        <p:txBody>
          <a:bodyPr/>
          <a:lstStyle/>
          <a:p>
            <a:r>
              <a:rPr lang="en-US" dirty="0"/>
              <a:t>Abstract Factory patterns work around a super-factory which creates other factories. This factory is also called as </a:t>
            </a:r>
            <a:r>
              <a:rPr lang="en-US" b="1" dirty="0"/>
              <a:t>factory of factories</a:t>
            </a:r>
            <a:r>
              <a:rPr lang="en-US" dirty="0"/>
              <a:t>. This type of design pattern comes under creational pattern as this pattern provides one of the best ways to create an object.</a:t>
            </a:r>
          </a:p>
          <a:p>
            <a:r>
              <a:rPr lang="en-US" dirty="0"/>
              <a:t>In Abstract Factory pattern an interface is responsible for creating a factory of related objects without explicitly specifying their classes. Each generated factory can give the objects as per the Factory pattern.</a:t>
            </a:r>
          </a:p>
          <a:p>
            <a:endParaRPr lang="en-IN" dirty="0"/>
          </a:p>
        </p:txBody>
      </p:sp>
      <p:pic>
        <p:nvPicPr>
          <p:cNvPr id="4" name="Shape 562" descr="stackroutelogo.jpg">
            <a:extLst>
              <a:ext uri="{FF2B5EF4-FFF2-40B4-BE49-F238E27FC236}">
                <a16:creationId xmlns:a16="http://schemas.microsoft.com/office/drawing/2014/main" id="{BD2498F1-2785-48B7-A88C-1531F4576196}"/>
              </a:ext>
            </a:extLst>
          </p:cNvPr>
          <p:cNvPicPr preferRelativeResize="0"/>
          <p:nvPr/>
        </p:nvPicPr>
        <p:blipFill rotWithShape="1">
          <a:blip r:embed="rId2">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1055276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Structural Patterns</a:t>
            </a:r>
          </a:p>
        </p:txBody>
      </p:sp>
      <p:sp>
        <p:nvSpPr>
          <p:cNvPr id="3" name="Content Placeholder 2"/>
          <p:cNvSpPr>
            <a:spLocks noGrp="1"/>
          </p:cNvSpPr>
          <p:nvPr>
            <p:ph idx="1"/>
          </p:nvPr>
        </p:nvSpPr>
        <p:spPr/>
        <p:txBody>
          <a:bodyPr/>
          <a:lstStyle/>
          <a:p>
            <a:r>
              <a:rPr lang="en-IN" dirty="0"/>
              <a:t>Structural design patterns</a:t>
            </a:r>
            <a:r>
              <a:rPr lang="en-IN" b="1" dirty="0"/>
              <a:t> </a:t>
            </a:r>
            <a:r>
              <a:rPr lang="en-IN" dirty="0"/>
              <a:t>are concerned with how classes and objects can be composed, to form larger structures. The structural design patterns simplify the structure by identifying relationships.</a:t>
            </a:r>
          </a:p>
          <a:p>
            <a:r>
              <a:rPr lang="en-IN" dirty="0"/>
              <a:t>These patterns focus on, how the classes inherit from each other and how they are composed of other classes.</a:t>
            </a:r>
          </a:p>
          <a:p>
            <a:r>
              <a:rPr lang="en-US" dirty="0"/>
              <a:t>These design patterns concern class and object composition. Concept of inheritance is used to compose interfaces and define way to compose objects to obtain new functionalities.</a:t>
            </a:r>
            <a:endParaRPr lang="en-IN" dirty="0"/>
          </a:p>
        </p:txBody>
      </p:sp>
      <p:pic>
        <p:nvPicPr>
          <p:cNvPr id="4" name="Shape 562" descr="stackroutelogo.jpg">
            <a:extLst>
              <a:ext uri="{FF2B5EF4-FFF2-40B4-BE49-F238E27FC236}">
                <a16:creationId xmlns:a16="http://schemas.microsoft.com/office/drawing/2014/main" id="{1E75AA49-9204-456A-98EE-DC5DE946BCBF}"/>
              </a:ext>
            </a:extLst>
          </p:cNvPr>
          <p:cNvPicPr preferRelativeResize="0"/>
          <p:nvPr/>
        </p:nvPicPr>
        <p:blipFill rotWithShape="1">
          <a:blip r:embed="rId2">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1307664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Patterns</a:t>
            </a:r>
            <a:endParaRPr lang="en-IN" dirty="0"/>
          </a:p>
        </p:txBody>
      </p:sp>
      <p:sp>
        <p:nvSpPr>
          <p:cNvPr id="3" name="Content Placeholder 2"/>
          <p:cNvSpPr>
            <a:spLocks noGrp="1"/>
          </p:cNvSpPr>
          <p:nvPr>
            <p:ph idx="1"/>
          </p:nvPr>
        </p:nvSpPr>
        <p:spPr/>
        <p:txBody>
          <a:bodyPr>
            <a:normAutofit fontScale="92500" lnSpcReduction="20000"/>
          </a:bodyPr>
          <a:lstStyle/>
          <a:p>
            <a:r>
              <a:rPr lang="en-US" dirty="0"/>
              <a:t>Adapter / Wrapper : translate one interface for a class into a compatible interface.</a:t>
            </a:r>
          </a:p>
          <a:p>
            <a:r>
              <a:rPr lang="en-US" dirty="0"/>
              <a:t>Bridge : Decouple an abstraction from its implementation so that two can vary independently.</a:t>
            </a:r>
          </a:p>
          <a:p>
            <a:r>
              <a:rPr lang="en-US" dirty="0"/>
              <a:t>Composite : treat a group of objects the same way as a single instance of the object.</a:t>
            </a:r>
          </a:p>
          <a:p>
            <a:r>
              <a:rPr lang="en-US" dirty="0"/>
              <a:t>Data Mapper : performs bidirectional transfer of data between a persistent data store (database) and an in memory data representation (domain).</a:t>
            </a:r>
          </a:p>
          <a:p>
            <a:r>
              <a:rPr lang="en-US" dirty="0"/>
              <a:t>Decorator : allows behavior to be added to an individual object without affecting the behavior of other objects from the same class.</a:t>
            </a:r>
          </a:p>
          <a:p>
            <a:r>
              <a:rPr lang="en-US" dirty="0"/>
              <a:t>Dependency Injection : implement a loosely coupled architecture in order to get better testable, maintainable and extendable code. </a:t>
            </a:r>
            <a:endParaRPr lang="en-IN" dirty="0"/>
          </a:p>
        </p:txBody>
      </p:sp>
      <p:pic>
        <p:nvPicPr>
          <p:cNvPr id="4" name="Shape 562" descr="stackroutelogo.jpg">
            <a:extLst>
              <a:ext uri="{FF2B5EF4-FFF2-40B4-BE49-F238E27FC236}">
                <a16:creationId xmlns:a16="http://schemas.microsoft.com/office/drawing/2014/main" id="{0D439DA9-73BF-4F7C-BCA5-499952BC76C9}"/>
              </a:ext>
            </a:extLst>
          </p:cNvPr>
          <p:cNvPicPr preferRelativeResize="0"/>
          <p:nvPr/>
        </p:nvPicPr>
        <p:blipFill rotWithShape="1">
          <a:blip r:embed="rId2">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920084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Patterns</a:t>
            </a:r>
            <a:endParaRPr lang="en-IN" dirty="0"/>
          </a:p>
        </p:txBody>
      </p:sp>
      <p:sp>
        <p:nvSpPr>
          <p:cNvPr id="3" name="Content Placeholder 2"/>
          <p:cNvSpPr>
            <a:spLocks noGrp="1"/>
          </p:cNvSpPr>
          <p:nvPr>
            <p:ph idx="1"/>
          </p:nvPr>
        </p:nvSpPr>
        <p:spPr/>
        <p:txBody>
          <a:bodyPr>
            <a:normAutofit fontScale="92500" lnSpcReduction="10000"/>
          </a:bodyPr>
          <a:lstStyle/>
          <a:p>
            <a:r>
              <a:rPr lang="en-US" dirty="0"/>
              <a:t>Facade : provides a simplified interface to a larger body of code, such as class library.</a:t>
            </a:r>
          </a:p>
          <a:p>
            <a:r>
              <a:rPr lang="en-US" dirty="0"/>
              <a:t>Fluent Interface : write code that is easily readable just like sentences in a natural language (like English).</a:t>
            </a:r>
          </a:p>
          <a:p>
            <a:r>
              <a:rPr lang="en-US" dirty="0"/>
              <a:t>Flyweight : instances of class which are identical are shared in an implementation instead of creating an new instance of that class of every instance.</a:t>
            </a:r>
          </a:p>
          <a:p>
            <a:r>
              <a:rPr lang="en-US" dirty="0"/>
              <a:t>Proxy : one class stands in for and handles all access to another class</a:t>
            </a:r>
          </a:p>
          <a:p>
            <a:r>
              <a:rPr lang="en-US" dirty="0"/>
              <a:t>Registry(Service locator pattern) : implement a central storage for objects often used throughout the application, is typically implemented using an abstract class with only static methods (or using Singleton Pattern).</a:t>
            </a:r>
            <a:endParaRPr lang="en-IN" dirty="0"/>
          </a:p>
        </p:txBody>
      </p:sp>
      <p:pic>
        <p:nvPicPr>
          <p:cNvPr id="4" name="Shape 562" descr="stackroutelogo.jpg">
            <a:extLst>
              <a:ext uri="{FF2B5EF4-FFF2-40B4-BE49-F238E27FC236}">
                <a16:creationId xmlns:a16="http://schemas.microsoft.com/office/drawing/2014/main" id="{EE58A1D5-B464-4EBE-A814-DA4DF845EE4D}"/>
              </a:ext>
            </a:extLst>
          </p:cNvPr>
          <p:cNvPicPr preferRelativeResize="0"/>
          <p:nvPr/>
        </p:nvPicPr>
        <p:blipFill rotWithShape="1">
          <a:blip r:embed="rId2">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50927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Facade</a:t>
            </a:r>
            <a:endParaRPr lang="en-IN" dirty="0"/>
          </a:p>
        </p:txBody>
      </p:sp>
      <p:sp>
        <p:nvSpPr>
          <p:cNvPr id="3" name="Content Placeholder 2"/>
          <p:cNvSpPr>
            <a:spLocks noGrp="1"/>
          </p:cNvSpPr>
          <p:nvPr>
            <p:ph idx="1"/>
          </p:nvPr>
        </p:nvSpPr>
        <p:spPr/>
        <p:txBody>
          <a:bodyPr/>
          <a:lstStyle/>
          <a:p>
            <a:r>
              <a:rPr lang="en-US" dirty="0"/>
              <a:t>Facade pattern </a:t>
            </a:r>
            <a:r>
              <a:rPr lang="en-US" b="1" dirty="0"/>
              <a:t>hides the complexities of the system and provides an interface to the client </a:t>
            </a:r>
            <a:r>
              <a:rPr lang="en-US" dirty="0"/>
              <a:t>using which the client can access the system. This type of design pattern comes under structural pattern as this pattern adds an interface to existing system to hide its complexities.</a:t>
            </a:r>
          </a:p>
          <a:p>
            <a:r>
              <a:rPr lang="en-US" dirty="0"/>
              <a:t>This pattern involves a single class which provides simplified methods required by client and delegates calls to methods of existing system classes.</a:t>
            </a:r>
          </a:p>
          <a:p>
            <a:endParaRPr lang="en-IN" dirty="0"/>
          </a:p>
        </p:txBody>
      </p:sp>
      <p:pic>
        <p:nvPicPr>
          <p:cNvPr id="4" name="Shape 562" descr="stackroutelogo.jpg">
            <a:extLst>
              <a:ext uri="{FF2B5EF4-FFF2-40B4-BE49-F238E27FC236}">
                <a16:creationId xmlns:a16="http://schemas.microsoft.com/office/drawing/2014/main" id="{89124CF2-EE1F-474D-AD0B-DC4DAFDBE29D}"/>
              </a:ext>
            </a:extLst>
          </p:cNvPr>
          <p:cNvPicPr preferRelativeResize="0"/>
          <p:nvPr/>
        </p:nvPicPr>
        <p:blipFill rotWithShape="1">
          <a:blip r:embed="rId2">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2676683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Facade</a:t>
            </a:r>
            <a:endParaRPr lang="en-IN" dirty="0"/>
          </a:p>
        </p:txBody>
      </p:sp>
      <p:pic>
        <p:nvPicPr>
          <p:cNvPr id="4" name="Content Placeholder 3"/>
          <p:cNvPicPr>
            <a:picLocks noGrp="1" noChangeAspect="1"/>
          </p:cNvPicPr>
          <p:nvPr>
            <p:ph idx="1"/>
          </p:nvPr>
        </p:nvPicPr>
        <p:blipFill>
          <a:blip r:embed="rId2"/>
          <a:stretch>
            <a:fillRect/>
          </a:stretch>
        </p:blipFill>
        <p:spPr>
          <a:xfrm>
            <a:off x="1212351" y="2513512"/>
            <a:ext cx="5334000" cy="2914650"/>
          </a:xfrm>
          <a:prstGeom prst="rect">
            <a:avLst/>
          </a:prstGeom>
        </p:spPr>
      </p:pic>
      <p:sp>
        <p:nvSpPr>
          <p:cNvPr id="5" name="Rectangle 4"/>
          <p:cNvSpPr/>
          <p:nvPr/>
        </p:nvSpPr>
        <p:spPr>
          <a:xfrm>
            <a:off x="7376160" y="2374175"/>
            <a:ext cx="4221162" cy="2862322"/>
          </a:xfrm>
          <a:prstGeom prst="rect">
            <a:avLst/>
          </a:prstGeom>
        </p:spPr>
        <p:txBody>
          <a:bodyPr wrap="square">
            <a:spAutoFit/>
          </a:bodyPr>
          <a:lstStyle/>
          <a:p>
            <a:r>
              <a:rPr lang="en-US" dirty="0"/>
              <a:t>We are going to create a Shape interface and concrete classes implementing the Shape interface. A facade class </a:t>
            </a:r>
            <a:r>
              <a:rPr lang="en-US" dirty="0" err="1"/>
              <a:t>ShapeMaker</a:t>
            </a:r>
            <a:r>
              <a:rPr lang="en-US" dirty="0"/>
              <a:t> is defined as a next step.</a:t>
            </a:r>
          </a:p>
          <a:p>
            <a:endParaRPr lang="en-US" dirty="0"/>
          </a:p>
          <a:p>
            <a:r>
              <a:rPr lang="en-US" dirty="0" err="1"/>
              <a:t>ShapeMaker</a:t>
            </a:r>
            <a:r>
              <a:rPr lang="en-US" dirty="0"/>
              <a:t> class uses the concrete classes to delegate user calls to these classes. </a:t>
            </a:r>
            <a:r>
              <a:rPr lang="en-US" dirty="0" err="1"/>
              <a:t>FacadePatternDemo</a:t>
            </a:r>
            <a:r>
              <a:rPr lang="en-US" dirty="0"/>
              <a:t>, our demo class, will use </a:t>
            </a:r>
            <a:r>
              <a:rPr lang="en-US" dirty="0" err="1"/>
              <a:t>ShapeMaker</a:t>
            </a:r>
            <a:r>
              <a:rPr lang="en-US" dirty="0"/>
              <a:t> class to show the results.</a:t>
            </a:r>
          </a:p>
          <a:p>
            <a:endParaRPr lang="en-US" dirty="0"/>
          </a:p>
        </p:txBody>
      </p:sp>
      <p:sp>
        <p:nvSpPr>
          <p:cNvPr id="6" name="Rectangle 5"/>
          <p:cNvSpPr/>
          <p:nvPr/>
        </p:nvSpPr>
        <p:spPr>
          <a:xfrm>
            <a:off x="9486741" y="518552"/>
            <a:ext cx="1935210" cy="369332"/>
          </a:xfrm>
          <a:prstGeom prst="rect">
            <a:avLst/>
          </a:prstGeom>
        </p:spPr>
        <p:txBody>
          <a:bodyPr wrap="none">
            <a:spAutoFit/>
          </a:bodyPr>
          <a:lstStyle/>
          <a:p>
            <a:r>
              <a:rPr lang="en-IN" dirty="0"/>
              <a:t>Structural Patterns</a:t>
            </a:r>
          </a:p>
        </p:txBody>
      </p:sp>
      <p:pic>
        <p:nvPicPr>
          <p:cNvPr id="7" name="Shape 562" descr="stackroutelogo.jpg">
            <a:extLst>
              <a:ext uri="{FF2B5EF4-FFF2-40B4-BE49-F238E27FC236}">
                <a16:creationId xmlns:a16="http://schemas.microsoft.com/office/drawing/2014/main" id="{943620E4-8590-4845-84EB-31D5FE332BB3}"/>
              </a:ext>
            </a:extLst>
          </p:cNvPr>
          <p:cNvPicPr preferRelativeResize="0"/>
          <p:nvPr/>
        </p:nvPicPr>
        <p:blipFill rotWithShape="1">
          <a:blip r:embed="rId3">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2692444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 : What is Design pattern </a:t>
            </a:r>
            <a:endParaRPr lang="en-IN" dirty="0"/>
          </a:p>
        </p:txBody>
      </p:sp>
      <p:sp>
        <p:nvSpPr>
          <p:cNvPr id="3" name="Content Placeholder 2"/>
          <p:cNvSpPr>
            <a:spLocks noGrp="1"/>
          </p:cNvSpPr>
          <p:nvPr>
            <p:ph idx="1"/>
          </p:nvPr>
        </p:nvSpPr>
        <p:spPr/>
        <p:txBody>
          <a:bodyPr>
            <a:normAutofit/>
          </a:bodyPr>
          <a:lstStyle/>
          <a:p>
            <a:r>
              <a:rPr lang="en-IN" i="1" dirty="0"/>
              <a:t>Design pattern is a solution approach to a common problem, It should be an industry standard without language dependent</a:t>
            </a:r>
            <a:endParaRPr lang="en-IN" dirty="0"/>
          </a:p>
          <a:p>
            <a:r>
              <a:rPr lang="en-IN" dirty="0"/>
              <a:t>In software engineering, a </a:t>
            </a:r>
            <a:r>
              <a:rPr lang="en-IN" b="1" dirty="0"/>
              <a:t>design pattern</a:t>
            </a:r>
            <a:r>
              <a:rPr lang="en-IN" dirty="0"/>
              <a:t> is a general repeatable solution to a commonly occurring problem in software design</a:t>
            </a:r>
          </a:p>
          <a:p>
            <a:r>
              <a:rPr lang="en-IN" dirty="0"/>
              <a:t>A design pattern isn’t a finished design that can be transformed directly into code.</a:t>
            </a:r>
          </a:p>
          <a:p>
            <a:r>
              <a:rPr lang="en-IN" dirty="0"/>
              <a:t>It is a description or template for how to solve a problem that can be used in many different situations.</a:t>
            </a:r>
          </a:p>
          <a:p>
            <a:endParaRPr lang="en-IN" dirty="0"/>
          </a:p>
        </p:txBody>
      </p:sp>
      <p:pic>
        <p:nvPicPr>
          <p:cNvPr id="4" name="Shape 562" descr="stackroutelogo.jpg">
            <a:extLst>
              <a:ext uri="{FF2B5EF4-FFF2-40B4-BE49-F238E27FC236}">
                <a16:creationId xmlns:a16="http://schemas.microsoft.com/office/drawing/2014/main" id="{F88748E0-DE52-4236-A3F4-DCD54E3778F4}"/>
              </a:ext>
            </a:extLst>
          </p:cNvPr>
          <p:cNvPicPr preferRelativeResize="0"/>
          <p:nvPr/>
        </p:nvPicPr>
        <p:blipFill rotWithShape="1">
          <a:blip r:embed="rId2">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988785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Adapter</a:t>
            </a:r>
            <a:endParaRPr lang="en-IN"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dirty="0"/>
              <a:t>Adapter pattern </a:t>
            </a:r>
            <a:r>
              <a:rPr lang="en-US" b="1" dirty="0"/>
              <a:t>works as a bridge between two incompatible interfaces</a:t>
            </a:r>
            <a:r>
              <a:rPr lang="en-US" dirty="0"/>
              <a:t>. This type of design pattern comes under structural pattern as this pattern combines the capability of two independent interfaces.</a:t>
            </a:r>
          </a:p>
          <a:p>
            <a:r>
              <a:rPr lang="en-US" dirty="0"/>
              <a:t>This pattern involves a single class which is responsible to join functionalities of independent or incompatible interfaces. A real life example could be a case of card reader which acts as an adapter between memory card and a laptop. You plugin the memory card into card reader and card reader into the laptop so that memory card can be read via laptop.</a:t>
            </a:r>
          </a:p>
          <a:p>
            <a:r>
              <a:rPr lang="en-US" dirty="0"/>
              <a:t>We are demonstrating use of Adapter pattern via following example in which an audio player device can play mp3 files only and wants to use an advanced audio player capable of playing </a:t>
            </a:r>
            <a:r>
              <a:rPr lang="en-US" dirty="0" err="1"/>
              <a:t>vlc</a:t>
            </a:r>
            <a:r>
              <a:rPr lang="en-US" dirty="0"/>
              <a:t> and mp4 files.</a:t>
            </a:r>
          </a:p>
          <a:p>
            <a:endParaRPr lang="en-IN" dirty="0"/>
          </a:p>
        </p:txBody>
      </p:sp>
      <p:pic>
        <p:nvPicPr>
          <p:cNvPr id="4" name="Shape 562" descr="stackroutelogo.jpg">
            <a:extLst>
              <a:ext uri="{FF2B5EF4-FFF2-40B4-BE49-F238E27FC236}">
                <a16:creationId xmlns:a16="http://schemas.microsoft.com/office/drawing/2014/main" id="{B9FF5447-10D8-473D-9708-EB61EE15166B}"/>
              </a:ext>
            </a:extLst>
          </p:cNvPr>
          <p:cNvPicPr preferRelativeResize="0"/>
          <p:nvPr/>
        </p:nvPicPr>
        <p:blipFill rotWithShape="1">
          <a:blip r:embed="rId2">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2230807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Adapter </a:t>
            </a:r>
            <a:endParaRPr lang="en-IN" dirty="0"/>
          </a:p>
        </p:txBody>
      </p:sp>
      <p:sp>
        <p:nvSpPr>
          <p:cNvPr id="6" name="Rectangle 5"/>
          <p:cNvSpPr/>
          <p:nvPr/>
        </p:nvSpPr>
        <p:spPr>
          <a:xfrm>
            <a:off x="948281" y="286603"/>
            <a:ext cx="1935210" cy="369332"/>
          </a:xfrm>
          <a:prstGeom prst="rect">
            <a:avLst/>
          </a:prstGeom>
        </p:spPr>
        <p:txBody>
          <a:bodyPr wrap="none">
            <a:spAutoFit/>
          </a:bodyPr>
          <a:lstStyle/>
          <a:p>
            <a:r>
              <a:rPr lang="en-IN" dirty="0"/>
              <a:t>Structural Patterns</a:t>
            </a:r>
          </a:p>
        </p:txBody>
      </p:sp>
      <p:pic>
        <p:nvPicPr>
          <p:cNvPr id="7" name="Shape 562" descr="stackroutelogo.jpg">
            <a:extLst>
              <a:ext uri="{FF2B5EF4-FFF2-40B4-BE49-F238E27FC236}">
                <a16:creationId xmlns:a16="http://schemas.microsoft.com/office/drawing/2014/main" id="{DAAF18B3-4F81-4A77-AFCB-73B01469C00F}"/>
              </a:ext>
            </a:extLst>
          </p:cNvPr>
          <p:cNvPicPr preferRelativeResize="0"/>
          <p:nvPr/>
        </p:nvPicPr>
        <p:blipFill rotWithShape="1">
          <a:blip r:embed="rId2">
            <a:alphaModFix/>
          </a:blip>
          <a:srcRect/>
          <a:stretch/>
        </p:blipFill>
        <p:spPr>
          <a:xfrm>
            <a:off x="10838001" y="214233"/>
            <a:ext cx="1143100" cy="1127200"/>
          </a:xfrm>
          <a:prstGeom prst="rect">
            <a:avLst/>
          </a:prstGeom>
          <a:noFill/>
          <a:ln>
            <a:noFill/>
          </a:ln>
        </p:spPr>
      </p:pic>
      <p:sp>
        <p:nvSpPr>
          <p:cNvPr id="9" name="Rectangle 8">
            <a:extLst>
              <a:ext uri="{FF2B5EF4-FFF2-40B4-BE49-F238E27FC236}">
                <a16:creationId xmlns:a16="http://schemas.microsoft.com/office/drawing/2014/main" id="{DA07D2D1-FAD0-41B1-8473-EBCF76C9A4CD}"/>
              </a:ext>
            </a:extLst>
          </p:cNvPr>
          <p:cNvSpPr/>
          <p:nvPr/>
        </p:nvSpPr>
        <p:spPr>
          <a:xfrm>
            <a:off x="1122941" y="3613666"/>
            <a:ext cx="1071127" cy="369332"/>
          </a:xfrm>
          <a:prstGeom prst="rect">
            <a:avLst/>
          </a:prstGeom>
        </p:spPr>
        <p:txBody>
          <a:bodyPr wrap="none">
            <a:spAutoFit/>
          </a:bodyPr>
          <a:lstStyle/>
          <a:p>
            <a:r>
              <a:rPr lang="en-IN" dirty="0">
                <a:solidFill>
                  <a:srgbClr val="000000"/>
                </a:solidFill>
                <a:latin typeface="Consolas" panose="020B0609020204030204" pitchFamily="49" charset="0"/>
              </a:rPr>
              <a:t>WebView</a:t>
            </a:r>
          </a:p>
        </p:txBody>
      </p:sp>
      <p:sp>
        <p:nvSpPr>
          <p:cNvPr id="10" name="Rectangle 9">
            <a:extLst>
              <a:ext uri="{FF2B5EF4-FFF2-40B4-BE49-F238E27FC236}">
                <a16:creationId xmlns:a16="http://schemas.microsoft.com/office/drawing/2014/main" id="{8D34139E-2BB6-41B6-A01A-279C94425767}"/>
              </a:ext>
            </a:extLst>
          </p:cNvPr>
          <p:cNvSpPr/>
          <p:nvPr/>
        </p:nvSpPr>
        <p:spPr>
          <a:xfrm>
            <a:off x="7995411" y="3613666"/>
            <a:ext cx="1071127" cy="369332"/>
          </a:xfrm>
          <a:prstGeom prst="rect">
            <a:avLst/>
          </a:prstGeom>
        </p:spPr>
        <p:txBody>
          <a:bodyPr wrap="none">
            <a:spAutoFit/>
          </a:bodyPr>
          <a:lstStyle/>
          <a:p>
            <a:r>
              <a:rPr lang="en-IN" dirty="0" err="1">
                <a:solidFill>
                  <a:srgbClr val="000000"/>
                </a:solidFill>
                <a:latin typeface="Consolas" panose="020B0609020204030204" pitchFamily="49" charset="0"/>
              </a:rPr>
              <a:t>LibBook</a:t>
            </a:r>
            <a:endParaRPr lang="en-IN" dirty="0">
              <a:solidFill>
                <a:srgbClr val="000000"/>
              </a:solidFill>
              <a:latin typeface="Consolas" panose="020B0609020204030204" pitchFamily="49" charset="0"/>
            </a:endParaRPr>
          </a:p>
        </p:txBody>
      </p:sp>
      <p:cxnSp>
        <p:nvCxnSpPr>
          <p:cNvPr id="12" name="Straight Connector 11">
            <a:extLst>
              <a:ext uri="{FF2B5EF4-FFF2-40B4-BE49-F238E27FC236}">
                <a16:creationId xmlns:a16="http://schemas.microsoft.com/office/drawing/2014/main" id="{3A2F4095-98AF-4789-AB46-6825514AD8C8}"/>
              </a:ext>
            </a:extLst>
          </p:cNvPr>
          <p:cNvCxnSpPr/>
          <p:nvPr/>
        </p:nvCxnSpPr>
        <p:spPr>
          <a:xfrm>
            <a:off x="8404261" y="4125088"/>
            <a:ext cx="0" cy="873573"/>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7100109-55C2-49D2-8201-CADE156C1896}"/>
              </a:ext>
            </a:extLst>
          </p:cNvPr>
          <p:cNvSpPr/>
          <p:nvPr/>
        </p:nvSpPr>
        <p:spPr>
          <a:xfrm>
            <a:off x="6455596" y="4998661"/>
            <a:ext cx="6096000" cy="1200329"/>
          </a:xfrm>
          <a:prstGeom prst="rect">
            <a:avLst/>
          </a:prstGeom>
        </p:spPr>
        <p:txBody>
          <a:bodyPr>
            <a:spAutoFit/>
          </a:bodyPr>
          <a:lstStyle/>
          <a:p>
            <a:r>
              <a:rPr lang="en-IN" b="1" dirty="0">
                <a:solidFill>
                  <a:srgbClr val="7F0055"/>
                </a:solidFill>
                <a:latin typeface="Consolas" panose="020B0609020204030204" pitchFamily="49" charset="0"/>
              </a:rPr>
              <a:t>interface</a:t>
            </a:r>
            <a:r>
              <a:rPr lang="en-IN" dirty="0">
                <a:solidFill>
                  <a:srgbClr val="000000"/>
                </a:solidFill>
                <a:latin typeface="Consolas" panose="020B0609020204030204" pitchFamily="49" charset="0"/>
              </a:rPr>
              <a:t> iView</a:t>
            </a:r>
          </a:p>
          <a:p>
            <a:r>
              <a:rPr lang="en-IN" dirty="0">
                <a:solidFill>
                  <a:srgbClr val="000000"/>
                </a:solidFill>
                <a:latin typeface="Consolas" panose="020B0609020204030204" pitchFamily="49" charset="0"/>
              </a:rPr>
              <a:t>{</a:t>
            </a:r>
          </a:p>
          <a:p>
            <a:r>
              <a:rPr lang="en-IN" b="1" dirty="0">
                <a:solidFill>
                  <a:srgbClr val="7F0055"/>
                </a:solidFill>
                <a:latin typeface="Consolas" panose="020B0609020204030204" pitchFamily="49" charset="0"/>
              </a:rPr>
              <a:t>public</a:t>
            </a:r>
            <a:r>
              <a:rPr lang="en-IN"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void</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sendData</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p>
        </p:txBody>
      </p:sp>
      <p:sp>
        <p:nvSpPr>
          <p:cNvPr id="14" name="Rectangle 13">
            <a:extLst>
              <a:ext uri="{FF2B5EF4-FFF2-40B4-BE49-F238E27FC236}">
                <a16:creationId xmlns:a16="http://schemas.microsoft.com/office/drawing/2014/main" id="{E7651EEE-C2E0-43CB-8E9B-B82CBFC8ABC6}"/>
              </a:ext>
            </a:extLst>
          </p:cNvPr>
          <p:cNvSpPr/>
          <p:nvPr/>
        </p:nvSpPr>
        <p:spPr>
          <a:xfrm>
            <a:off x="623299" y="4998661"/>
            <a:ext cx="6096000" cy="1200329"/>
          </a:xfrm>
          <a:prstGeom prst="rect">
            <a:avLst/>
          </a:prstGeom>
        </p:spPr>
        <p:txBody>
          <a:bodyPr>
            <a:spAutoFit/>
          </a:bodyPr>
          <a:lstStyle/>
          <a:p>
            <a:r>
              <a:rPr lang="en-IN" b="1" dirty="0">
                <a:solidFill>
                  <a:srgbClr val="7F0055"/>
                </a:solidFill>
                <a:latin typeface="Consolas" panose="020B0609020204030204" pitchFamily="49" charset="0"/>
              </a:rPr>
              <a:t>interface</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iWebhost</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a:t>
            </a:r>
          </a:p>
          <a:p>
            <a:r>
              <a:rPr lang="en-IN" b="1" dirty="0">
                <a:solidFill>
                  <a:srgbClr val="7F0055"/>
                </a:solidFill>
                <a:latin typeface="Consolas" panose="020B0609020204030204" pitchFamily="49" charset="0"/>
              </a:rPr>
              <a:t>public</a:t>
            </a:r>
            <a:r>
              <a:rPr lang="en-IN"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void</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onCall</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p>
        </p:txBody>
      </p:sp>
      <p:sp>
        <p:nvSpPr>
          <p:cNvPr id="15" name="Rectangle 14">
            <a:extLst>
              <a:ext uri="{FF2B5EF4-FFF2-40B4-BE49-F238E27FC236}">
                <a16:creationId xmlns:a16="http://schemas.microsoft.com/office/drawing/2014/main" id="{FF58B95E-7963-444D-B733-9856BED07016}"/>
              </a:ext>
            </a:extLst>
          </p:cNvPr>
          <p:cNvSpPr/>
          <p:nvPr/>
        </p:nvSpPr>
        <p:spPr>
          <a:xfrm>
            <a:off x="3951167" y="728239"/>
            <a:ext cx="2210862" cy="369332"/>
          </a:xfrm>
          <a:prstGeom prst="rect">
            <a:avLst/>
          </a:prstGeom>
        </p:spPr>
        <p:txBody>
          <a:bodyPr wrap="none">
            <a:spAutoFit/>
          </a:bodyPr>
          <a:lstStyle/>
          <a:p>
            <a:r>
              <a:rPr lang="en-IN" dirty="0" err="1">
                <a:solidFill>
                  <a:srgbClr val="000000"/>
                </a:solidFill>
                <a:latin typeface="Consolas" panose="020B0609020204030204" pitchFamily="49" charset="0"/>
              </a:rPr>
              <a:t>WebToBookAdapter</a:t>
            </a:r>
            <a:endParaRPr lang="en-IN" dirty="0">
              <a:solidFill>
                <a:srgbClr val="000000"/>
              </a:solidFill>
              <a:latin typeface="Consolas" panose="020B0609020204030204" pitchFamily="49" charset="0"/>
            </a:endParaRPr>
          </a:p>
        </p:txBody>
      </p:sp>
      <p:sp>
        <p:nvSpPr>
          <p:cNvPr id="16" name="Rectangle 15">
            <a:extLst>
              <a:ext uri="{FF2B5EF4-FFF2-40B4-BE49-F238E27FC236}">
                <a16:creationId xmlns:a16="http://schemas.microsoft.com/office/drawing/2014/main" id="{27BD6BA7-9F06-44E6-9B11-8B69E458BCE9}"/>
              </a:ext>
            </a:extLst>
          </p:cNvPr>
          <p:cNvSpPr/>
          <p:nvPr/>
        </p:nvSpPr>
        <p:spPr>
          <a:xfrm>
            <a:off x="3671299" y="1737543"/>
            <a:ext cx="6096000" cy="1200329"/>
          </a:xfrm>
          <a:prstGeom prst="rect">
            <a:avLst/>
          </a:prstGeom>
        </p:spPr>
        <p:txBody>
          <a:bodyPr>
            <a:spAutoFit/>
          </a:bodyPr>
          <a:lstStyle/>
          <a:p>
            <a:r>
              <a:rPr lang="en-US" b="1" dirty="0">
                <a:solidFill>
                  <a:srgbClr val="7F0055"/>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iPublish</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showDetails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p:txBody>
      </p:sp>
      <p:cxnSp>
        <p:nvCxnSpPr>
          <p:cNvPr id="17" name="Straight Connector 16">
            <a:extLst>
              <a:ext uri="{FF2B5EF4-FFF2-40B4-BE49-F238E27FC236}">
                <a16:creationId xmlns:a16="http://schemas.microsoft.com/office/drawing/2014/main" id="{170C6C07-77F8-4F1E-AB1A-7341DF271A37}"/>
              </a:ext>
            </a:extLst>
          </p:cNvPr>
          <p:cNvCxnSpPr/>
          <p:nvPr/>
        </p:nvCxnSpPr>
        <p:spPr>
          <a:xfrm>
            <a:off x="1461584" y="4102975"/>
            <a:ext cx="0" cy="8735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5F2A260-89F4-4D08-9E90-A0346DD0D9CF}"/>
              </a:ext>
            </a:extLst>
          </p:cNvPr>
          <p:cNvCxnSpPr/>
          <p:nvPr/>
        </p:nvCxnSpPr>
        <p:spPr>
          <a:xfrm>
            <a:off x="5056598" y="1089312"/>
            <a:ext cx="0" cy="87357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218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Bridge</a:t>
            </a:r>
            <a:endParaRPr lang="en-IN" dirty="0"/>
          </a:p>
        </p:txBody>
      </p:sp>
      <p:sp>
        <p:nvSpPr>
          <p:cNvPr id="3" name="Content Placeholder 2"/>
          <p:cNvSpPr>
            <a:spLocks noGrp="1"/>
          </p:cNvSpPr>
          <p:nvPr>
            <p:ph idx="1"/>
          </p:nvPr>
        </p:nvSpPr>
        <p:spPr/>
        <p:txBody>
          <a:bodyPr>
            <a:normAutofit fontScale="92500" lnSpcReduction="10000"/>
          </a:bodyPr>
          <a:lstStyle/>
          <a:p>
            <a:r>
              <a:rPr lang="en-US" dirty="0"/>
              <a:t>Bridge is used when </a:t>
            </a:r>
            <a:r>
              <a:rPr lang="en-US" b="1" dirty="0"/>
              <a:t>we need to decouple an abstraction from its implementation so that the two can vary independently</a:t>
            </a:r>
            <a:r>
              <a:rPr lang="en-US" dirty="0"/>
              <a:t>. This type of design pattern comes under structural pattern as this pattern decouples implementation class and abstract class by providing a bridge structure between them.</a:t>
            </a:r>
          </a:p>
          <a:p>
            <a:r>
              <a:rPr lang="en-US" dirty="0"/>
              <a:t>This pattern involves an interface which acts as a bridge which makes the functionality of concrete classes independent from interface implementer classes. Both types of classes can be altered structurally without affecting each other.</a:t>
            </a:r>
          </a:p>
          <a:p>
            <a:r>
              <a:rPr lang="en-US" dirty="0"/>
              <a:t>We are demonstrating use of Bridge pattern via following example in which a circle can be drawn in different colors using same abstract class method but different bridge implementer classes.</a:t>
            </a:r>
          </a:p>
          <a:p>
            <a:endParaRPr lang="en-IN" dirty="0"/>
          </a:p>
        </p:txBody>
      </p:sp>
      <p:pic>
        <p:nvPicPr>
          <p:cNvPr id="4" name="Shape 562" descr="stackroutelogo.jpg">
            <a:extLst>
              <a:ext uri="{FF2B5EF4-FFF2-40B4-BE49-F238E27FC236}">
                <a16:creationId xmlns:a16="http://schemas.microsoft.com/office/drawing/2014/main" id="{9EF325C8-4C80-4612-A38A-12234895278F}"/>
              </a:ext>
            </a:extLst>
          </p:cNvPr>
          <p:cNvPicPr preferRelativeResize="0"/>
          <p:nvPr/>
        </p:nvPicPr>
        <p:blipFill rotWithShape="1">
          <a:blip r:embed="rId2">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2469252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Bridge</a:t>
            </a:r>
            <a:endParaRPr lang="en-IN" dirty="0"/>
          </a:p>
        </p:txBody>
      </p:sp>
      <p:sp>
        <p:nvSpPr>
          <p:cNvPr id="6" name="Rectangle 5"/>
          <p:cNvSpPr/>
          <p:nvPr/>
        </p:nvSpPr>
        <p:spPr>
          <a:xfrm>
            <a:off x="9055961" y="387922"/>
            <a:ext cx="1935210" cy="369332"/>
          </a:xfrm>
          <a:prstGeom prst="rect">
            <a:avLst/>
          </a:prstGeom>
        </p:spPr>
        <p:txBody>
          <a:bodyPr wrap="none">
            <a:spAutoFit/>
          </a:bodyPr>
          <a:lstStyle/>
          <a:p>
            <a:r>
              <a:rPr lang="en-IN" dirty="0"/>
              <a:t>Structural Patterns</a:t>
            </a:r>
          </a:p>
        </p:txBody>
      </p:sp>
      <p:pic>
        <p:nvPicPr>
          <p:cNvPr id="7" name="Shape 562" descr="stackroutelogo.jpg">
            <a:extLst>
              <a:ext uri="{FF2B5EF4-FFF2-40B4-BE49-F238E27FC236}">
                <a16:creationId xmlns:a16="http://schemas.microsoft.com/office/drawing/2014/main" id="{7E65037A-1F50-42BE-AA15-51B21FFE9B74}"/>
              </a:ext>
            </a:extLst>
          </p:cNvPr>
          <p:cNvPicPr preferRelativeResize="0"/>
          <p:nvPr/>
        </p:nvPicPr>
        <p:blipFill rotWithShape="1">
          <a:blip r:embed="rId3">
            <a:alphaModFix/>
          </a:blip>
          <a:srcRect/>
          <a:stretch/>
        </p:blipFill>
        <p:spPr>
          <a:xfrm>
            <a:off x="10838001" y="214233"/>
            <a:ext cx="1143100" cy="1127200"/>
          </a:xfrm>
          <a:prstGeom prst="rect">
            <a:avLst/>
          </a:prstGeom>
          <a:noFill/>
          <a:ln>
            <a:noFill/>
          </a:ln>
        </p:spPr>
      </p:pic>
      <p:pic>
        <p:nvPicPr>
          <p:cNvPr id="10" name="Picture 9">
            <a:extLst>
              <a:ext uri="{FF2B5EF4-FFF2-40B4-BE49-F238E27FC236}">
                <a16:creationId xmlns:a16="http://schemas.microsoft.com/office/drawing/2014/main" id="{5F328477-09C4-4286-A088-ED7DABE3BCCD}"/>
              </a:ext>
            </a:extLst>
          </p:cNvPr>
          <p:cNvPicPr>
            <a:picLocks noChangeAspect="1"/>
          </p:cNvPicPr>
          <p:nvPr/>
        </p:nvPicPr>
        <p:blipFill>
          <a:blip r:embed="rId4"/>
          <a:stretch>
            <a:fillRect/>
          </a:stretch>
        </p:blipFill>
        <p:spPr>
          <a:xfrm>
            <a:off x="2828884" y="1690688"/>
            <a:ext cx="7954092" cy="1738312"/>
          </a:xfrm>
          <a:prstGeom prst="rect">
            <a:avLst/>
          </a:prstGeom>
        </p:spPr>
      </p:pic>
      <p:pic>
        <p:nvPicPr>
          <p:cNvPr id="11" name="Picture 10">
            <a:extLst>
              <a:ext uri="{FF2B5EF4-FFF2-40B4-BE49-F238E27FC236}">
                <a16:creationId xmlns:a16="http://schemas.microsoft.com/office/drawing/2014/main" id="{427B59A4-5CB8-48CD-A66C-503A79CDDB97}"/>
              </a:ext>
            </a:extLst>
          </p:cNvPr>
          <p:cNvPicPr>
            <a:picLocks noChangeAspect="1"/>
          </p:cNvPicPr>
          <p:nvPr/>
        </p:nvPicPr>
        <p:blipFill>
          <a:blip r:embed="rId5"/>
          <a:stretch>
            <a:fillRect/>
          </a:stretch>
        </p:blipFill>
        <p:spPr>
          <a:xfrm>
            <a:off x="4013560" y="3832261"/>
            <a:ext cx="5397777" cy="2141565"/>
          </a:xfrm>
          <a:prstGeom prst="rect">
            <a:avLst/>
          </a:prstGeom>
        </p:spPr>
      </p:pic>
    </p:spTree>
    <p:extLst>
      <p:ext uri="{BB962C8B-B14F-4D97-AF65-F5344CB8AC3E}">
        <p14:creationId xmlns:p14="http://schemas.microsoft.com/office/powerpoint/2010/main" val="1315469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Composite</a:t>
            </a:r>
            <a:endParaRPr lang="en-IN" dirty="0">
              <a:solidFill>
                <a:srgbClr val="FF0000"/>
              </a:solidFill>
            </a:endParaRPr>
          </a:p>
        </p:txBody>
      </p:sp>
      <p:sp>
        <p:nvSpPr>
          <p:cNvPr id="3" name="Content Placeholder 2"/>
          <p:cNvSpPr>
            <a:spLocks noGrp="1"/>
          </p:cNvSpPr>
          <p:nvPr>
            <p:ph idx="1"/>
          </p:nvPr>
        </p:nvSpPr>
        <p:spPr/>
        <p:txBody>
          <a:bodyPr/>
          <a:lstStyle/>
          <a:p>
            <a:r>
              <a:rPr lang="en-US" dirty="0"/>
              <a:t>Composite pattern is used where </a:t>
            </a:r>
            <a:r>
              <a:rPr lang="en-US" b="1" dirty="0"/>
              <a:t>we need to treat a group of objects in similar way as a single object.</a:t>
            </a:r>
            <a:r>
              <a:rPr lang="en-US" dirty="0"/>
              <a:t> Composite pattern composes objects in term of a tree structure to represent part as well as whole hierarchy. This type of design pattern comes under structural pattern as this pattern creates a tree structure of group of objects.</a:t>
            </a:r>
          </a:p>
          <a:p>
            <a:r>
              <a:rPr lang="en-US" dirty="0"/>
              <a:t>This pattern creates a class that contains group of its own objects. This class provides ways to modify its group of same objects.</a:t>
            </a:r>
          </a:p>
          <a:p>
            <a:r>
              <a:rPr lang="en-US" dirty="0"/>
              <a:t> </a:t>
            </a:r>
          </a:p>
          <a:p>
            <a:endParaRPr lang="en-IN" dirty="0"/>
          </a:p>
        </p:txBody>
      </p:sp>
      <p:pic>
        <p:nvPicPr>
          <p:cNvPr id="4" name="Shape 562" descr="stackroutelogo.jpg">
            <a:extLst>
              <a:ext uri="{FF2B5EF4-FFF2-40B4-BE49-F238E27FC236}">
                <a16:creationId xmlns:a16="http://schemas.microsoft.com/office/drawing/2014/main" id="{AF21BFF0-9445-4C46-BA3F-CA40C6BE5E68}"/>
              </a:ext>
            </a:extLst>
          </p:cNvPr>
          <p:cNvPicPr preferRelativeResize="0"/>
          <p:nvPr/>
        </p:nvPicPr>
        <p:blipFill rotWithShape="1">
          <a:blip r:embed="rId2">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2355476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Composite Pattern</a:t>
            </a:r>
            <a:endParaRPr lang="en-IN" dirty="0"/>
          </a:p>
        </p:txBody>
      </p:sp>
      <p:sp>
        <p:nvSpPr>
          <p:cNvPr id="6" name="Rectangle 5"/>
          <p:cNvSpPr/>
          <p:nvPr/>
        </p:nvSpPr>
        <p:spPr>
          <a:xfrm>
            <a:off x="9378178" y="286603"/>
            <a:ext cx="1935210" cy="369332"/>
          </a:xfrm>
          <a:prstGeom prst="rect">
            <a:avLst/>
          </a:prstGeom>
        </p:spPr>
        <p:txBody>
          <a:bodyPr wrap="none">
            <a:spAutoFit/>
          </a:bodyPr>
          <a:lstStyle/>
          <a:p>
            <a:r>
              <a:rPr lang="en-IN" dirty="0"/>
              <a:t>Structural Patterns</a:t>
            </a:r>
          </a:p>
        </p:txBody>
      </p:sp>
      <p:pic>
        <p:nvPicPr>
          <p:cNvPr id="7" name="Shape 562" descr="stackroutelogo.jpg">
            <a:extLst>
              <a:ext uri="{FF2B5EF4-FFF2-40B4-BE49-F238E27FC236}">
                <a16:creationId xmlns:a16="http://schemas.microsoft.com/office/drawing/2014/main" id="{8978BFD2-7FE8-4220-A043-CA205C4089BA}"/>
              </a:ext>
            </a:extLst>
          </p:cNvPr>
          <p:cNvPicPr preferRelativeResize="0"/>
          <p:nvPr/>
        </p:nvPicPr>
        <p:blipFill rotWithShape="1">
          <a:blip r:embed="rId2">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3969570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Decorator</a:t>
            </a:r>
            <a:endParaRPr lang="en-IN" dirty="0">
              <a:solidFill>
                <a:srgbClr val="FF0000"/>
              </a:solidFill>
            </a:endParaRPr>
          </a:p>
        </p:txBody>
      </p:sp>
      <p:sp>
        <p:nvSpPr>
          <p:cNvPr id="3" name="Content Placeholder 2"/>
          <p:cNvSpPr>
            <a:spLocks noGrp="1"/>
          </p:cNvSpPr>
          <p:nvPr>
            <p:ph idx="1"/>
          </p:nvPr>
        </p:nvSpPr>
        <p:spPr/>
        <p:txBody>
          <a:bodyPr/>
          <a:lstStyle/>
          <a:p>
            <a:r>
              <a:rPr lang="en-US" dirty="0"/>
              <a:t>Decorator pattern </a:t>
            </a:r>
            <a:r>
              <a:rPr lang="en-US" b="1" dirty="0"/>
              <a:t>allows a user to add new functionality to an existing object without altering its structure. </a:t>
            </a:r>
            <a:r>
              <a:rPr lang="en-US" dirty="0"/>
              <a:t>This type of design pattern comes under structural pattern as this pattern acts as a wrapper to existing class.</a:t>
            </a:r>
          </a:p>
          <a:p>
            <a:r>
              <a:rPr lang="en-US" dirty="0"/>
              <a:t>This pattern creates a decorator class which wraps the original class and provides additional functionality keeping class methods signature intact.</a:t>
            </a:r>
          </a:p>
          <a:p>
            <a:r>
              <a:rPr lang="en-US" dirty="0"/>
              <a:t>We are demonstrating the use of decorator pattern via following example in which we will decorate a shape with some color without alter shape class.</a:t>
            </a:r>
          </a:p>
          <a:p>
            <a:endParaRPr lang="en-IN" dirty="0"/>
          </a:p>
        </p:txBody>
      </p:sp>
      <p:pic>
        <p:nvPicPr>
          <p:cNvPr id="4" name="Shape 562" descr="stackroutelogo.jpg">
            <a:extLst>
              <a:ext uri="{FF2B5EF4-FFF2-40B4-BE49-F238E27FC236}">
                <a16:creationId xmlns:a16="http://schemas.microsoft.com/office/drawing/2014/main" id="{D25661CC-80F3-495C-B9E0-983988766865}"/>
              </a:ext>
            </a:extLst>
          </p:cNvPr>
          <p:cNvPicPr preferRelativeResize="0"/>
          <p:nvPr/>
        </p:nvPicPr>
        <p:blipFill rotWithShape="1">
          <a:blip r:embed="rId2">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3187799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 </a:t>
            </a:r>
            <a:endParaRPr lang="en-IN" dirty="0"/>
          </a:p>
        </p:txBody>
      </p:sp>
      <p:pic>
        <p:nvPicPr>
          <p:cNvPr id="4" name="Content Placeholder 3"/>
          <p:cNvPicPr>
            <a:picLocks noGrp="1" noChangeAspect="1"/>
          </p:cNvPicPr>
          <p:nvPr>
            <p:ph idx="1"/>
          </p:nvPr>
        </p:nvPicPr>
        <p:blipFill>
          <a:blip r:embed="rId2"/>
          <a:stretch>
            <a:fillRect/>
          </a:stretch>
        </p:blipFill>
        <p:spPr>
          <a:xfrm>
            <a:off x="963477" y="2394721"/>
            <a:ext cx="5553075" cy="3552825"/>
          </a:xfrm>
          <a:prstGeom prst="rect">
            <a:avLst/>
          </a:prstGeom>
        </p:spPr>
      </p:pic>
      <p:sp>
        <p:nvSpPr>
          <p:cNvPr id="5" name="Rectangle 4"/>
          <p:cNvSpPr/>
          <p:nvPr/>
        </p:nvSpPr>
        <p:spPr>
          <a:xfrm>
            <a:off x="6753497" y="2007385"/>
            <a:ext cx="5246914" cy="3139321"/>
          </a:xfrm>
          <a:prstGeom prst="rect">
            <a:avLst/>
          </a:prstGeom>
        </p:spPr>
        <p:txBody>
          <a:bodyPr wrap="square">
            <a:spAutoFit/>
          </a:bodyPr>
          <a:lstStyle/>
          <a:p>
            <a:r>
              <a:rPr lang="en-US" dirty="0"/>
              <a:t>We're going to create a Shape interface and concrete classes implementing the Shape interface. We will then create an abstract decorator class </a:t>
            </a:r>
            <a:r>
              <a:rPr lang="en-US" dirty="0" err="1"/>
              <a:t>ShapeDecorator</a:t>
            </a:r>
            <a:r>
              <a:rPr lang="en-US" dirty="0"/>
              <a:t> implementing the Shape interface and having Shape object as its instance variable.</a:t>
            </a:r>
          </a:p>
          <a:p>
            <a:endParaRPr lang="en-US" dirty="0"/>
          </a:p>
          <a:p>
            <a:r>
              <a:rPr lang="en-US" dirty="0" err="1"/>
              <a:t>RedShapeDecorator</a:t>
            </a:r>
            <a:r>
              <a:rPr lang="en-US" dirty="0"/>
              <a:t> is concrete class implementing </a:t>
            </a:r>
            <a:r>
              <a:rPr lang="en-US" dirty="0" err="1"/>
              <a:t>ShapeDecorator</a:t>
            </a:r>
            <a:r>
              <a:rPr lang="en-US" dirty="0"/>
              <a:t>.</a:t>
            </a:r>
          </a:p>
          <a:p>
            <a:endParaRPr lang="en-US" dirty="0"/>
          </a:p>
          <a:p>
            <a:r>
              <a:rPr lang="en-US" dirty="0" err="1"/>
              <a:t>DecoratorPatternDemo</a:t>
            </a:r>
            <a:r>
              <a:rPr lang="en-US" dirty="0"/>
              <a:t>, our demo class will use </a:t>
            </a:r>
            <a:r>
              <a:rPr lang="en-US" dirty="0" err="1"/>
              <a:t>RedShapeDecorator</a:t>
            </a:r>
            <a:r>
              <a:rPr lang="en-US" dirty="0"/>
              <a:t> to decorate Shape objects.</a:t>
            </a:r>
            <a:endParaRPr lang="en-IN" dirty="0"/>
          </a:p>
        </p:txBody>
      </p:sp>
      <p:sp>
        <p:nvSpPr>
          <p:cNvPr id="6" name="Rectangle 5"/>
          <p:cNvSpPr/>
          <p:nvPr/>
        </p:nvSpPr>
        <p:spPr>
          <a:xfrm>
            <a:off x="9220470" y="544676"/>
            <a:ext cx="1935210" cy="369332"/>
          </a:xfrm>
          <a:prstGeom prst="rect">
            <a:avLst/>
          </a:prstGeom>
        </p:spPr>
        <p:txBody>
          <a:bodyPr wrap="none">
            <a:spAutoFit/>
          </a:bodyPr>
          <a:lstStyle/>
          <a:p>
            <a:r>
              <a:rPr lang="en-IN" dirty="0"/>
              <a:t>Structural Patterns</a:t>
            </a:r>
          </a:p>
        </p:txBody>
      </p:sp>
      <p:pic>
        <p:nvPicPr>
          <p:cNvPr id="7" name="Shape 562" descr="stackroutelogo.jpg">
            <a:extLst>
              <a:ext uri="{FF2B5EF4-FFF2-40B4-BE49-F238E27FC236}">
                <a16:creationId xmlns:a16="http://schemas.microsoft.com/office/drawing/2014/main" id="{C32BC6C5-3CAA-43F6-A1AC-4F28F3603ECA}"/>
              </a:ext>
            </a:extLst>
          </p:cNvPr>
          <p:cNvPicPr preferRelativeResize="0"/>
          <p:nvPr/>
        </p:nvPicPr>
        <p:blipFill rotWithShape="1">
          <a:blip r:embed="rId3">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1273717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Flyweight</a:t>
            </a:r>
            <a:endParaRPr lang="en-IN" dirty="0"/>
          </a:p>
        </p:txBody>
      </p:sp>
      <p:sp>
        <p:nvSpPr>
          <p:cNvPr id="3" name="Content Placeholder 2"/>
          <p:cNvSpPr>
            <a:spLocks noGrp="1"/>
          </p:cNvSpPr>
          <p:nvPr>
            <p:ph idx="1"/>
          </p:nvPr>
        </p:nvSpPr>
        <p:spPr/>
        <p:txBody>
          <a:bodyPr>
            <a:normAutofit lnSpcReduction="10000"/>
          </a:bodyPr>
          <a:lstStyle/>
          <a:p>
            <a:r>
              <a:rPr lang="en-US" dirty="0"/>
              <a:t>Flyweight pattern is primarily </a:t>
            </a:r>
            <a:r>
              <a:rPr lang="en-US" b="1" dirty="0"/>
              <a:t>used to reduce the number of objects created </a:t>
            </a:r>
            <a:r>
              <a:rPr lang="en-US" dirty="0"/>
              <a:t>and to decrease memory footprint and increase performance. This type of design pattern comes under structural pattern as this pattern provides ways to decrease object count thus improving the object structure of application.</a:t>
            </a:r>
          </a:p>
          <a:p>
            <a:r>
              <a:rPr lang="en-US" dirty="0"/>
              <a:t>Flyweight pattern tries to reuse already existing similar kind objects by storing them and creates new object when no matching object is found. We will demonstrate this pattern by drawing 20 circles of different locations but we will create only 5 objects. Only 5 colors are available so color property is used to check already existing </a:t>
            </a:r>
            <a:r>
              <a:rPr lang="en-US" i="1" dirty="0"/>
              <a:t>Circle</a:t>
            </a:r>
            <a:r>
              <a:rPr lang="en-US" dirty="0"/>
              <a:t> objects.</a:t>
            </a:r>
          </a:p>
          <a:p>
            <a:endParaRPr lang="en-IN" dirty="0"/>
          </a:p>
        </p:txBody>
      </p:sp>
      <p:pic>
        <p:nvPicPr>
          <p:cNvPr id="4" name="Shape 562" descr="stackroutelogo.jpg">
            <a:extLst>
              <a:ext uri="{FF2B5EF4-FFF2-40B4-BE49-F238E27FC236}">
                <a16:creationId xmlns:a16="http://schemas.microsoft.com/office/drawing/2014/main" id="{4CCFF662-82F7-4180-AF25-AF8AA28F20BB}"/>
              </a:ext>
            </a:extLst>
          </p:cNvPr>
          <p:cNvPicPr preferRelativeResize="0"/>
          <p:nvPr/>
        </p:nvPicPr>
        <p:blipFill rotWithShape="1">
          <a:blip r:embed="rId2">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1696826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IN" dirty="0"/>
            </a:br>
            <a:r>
              <a:rPr lang="en-IN" dirty="0"/>
              <a:t>Flyweight </a:t>
            </a:r>
          </a:p>
        </p:txBody>
      </p:sp>
      <p:sp>
        <p:nvSpPr>
          <p:cNvPr id="6" name="Rectangle 5"/>
          <p:cNvSpPr/>
          <p:nvPr/>
        </p:nvSpPr>
        <p:spPr>
          <a:xfrm>
            <a:off x="9317218" y="286603"/>
            <a:ext cx="1935210" cy="369332"/>
          </a:xfrm>
          <a:prstGeom prst="rect">
            <a:avLst/>
          </a:prstGeom>
        </p:spPr>
        <p:txBody>
          <a:bodyPr wrap="none">
            <a:spAutoFit/>
          </a:bodyPr>
          <a:lstStyle/>
          <a:p>
            <a:r>
              <a:rPr lang="en-IN" dirty="0"/>
              <a:t>Structural Patterns</a:t>
            </a:r>
          </a:p>
        </p:txBody>
      </p:sp>
      <p:pic>
        <p:nvPicPr>
          <p:cNvPr id="7" name="Shape 562" descr="stackroutelogo.jpg">
            <a:extLst>
              <a:ext uri="{FF2B5EF4-FFF2-40B4-BE49-F238E27FC236}">
                <a16:creationId xmlns:a16="http://schemas.microsoft.com/office/drawing/2014/main" id="{BDE37103-B3BE-4CE8-ABCD-F1E7CFEE7AD7}"/>
              </a:ext>
            </a:extLst>
          </p:cNvPr>
          <p:cNvPicPr preferRelativeResize="0"/>
          <p:nvPr/>
        </p:nvPicPr>
        <p:blipFill rotWithShape="1">
          <a:blip r:embed="rId2">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2247871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Examples of common problems solved by design pattern</a:t>
            </a:r>
            <a:br>
              <a:rPr lang="en-IN" sz="3200" dirty="0"/>
            </a:br>
            <a:endParaRPr lang="en-IN" sz="3200" dirty="0"/>
          </a:p>
        </p:txBody>
      </p:sp>
      <p:sp>
        <p:nvSpPr>
          <p:cNvPr id="3" name="Content Placeholder 2"/>
          <p:cNvSpPr>
            <a:spLocks noGrp="1"/>
          </p:cNvSpPr>
          <p:nvPr>
            <p:ph idx="1"/>
          </p:nvPr>
        </p:nvSpPr>
        <p:spPr/>
        <p:txBody>
          <a:bodyPr/>
          <a:lstStyle/>
          <a:p>
            <a:pPr lvl="0"/>
            <a:r>
              <a:rPr lang="en-IN" dirty="0"/>
              <a:t>How to instantiate an object properly</a:t>
            </a:r>
          </a:p>
          <a:p>
            <a:pPr lvl="0"/>
            <a:r>
              <a:rPr lang="en-IN" dirty="0"/>
              <a:t>How to interact between two objects</a:t>
            </a:r>
          </a:p>
          <a:p>
            <a:pPr lvl="0"/>
            <a:endParaRPr lang="en-IN" dirty="0"/>
          </a:p>
          <a:p>
            <a:endParaRPr lang="en-IN" dirty="0"/>
          </a:p>
        </p:txBody>
      </p:sp>
      <p:pic>
        <p:nvPicPr>
          <p:cNvPr id="4" name="Shape 562" descr="stackroutelogo.jpg">
            <a:extLst>
              <a:ext uri="{FF2B5EF4-FFF2-40B4-BE49-F238E27FC236}">
                <a16:creationId xmlns:a16="http://schemas.microsoft.com/office/drawing/2014/main" id="{7754431A-84BF-4071-8E9F-50046075CD6B}"/>
              </a:ext>
            </a:extLst>
          </p:cNvPr>
          <p:cNvPicPr preferRelativeResize="0"/>
          <p:nvPr/>
        </p:nvPicPr>
        <p:blipFill rotWithShape="1">
          <a:blip r:embed="rId2">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37250711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Proxy</a:t>
            </a:r>
            <a:endParaRPr lang="en-IN" dirty="0"/>
          </a:p>
        </p:txBody>
      </p:sp>
      <p:sp>
        <p:nvSpPr>
          <p:cNvPr id="3" name="Content Placeholder 2"/>
          <p:cNvSpPr>
            <a:spLocks noGrp="1"/>
          </p:cNvSpPr>
          <p:nvPr>
            <p:ph idx="1"/>
          </p:nvPr>
        </p:nvSpPr>
        <p:spPr/>
        <p:txBody>
          <a:bodyPr/>
          <a:lstStyle/>
          <a:p>
            <a:r>
              <a:rPr lang="en-US" dirty="0"/>
              <a:t>In proxy pattern, </a:t>
            </a:r>
            <a:r>
              <a:rPr lang="en-US" b="1" dirty="0"/>
              <a:t>a class represents functionality of another class</a:t>
            </a:r>
            <a:r>
              <a:rPr lang="en-US" dirty="0"/>
              <a:t>. This type of design pattern comes under structural pattern.</a:t>
            </a:r>
          </a:p>
          <a:p>
            <a:r>
              <a:rPr lang="en-US" dirty="0"/>
              <a:t>In proxy pattern, we create object having original object to interface its functionality to outer world.</a:t>
            </a:r>
          </a:p>
          <a:p>
            <a:endParaRPr lang="en-IN" dirty="0"/>
          </a:p>
        </p:txBody>
      </p:sp>
      <p:pic>
        <p:nvPicPr>
          <p:cNvPr id="4" name="Shape 562" descr="stackroutelogo.jpg">
            <a:extLst>
              <a:ext uri="{FF2B5EF4-FFF2-40B4-BE49-F238E27FC236}">
                <a16:creationId xmlns:a16="http://schemas.microsoft.com/office/drawing/2014/main" id="{0E5C5B2D-89F2-4670-AA38-00D3D2FAAA10}"/>
              </a:ext>
            </a:extLst>
          </p:cNvPr>
          <p:cNvPicPr preferRelativeResize="0"/>
          <p:nvPr/>
        </p:nvPicPr>
        <p:blipFill rotWithShape="1">
          <a:blip r:embed="rId2">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3383444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Proxy </a:t>
            </a:r>
            <a:endParaRPr lang="en-IN" dirty="0"/>
          </a:p>
        </p:txBody>
      </p:sp>
      <p:sp>
        <p:nvSpPr>
          <p:cNvPr id="6" name="Rectangle 5"/>
          <p:cNvSpPr/>
          <p:nvPr/>
        </p:nvSpPr>
        <p:spPr>
          <a:xfrm>
            <a:off x="8925332" y="379213"/>
            <a:ext cx="1935210" cy="369332"/>
          </a:xfrm>
          <a:prstGeom prst="rect">
            <a:avLst/>
          </a:prstGeom>
        </p:spPr>
        <p:txBody>
          <a:bodyPr wrap="none">
            <a:spAutoFit/>
          </a:bodyPr>
          <a:lstStyle/>
          <a:p>
            <a:r>
              <a:rPr lang="en-IN" dirty="0"/>
              <a:t>Structural Patterns</a:t>
            </a:r>
          </a:p>
        </p:txBody>
      </p:sp>
      <p:pic>
        <p:nvPicPr>
          <p:cNvPr id="7" name="Shape 562" descr="stackroutelogo.jpg">
            <a:extLst>
              <a:ext uri="{FF2B5EF4-FFF2-40B4-BE49-F238E27FC236}">
                <a16:creationId xmlns:a16="http://schemas.microsoft.com/office/drawing/2014/main" id="{2A46A217-B0BA-4831-AD44-EA2307FE4046}"/>
              </a:ext>
            </a:extLst>
          </p:cNvPr>
          <p:cNvPicPr preferRelativeResize="0"/>
          <p:nvPr/>
        </p:nvPicPr>
        <p:blipFill rotWithShape="1">
          <a:blip r:embed="rId2">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2287999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Behavioral Patterns</a:t>
            </a:r>
          </a:p>
        </p:txBody>
      </p:sp>
      <p:sp>
        <p:nvSpPr>
          <p:cNvPr id="3" name="Content Placeholder 2"/>
          <p:cNvSpPr>
            <a:spLocks noGrp="1"/>
          </p:cNvSpPr>
          <p:nvPr>
            <p:ph idx="1"/>
          </p:nvPr>
        </p:nvSpPr>
        <p:spPr/>
        <p:txBody>
          <a:bodyPr/>
          <a:lstStyle/>
          <a:p>
            <a:r>
              <a:rPr lang="en-US" dirty="0"/>
              <a:t>These design patterns are specifically concerned with communication between objects.</a:t>
            </a:r>
          </a:p>
          <a:p>
            <a:r>
              <a:rPr lang="en-IN" dirty="0"/>
              <a:t>Behavioral design patterns are concerned with the interaction and responsibility of objects. In these design patterns, the interaction between the objects should be in such a way that they can easily talk to each other and still should be loosely coupled.</a:t>
            </a:r>
          </a:p>
          <a:p>
            <a:r>
              <a:rPr lang="en-IN" dirty="0"/>
              <a:t>That means the implementation and the client should be loosely coupled to avoid hard coding and dependencies.</a:t>
            </a:r>
          </a:p>
          <a:p>
            <a:endParaRPr lang="en-US" dirty="0"/>
          </a:p>
          <a:p>
            <a:endParaRPr lang="en-IN" dirty="0"/>
          </a:p>
        </p:txBody>
      </p:sp>
      <p:pic>
        <p:nvPicPr>
          <p:cNvPr id="4" name="Shape 562" descr="stackroutelogo.jpg">
            <a:extLst>
              <a:ext uri="{FF2B5EF4-FFF2-40B4-BE49-F238E27FC236}">
                <a16:creationId xmlns:a16="http://schemas.microsoft.com/office/drawing/2014/main" id="{171E485F-850E-4C03-A871-1C0DC9FBAC95}"/>
              </a:ext>
            </a:extLst>
          </p:cNvPr>
          <p:cNvPicPr preferRelativeResize="0"/>
          <p:nvPr/>
        </p:nvPicPr>
        <p:blipFill rotWithShape="1">
          <a:blip r:embed="rId2">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13634651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 Patterns </a:t>
            </a:r>
            <a:endParaRPr lang="en-IN" dirty="0"/>
          </a:p>
        </p:txBody>
      </p:sp>
      <p:sp>
        <p:nvSpPr>
          <p:cNvPr id="3" name="Content Placeholder 2"/>
          <p:cNvSpPr>
            <a:spLocks noGrp="1"/>
          </p:cNvSpPr>
          <p:nvPr>
            <p:ph idx="1"/>
          </p:nvPr>
        </p:nvSpPr>
        <p:spPr/>
        <p:txBody>
          <a:bodyPr>
            <a:normAutofit fontScale="92500" lnSpcReduction="20000"/>
          </a:bodyPr>
          <a:lstStyle/>
          <a:p>
            <a:r>
              <a:rPr lang="en-US" dirty="0"/>
              <a:t>Chain of Responsibilities : build a chain of objects to handle a call in a sequential order.</a:t>
            </a:r>
          </a:p>
          <a:p>
            <a:r>
              <a:rPr lang="en-US" dirty="0"/>
              <a:t>Command : an object is used to encapsulate all information needed to perform an action or trigger an event at a later time.</a:t>
            </a:r>
          </a:p>
          <a:p>
            <a:r>
              <a:rPr lang="en-US" dirty="0"/>
              <a:t>Iterator : make an object Iterable and to make it appear like a collection of objects.</a:t>
            </a:r>
          </a:p>
          <a:p>
            <a:r>
              <a:rPr lang="en-US" dirty="0"/>
              <a:t>Mediator : easy way to decouple many components working together. </a:t>
            </a:r>
          </a:p>
          <a:p>
            <a:r>
              <a:rPr lang="en-US" dirty="0"/>
              <a:t>Memento : provides the ability of restore an object to its previous state (undo via rollback) or to gain access to state of the object, without revealing it’s implementation.</a:t>
            </a:r>
          </a:p>
          <a:p>
            <a:r>
              <a:rPr lang="en-US" dirty="0"/>
              <a:t>Null object : not a GOF design pattern, but a schema which appears frequently enough to be considered a pattern.  </a:t>
            </a:r>
            <a:endParaRPr lang="en-IN" dirty="0"/>
          </a:p>
        </p:txBody>
      </p:sp>
      <p:pic>
        <p:nvPicPr>
          <p:cNvPr id="4" name="Shape 562" descr="stackroutelogo.jpg">
            <a:extLst>
              <a:ext uri="{FF2B5EF4-FFF2-40B4-BE49-F238E27FC236}">
                <a16:creationId xmlns:a16="http://schemas.microsoft.com/office/drawing/2014/main" id="{582B5F5B-45DE-4587-8D8F-E70C8EC3DA1A}"/>
              </a:ext>
            </a:extLst>
          </p:cNvPr>
          <p:cNvPicPr preferRelativeResize="0"/>
          <p:nvPr/>
        </p:nvPicPr>
        <p:blipFill rotWithShape="1">
          <a:blip r:embed="rId2">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32209572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Patterns </a:t>
            </a:r>
            <a:endParaRPr lang="en-IN" dirty="0"/>
          </a:p>
        </p:txBody>
      </p:sp>
      <p:sp>
        <p:nvSpPr>
          <p:cNvPr id="3" name="Content Placeholder 2"/>
          <p:cNvSpPr>
            <a:spLocks noGrp="1"/>
          </p:cNvSpPr>
          <p:nvPr>
            <p:ph idx="1"/>
          </p:nvPr>
        </p:nvSpPr>
        <p:spPr/>
        <p:txBody>
          <a:bodyPr>
            <a:normAutofit fontScale="92500"/>
          </a:bodyPr>
          <a:lstStyle/>
          <a:p>
            <a:r>
              <a:rPr lang="en-US" dirty="0"/>
              <a:t>Observer : implement publish/subscribe  behavior to an object, When ever Subject object changes its state the attached Observers will be notified</a:t>
            </a:r>
          </a:p>
          <a:p>
            <a:r>
              <a:rPr lang="en-US" dirty="0"/>
              <a:t>Specification : separate the statement of how to match a candidate, from the candidate object that it is matched against.</a:t>
            </a:r>
          </a:p>
          <a:p>
            <a:r>
              <a:rPr lang="en-US" dirty="0"/>
              <a:t>State : implements a state machine in a object-oriented way.</a:t>
            </a:r>
          </a:p>
          <a:p>
            <a:r>
              <a:rPr lang="en-US" dirty="0"/>
              <a:t>Visitor : lets you outsource operations on objects to other objects.</a:t>
            </a:r>
          </a:p>
          <a:p>
            <a:r>
              <a:rPr lang="en-US" dirty="0"/>
              <a:t>Strategy : separate strategies and to enable fast switching between them.</a:t>
            </a:r>
          </a:p>
          <a:p>
            <a:r>
              <a:rPr lang="en-US" dirty="0"/>
              <a:t>Template method : one or more algorithm steps can be overridden by subclasses to allow differing behaviors while ensuring that the overarching algorithm is still followed.</a:t>
            </a:r>
            <a:endParaRPr lang="en-IN" dirty="0"/>
          </a:p>
        </p:txBody>
      </p:sp>
      <p:pic>
        <p:nvPicPr>
          <p:cNvPr id="4" name="Shape 562" descr="stackroutelogo.jpg">
            <a:extLst>
              <a:ext uri="{FF2B5EF4-FFF2-40B4-BE49-F238E27FC236}">
                <a16:creationId xmlns:a16="http://schemas.microsoft.com/office/drawing/2014/main" id="{F9D40C87-560F-431D-B6E8-39A010B621C8}"/>
              </a:ext>
            </a:extLst>
          </p:cNvPr>
          <p:cNvPicPr preferRelativeResize="0"/>
          <p:nvPr/>
        </p:nvPicPr>
        <p:blipFill rotWithShape="1">
          <a:blip r:embed="rId2">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17362387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 of responsibility</a:t>
            </a:r>
            <a:endParaRPr lang="en-IN" dirty="0"/>
          </a:p>
        </p:txBody>
      </p:sp>
      <p:sp>
        <p:nvSpPr>
          <p:cNvPr id="3" name="Content Placeholder 2"/>
          <p:cNvSpPr>
            <a:spLocks noGrp="1"/>
          </p:cNvSpPr>
          <p:nvPr>
            <p:ph idx="1"/>
          </p:nvPr>
        </p:nvSpPr>
        <p:spPr/>
        <p:txBody>
          <a:bodyPr/>
          <a:lstStyle/>
          <a:p>
            <a:r>
              <a:rPr lang="en-US" dirty="0"/>
              <a:t>As the name suggests, the chain of responsibility pattern </a:t>
            </a:r>
            <a:r>
              <a:rPr lang="en-US" b="1" dirty="0"/>
              <a:t>creates a chain of receiver objects for a request.</a:t>
            </a:r>
            <a:r>
              <a:rPr lang="en-US" dirty="0"/>
              <a:t> This pattern decouples sender and receiver of a request based on type of request. This pattern comes under behavioral patterns.</a:t>
            </a:r>
          </a:p>
          <a:p>
            <a:endParaRPr lang="en-US" dirty="0"/>
          </a:p>
          <a:p>
            <a:r>
              <a:rPr lang="en-US" dirty="0"/>
              <a:t>In this pattern, normally each receiver contains reference to another receiver. If one object cannot handle the request then it passes the same to the next receiver and so on.</a:t>
            </a:r>
            <a:endParaRPr lang="en-IN" dirty="0"/>
          </a:p>
        </p:txBody>
      </p:sp>
      <p:pic>
        <p:nvPicPr>
          <p:cNvPr id="4" name="Shape 562" descr="stackroutelogo.jpg">
            <a:extLst>
              <a:ext uri="{FF2B5EF4-FFF2-40B4-BE49-F238E27FC236}">
                <a16:creationId xmlns:a16="http://schemas.microsoft.com/office/drawing/2014/main" id="{19C3AD33-8575-4267-B001-0547810FB00F}"/>
              </a:ext>
            </a:extLst>
          </p:cNvPr>
          <p:cNvPicPr preferRelativeResize="0"/>
          <p:nvPr/>
        </p:nvPicPr>
        <p:blipFill rotWithShape="1">
          <a:blip r:embed="rId2">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23777517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IN" dirty="0"/>
              <a:t>Chain of Responsibility : </a:t>
            </a:r>
            <a:r>
              <a:rPr lang="en-US" dirty="0"/>
              <a:t>Vending Machine with single coin slot</a:t>
            </a:r>
            <a:endParaRPr lang="en-IN" dirty="0"/>
          </a:p>
        </p:txBody>
      </p:sp>
      <p:pic>
        <p:nvPicPr>
          <p:cNvPr id="4" name="Content Placeholder 3"/>
          <p:cNvPicPr>
            <a:picLocks noGrp="1" noChangeAspect="1"/>
          </p:cNvPicPr>
          <p:nvPr>
            <p:ph idx="1"/>
          </p:nvPr>
        </p:nvPicPr>
        <p:blipFill>
          <a:blip r:embed="rId2"/>
          <a:stretch>
            <a:fillRect/>
          </a:stretch>
        </p:blipFill>
        <p:spPr>
          <a:xfrm>
            <a:off x="1097280" y="2117544"/>
            <a:ext cx="5334000" cy="3619500"/>
          </a:xfrm>
          <a:prstGeom prst="rect">
            <a:avLst/>
          </a:prstGeom>
        </p:spPr>
      </p:pic>
      <p:sp>
        <p:nvSpPr>
          <p:cNvPr id="5" name="Rectangle 4"/>
          <p:cNvSpPr/>
          <p:nvPr/>
        </p:nvSpPr>
        <p:spPr>
          <a:xfrm>
            <a:off x="7846423" y="2496133"/>
            <a:ext cx="3474720" cy="2862322"/>
          </a:xfrm>
          <a:prstGeom prst="rect">
            <a:avLst/>
          </a:prstGeom>
        </p:spPr>
        <p:txBody>
          <a:bodyPr wrap="square">
            <a:spAutoFit/>
          </a:bodyPr>
          <a:lstStyle/>
          <a:p>
            <a:r>
              <a:rPr lang="en-US" dirty="0"/>
              <a:t>We have created an abstract class </a:t>
            </a:r>
            <a:r>
              <a:rPr lang="en-US" dirty="0" err="1"/>
              <a:t>AbstractLogger</a:t>
            </a:r>
            <a:r>
              <a:rPr lang="en-US" dirty="0"/>
              <a:t> with a level of logging. Then we have created three types of loggers extending the </a:t>
            </a:r>
            <a:r>
              <a:rPr lang="en-US" dirty="0" err="1"/>
              <a:t>AbstractLogger</a:t>
            </a:r>
            <a:r>
              <a:rPr lang="en-US" dirty="0"/>
              <a:t>. Each logger checks the level of message to its level and print accordingly otherwise does not print and pass the message to its next logger.</a:t>
            </a:r>
          </a:p>
          <a:p>
            <a:endParaRPr lang="en-US" dirty="0"/>
          </a:p>
        </p:txBody>
      </p:sp>
      <p:sp>
        <p:nvSpPr>
          <p:cNvPr id="6" name="Rectangle 5"/>
          <p:cNvSpPr/>
          <p:nvPr/>
        </p:nvSpPr>
        <p:spPr>
          <a:xfrm>
            <a:off x="9583783" y="5932562"/>
            <a:ext cx="2054793" cy="369332"/>
          </a:xfrm>
          <a:prstGeom prst="rect">
            <a:avLst/>
          </a:prstGeom>
        </p:spPr>
        <p:txBody>
          <a:bodyPr wrap="none">
            <a:spAutoFit/>
          </a:bodyPr>
          <a:lstStyle/>
          <a:p>
            <a:r>
              <a:rPr lang="en-US" dirty="0"/>
              <a:t>Behavioral Patterns </a:t>
            </a:r>
            <a:endParaRPr lang="en-IN" dirty="0"/>
          </a:p>
        </p:txBody>
      </p:sp>
      <p:pic>
        <p:nvPicPr>
          <p:cNvPr id="7" name="Shape 562" descr="stackroutelogo.jpg">
            <a:extLst>
              <a:ext uri="{FF2B5EF4-FFF2-40B4-BE49-F238E27FC236}">
                <a16:creationId xmlns:a16="http://schemas.microsoft.com/office/drawing/2014/main" id="{095A4550-3EA8-4C5B-80E6-CE5A4BF7CF71}"/>
              </a:ext>
            </a:extLst>
          </p:cNvPr>
          <p:cNvPicPr preferRelativeResize="0"/>
          <p:nvPr/>
        </p:nvPicPr>
        <p:blipFill rotWithShape="1">
          <a:blip r:embed="rId3">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10969842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3754"/>
            <a:ext cx="10515600" cy="1325563"/>
          </a:xfrm>
        </p:spPr>
        <p:txBody>
          <a:bodyPr/>
          <a:lstStyle/>
          <a:p>
            <a:r>
              <a:rPr lang="en-US" dirty="0">
                <a:solidFill>
                  <a:srgbClr val="FF0000"/>
                </a:solidFill>
              </a:rPr>
              <a:t>Command</a:t>
            </a:r>
            <a:endParaRPr lang="en-IN" dirty="0">
              <a:solidFill>
                <a:srgbClr val="FF0000"/>
              </a:solidFill>
            </a:endParaRPr>
          </a:p>
        </p:txBody>
      </p:sp>
      <p:sp>
        <p:nvSpPr>
          <p:cNvPr id="3" name="Content Placeholder 2"/>
          <p:cNvSpPr>
            <a:spLocks noGrp="1"/>
          </p:cNvSpPr>
          <p:nvPr>
            <p:ph idx="1"/>
          </p:nvPr>
        </p:nvSpPr>
        <p:spPr/>
        <p:txBody>
          <a:bodyPr/>
          <a:lstStyle/>
          <a:p>
            <a:r>
              <a:rPr lang="en-US" dirty="0"/>
              <a:t>Command pattern is a </a:t>
            </a:r>
            <a:r>
              <a:rPr lang="en-US" b="1" dirty="0"/>
              <a:t>data driven design pattern </a:t>
            </a:r>
            <a:r>
              <a:rPr lang="en-US" dirty="0"/>
              <a:t>and falls under behavioral pattern category. A request is wrapped under an object as command and passed to invoker object. Invoker object looks for the appropriate object which can handle this command and passes the command to the corresponding object which executes the command.</a:t>
            </a:r>
            <a:endParaRPr lang="en-IN" dirty="0"/>
          </a:p>
        </p:txBody>
      </p:sp>
      <p:pic>
        <p:nvPicPr>
          <p:cNvPr id="4" name="Shape 562" descr="stackroutelogo.jpg">
            <a:extLst>
              <a:ext uri="{FF2B5EF4-FFF2-40B4-BE49-F238E27FC236}">
                <a16:creationId xmlns:a16="http://schemas.microsoft.com/office/drawing/2014/main" id="{3D0EF11F-D457-4F66-A903-C35E9F36E4DF}"/>
              </a:ext>
            </a:extLst>
          </p:cNvPr>
          <p:cNvPicPr preferRelativeResize="0"/>
          <p:nvPr/>
        </p:nvPicPr>
        <p:blipFill rotWithShape="1">
          <a:blip r:embed="rId2">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40383954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 The “check” at a dinner</a:t>
            </a:r>
            <a:endParaRPr lang="en-IN" dirty="0"/>
          </a:p>
        </p:txBody>
      </p:sp>
      <p:pic>
        <p:nvPicPr>
          <p:cNvPr id="4" name="Content Placeholder 3"/>
          <p:cNvPicPr>
            <a:picLocks noGrp="1" noChangeAspect="1"/>
          </p:cNvPicPr>
          <p:nvPr>
            <p:ph idx="1"/>
          </p:nvPr>
        </p:nvPicPr>
        <p:blipFill>
          <a:blip r:embed="rId2"/>
          <a:stretch>
            <a:fillRect/>
          </a:stretch>
        </p:blipFill>
        <p:spPr>
          <a:xfrm>
            <a:off x="933678" y="2031547"/>
            <a:ext cx="5334000" cy="4000500"/>
          </a:xfrm>
          <a:prstGeom prst="rect">
            <a:avLst/>
          </a:prstGeom>
        </p:spPr>
      </p:pic>
      <p:sp>
        <p:nvSpPr>
          <p:cNvPr id="5" name="Rectangle 4"/>
          <p:cNvSpPr/>
          <p:nvPr/>
        </p:nvSpPr>
        <p:spPr>
          <a:xfrm>
            <a:off x="7036526" y="1737360"/>
            <a:ext cx="4119154" cy="4524315"/>
          </a:xfrm>
          <a:prstGeom prst="rect">
            <a:avLst/>
          </a:prstGeom>
        </p:spPr>
        <p:txBody>
          <a:bodyPr wrap="square">
            <a:spAutoFit/>
          </a:bodyPr>
          <a:lstStyle/>
          <a:p>
            <a:r>
              <a:rPr lang="en-US" dirty="0"/>
              <a:t>We have created an interface Order which is acting as a command. We have created a Stock class which acts as a request. We have concrete command classes </a:t>
            </a:r>
            <a:r>
              <a:rPr lang="en-US" dirty="0" err="1"/>
              <a:t>BuyStock</a:t>
            </a:r>
            <a:r>
              <a:rPr lang="en-US" dirty="0"/>
              <a:t> and </a:t>
            </a:r>
            <a:r>
              <a:rPr lang="en-US" dirty="0" err="1"/>
              <a:t>SellStock</a:t>
            </a:r>
            <a:r>
              <a:rPr lang="en-US" dirty="0"/>
              <a:t> implementing Order interface which will do actual command processing. A class Broker is created which acts as an invoker object. It can take and place orders.</a:t>
            </a:r>
          </a:p>
          <a:p>
            <a:endParaRPr lang="en-US" dirty="0"/>
          </a:p>
          <a:p>
            <a:r>
              <a:rPr lang="en-US" dirty="0"/>
              <a:t>Broker object uses command pattern to identify which object will execute which command based on the type of command. </a:t>
            </a:r>
            <a:r>
              <a:rPr lang="en-US" dirty="0" err="1"/>
              <a:t>CommandPatternDemo</a:t>
            </a:r>
            <a:r>
              <a:rPr lang="en-US" dirty="0"/>
              <a:t>, our demo class, will use Broker class to demonstrate command pattern.</a:t>
            </a:r>
            <a:endParaRPr lang="en-IN" dirty="0"/>
          </a:p>
        </p:txBody>
      </p:sp>
      <p:sp>
        <p:nvSpPr>
          <p:cNvPr id="6" name="Rectangle 5"/>
          <p:cNvSpPr/>
          <p:nvPr/>
        </p:nvSpPr>
        <p:spPr>
          <a:xfrm>
            <a:off x="9457723" y="286603"/>
            <a:ext cx="2054793" cy="369332"/>
          </a:xfrm>
          <a:prstGeom prst="rect">
            <a:avLst/>
          </a:prstGeom>
        </p:spPr>
        <p:txBody>
          <a:bodyPr wrap="none">
            <a:spAutoFit/>
          </a:bodyPr>
          <a:lstStyle/>
          <a:p>
            <a:r>
              <a:rPr lang="en-US" dirty="0"/>
              <a:t>Behavioral Patterns </a:t>
            </a:r>
            <a:endParaRPr lang="en-IN" dirty="0"/>
          </a:p>
        </p:txBody>
      </p:sp>
      <p:pic>
        <p:nvPicPr>
          <p:cNvPr id="7" name="Shape 562" descr="stackroutelogo.jpg">
            <a:extLst>
              <a:ext uri="{FF2B5EF4-FFF2-40B4-BE49-F238E27FC236}">
                <a16:creationId xmlns:a16="http://schemas.microsoft.com/office/drawing/2014/main" id="{B968B2C0-45D0-4122-90C0-C174F2DF8219}"/>
              </a:ext>
            </a:extLst>
          </p:cNvPr>
          <p:cNvPicPr preferRelativeResize="0"/>
          <p:nvPr/>
        </p:nvPicPr>
        <p:blipFill rotWithShape="1">
          <a:blip r:embed="rId3">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36523212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a:t>
            </a:r>
            <a:endParaRPr lang="en-IN" dirty="0"/>
          </a:p>
        </p:txBody>
      </p:sp>
      <p:sp>
        <p:nvSpPr>
          <p:cNvPr id="3" name="Content Placeholder 2"/>
          <p:cNvSpPr>
            <a:spLocks noGrp="1"/>
          </p:cNvSpPr>
          <p:nvPr>
            <p:ph idx="1"/>
          </p:nvPr>
        </p:nvSpPr>
        <p:spPr/>
        <p:txBody>
          <a:bodyPr/>
          <a:lstStyle/>
          <a:p>
            <a:r>
              <a:rPr lang="en-US" dirty="0"/>
              <a:t>Iterator pattern is very commonly used design pattern in Java and </a:t>
            </a:r>
            <a:r>
              <a:rPr lang="en-US" dirty="0" err="1"/>
              <a:t>.Net</a:t>
            </a:r>
            <a:r>
              <a:rPr lang="en-US" dirty="0"/>
              <a:t> programming environment. This pattern is used </a:t>
            </a:r>
            <a:r>
              <a:rPr lang="en-US" b="1" dirty="0"/>
              <a:t>to get a way to access the elements of a collection object in sequential manner without any need to know its underlying representation</a:t>
            </a:r>
            <a:r>
              <a:rPr lang="en-US" dirty="0"/>
              <a:t>.</a:t>
            </a:r>
          </a:p>
          <a:p>
            <a:r>
              <a:rPr lang="en-US" dirty="0"/>
              <a:t>Iterator pattern falls under behavioral pattern category.</a:t>
            </a:r>
          </a:p>
          <a:p>
            <a:endParaRPr lang="en-IN" dirty="0"/>
          </a:p>
        </p:txBody>
      </p:sp>
      <p:pic>
        <p:nvPicPr>
          <p:cNvPr id="4" name="Shape 562" descr="stackroutelogo.jpg">
            <a:extLst>
              <a:ext uri="{FF2B5EF4-FFF2-40B4-BE49-F238E27FC236}">
                <a16:creationId xmlns:a16="http://schemas.microsoft.com/office/drawing/2014/main" id="{C4F037AA-ABB9-4D35-89BE-42D329AD58C7}"/>
              </a:ext>
            </a:extLst>
          </p:cNvPr>
          <p:cNvPicPr preferRelativeResize="0"/>
          <p:nvPr/>
        </p:nvPicPr>
        <p:blipFill rotWithShape="1">
          <a:blip r:embed="rId2">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615699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endParaRPr lang="en-IN" dirty="0"/>
          </a:p>
        </p:txBody>
      </p:sp>
      <p:sp>
        <p:nvSpPr>
          <p:cNvPr id="3" name="Content Placeholder 2"/>
          <p:cNvSpPr>
            <a:spLocks noGrp="1"/>
          </p:cNvSpPr>
          <p:nvPr>
            <p:ph idx="1"/>
          </p:nvPr>
        </p:nvSpPr>
        <p:spPr/>
        <p:txBody>
          <a:bodyPr/>
          <a:lstStyle/>
          <a:p>
            <a:r>
              <a:rPr lang="en-IN" i="1" dirty="0"/>
              <a:t>Design patterns are Solving recurring design problems</a:t>
            </a:r>
            <a:endParaRPr lang="en-IN" dirty="0"/>
          </a:p>
          <a:p>
            <a:pPr marL="0" indent="0">
              <a:buNone/>
            </a:pPr>
            <a:r>
              <a:rPr lang="en-IN" i="1" dirty="0"/>
              <a:t> </a:t>
            </a:r>
            <a:endParaRPr lang="en-IN" dirty="0"/>
          </a:p>
          <a:p>
            <a:r>
              <a:rPr lang="en-IN" dirty="0"/>
              <a:t>Software development design patterns were stated as best practices that were applied again and again to similar problems encountered in different contexts</a:t>
            </a:r>
          </a:p>
          <a:p>
            <a:endParaRPr lang="en-IN" dirty="0"/>
          </a:p>
        </p:txBody>
      </p:sp>
      <p:pic>
        <p:nvPicPr>
          <p:cNvPr id="4" name="Shape 562" descr="stackroutelogo.jpg">
            <a:extLst>
              <a:ext uri="{FF2B5EF4-FFF2-40B4-BE49-F238E27FC236}">
                <a16:creationId xmlns:a16="http://schemas.microsoft.com/office/drawing/2014/main" id="{FB2994BC-9E8F-4F34-93E6-DADCD0D68E98}"/>
              </a:ext>
            </a:extLst>
          </p:cNvPr>
          <p:cNvPicPr preferRelativeResize="0"/>
          <p:nvPr/>
        </p:nvPicPr>
        <p:blipFill rotWithShape="1">
          <a:blip r:embed="rId2">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13201521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 </a:t>
            </a:r>
            <a:r>
              <a:rPr lang="en-US"/>
              <a:t>:  TV </a:t>
            </a:r>
            <a:r>
              <a:rPr lang="en-US" dirty="0"/>
              <a:t>Remote Control</a:t>
            </a:r>
            <a:endParaRPr lang="en-IN" dirty="0"/>
          </a:p>
        </p:txBody>
      </p:sp>
      <p:pic>
        <p:nvPicPr>
          <p:cNvPr id="4" name="Content Placeholder 3"/>
          <p:cNvPicPr>
            <a:picLocks noGrp="1" noChangeAspect="1"/>
          </p:cNvPicPr>
          <p:nvPr>
            <p:ph idx="1"/>
          </p:nvPr>
        </p:nvPicPr>
        <p:blipFill>
          <a:blip r:embed="rId2"/>
          <a:stretch>
            <a:fillRect/>
          </a:stretch>
        </p:blipFill>
        <p:spPr>
          <a:xfrm>
            <a:off x="872717" y="2618423"/>
            <a:ext cx="5334000" cy="2600325"/>
          </a:xfrm>
          <a:prstGeom prst="rect">
            <a:avLst/>
          </a:prstGeom>
        </p:spPr>
      </p:pic>
      <p:sp>
        <p:nvSpPr>
          <p:cNvPr id="5" name="Rectangle 4"/>
          <p:cNvSpPr/>
          <p:nvPr/>
        </p:nvSpPr>
        <p:spPr>
          <a:xfrm>
            <a:off x="7524206" y="2075379"/>
            <a:ext cx="3631474" cy="3970318"/>
          </a:xfrm>
          <a:prstGeom prst="rect">
            <a:avLst/>
          </a:prstGeom>
        </p:spPr>
        <p:txBody>
          <a:bodyPr wrap="square">
            <a:spAutoFit/>
          </a:bodyPr>
          <a:lstStyle/>
          <a:p>
            <a:r>
              <a:rPr lang="en-US" dirty="0"/>
              <a:t>We're going to create a Iterator interface which narrates navigation method and a Container interface which </a:t>
            </a:r>
            <a:r>
              <a:rPr lang="en-US" dirty="0" err="1"/>
              <a:t>retruns</a:t>
            </a:r>
            <a:r>
              <a:rPr lang="en-US" dirty="0"/>
              <a:t> the iterator . Concrete classes implementing the Container interface will be responsible to implement Iterator interface and use it</a:t>
            </a:r>
          </a:p>
          <a:p>
            <a:endParaRPr lang="en-US" dirty="0"/>
          </a:p>
          <a:p>
            <a:r>
              <a:rPr lang="en-US" dirty="0" err="1"/>
              <a:t>IteratorPatternDemo</a:t>
            </a:r>
            <a:r>
              <a:rPr lang="en-US" dirty="0"/>
              <a:t>, our demo class will use </a:t>
            </a:r>
            <a:r>
              <a:rPr lang="en-US" dirty="0" err="1"/>
              <a:t>NamesRepository</a:t>
            </a:r>
            <a:r>
              <a:rPr lang="en-US" dirty="0"/>
              <a:t>, a concrete class implementation to print a Names stored as a collection in </a:t>
            </a:r>
            <a:r>
              <a:rPr lang="en-US" dirty="0" err="1"/>
              <a:t>NamesRepository</a:t>
            </a:r>
            <a:r>
              <a:rPr lang="en-US" dirty="0"/>
              <a:t>.</a:t>
            </a:r>
            <a:endParaRPr lang="en-IN" dirty="0"/>
          </a:p>
        </p:txBody>
      </p:sp>
      <p:sp>
        <p:nvSpPr>
          <p:cNvPr id="6" name="Rectangle 5"/>
          <p:cNvSpPr/>
          <p:nvPr/>
        </p:nvSpPr>
        <p:spPr>
          <a:xfrm>
            <a:off x="9100887" y="422757"/>
            <a:ext cx="2054793" cy="369332"/>
          </a:xfrm>
          <a:prstGeom prst="rect">
            <a:avLst/>
          </a:prstGeom>
        </p:spPr>
        <p:txBody>
          <a:bodyPr wrap="none">
            <a:spAutoFit/>
          </a:bodyPr>
          <a:lstStyle/>
          <a:p>
            <a:r>
              <a:rPr lang="en-US" dirty="0"/>
              <a:t>Behavioral Patterns </a:t>
            </a:r>
            <a:endParaRPr lang="en-IN" dirty="0"/>
          </a:p>
        </p:txBody>
      </p:sp>
      <p:pic>
        <p:nvPicPr>
          <p:cNvPr id="7" name="Shape 562" descr="stackroutelogo.jpg">
            <a:extLst>
              <a:ext uri="{FF2B5EF4-FFF2-40B4-BE49-F238E27FC236}">
                <a16:creationId xmlns:a16="http://schemas.microsoft.com/office/drawing/2014/main" id="{1D40DAB8-F6A4-41C8-9F22-FE3BBE098F79}"/>
              </a:ext>
            </a:extLst>
          </p:cNvPr>
          <p:cNvPicPr preferRelativeResize="0"/>
          <p:nvPr/>
        </p:nvPicPr>
        <p:blipFill rotWithShape="1">
          <a:blip r:embed="rId3">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14017650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Mediator</a:t>
            </a:r>
            <a:endParaRPr lang="en-IN" dirty="0"/>
          </a:p>
        </p:txBody>
      </p:sp>
      <p:sp>
        <p:nvSpPr>
          <p:cNvPr id="3" name="Content Placeholder 2"/>
          <p:cNvSpPr>
            <a:spLocks noGrp="1"/>
          </p:cNvSpPr>
          <p:nvPr>
            <p:ph idx="1"/>
          </p:nvPr>
        </p:nvSpPr>
        <p:spPr/>
        <p:txBody>
          <a:bodyPr/>
          <a:lstStyle/>
          <a:p>
            <a:r>
              <a:rPr lang="en-US" dirty="0"/>
              <a:t>Mediator pattern is used </a:t>
            </a:r>
            <a:r>
              <a:rPr lang="en-US" b="1" dirty="0"/>
              <a:t>to reduce communication complexity between multiple objects or classes. </a:t>
            </a:r>
            <a:r>
              <a:rPr lang="en-US" dirty="0"/>
              <a:t>This pattern provides a mediator class which normally handles all the communications between different classes and supports easy maintenance of the code by loose coupling. Mediator pattern falls under behavioral pattern category.</a:t>
            </a:r>
            <a:endParaRPr lang="en-IN" dirty="0"/>
          </a:p>
        </p:txBody>
      </p:sp>
      <p:pic>
        <p:nvPicPr>
          <p:cNvPr id="4" name="Shape 562" descr="stackroutelogo.jpg">
            <a:extLst>
              <a:ext uri="{FF2B5EF4-FFF2-40B4-BE49-F238E27FC236}">
                <a16:creationId xmlns:a16="http://schemas.microsoft.com/office/drawing/2014/main" id="{E07FC5CC-3602-4AAF-A111-27199D221A40}"/>
              </a:ext>
            </a:extLst>
          </p:cNvPr>
          <p:cNvPicPr preferRelativeResize="0"/>
          <p:nvPr/>
        </p:nvPicPr>
        <p:blipFill rotWithShape="1">
          <a:blip r:embed="rId2">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8383801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Mediator : ATC Mediator </a:t>
            </a:r>
            <a:endParaRPr lang="en-IN" dirty="0"/>
          </a:p>
        </p:txBody>
      </p:sp>
      <p:pic>
        <p:nvPicPr>
          <p:cNvPr id="4" name="Content Placeholder 3"/>
          <p:cNvPicPr>
            <a:picLocks noGrp="1" noChangeAspect="1"/>
          </p:cNvPicPr>
          <p:nvPr>
            <p:ph idx="1"/>
          </p:nvPr>
        </p:nvPicPr>
        <p:blipFill>
          <a:blip r:embed="rId2"/>
          <a:stretch>
            <a:fillRect/>
          </a:stretch>
        </p:blipFill>
        <p:spPr>
          <a:xfrm>
            <a:off x="1282020" y="3439886"/>
            <a:ext cx="5334000" cy="2107474"/>
          </a:xfrm>
          <a:prstGeom prst="rect">
            <a:avLst/>
          </a:prstGeom>
        </p:spPr>
      </p:pic>
      <p:sp>
        <p:nvSpPr>
          <p:cNvPr id="5" name="Rectangle 4"/>
          <p:cNvSpPr/>
          <p:nvPr/>
        </p:nvSpPr>
        <p:spPr>
          <a:xfrm>
            <a:off x="7019109" y="1891661"/>
            <a:ext cx="4275908" cy="3416320"/>
          </a:xfrm>
          <a:prstGeom prst="rect">
            <a:avLst/>
          </a:prstGeom>
        </p:spPr>
        <p:txBody>
          <a:bodyPr wrap="square">
            <a:spAutoFit/>
          </a:bodyPr>
          <a:lstStyle/>
          <a:p>
            <a:pPr algn="just"/>
            <a:r>
              <a:rPr lang="en-US" dirty="0">
                <a:solidFill>
                  <a:srgbClr val="000000"/>
                </a:solidFill>
                <a:latin typeface="Arial" panose="020B0604020202020204" pitchFamily="34" charset="0"/>
              </a:rPr>
              <a:t>We are demonstrating mediator pattern by example of a chat room where multiple users can send message to chat room and it is the responsibility of chat room to show the messages to all users. We have created two classes </a:t>
            </a:r>
            <a:r>
              <a:rPr lang="en-US" i="1" dirty="0" err="1">
                <a:solidFill>
                  <a:srgbClr val="000000"/>
                </a:solidFill>
                <a:latin typeface="Arial" panose="020B0604020202020204" pitchFamily="34" charset="0"/>
              </a:rPr>
              <a:t>ChatRoom</a:t>
            </a:r>
            <a:r>
              <a:rPr lang="en-US" dirty="0">
                <a:solidFill>
                  <a:srgbClr val="000000"/>
                </a:solidFill>
                <a:latin typeface="Arial" panose="020B0604020202020204" pitchFamily="34" charset="0"/>
              </a:rPr>
              <a:t> and </a:t>
            </a:r>
            <a:r>
              <a:rPr lang="en-US" i="1" dirty="0">
                <a:solidFill>
                  <a:srgbClr val="000000"/>
                </a:solidFill>
                <a:latin typeface="Arial" panose="020B0604020202020204" pitchFamily="34" charset="0"/>
              </a:rPr>
              <a:t>User</a:t>
            </a:r>
            <a:r>
              <a:rPr lang="en-US" dirty="0">
                <a:solidFill>
                  <a:srgbClr val="000000"/>
                </a:solidFill>
                <a:latin typeface="Arial" panose="020B0604020202020204" pitchFamily="34" charset="0"/>
              </a:rPr>
              <a:t>. </a:t>
            </a:r>
            <a:r>
              <a:rPr lang="en-US" i="1" dirty="0">
                <a:solidFill>
                  <a:srgbClr val="000000"/>
                </a:solidFill>
                <a:latin typeface="Arial" panose="020B0604020202020204" pitchFamily="34" charset="0"/>
              </a:rPr>
              <a:t>User</a:t>
            </a:r>
            <a:r>
              <a:rPr lang="en-US" dirty="0">
                <a:solidFill>
                  <a:srgbClr val="000000"/>
                </a:solidFill>
                <a:latin typeface="Arial" panose="020B0604020202020204" pitchFamily="34" charset="0"/>
              </a:rPr>
              <a:t> objects will use </a:t>
            </a:r>
            <a:r>
              <a:rPr lang="en-US" i="1" dirty="0" err="1">
                <a:solidFill>
                  <a:srgbClr val="000000"/>
                </a:solidFill>
                <a:latin typeface="Arial" panose="020B0604020202020204" pitchFamily="34" charset="0"/>
              </a:rPr>
              <a:t>ChatRoom</a:t>
            </a:r>
            <a:r>
              <a:rPr lang="en-US" dirty="0">
                <a:solidFill>
                  <a:srgbClr val="000000"/>
                </a:solidFill>
                <a:latin typeface="Arial" panose="020B0604020202020204" pitchFamily="34" charset="0"/>
              </a:rPr>
              <a:t> method to share their messages.</a:t>
            </a:r>
          </a:p>
          <a:p>
            <a:pPr algn="just"/>
            <a:r>
              <a:rPr lang="en-US" i="1" dirty="0" err="1">
                <a:solidFill>
                  <a:srgbClr val="000000"/>
                </a:solidFill>
                <a:latin typeface="Arial" panose="020B0604020202020204" pitchFamily="34" charset="0"/>
              </a:rPr>
              <a:t>MediatorPatternDemo</a:t>
            </a:r>
            <a:r>
              <a:rPr lang="en-US" dirty="0">
                <a:solidFill>
                  <a:srgbClr val="000000"/>
                </a:solidFill>
                <a:latin typeface="Arial" panose="020B0604020202020204" pitchFamily="34" charset="0"/>
              </a:rPr>
              <a:t>, our demo class, will use </a:t>
            </a:r>
            <a:r>
              <a:rPr lang="en-US" i="1" dirty="0">
                <a:solidFill>
                  <a:srgbClr val="000000"/>
                </a:solidFill>
                <a:latin typeface="Arial" panose="020B0604020202020204" pitchFamily="34" charset="0"/>
              </a:rPr>
              <a:t>User</a:t>
            </a:r>
            <a:r>
              <a:rPr lang="en-US" dirty="0">
                <a:solidFill>
                  <a:srgbClr val="000000"/>
                </a:solidFill>
                <a:latin typeface="Arial" panose="020B0604020202020204" pitchFamily="34" charset="0"/>
              </a:rPr>
              <a:t> objects to show communication between them.</a:t>
            </a:r>
            <a:endParaRPr lang="en-US" b="0" i="0" dirty="0">
              <a:solidFill>
                <a:srgbClr val="000000"/>
              </a:solidFill>
              <a:effectLst/>
              <a:latin typeface="Arial" panose="020B0604020202020204" pitchFamily="34" charset="0"/>
            </a:endParaRPr>
          </a:p>
        </p:txBody>
      </p:sp>
      <p:sp>
        <p:nvSpPr>
          <p:cNvPr id="6" name="Rectangle 5"/>
          <p:cNvSpPr/>
          <p:nvPr/>
        </p:nvSpPr>
        <p:spPr>
          <a:xfrm>
            <a:off x="9414180" y="286603"/>
            <a:ext cx="2054793" cy="369332"/>
          </a:xfrm>
          <a:prstGeom prst="rect">
            <a:avLst/>
          </a:prstGeom>
        </p:spPr>
        <p:txBody>
          <a:bodyPr wrap="none">
            <a:spAutoFit/>
          </a:bodyPr>
          <a:lstStyle/>
          <a:p>
            <a:r>
              <a:rPr lang="en-US" dirty="0"/>
              <a:t>Behavioral Patterns </a:t>
            </a:r>
            <a:endParaRPr lang="en-IN" dirty="0"/>
          </a:p>
        </p:txBody>
      </p:sp>
      <p:pic>
        <p:nvPicPr>
          <p:cNvPr id="7" name="Shape 562" descr="stackroutelogo.jpg">
            <a:extLst>
              <a:ext uri="{FF2B5EF4-FFF2-40B4-BE49-F238E27FC236}">
                <a16:creationId xmlns:a16="http://schemas.microsoft.com/office/drawing/2014/main" id="{883C6BB5-286E-4E51-AB2F-5AFF7A6E49AF}"/>
              </a:ext>
            </a:extLst>
          </p:cNvPr>
          <p:cNvPicPr preferRelativeResize="0"/>
          <p:nvPr/>
        </p:nvPicPr>
        <p:blipFill rotWithShape="1">
          <a:blip r:embed="rId3">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7146012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Memento</a:t>
            </a:r>
            <a:endParaRPr lang="en-IN" dirty="0"/>
          </a:p>
        </p:txBody>
      </p:sp>
      <p:sp>
        <p:nvSpPr>
          <p:cNvPr id="3" name="Content Placeholder 2"/>
          <p:cNvSpPr>
            <a:spLocks noGrp="1"/>
          </p:cNvSpPr>
          <p:nvPr>
            <p:ph idx="1"/>
          </p:nvPr>
        </p:nvSpPr>
        <p:spPr/>
        <p:txBody>
          <a:bodyPr/>
          <a:lstStyle/>
          <a:p>
            <a:r>
              <a:rPr lang="en-US" dirty="0"/>
              <a:t>Memento pattern </a:t>
            </a:r>
            <a:r>
              <a:rPr lang="en-US" b="1" dirty="0"/>
              <a:t>is used to restore state of an object to a previous state</a:t>
            </a:r>
            <a:r>
              <a:rPr lang="en-US" dirty="0"/>
              <a:t>. Memento pattern falls under behavioral pattern category.</a:t>
            </a:r>
            <a:endParaRPr lang="en-IN" dirty="0"/>
          </a:p>
        </p:txBody>
      </p:sp>
      <p:pic>
        <p:nvPicPr>
          <p:cNvPr id="4" name="Shape 562" descr="stackroutelogo.jpg">
            <a:extLst>
              <a:ext uri="{FF2B5EF4-FFF2-40B4-BE49-F238E27FC236}">
                <a16:creationId xmlns:a16="http://schemas.microsoft.com/office/drawing/2014/main" id="{93F83E0E-C2BE-4429-8D9F-5BFAD69D5417}"/>
              </a:ext>
            </a:extLst>
          </p:cNvPr>
          <p:cNvPicPr preferRelativeResize="0"/>
          <p:nvPr/>
        </p:nvPicPr>
        <p:blipFill rotWithShape="1">
          <a:blip r:embed="rId2">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2613619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Memento : Ctrl +Z</a:t>
            </a:r>
            <a:endParaRPr lang="en-IN" dirty="0"/>
          </a:p>
        </p:txBody>
      </p:sp>
      <p:pic>
        <p:nvPicPr>
          <p:cNvPr id="4" name="Content Placeholder 3"/>
          <p:cNvPicPr>
            <a:picLocks noGrp="1" noChangeAspect="1"/>
          </p:cNvPicPr>
          <p:nvPr>
            <p:ph idx="1"/>
          </p:nvPr>
        </p:nvPicPr>
        <p:blipFill>
          <a:blip r:embed="rId2"/>
          <a:stretch>
            <a:fillRect/>
          </a:stretch>
        </p:blipFill>
        <p:spPr>
          <a:xfrm>
            <a:off x="1229769" y="2134417"/>
            <a:ext cx="5334000" cy="3429000"/>
          </a:xfrm>
          <a:prstGeom prst="rect">
            <a:avLst/>
          </a:prstGeom>
        </p:spPr>
      </p:pic>
      <p:sp>
        <p:nvSpPr>
          <p:cNvPr id="5" name="Rectangle 4"/>
          <p:cNvSpPr/>
          <p:nvPr/>
        </p:nvSpPr>
        <p:spPr>
          <a:xfrm>
            <a:off x="7350033" y="1856826"/>
            <a:ext cx="3396343" cy="4247317"/>
          </a:xfrm>
          <a:prstGeom prst="rect">
            <a:avLst/>
          </a:prstGeom>
        </p:spPr>
        <p:txBody>
          <a:bodyPr wrap="square">
            <a:spAutoFit/>
          </a:bodyPr>
          <a:lstStyle/>
          <a:p>
            <a:r>
              <a:rPr lang="en-US" dirty="0"/>
              <a:t>Memento pattern uses three actor classes. Memento contains state of an object to be restored. Originator creates and stores states in Memento objects and Caretaker object is responsible to restore object state from Memento. We have created classes Memento, Originator and </a:t>
            </a:r>
            <a:r>
              <a:rPr lang="en-US" dirty="0" err="1"/>
              <a:t>CareTaker</a:t>
            </a:r>
            <a:r>
              <a:rPr lang="en-US" dirty="0"/>
              <a:t>.</a:t>
            </a:r>
          </a:p>
          <a:p>
            <a:endParaRPr lang="en-US" dirty="0"/>
          </a:p>
          <a:p>
            <a:r>
              <a:rPr lang="en-US" dirty="0" err="1"/>
              <a:t>MementoPatternDemo</a:t>
            </a:r>
            <a:r>
              <a:rPr lang="en-US" dirty="0"/>
              <a:t>, our demo class, will use </a:t>
            </a:r>
            <a:r>
              <a:rPr lang="en-US" dirty="0" err="1"/>
              <a:t>CareTaker</a:t>
            </a:r>
            <a:r>
              <a:rPr lang="en-US" dirty="0"/>
              <a:t> and Originator objects to show restoration of object states.</a:t>
            </a:r>
            <a:endParaRPr lang="en-IN" dirty="0"/>
          </a:p>
        </p:txBody>
      </p:sp>
      <p:sp>
        <p:nvSpPr>
          <p:cNvPr id="6" name="Rectangle 5"/>
          <p:cNvSpPr/>
          <p:nvPr/>
        </p:nvSpPr>
        <p:spPr>
          <a:xfrm>
            <a:off x="9283551" y="422757"/>
            <a:ext cx="2054793" cy="369332"/>
          </a:xfrm>
          <a:prstGeom prst="rect">
            <a:avLst/>
          </a:prstGeom>
        </p:spPr>
        <p:txBody>
          <a:bodyPr wrap="none">
            <a:spAutoFit/>
          </a:bodyPr>
          <a:lstStyle/>
          <a:p>
            <a:r>
              <a:rPr lang="en-US" dirty="0"/>
              <a:t>Behavioral Patterns </a:t>
            </a:r>
            <a:endParaRPr lang="en-IN" dirty="0"/>
          </a:p>
        </p:txBody>
      </p:sp>
      <p:pic>
        <p:nvPicPr>
          <p:cNvPr id="7" name="Shape 562" descr="stackroutelogo.jpg">
            <a:extLst>
              <a:ext uri="{FF2B5EF4-FFF2-40B4-BE49-F238E27FC236}">
                <a16:creationId xmlns:a16="http://schemas.microsoft.com/office/drawing/2014/main" id="{98CDB648-9B72-401C-AC9D-8FCE0813D28C}"/>
              </a:ext>
            </a:extLst>
          </p:cNvPr>
          <p:cNvPicPr preferRelativeResize="0"/>
          <p:nvPr/>
        </p:nvPicPr>
        <p:blipFill rotWithShape="1">
          <a:blip r:embed="rId3">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30426451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Observer </a:t>
            </a:r>
            <a:endParaRPr lang="en-IN" dirty="0">
              <a:solidFill>
                <a:srgbClr val="FF0000"/>
              </a:solidFill>
            </a:endParaRPr>
          </a:p>
        </p:txBody>
      </p:sp>
      <p:sp>
        <p:nvSpPr>
          <p:cNvPr id="3" name="Content Placeholder 2"/>
          <p:cNvSpPr>
            <a:spLocks noGrp="1"/>
          </p:cNvSpPr>
          <p:nvPr>
            <p:ph idx="1"/>
          </p:nvPr>
        </p:nvSpPr>
        <p:spPr/>
        <p:txBody>
          <a:bodyPr/>
          <a:lstStyle/>
          <a:p>
            <a:r>
              <a:rPr lang="en-US" dirty="0"/>
              <a:t>Observer pattern </a:t>
            </a:r>
            <a:r>
              <a:rPr lang="en-US" b="1" dirty="0"/>
              <a:t>is used when there is one-to-many relationship between objects such as if one object is modified, its dependent objects are to be notified automatically</a:t>
            </a:r>
            <a:r>
              <a:rPr lang="en-US" dirty="0"/>
              <a:t>. Observer pattern falls under behavioral pattern category.</a:t>
            </a:r>
            <a:endParaRPr lang="en-IN" dirty="0"/>
          </a:p>
        </p:txBody>
      </p:sp>
      <p:pic>
        <p:nvPicPr>
          <p:cNvPr id="4" name="Shape 562" descr="stackroutelogo.jpg">
            <a:extLst>
              <a:ext uri="{FF2B5EF4-FFF2-40B4-BE49-F238E27FC236}">
                <a16:creationId xmlns:a16="http://schemas.microsoft.com/office/drawing/2014/main" id="{A5BBE994-1739-4EB0-A124-E411D8A12D70}"/>
              </a:ext>
            </a:extLst>
          </p:cNvPr>
          <p:cNvPicPr preferRelativeResize="0"/>
          <p:nvPr/>
        </p:nvPicPr>
        <p:blipFill rotWithShape="1">
          <a:blip r:embed="rId2">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5887428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Observer Pattern :  Stock market ticker</a:t>
            </a:r>
            <a:endParaRPr lang="en-IN" dirty="0"/>
          </a:p>
        </p:txBody>
      </p:sp>
      <p:pic>
        <p:nvPicPr>
          <p:cNvPr id="4" name="Content Placeholder 3"/>
          <p:cNvPicPr>
            <a:picLocks noGrp="1" noChangeAspect="1"/>
          </p:cNvPicPr>
          <p:nvPr>
            <p:ph idx="1"/>
          </p:nvPr>
        </p:nvPicPr>
        <p:blipFill>
          <a:blip r:embed="rId2"/>
          <a:stretch>
            <a:fillRect/>
          </a:stretch>
        </p:blipFill>
        <p:spPr>
          <a:xfrm>
            <a:off x="1177517" y="2088969"/>
            <a:ext cx="5334000" cy="3676650"/>
          </a:xfrm>
          <a:prstGeom prst="rect">
            <a:avLst/>
          </a:prstGeom>
        </p:spPr>
      </p:pic>
      <p:sp>
        <p:nvSpPr>
          <p:cNvPr id="5" name="Rectangle 4"/>
          <p:cNvSpPr/>
          <p:nvPr/>
        </p:nvSpPr>
        <p:spPr>
          <a:xfrm>
            <a:off x="7228115" y="2088969"/>
            <a:ext cx="3509554" cy="3970318"/>
          </a:xfrm>
          <a:prstGeom prst="rect">
            <a:avLst/>
          </a:prstGeom>
        </p:spPr>
        <p:txBody>
          <a:bodyPr wrap="square">
            <a:spAutoFit/>
          </a:bodyPr>
          <a:lstStyle/>
          <a:p>
            <a:r>
              <a:rPr lang="en-US" dirty="0"/>
              <a:t>Observer pattern uses three actor classes. Subject, Observer and Client. Subject is an object having methods to attach and detach observers to a client object. We have created an abstract class Observer and a concrete class Subject that is extending class Observer.</a:t>
            </a:r>
          </a:p>
          <a:p>
            <a:endParaRPr lang="en-US" dirty="0"/>
          </a:p>
          <a:p>
            <a:r>
              <a:rPr lang="en-US" dirty="0" err="1"/>
              <a:t>ObserverPatternDemo</a:t>
            </a:r>
            <a:r>
              <a:rPr lang="en-US" dirty="0"/>
              <a:t>, our demo class, will use Subject and concrete class object to show observer pattern in action.</a:t>
            </a:r>
            <a:endParaRPr lang="en-IN" dirty="0"/>
          </a:p>
        </p:txBody>
      </p:sp>
      <p:sp>
        <p:nvSpPr>
          <p:cNvPr id="6" name="Rectangle 5"/>
          <p:cNvSpPr/>
          <p:nvPr/>
        </p:nvSpPr>
        <p:spPr>
          <a:xfrm>
            <a:off x="9248717" y="286603"/>
            <a:ext cx="2054793" cy="369332"/>
          </a:xfrm>
          <a:prstGeom prst="rect">
            <a:avLst/>
          </a:prstGeom>
        </p:spPr>
        <p:txBody>
          <a:bodyPr wrap="none">
            <a:spAutoFit/>
          </a:bodyPr>
          <a:lstStyle/>
          <a:p>
            <a:r>
              <a:rPr lang="en-US" dirty="0"/>
              <a:t>Behavioral Patterns </a:t>
            </a:r>
            <a:endParaRPr lang="en-IN" dirty="0"/>
          </a:p>
        </p:txBody>
      </p:sp>
      <p:pic>
        <p:nvPicPr>
          <p:cNvPr id="7" name="Shape 562" descr="stackroutelogo.jpg">
            <a:extLst>
              <a:ext uri="{FF2B5EF4-FFF2-40B4-BE49-F238E27FC236}">
                <a16:creationId xmlns:a16="http://schemas.microsoft.com/office/drawing/2014/main" id="{E0D54A52-F429-4942-843B-F82C1796E073}"/>
              </a:ext>
            </a:extLst>
          </p:cNvPr>
          <p:cNvPicPr preferRelativeResize="0"/>
          <p:nvPr/>
        </p:nvPicPr>
        <p:blipFill rotWithShape="1">
          <a:blip r:embed="rId3">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4135014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a:t>
            </a:r>
            <a:endParaRPr lang="en-IN" dirty="0"/>
          </a:p>
        </p:txBody>
      </p:sp>
      <p:sp>
        <p:nvSpPr>
          <p:cNvPr id="3" name="Content Placeholder 2"/>
          <p:cNvSpPr>
            <a:spLocks noGrp="1"/>
          </p:cNvSpPr>
          <p:nvPr>
            <p:ph idx="1"/>
          </p:nvPr>
        </p:nvSpPr>
        <p:spPr/>
        <p:txBody>
          <a:bodyPr/>
          <a:lstStyle/>
          <a:p>
            <a:r>
              <a:rPr lang="en-US" dirty="0"/>
              <a:t>In State pattern </a:t>
            </a:r>
            <a:r>
              <a:rPr lang="en-US" b="1" dirty="0"/>
              <a:t>a class behavior changes based on its state</a:t>
            </a:r>
            <a:r>
              <a:rPr lang="en-US" dirty="0"/>
              <a:t>. This type of design pattern comes under behavior pattern.</a:t>
            </a:r>
          </a:p>
          <a:p>
            <a:r>
              <a:rPr lang="en-US" dirty="0"/>
              <a:t>In State pattern, we create objects which represent various states and a context object whose behavior varies as its state object changes.</a:t>
            </a:r>
          </a:p>
          <a:p>
            <a:endParaRPr lang="en-IN" dirty="0"/>
          </a:p>
        </p:txBody>
      </p:sp>
      <p:pic>
        <p:nvPicPr>
          <p:cNvPr id="4" name="Shape 562" descr="stackroutelogo.jpg">
            <a:extLst>
              <a:ext uri="{FF2B5EF4-FFF2-40B4-BE49-F238E27FC236}">
                <a16:creationId xmlns:a16="http://schemas.microsoft.com/office/drawing/2014/main" id="{FD8D0EFE-F3CD-4501-B6D3-94468AD5F9D3}"/>
              </a:ext>
            </a:extLst>
          </p:cNvPr>
          <p:cNvPicPr preferRelativeResize="0"/>
          <p:nvPr/>
        </p:nvPicPr>
        <p:blipFill rotWithShape="1">
          <a:blip r:embed="rId2">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2581102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 Vending machine </a:t>
            </a:r>
            <a:endParaRPr lang="en-IN" dirty="0"/>
          </a:p>
        </p:txBody>
      </p:sp>
      <p:pic>
        <p:nvPicPr>
          <p:cNvPr id="4" name="Content Placeholder 3"/>
          <p:cNvPicPr>
            <a:picLocks noGrp="1" noChangeAspect="1"/>
          </p:cNvPicPr>
          <p:nvPr>
            <p:ph idx="1"/>
          </p:nvPr>
        </p:nvPicPr>
        <p:blipFill>
          <a:blip r:embed="rId2"/>
          <a:stretch>
            <a:fillRect/>
          </a:stretch>
        </p:blipFill>
        <p:spPr>
          <a:xfrm>
            <a:off x="1299437" y="2019666"/>
            <a:ext cx="5334000" cy="3686175"/>
          </a:xfrm>
          <a:prstGeom prst="rect">
            <a:avLst/>
          </a:prstGeom>
        </p:spPr>
      </p:pic>
      <p:sp>
        <p:nvSpPr>
          <p:cNvPr id="5" name="Rectangle 4"/>
          <p:cNvSpPr/>
          <p:nvPr/>
        </p:nvSpPr>
        <p:spPr>
          <a:xfrm>
            <a:off x="7402284" y="2570093"/>
            <a:ext cx="4310743" cy="2585323"/>
          </a:xfrm>
          <a:prstGeom prst="rect">
            <a:avLst/>
          </a:prstGeom>
        </p:spPr>
        <p:txBody>
          <a:bodyPr wrap="square">
            <a:spAutoFit/>
          </a:bodyPr>
          <a:lstStyle/>
          <a:p>
            <a:r>
              <a:rPr lang="en-US" dirty="0"/>
              <a:t>We are going to create a State interface defining an action and concrete state classes implementing the State interface. Context is a class which carries a State.</a:t>
            </a:r>
          </a:p>
          <a:p>
            <a:endParaRPr lang="en-US" dirty="0"/>
          </a:p>
          <a:p>
            <a:r>
              <a:rPr lang="en-US" dirty="0" err="1"/>
              <a:t>StatePatternDemo</a:t>
            </a:r>
            <a:r>
              <a:rPr lang="en-US" dirty="0"/>
              <a:t>, our demo class, will use Context and state objects to demonstrate change in Context behavior based on type of state it is in.</a:t>
            </a:r>
            <a:endParaRPr lang="en-IN" dirty="0"/>
          </a:p>
        </p:txBody>
      </p:sp>
      <p:sp>
        <p:nvSpPr>
          <p:cNvPr id="6" name="Rectangle 5"/>
          <p:cNvSpPr/>
          <p:nvPr/>
        </p:nvSpPr>
        <p:spPr>
          <a:xfrm>
            <a:off x="9557655" y="286603"/>
            <a:ext cx="2054793" cy="369332"/>
          </a:xfrm>
          <a:prstGeom prst="rect">
            <a:avLst/>
          </a:prstGeom>
        </p:spPr>
        <p:txBody>
          <a:bodyPr wrap="none">
            <a:spAutoFit/>
          </a:bodyPr>
          <a:lstStyle/>
          <a:p>
            <a:r>
              <a:rPr lang="en-US" dirty="0"/>
              <a:t>Behavioral Patterns </a:t>
            </a:r>
            <a:endParaRPr lang="en-IN" dirty="0"/>
          </a:p>
        </p:txBody>
      </p:sp>
      <p:pic>
        <p:nvPicPr>
          <p:cNvPr id="7" name="Shape 562" descr="stackroutelogo.jpg">
            <a:extLst>
              <a:ext uri="{FF2B5EF4-FFF2-40B4-BE49-F238E27FC236}">
                <a16:creationId xmlns:a16="http://schemas.microsoft.com/office/drawing/2014/main" id="{034C9017-8741-440C-A2EF-2475D7D78B20}"/>
              </a:ext>
            </a:extLst>
          </p:cNvPr>
          <p:cNvPicPr preferRelativeResize="0"/>
          <p:nvPr/>
        </p:nvPicPr>
        <p:blipFill rotWithShape="1">
          <a:blip r:embed="rId3">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5454505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Object</a:t>
            </a:r>
            <a:endParaRPr lang="en-IN" dirty="0"/>
          </a:p>
        </p:txBody>
      </p:sp>
      <p:sp>
        <p:nvSpPr>
          <p:cNvPr id="3" name="Content Placeholder 2"/>
          <p:cNvSpPr>
            <a:spLocks noGrp="1"/>
          </p:cNvSpPr>
          <p:nvPr>
            <p:ph idx="1"/>
          </p:nvPr>
        </p:nvSpPr>
        <p:spPr/>
        <p:txBody>
          <a:bodyPr/>
          <a:lstStyle/>
          <a:p>
            <a:r>
              <a:rPr lang="en-US" dirty="0"/>
              <a:t>In Null Object pattern, </a:t>
            </a:r>
            <a:r>
              <a:rPr lang="en-US" b="1" dirty="0"/>
              <a:t>a null object replaces check of NULL object instance</a:t>
            </a:r>
            <a:r>
              <a:rPr lang="en-US" dirty="0"/>
              <a:t>. Instead of putting if check for a null value, Null Object reflects a do nothing relationship. Such Null object can also be used to provide default behavior in case data is not available.</a:t>
            </a:r>
          </a:p>
          <a:p>
            <a:r>
              <a:rPr lang="en-US" dirty="0"/>
              <a:t>In Null Object pattern, we create an abstract class specifying various operations to be done, concrete classes extending this class and a null object class providing do nothing </a:t>
            </a:r>
            <a:r>
              <a:rPr lang="en-US" dirty="0" err="1"/>
              <a:t>implemention</a:t>
            </a:r>
            <a:r>
              <a:rPr lang="en-US" dirty="0"/>
              <a:t> of this class and will be used seamlessly where we need to check null value.</a:t>
            </a:r>
          </a:p>
          <a:p>
            <a:endParaRPr lang="en-IN" dirty="0"/>
          </a:p>
        </p:txBody>
      </p:sp>
      <p:pic>
        <p:nvPicPr>
          <p:cNvPr id="4" name="Shape 562" descr="stackroutelogo.jpg">
            <a:extLst>
              <a:ext uri="{FF2B5EF4-FFF2-40B4-BE49-F238E27FC236}">
                <a16:creationId xmlns:a16="http://schemas.microsoft.com/office/drawing/2014/main" id="{C9701B13-5411-4D2E-9B19-6E0C550E968E}"/>
              </a:ext>
            </a:extLst>
          </p:cNvPr>
          <p:cNvPicPr preferRelativeResize="0"/>
          <p:nvPr/>
        </p:nvPicPr>
        <p:blipFill rotWithShape="1">
          <a:blip r:embed="rId2">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2424236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a:t>
            </a:r>
            <a:endParaRPr lang="en-IN" dirty="0"/>
          </a:p>
        </p:txBody>
      </p:sp>
      <p:sp>
        <p:nvSpPr>
          <p:cNvPr id="3" name="Content Placeholder 2"/>
          <p:cNvSpPr>
            <a:spLocks noGrp="1"/>
          </p:cNvSpPr>
          <p:nvPr>
            <p:ph idx="1"/>
          </p:nvPr>
        </p:nvSpPr>
        <p:spPr/>
        <p:txBody>
          <a:bodyPr>
            <a:normAutofit fontScale="92500" lnSpcReduction="20000"/>
          </a:bodyPr>
          <a:lstStyle/>
          <a:p>
            <a:pPr lvl="0"/>
            <a:r>
              <a:rPr lang="en-IN" dirty="0"/>
              <a:t>can speed up the development process by providing tested, proven development paradigms.</a:t>
            </a:r>
          </a:p>
          <a:p>
            <a:pPr lvl="0"/>
            <a:r>
              <a:rPr lang="en-IN" dirty="0"/>
              <a:t>Reusing the design patterns helps to prevent subtle issues that can cause major problems and it also improves code readability.</a:t>
            </a:r>
          </a:p>
          <a:p>
            <a:pPr lvl="0"/>
            <a:r>
              <a:rPr lang="en-IN" dirty="0"/>
              <a:t>provides general solutions, documented in a format that doesn’t specifics tied to a particular problem.</a:t>
            </a:r>
          </a:p>
          <a:p>
            <a:pPr lvl="0"/>
            <a:r>
              <a:rPr lang="en-IN" dirty="0"/>
              <a:t>In addition to that patterns allows developers to communicate well-known, well-understood names for software interactions, </a:t>
            </a:r>
          </a:p>
          <a:p>
            <a:pPr lvl="0"/>
            <a:r>
              <a:rPr lang="en-IN" dirty="0"/>
              <a:t>Common design patterns can be improved over time, making them more robust than ad-hoc design.</a:t>
            </a:r>
          </a:p>
          <a:p>
            <a:r>
              <a:rPr lang="en-IN" dirty="0"/>
              <a:t>A standard solution to a common programming problem enables large scale reuse of software.</a:t>
            </a:r>
          </a:p>
          <a:p>
            <a:endParaRPr lang="en-IN" dirty="0"/>
          </a:p>
        </p:txBody>
      </p:sp>
      <p:pic>
        <p:nvPicPr>
          <p:cNvPr id="4" name="Shape 562" descr="stackroutelogo.jpg">
            <a:extLst>
              <a:ext uri="{FF2B5EF4-FFF2-40B4-BE49-F238E27FC236}">
                <a16:creationId xmlns:a16="http://schemas.microsoft.com/office/drawing/2014/main" id="{693DEDDC-FA63-44D6-B6C4-53C46FF368EB}"/>
              </a:ext>
            </a:extLst>
          </p:cNvPr>
          <p:cNvPicPr preferRelativeResize="0"/>
          <p:nvPr/>
        </p:nvPicPr>
        <p:blipFill rotWithShape="1">
          <a:blip r:embed="rId2">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6985524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Object </a:t>
            </a:r>
            <a:endParaRPr lang="en-IN" dirty="0"/>
          </a:p>
        </p:txBody>
      </p:sp>
      <p:pic>
        <p:nvPicPr>
          <p:cNvPr id="4" name="Content Placeholder 3"/>
          <p:cNvPicPr>
            <a:picLocks noGrp="1" noChangeAspect="1"/>
          </p:cNvPicPr>
          <p:nvPr>
            <p:ph idx="1"/>
          </p:nvPr>
        </p:nvPicPr>
        <p:blipFill>
          <a:blip r:embed="rId2"/>
          <a:stretch>
            <a:fillRect/>
          </a:stretch>
        </p:blipFill>
        <p:spPr>
          <a:xfrm>
            <a:off x="1351688" y="2408311"/>
            <a:ext cx="5334000" cy="2876550"/>
          </a:xfrm>
          <a:prstGeom prst="rect">
            <a:avLst/>
          </a:prstGeom>
        </p:spPr>
      </p:pic>
      <p:sp>
        <p:nvSpPr>
          <p:cNvPr id="5" name="Rectangle 4"/>
          <p:cNvSpPr/>
          <p:nvPr/>
        </p:nvSpPr>
        <p:spPr>
          <a:xfrm>
            <a:off x="7498079" y="1814959"/>
            <a:ext cx="3561806" cy="4524315"/>
          </a:xfrm>
          <a:prstGeom prst="rect">
            <a:avLst/>
          </a:prstGeom>
        </p:spPr>
        <p:txBody>
          <a:bodyPr wrap="square">
            <a:spAutoFit/>
          </a:bodyPr>
          <a:lstStyle/>
          <a:p>
            <a:r>
              <a:rPr lang="en-US" dirty="0"/>
              <a:t>We are going to create a </a:t>
            </a:r>
            <a:r>
              <a:rPr lang="en-US" dirty="0" err="1"/>
              <a:t>AbstractCustomer</a:t>
            </a:r>
            <a:r>
              <a:rPr lang="en-US" dirty="0"/>
              <a:t> abstract class defining </a:t>
            </a:r>
            <a:r>
              <a:rPr lang="en-US" dirty="0" err="1"/>
              <a:t>opearations</a:t>
            </a:r>
            <a:r>
              <a:rPr lang="en-US" dirty="0"/>
              <a:t>. Here the name of the customer and concrete classes extending the </a:t>
            </a:r>
            <a:r>
              <a:rPr lang="en-US" dirty="0" err="1"/>
              <a:t>AbstractCustomer</a:t>
            </a:r>
            <a:r>
              <a:rPr lang="en-US" dirty="0"/>
              <a:t> class. A factory class </a:t>
            </a:r>
            <a:r>
              <a:rPr lang="en-US" dirty="0" err="1"/>
              <a:t>CustomerFactory</a:t>
            </a:r>
            <a:r>
              <a:rPr lang="en-US" dirty="0"/>
              <a:t> is created to return either </a:t>
            </a:r>
            <a:r>
              <a:rPr lang="en-US" dirty="0" err="1"/>
              <a:t>RealCustomer</a:t>
            </a:r>
            <a:r>
              <a:rPr lang="en-US" dirty="0"/>
              <a:t> or </a:t>
            </a:r>
            <a:r>
              <a:rPr lang="en-US" dirty="0" err="1"/>
              <a:t>NullCustomer</a:t>
            </a:r>
            <a:r>
              <a:rPr lang="en-US" dirty="0"/>
              <a:t> objects based on the name of customer passed to it.</a:t>
            </a:r>
          </a:p>
          <a:p>
            <a:endParaRPr lang="en-US" dirty="0"/>
          </a:p>
          <a:p>
            <a:r>
              <a:rPr lang="en-US" dirty="0" err="1"/>
              <a:t>NullPatternDemo</a:t>
            </a:r>
            <a:r>
              <a:rPr lang="en-US" dirty="0"/>
              <a:t>, our demo class, will use </a:t>
            </a:r>
            <a:r>
              <a:rPr lang="en-US" dirty="0" err="1"/>
              <a:t>CustomerFactory</a:t>
            </a:r>
            <a:r>
              <a:rPr lang="en-US" dirty="0"/>
              <a:t> to demonstrate the use of Null Object pattern.</a:t>
            </a:r>
          </a:p>
          <a:p>
            <a:endParaRPr lang="en-US" dirty="0"/>
          </a:p>
        </p:txBody>
      </p:sp>
      <p:sp>
        <p:nvSpPr>
          <p:cNvPr id="6" name="Rectangle 5"/>
          <p:cNvSpPr/>
          <p:nvPr/>
        </p:nvSpPr>
        <p:spPr>
          <a:xfrm>
            <a:off x="9527392" y="286603"/>
            <a:ext cx="2054793" cy="369332"/>
          </a:xfrm>
          <a:prstGeom prst="rect">
            <a:avLst/>
          </a:prstGeom>
        </p:spPr>
        <p:txBody>
          <a:bodyPr wrap="none">
            <a:spAutoFit/>
          </a:bodyPr>
          <a:lstStyle/>
          <a:p>
            <a:r>
              <a:rPr lang="en-US" dirty="0"/>
              <a:t>Behavioral Patterns </a:t>
            </a:r>
            <a:endParaRPr lang="en-IN" dirty="0"/>
          </a:p>
        </p:txBody>
      </p:sp>
      <p:pic>
        <p:nvPicPr>
          <p:cNvPr id="7" name="Shape 562" descr="stackroutelogo.jpg">
            <a:extLst>
              <a:ext uri="{FF2B5EF4-FFF2-40B4-BE49-F238E27FC236}">
                <a16:creationId xmlns:a16="http://schemas.microsoft.com/office/drawing/2014/main" id="{86CF688B-2305-44D7-A895-61BFB3288A82}"/>
              </a:ext>
            </a:extLst>
          </p:cNvPr>
          <p:cNvPicPr preferRelativeResize="0"/>
          <p:nvPr/>
        </p:nvPicPr>
        <p:blipFill rotWithShape="1">
          <a:blip r:embed="rId3">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4103785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a:t>
            </a:r>
            <a:endParaRPr lang="en-IN" dirty="0"/>
          </a:p>
        </p:txBody>
      </p:sp>
      <p:sp>
        <p:nvSpPr>
          <p:cNvPr id="3" name="Content Placeholder 2"/>
          <p:cNvSpPr>
            <a:spLocks noGrp="1"/>
          </p:cNvSpPr>
          <p:nvPr>
            <p:ph idx="1"/>
          </p:nvPr>
        </p:nvSpPr>
        <p:spPr/>
        <p:txBody>
          <a:bodyPr/>
          <a:lstStyle/>
          <a:p>
            <a:r>
              <a:rPr lang="en-US" dirty="0"/>
              <a:t>In Strategy pattern, </a:t>
            </a:r>
            <a:r>
              <a:rPr lang="en-US" b="1" dirty="0"/>
              <a:t>a class behavior or its algorithm can be changed at run time</a:t>
            </a:r>
            <a:r>
              <a:rPr lang="en-US" dirty="0"/>
              <a:t>. This type of design pattern comes under behavior pattern.</a:t>
            </a:r>
          </a:p>
          <a:p>
            <a:r>
              <a:rPr lang="en-US" dirty="0"/>
              <a:t>In Strategy pattern, we create objects which represent various strategies and a context object whose behavior varies as per its strategy object. The strategy object changes the executing algorithm of the context object.</a:t>
            </a:r>
          </a:p>
          <a:p>
            <a:endParaRPr lang="en-IN" dirty="0"/>
          </a:p>
        </p:txBody>
      </p:sp>
      <p:pic>
        <p:nvPicPr>
          <p:cNvPr id="4" name="Shape 562" descr="stackroutelogo.jpg">
            <a:extLst>
              <a:ext uri="{FF2B5EF4-FFF2-40B4-BE49-F238E27FC236}">
                <a16:creationId xmlns:a16="http://schemas.microsoft.com/office/drawing/2014/main" id="{3B1D400D-C628-49FA-AB43-D188D6C75348}"/>
              </a:ext>
            </a:extLst>
          </p:cNvPr>
          <p:cNvPicPr preferRelativeResize="0"/>
          <p:nvPr/>
        </p:nvPicPr>
        <p:blipFill rotWithShape="1">
          <a:blip r:embed="rId2">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18976047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 Mode of transportation to airport  </a:t>
            </a:r>
            <a:endParaRPr lang="en-IN" dirty="0"/>
          </a:p>
        </p:txBody>
      </p:sp>
      <p:pic>
        <p:nvPicPr>
          <p:cNvPr id="4" name="Content Placeholder 3"/>
          <p:cNvPicPr>
            <a:picLocks noGrp="1" noChangeAspect="1"/>
          </p:cNvPicPr>
          <p:nvPr>
            <p:ph idx="1"/>
          </p:nvPr>
        </p:nvPicPr>
        <p:blipFill>
          <a:blip r:embed="rId2"/>
          <a:stretch>
            <a:fillRect/>
          </a:stretch>
        </p:blipFill>
        <p:spPr>
          <a:xfrm>
            <a:off x="1177518" y="2415949"/>
            <a:ext cx="5334000" cy="3057525"/>
          </a:xfrm>
          <a:prstGeom prst="rect">
            <a:avLst/>
          </a:prstGeom>
        </p:spPr>
      </p:pic>
      <p:sp>
        <p:nvSpPr>
          <p:cNvPr id="5" name="Rectangle 4"/>
          <p:cNvSpPr/>
          <p:nvPr/>
        </p:nvSpPr>
        <p:spPr>
          <a:xfrm>
            <a:off x="7620001" y="2236551"/>
            <a:ext cx="3448594" cy="3416320"/>
          </a:xfrm>
          <a:prstGeom prst="rect">
            <a:avLst/>
          </a:prstGeom>
        </p:spPr>
        <p:txBody>
          <a:bodyPr wrap="square">
            <a:spAutoFit/>
          </a:bodyPr>
          <a:lstStyle/>
          <a:p>
            <a:r>
              <a:rPr lang="en-US" dirty="0"/>
              <a:t>We are going to create a Strategy interface defining an action and concrete strategy classes implementing the Strategy interface. Context is a class which uses a Strategy.</a:t>
            </a:r>
          </a:p>
          <a:p>
            <a:endParaRPr lang="en-US" dirty="0"/>
          </a:p>
          <a:p>
            <a:r>
              <a:rPr lang="en-US" dirty="0" err="1"/>
              <a:t>StrategyPatternDemo</a:t>
            </a:r>
            <a:r>
              <a:rPr lang="en-US" dirty="0"/>
              <a:t>, our demo class, will use Context and strategy objects to demonstrate change in Context </a:t>
            </a:r>
            <a:r>
              <a:rPr lang="en-US" dirty="0" err="1"/>
              <a:t>behaviour</a:t>
            </a:r>
            <a:r>
              <a:rPr lang="en-US" dirty="0"/>
              <a:t> based on strategy it deploys or uses.</a:t>
            </a:r>
            <a:endParaRPr lang="en-IN" dirty="0"/>
          </a:p>
        </p:txBody>
      </p:sp>
      <p:sp>
        <p:nvSpPr>
          <p:cNvPr id="6" name="Rectangle 5"/>
          <p:cNvSpPr/>
          <p:nvPr/>
        </p:nvSpPr>
        <p:spPr>
          <a:xfrm>
            <a:off x="9414180" y="1075900"/>
            <a:ext cx="2054793" cy="369332"/>
          </a:xfrm>
          <a:prstGeom prst="rect">
            <a:avLst/>
          </a:prstGeom>
        </p:spPr>
        <p:txBody>
          <a:bodyPr wrap="none">
            <a:spAutoFit/>
          </a:bodyPr>
          <a:lstStyle/>
          <a:p>
            <a:r>
              <a:rPr lang="en-US" dirty="0"/>
              <a:t>Behavioral Patterns </a:t>
            </a:r>
            <a:endParaRPr lang="en-IN" dirty="0"/>
          </a:p>
        </p:txBody>
      </p:sp>
      <p:pic>
        <p:nvPicPr>
          <p:cNvPr id="7" name="Shape 562" descr="stackroutelogo.jpg">
            <a:extLst>
              <a:ext uri="{FF2B5EF4-FFF2-40B4-BE49-F238E27FC236}">
                <a16:creationId xmlns:a16="http://schemas.microsoft.com/office/drawing/2014/main" id="{6D9E7C72-A87C-4909-960D-80C62E74263A}"/>
              </a:ext>
            </a:extLst>
          </p:cNvPr>
          <p:cNvPicPr preferRelativeResize="0"/>
          <p:nvPr/>
        </p:nvPicPr>
        <p:blipFill rotWithShape="1">
          <a:blip r:embed="rId3">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39511038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03942-62FA-453F-A1C9-1B4EC279339C}"/>
              </a:ext>
            </a:extLst>
          </p:cNvPr>
          <p:cNvSpPr>
            <a:spLocks noGrp="1"/>
          </p:cNvSpPr>
          <p:nvPr>
            <p:ph type="title"/>
          </p:nvPr>
        </p:nvSpPr>
        <p:spPr/>
        <p:txBody>
          <a:bodyPr/>
          <a:lstStyle/>
          <a:p>
            <a:r>
              <a:rPr lang="en-US" dirty="0"/>
              <a:t>Interpreter</a:t>
            </a:r>
            <a:endParaRPr lang="en-IN" dirty="0"/>
          </a:p>
        </p:txBody>
      </p:sp>
      <p:sp>
        <p:nvSpPr>
          <p:cNvPr id="3" name="Content Placeholder 2">
            <a:extLst>
              <a:ext uri="{FF2B5EF4-FFF2-40B4-BE49-F238E27FC236}">
                <a16:creationId xmlns:a16="http://schemas.microsoft.com/office/drawing/2014/main" id="{30B4DC62-7EBB-498F-A727-1728DB329FD6}"/>
              </a:ext>
            </a:extLst>
          </p:cNvPr>
          <p:cNvSpPr>
            <a:spLocks noGrp="1"/>
          </p:cNvSpPr>
          <p:nvPr>
            <p:ph idx="1"/>
          </p:nvPr>
        </p:nvSpPr>
        <p:spPr/>
        <p:txBody>
          <a:bodyPr/>
          <a:lstStyle/>
          <a:p>
            <a:r>
              <a:rPr lang="en-US" dirty="0"/>
              <a:t>The Interpreter pattern is used to define a grammar for interpreting certain expressions and provides an interpreter to interpret those expressions</a:t>
            </a:r>
            <a:endParaRPr lang="en-IN" dirty="0"/>
          </a:p>
        </p:txBody>
      </p:sp>
    </p:spTree>
    <p:extLst>
      <p:ext uri="{BB962C8B-B14F-4D97-AF65-F5344CB8AC3E}">
        <p14:creationId xmlns:p14="http://schemas.microsoft.com/office/powerpoint/2010/main" val="3315195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a:t>
            </a:r>
            <a:endParaRPr lang="en-IN" dirty="0"/>
          </a:p>
        </p:txBody>
      </p:sp>
      <p:sp>
        <p:nvSpPr>
          <p:cNvPr id="3" name="Content Placeholder 2"/>
          <p:cNvSpPr>
            <a:spLocks noGrp="1"/>
          </p:cNvSpPr>
          <p:nvPr>
            <p:ph idx="1"/>
          </p:nvPr>
        </p:nvSpPr>
        <p:spPr/>
        <p:txBody>
          <a:bodyPr/>
          <a:lstStyle/>
          <a:p>
            <a:r>
              <a:rPr lang="en-US" dirty="0"/>
              <a:t>In Template pattern, </a:t>
            </a:r>
            <a:r>
              <a:rPr lang="en-US" b="1" dirty="0"/>
              <a:t>an abstract class exposes defined way(s)/template(s) to execute its methods. </a:t>
            </a:r>
            <a:r>
              <a:rPr lang="en-US" dirty="0"/>
              <a:t>Its subclasses can override the method implementation as per need but the invocation is to be in the same way as defined by an abstract class. This pattern comes under behavior pattern category.</a:t>
            </a:r>
            <a:endParaRPr lang="en-IN" dirty="0"/>
          </a:p>
        </p:txBody>
      </p:sp>
      <p:pic>
        <p:nvPicPr>
          <p:cNvPr id="4" name="Shape 562" descr="stackroutelogo.jpg">
            <a:extLst>
              <a:ext uri="{FF2B5EF4-FFF2-40B4-BE49-F238E27FC236}">
                <a16:creationId xmlns:a16="http://schemas.microsoft.com/office/drawing/2014/main" id="{6E6D2FF2-36F1-4B8E-B2DE-D7FEC4FD1CE8}"/>
              </a:ext>
            </a:extLst>
          </p:cNvPr>
          <p:cNvPicPr preferRelativeResize="0"/>
          <p:nvPr/>
        </p:nvPicPr>
        <p:blipFill rotWithShape="1">
          <a:blip r:embed="rId2">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32489452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 Basic Floor Plan </a:t>
            </a:r>
            <a:endParaRPr lang="en-IN" dirty="0"/>
          </a:p>
        </p:txBody>
      </p:sp>
      <p:pic>
        <p:nvPicPr>
          <p:cNvPr id="4" name="Content Placeholder 3"/>
          <p:cNvPicPr>
            <a:picLocks noGrp="1" noChangeAspect="1"/>
          </p:cNvPicPr>
          <p:nvPr>
            <p:ph idx="1"/>
          </p:nvPr>
        </p:nvPicPr>
        <p:blipFill>
          <a:blip r:embed="rId2"/>
          <a:stretch>
            <a:fillRect/>
          </a:stretch>
        </p:blipFill>
        <p:spPr>
          <a:xfrm>
            <a:off x="1029472" y="2207895"/>
            <a:ext cx="5334000" cy="3543300"/>
          </a:xfrm>
          <a:prstGeom prst="rect">
            <a:avLst/>
          </a:prstGeom>
        </p:spPr>
      </p:pic>
      <p:sp>
        <p:nvSpPr>
          <p:cNvPr id="5" name="Rectangle 4"/>
          <p:cNvSpPr/>
          <p:nvPr/>
        </p:nvSpPr>
        <p:spPr>
          <a:xfrm>
            <a:off x="7384869" y="2334875"/>
            <a:ext cx="3387634" cy="3416320"/>
          </a:xfrm>
          <a:prstGeom prst="rect">
            <a:avLst/>
          </a:prstGeom>
        </p:spPr>
        <p:txBody>
          <a:bodyPr wrap="square">
            <a:spAutoFit/>
          </a:bodyPr>
          <a:lstStyle/>
          <a:p>
            <a:r>
              <a:rPr lang="en-US" dirty="0"/>
              <a:t>We are going to create a Game abstract class defining operations with a template method set to be final so that it cannot be overridden. Cricket and Football are concrete classes that extend Game and override its methods.</a:t>
            </a:r>
          </a:p>
          <a:p>
            <a:endParaRPr lang="en-US" dirty="0"/>
          </a:p>
          <a:p>
            <a:r>
              <a:rPr lang="en-US" dirty="0" err="1"/>
              <a:t>TemplatePatternDemo</a:t>
            </a:r>
            <a:r>
              <a:rPr lang="en-US" dirty="0"/>
              <a:t>, our demo class, will use Game to demonstrate use of template pattern.</a:t>
            </a:r>
            <a:endParaRPr lang="en-IN" dirty="0"/>
          </a:p>
        </p:txBody>
      </p:sp>
      <p:sp>
        <p:nvSpPr>
          <p:cNvPr id="6" name="Rectangle 5"/>
          <p:cNvSpPr/>
          <p:nvPr/>
        </p:nvSpPr>
        <p:spPr>
          <a:xfrm>
            <a:off x="9344512" y="642649"/>
            <a:ext cx="2054793" cy="369332"/>
          </a:xfrm>
          <a:prstGeom prst="rect">
            <a:avLst/>
          </a:prstGeom>
        </p:spPr>
        <p:txBody>
          <a:bodyPr wrap="none">
            <a:spAutoFit/>
          </a:bodyPr>
          <a:lstStyle/>
          <a:p>
            <a:r>
              <a:rPr lang="en-US" dirty="0"/>
              <a:t>Behavioral Patterns </a:t>
            </a:r>
            <a:endParaRPr lang="en-IN" dirty="0"/>
          </a:p>
        </p:txBody>
      </p:sp>
      <p:pic>
        <p:nvPicPr>
          <p:cNvPr id="7" name="Shape 562" descr="stackroutelogo.jpg">
            <a:extLst>
              <a:ext uri="{FF2B5EF4-FFF2-40B4-BE49-F238E27FC236}">
                <a16:creationId xmlns:a16="http://schemas.microsoft.com/office/drawing/2014/main" id="{4A4712AE-60D0-4D82-A504-0D08681517FD}"/>
              </a:ext>
            </a:extLst>
          </p:cNvPr>
          <p:cNvPicPr preferRelativeResize="0"/>
          <p:nvPr/>
        </p:nvPicPr>
        <p:blipFill rotWithShape="1">
          <a:blip r:embed="rId3">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33784653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Visitor</a:t>
            </a:r>
            <a:endParaRPr lang="en-IN" dirty="0"/>
          </a:p>
        </p:txBody>
      </p:sp>
      <p:sp>
        <p:nvSpPr>
          <p:cNvPr id="3" name="Content Placeholder 2"/>
          <p:cNvSpPr>
            <a:spLocks noGrp="1"/>
          </p:cNvSpPr>
          <p:nvPr>
            <p:ph idx="1"/>
          </p:nvPr>
        </p:nvSpPr>
        <p:spPr/>
        <p:txBody>
          <a:bodyPr/>
          <a:lstStyle/>
          <a:p>
            <a:r>
              <a:rPr lang="en-US" dirty="0"/>
              <a:t>In Visitor pattern, </a:t>
            </a:r>
            <a:r>
              <a:rPr lang="en-US" b="1" dirty="0"/>
              <a:t>we use a visitor class which changes the executing algorithm of an element class. </a:t>
            </a:r>
            <a:r>
              <a:rPr lang="en-US" dirty="0"/>
              <a:t>By this way, </a:t>
            </a:r>
            <a:r>
              <a:rPr lang="en-US" b="1" dirty="0"/>
              <a:t>execution algorithm of element can vary as and when visitor varies</a:t>
            </a:r>
            <a:r>
              <a:rPr lang="en-US" dirty="0"/>
              <a:t>. This pattern comes under behavior pattern category. As per the pattern, element object has to accept the visitor object so that visitor object handles the operation on the element object.</a:t>
            </a:r>
            <a:endParaRPr lang="en-IN" dirty="0"/>
          </a:p>
        </p:txBody>
      </p:sp>
      <p:pic>
        <p:nvPicPr>
          <p:cNvPr id="4" name="Shape 562" descr="stackroutelogo.jpg">
            <a:extLst>
              <a:ext uri="{FF2B5EF4-FFF2-40B4-BE49-F238E27FC236}">
                <a16:creationId xmlns:a16="http://schemas.microsoft.com/office/drawing/2014/main" id="{278E1629-4174-4DF6-8D00-2D566310727F}"/>
              </a:ext>
            </a:extLst>
          </p:cNvPr>
          <p:cNvPicPr preferRelativeResize="0"/>
          <p:nvPr/>
        </p:nvPicPr>
        <p:blipFill rotWithShape="1">
          <a:blip r:embed="rId2">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26391281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Visitor : Operation of taxi company </a:t>
            </a:r>
            <a:endParaRPr lang="en-IN" dirty="0"/>
          </a:p>
        </p:txBody>
      </p:sp>
      <p:pic>
        <p:nvPicPr>
          <p:cNvPr id="4" name="Content Placeholder 3"/>
          <p:cNvPicPr>
            <a:picLocks noGrp="1" noChangeAspect="1"/>
          </p:cNvPicPr>
          <p:nvPr>
            <p:ph idx="1"/>
          </p:nvPr>
        </p:nvPicPr>
        <p:blipFill>
          <a:blip r:embed="rId2"/>
          <a:stretch>
            <a:fillRect/>
          </a:stretch>
        </p:blipFill>
        <p:spPr>
          <a:xfrm>
            <a:off x="1316854" y="1925548"/>
            <a:ext cx="5334000" cy="3933825"/>
          </a:xfrm>
          <a:prstGeom prst="rect">
            <a:avLst/>
          </a:prstGeom>
        </p:spPr>
      </p:pic>
      <p:sp>
        <p:nvSpPr>
          <p:cNvPr id="5" name="Rectangle 4"/>
          <p:cNvSpPr/>
          <p:nvPr/>
        </p:nvSpPr>
        <p:spPr>
          <a:xfrm>
            <a:off x="7358743" y="1925548"/>
            <a:ext cx="3657600" cy="4524315"/>
          </a:xfrm>
          <a:prstGeom prst="rect">
            <a:avLst/>
          </a:prstGeom>
        </p:spPr>
        <p:txBody>
          <a:bodyPr wrap="square">
            <a:spAutoFit/>
          </a:bodyPr>
          <a:lstStyle/>
          <a:p>
            <a:r>
              <a:rPr lang="en-US" dirty="0"/>
              <a:t>We are going to create a </a:t>
            </a:r>
            <a:r>
              <a:rPr lang="en-US" dirty="0" err="1"/>
              <a:t>ComputerPart</a:t>
            </a:r>
            <a:r>
              <a:rPr lang="en-US" dirty="0"/>
              <a:t> interface defining accept </a:t>
            </a:r>
            <a:r>
              <a:rPr lang="en-US" dirty="0" err="1"/>
              <a:t>opearation</a:t>
            </a:r>
            <a:r>
              <a:rPr lang="en-US" dirty="0"/>
              <a:t>. Keyboard, Mouse, Monitor and Computer are concrete classes implementing </a:t>
            </a:r>
            <a:r>
              <a:rPr lang="en-US" dirty="0" err="1"/>
              <a:t>ComputerPart</a:t>
            </a:r>
            <a:r>
              <a:rPr lang="en-US" dirty="0"/>
              <a:t> interface. We will define another interface </a:t>
            </a:r>
            <a:r>
              <a:rPr lang="en-US" dirty="0" err="1"/>
              <a:t>ComputerPartVisitor</a:t>
            </a:r>
            <a:r>
              <a:rPr lang="en-US" dirty="0"/>
              <a:t> which will define a visitor class operations. Computer uses concrete visitor to do corresponding action.</a:t>
            </a:r>
          </a:p>
          <a:p>
            <a:endParaRPr lang="en-US" dirty="0"/>
          </a:p>
          <a:p>
            <a:r>
              <a:rPr lang="en-US" dirty="0" err="1"/>
              <a:t>VisitorPatternDemo</a:t>
            </a:r>
            <a:r>
              <a:rPr lang="en-US" dirty="0"/>
              <a:t>, our demo class, will use Computer and </a:t>
            </a:r>
            <a:r>
              <a:rPr lang="en-US" dirty="0" err="1"/>
              <a:t>ComputerPartVisitor</a:t>
            </a:r>
            <a:r>
              <a:rPr lang="en-US" dirty="0"/>
              <a:t> classes to demonstrate use of visitor pattern.</a:t>
            </a:r>
            <a:endParaRPr lang="en-IN" dirty="0"/>
          </a:p>
        </p:txBody>
      </p:sp>
      <p:sp>
        <p:nvSpPr>
          <p:cNvPr id="6" name="Rectangle 5"/>
          <p:cNvSpPr/>
          <p:nvPr/>
        </p:nvSpPr>
        <p:spPr>
          <a:xfrm>
            <a:off x="9396763" y="370506"/>
            <a:ext cx="2054793" cy="369332"/>
          </a:xfrm>
          <a:prstGeom prst="rect">
            <a:avLst/>
          </a:prstGeom>
        </p:spPr>
        <p:txBody>
          <a:bodyPr wrap="none">
            <a:spAutoFit/>
          </a:bodyPr>
          <a:lstStyle/>
          <a:p>
            <a:r>
              <a:rPr lang="en-US" dirty="0"/>
              <a:t>Behavioral Patterns </a:t>
            </a:r>
            <a:endParaRPr lang="en-IN" dirty="0"/>
          </a:p>
        </p:txBody>
      </p:sp>
      <p:pic>
        <p:nvPicPr>
          <p:cNvPr id="7" name="Shape 562" descr="stackroutelogo.jpg">
            <a:extLst>
              <a:ext uri="{FF2B5EF4-FFF2-40B4-BE49-F238E27FC236}">
                <a16:creationId xmlns:a16="http://schemas.microsoft.com/office/drawing/2014/main" id="{3CBE9EAE-9C89-4BE1-9B04-CFEE01B537A4}"/>
              </a:ext>
            </a:extLst>
          </p:cNvPr>
          <p:cNvPicPr preferRelativeResize="0"/>
          <p:nvPr/>
        </p:nvPicPr>
        <p:blipFill rotWithShape="1">
          <a:blip r:embed="rId3">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9415109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p:txBody>
          <a:bodyPr/>
          <a:lstStyle/>
          <a:p>
            <a:r>
              <a:rPr lang="en-IN" dirty="0"/>
              <a:t>Its not necessary to implement all of the design patterns in your software development, though you can leverage the appropriate design patterns to your problems in software development.</a:t>
            </a:r>
          </a:p>
          <a:p>
            <a:r>
              <a:rPr lang="en-IN" dirty="0"/>
              <a:t>As mentioned design patterns are an implemented and tested solution, so if necessary you could design your own design pattern.</a:t>
            </a:r>
          </a:p>
          <a:p>
            <a:endParaRPr lang="en-IN" dirty="0"/>
          </a:p>
        </p:txBody>
      </p:sp>
      <p:pic>
        <p:nvPicPr>
          <p:cNvPr id="4" name="Shape 562" descr="stackroutelogo.jpg">
            <a:extLst>
              <a:ext uri="{FF2B5EF4-FFF2-40B4-BE49-F238E27FC236}">
                <a16:creationId xmlns:a16="http://schemas.microsoft.com/office/drawing/2014/main" id="{81C6C0ED-9E7F-44C5-8881-99378515806F}"/>
              </a:ext>
            </a:extLst>
          </p:cNvPr>
          <p:cNvPicPr preferRelativeResize="0"/>
          <p:nvPr/>
        </p:nvPicPr>
        <p:blipFill rotWithShape="1">
          <a:blip r:embed="rId2">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3376210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History</a:t>
            </a:r>
            <a:br>
              <a:rPr lang="en-IN" b="1" dirty="0"/>
            </a:b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endParaRPr lang="en-IN" dirty="0"/>
          </a:p>
          <a:p>
            <a:r>
              <a:rPr lang="en-US" dirty="0"/>
              <a:t>Patterns originated as an architectural concept by Christopher Alexander (1977).</a:t>
            </a:r>
            <a:endParaRPr lang="en-IN" dirty="0"/>
          </a:p>
          <a:p>
            <a:r>
              <a:rPr lang="en-IN" dirty="0"/>
              <a:t>In 1994, four authors Erich Gamma, Richard Helm, Ralph Johnson and John Vlissides published a book titled </a:t>
            </a:r>
            <a:r>
              <a:rPr lang="en-IN" b="1" dirty="0"/>
              <a:t>Design Patterns - Elements of Reusable Object-Oriented Software</a:t>
            </a:r>
            <a:r>
              <a:rPr lang="en-IN" dirty="0"/>
              <a:t> which initiated the concept of Design Pattern in Software development.</a:t>
            </a:r>
          </a:p>
          <a:p>
            <a:r>
              <a:rPr lang="en-IN" dirty="0"/>
              <a:t>These authors are collectively known as </a:t>
            </a:r>
            <a:r>
              <a:rPr lang="en-IN" b="1" dirty="0"/>
              <a:t>Gang of Four (GOF)</a:t>
            </a:r>
            <a:r>
              <a:rPr lang="en-IN" dirty="0"/>
              <a:t>. According to these authors design patterns are primarily based on the following principles of object orientated design.</a:t>
            </a:r>
          </a:p>
          <a:p>
            <a:pPr lvl="0"/>
            <a:r>
              <a:rPr lang="en-IN" dirty="0"/>
              <a:t>Program to an interface not an implementation</a:t>
            </a:r>
          </a:p>
          <a:p>
            <a:pPr lvl="0"/>
            <a:r>
              <a:rPr lang="en-IN" dirty="0"/>
              <a:t>Favor object composition over inheritance</a:t>
            </a:r>
          </a:p>
          <a:p>
            <a:endParaRPr lang="en-IN" dirty="0"/>
          </a:p>
        </p:txBody>
      </p:sp>
      <p:pic>
        <p:nvPicPr>
          <p:cNvPr id="4" name="Shape 562" descr="stackroutelogo.jpg">
            <a:extLst>
              <a:ext uri="{FF2B5EF4-FFF2-40B4-BE49-F238E27FC236}">
                <a16:creationId xmlns:a16="http://schemas.microsoft.com/office/drawing/2014/main" id="{532A53E2-F208-4D64-9113-2062FE1A08F6}"/>
              </a:ext>
            </a:extLst>
          </p:cNvPr>
          <p:cNvPicPr preferRelativeResize="0"/>
          <p:nvPr/>
        </p:nvPicPr>
        <p:blipFill rotWithShape="1">
          <a:blip r:embed="rId2">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2748841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Patterns : </a:t>
            </a:r>
            <a:endParaRPr lang="en-IN" dirty="0"/>
          </a:p>
        </p:txBody>
      </p:sp>
      <p:sp>
        <p:nvSpPr>
          <p:cNvPr id="3" name="Content Placeholder 2"/>
          <p:cNvSpPr>
            <a:spLocks noGrp="1"/>
          </p:cNvSpPr>
          <p:nvPr>
            <p:ph idx="1"/>
          </p:nvPr>
        </p:nvSpPr>
        <p:spPr/>
        <p:txBody>
          <a:bodyPr>
            <a:normAutofit fontScale="92500"/>
          </a:bodyPr>
          <a:lstStyle/>
          <a:p>
            <a:r>
              <a:rPr lang="en-US" dirty="0"/>
              <a:t>These design patterns provides way to create a objects while hiding the creation logic, rather than instantiating the objects directly user new operator. This gives program more flexibility in deciding which objects needs to be created for a given Use case.</a:t>
            </a:r>
          </a:p>
          <a:p>
            <a:r>
              <a:rPr lang="en-IN" dirty="0"/>
              <a:t>Creational design patterns are concerned with</a:t>
            </a:r>
            <a:r>
              <a:rPr lang="en-IN" b="1" dirty="0"/>
              <a:t> the way of creating objects.</a:t>
            </a:r>
            <a:r>
              <a:rPr lang="en-IN" dirty="0"/>
              <a:t> These design patterns are used when a decision must be made at the time of the instantiation of a class (i.e. creating an object of a class).</a:t>
            </a:r>
          </a:p>
          <a:p>
            <a:r>
              <a:rPr lang="en-IN" dirty="0"/>
              <a:t>This pattern can be further divided into class-creation patterns and object-creational patterns. While class-creation patterns use inheritance effectively in the instantiation process, object-creation patterns use delegation effectively to get the job done.</a:t>
            </a:r>
          </a:p>
          <a:p>
            <a:endParaRPr lang="en-US" dirty="0"/>
          </a:p>
        </p:txBody>
      </p:sp>
      <p:pic>
        <p:nvPicPr>
          <p:cNvPr id="4" name="Shape 562" descr="stackroutelogo.jpg">
            <a:extLst>
              <a:ext uri="{FF2B5EF4-FFF2-40B4-BE49-F238E27FC236}">
                <a16:creationId xmlns:a16="http://schemas.microsoft.com/office/drawing/2014/main" id="{97947226-F53C-404D-BC05-5DAA43935899}"/>
              </a:ext>
            </a:extLst>
          </p:cNvPr>
          <p:cNvPicPr preferRelativeResize="0"/>
          <p:nvPr/>
        </p:nvPicPr>
        <p:blipFill rotWithShape="1">
          <a:blip r:embed="rId2">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536510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Patterns </a:t>
            </a:r>
            <a:endParaRPr lang="en-IN" dirty="0"/>
          </a:p>
        </p:txBody>
      </p:sp>
      <p:sp>
        <p:nvSpPr>
          <p:cNvPr id="3" name="Content Placeholder 2"/>
          <p:cNvSpPr>
            <a:spLocks noGrp="1"/>
          </p:cNvSpPr>
          <p:nvPr>
            <p:ph idx="1"/>
          </p:nvPr>
        </p:nvSpPr>
        <p:spPr/>
        <p:txBody>
          <a:bodyPr>
            <a:normAutofit fontScale="92500" lnSpcReduction="10000"/>
          </a:bodyPr>
          <a:lstStyle/>
          <a:p>
            <a:r>
              <a:rPr lang="en-US" dirty="0"/>
              <a:t>Abstract Factory : create series of related or dependent objects without specifying their concrete classes. Usually created classes all implements same interface.</a:t>
            </a:r>
          </a:p>
          <a:p>
            <a:r>
              <a:rPr lang="en-US" dirty="0"/>
              <a:t>Static Factory : use just one static method to create all types of object it can create. It is usually named Factory or Build.</a:t>
            </a:r>
          </a:p>
          <a:p>
            <a:r>
              <a:rPr lang="en-US" dirty="0"/>
              <a:t>Factory method : creates objects without specifying the exact class to create.</a:t>
            </a:r>
          </a:p>
          <a:p>
            <a:r>
              <a:rPr lang="en-US" dirty="0"/>
              <a:t>Builder pattern : constructs complex object  by separating construction and representation.</a:t>
            </a:r>
          </a:p>
          <a:p>
            <a:r>
              <a:rPr lang="en-US" dirty="0"/>
              <a:t>Prototype : pattern creates objects by cloning an existing objects.</a:t>
            </a:r>
          </a:p>
          <a:p>
            <a:r>
              <a:rPr lang="en-US" dirty="0"/>
              <a:t>Singleton : restricts object creation for a class to only one instance. </a:t>
            </a:r>
            <a:endParaRPr lang="en-IN" dirty="0"/>
          </a:p>
        </p:txBody>
      </p:sp>
      <p:pic>
        <p:nvPicPr>
          <p:cNvPr id="4" name="Shape 562" descr="stackroutelogo.jpg">
            <a:extLst>
              <a:ext uri="{FF2B5EF4-FFF2-40B4-BE49-F238E27FC236}">
                <a16:creationId xmlns:a16="http://schemas.microsoft.com/office/drawing/2014/main" id="{94E76B47-AA73-4C1A-A793-0F3E83EBF2CD}"/>
              </a:ext>
            </a:extLst>
          </p:cNvPr>
          <p:cNvPicPr preferRelativeResize="0"/>
          <p:nvPr/>
        </p:nvPicPr>
        <p:blipFill rotWithShape="1">
          <a:blip r:embed="rId2">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3574076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Singleton</a:t>
            </a:r>
            <a:endParaRPr lang="en-IN" dirty="0"/>
          </a:p>
        </p:txBody>
      </p:sp>
      <p:sp>
        <p:nvSpPr>
          <p:cNvPr id="3" name="Content Placeholder 2"/>
          <p:cNvSpPr>
            <a:spLocks noGrp="1"/>
          </p:cNvSpPr>
          <p:nvPr>
            <p:ph idx="1"/>
          </p:nvPr>
        </p:nvSpPr>
        <p:spPr/>
        <p:txBody>
          <a:bodyPr/>
          <a:lstStyle/>
          <a:p>
            <a:r>
              <a:rPr lang="en-US" dirty="0"/>
              <a:t>Singleton pattern is one of the simplest design patterns in Java. This type of design pattern comes under creational pattern as this pattern provides one of the best ways to create an object.</a:t>
            </a:r>
          </a:p>
          <a:p>
            <a:r>
              <a:rPr lang="en-US" dirty="0"/>
              <a:t>This pattern involves a single class which is responsible to create an object while making sure that only single object gets created. This class provides </a:t>
            </a:r>
            <a:r>
              <a:rPr lang="en-US" b="1" dirty="0"/>
              <a:t>a way to access its only object which can be accessed directly without need to instantiate the object of the class</a:t>
            </a:r>
            <a:r>
              <a:rPr lang="en-US" dirty="0"/>
              <a:t>.</a:t>
            </a:r>
          </a:p>
          <a:p>
            <a:endParaRPr lang="en-IN" dirty="0"/>
          </a:p>
        </p:txBody>
      </p:sp>
      <p:pic>
        <p:nvPicPr>
          <p:cNvPr id="4" name="Shape 562" descr="stackroutelogo.jpg">
            <a:extLst>
              <a:ext uri="{FF2B5EF4-FFF2-40B4-BE49-F238E27FC236}">
                <a16:creationId xmlns:a16="http://schemas.microsoft.com/office/drawing/2014/main" id="{A8A9D895-5CE9-42CC-B65D-0A582CDD474E}"/>
              </a:ext>
            </a:extLst>
          </p:cNvPr>
          <p:cNvPicPr preferRelativeResize="0"/>
          <p:nvPr/>
        </p:nvPicPr>
        <p:blipFill rotWithShape="1">
          <a:blip r:embed="rId2">
            <a:alphaModFix/>
          </a:blip>
          <a:srcRect/>
          <a:stretch/>
        </p:blipFill>
        <p:spPr>
          <a:xfrm>
            <a:off x="10838001" y="214233"/>
            <a:ext cx="1143100" cy="1127200"/>
          </a:xfrm>
          <a:prstGeom prst="rect">
            <a:avLst/>
          </a:prstGeom>
          <a:noFill/>
          <a:ln>
            <a:noFill/>
          </a:ln>
        </p:spPr>
      </p:pic>
    </p:spTree>
    <p:extLst>
      <p:ext uri="{BB962C8B-B14F-4D97-AF65-F5344CB8AC3E}">
        <p14:creationId xmlns:p14="http://schemas.microsoft.com/office/powerpoint/2010/main" val="28693460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1723</TotalTime>
  <Words>4007</Words>
  <Application>Microsoft Office PowerPoint</Application>
  <PresentationFormat>Widescreen</PresentationFormat>
  <Paragraphs>248</Paragraphs>
  <Slides>58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Calibri Light</vt:lpstr>
      <vt:lpstr>Consolas</vt:lpstr>
      <vt:lpstr>Office Theme</vt:lpstr>
      <vt:lpstr>Agenda</vt:lpstr>
      <vt:lpstr>OOP : What is Design pattern </vt:lpstr>
      <vt:lpstr>Examples of common problems solved by design pattern </vt:lpstr>
      <vt:lpstr>Why</vt:lpstr>
      <vt:lpstr>Advantage :</vt:lpstr>
      <vt:lpstr>History </vt:lpstr>
      <vt:lpstr>Creational Patterns : </vt:lpstr>
      <vt:lpstr>Creational Patterns </vt:lpstr>
      <vt:lpstr>Singleton</vt:lpstr>
      <vt:lpstr>Singleton</vt:lpstr>
      <vt:lpstr>Factory</vt:lpstr>
      <vt:lpstr>Factory Design Pattern</vt:lpstr>
      <vt:lpstr>Prototype</vt:lpstr>
      <vt:lpstr>Abstract Factory</vt:lpstr>
      <vt:lpstr>Structural Patterns</vt:lpstr>
      <vt:lpstr>Structural Patterns</vt:lpstr>
      <vt:lpstr>Structural Patterns</vt:lpstr>
      <vt:lpstr>Facade</vt:lpstr>
      <vt:lpstr>Facade</vt:lpstr>
      <vt:lpstr>Adapter</vt:lpstr>
      <vt:lpstr>Adapter </vt:lpstr>
      <vt:lpstr>Bridge</vt:lpstr>
      <vt:lpstr>Bridge</vt:lpstr>
      <vt:lpstr>Composite</vt:lpstr>
      <vt:lpstr>Composite Pattern</vt:lpstr>
      <vt:lpstr>Decorator</vt:lpstr>
      <vt:lpstr>Decorator </vt:lpstr>
      <vt:lpstr>Flyweight</vt:lpstr>
      <vt:lpstr> Flyweight </vt:lpstr>
      <vt:lpstr>Proxy</vt:lpstr>
      <vt:lpstr>Proxy </vt:lpstr>
      <vt:lpstr>Behavioral Patterns</vt:lpstr>
      <vt:lpstr>Behavior Patterns </vt:lpstr>
      <vt:lpstr>Behavioral Patterns </vt:lpstr>
      <vt:lpstr>Chain of responsibility</vt:lpstr>
      <vt:lpstr> Chain of Responsibility : Vending Machine with single coin slot</vt:lpstr>
      <vt:lpstr>Command</vt:lpstr>
      <vt:lpstr>Command : The “check” at a dinner</vt:lpstr>
      <vt:lpstr>Iterator</vt:lpstr>
      <vt:lpstr>Iterator :  TV Remote Control</vt:lpstr>
      <vt:lpstr>Mediator</vt:lpstr>
      <vt:lpstr>Mediator : ATC Mediator </vt:lpstr>
      <vt:lpstr>Memento</vt:lpstr>
      <vt:lpstr>Memento : Ctrl +Z</vt:lpstr>
      <vt:lpstr>Observer </vt:lpstr>
      <vt:lpstr>Observer Pattern :  Stock market ticker</vt:lpstr>
      <vt:lpstr>State</vt:lpstr>
      <vt:lpstr>State : Vending machine </vt:lpstr>
      <vt:lpstr>Null Object</vt:lpstr>
      <vt:lpstr>Null Object </vt:lpstr>
      <vt:lpstr>Strategy</vt:lpstr>
      <vt:lpstr>Strategy : Mode of transportation to airport  </vt:lpstr>
      <vt:lpstr>Interpreter</vt:lpstr>
      <vt:lpstr>Template</vt:lpstr>
      <vt:lpstr>Template : Basic Floor Plan </vt:lpstr>
      <vt:lpstr>Visitor</vt:lpstr>
      <vt:lpstr>Visitor : Operation of taxi company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 What is Design pattern </dc:title>
  <dc:creator>Saravanan P</dc:creator>
  <cp:lastModifiedBy>Mary Theresa Rani P.T</cp:lastModifiedBy>
  <cp:revision>71</cp:revision>
  <dcterms:created xsi:type="dcterms:W3CDTF">2021-06-17T13:58:09Z</dcterms:created>
  <dcterms:modified xsi:type="dcterms:W3CDTF">2023-11-21T06:24:55Z</dcterms:modified>
</cp:coreProperties>
</file>