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1AED4E-EF47-450C-8A8E-2326D0BBB197}">
  <a:tblStyle styleId="{F91AED4E-EF47-450C-8A8E-2326D0BBB1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dfe624116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dfe624116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dfe6241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dfe6241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dfe62411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dfe62411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dfe62411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dfe62411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docs.google.com/document/d/1IvaT9_SCblYoe-JiizK-loUqToCv5coI4rxJY3pL9rE/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t>
            </a:r>
            <a:endParaRPr/>
          </a:p>
          <a:p>
            <a:pPr indent="0" lvl="0" marL="0" rtl="0" algn="l">
              <a:spcBef>
                <a:spcPts val="0"/>
              </a:spcBef>
              <a:spcAft>
                <a:spcPts val="0"/>
              </a:spcAft>
              <a:buNone/>
            </a:pPr>
            <a:r>
              <a:rPr lang="en"/>
              <a:t>Housing Price Prediction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Mallesh R</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61750" y="3327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rPr>
              <a:t>Model Building</a:t>
            </a:r>
            <a:endParaRPr sz="2400">
              <a:solidFill>
                <a:schemeClr val="accent5"/>
              </a:solidFill>
            </a:endParaRPr>
          </a:p>
          <a:p>
            <a:pPr indent="0" lvl="0" marL="0" rtl="0" algn="l">
              <a:lnSpc>
                <a:spcPct val="115000"/>
              </a:lnSpc>
              <a:spcBef>
                <a:spcPts val="0"/>
              </a:spcBef>
              <a:spcAft>
                <a:spcPts val="0"/>
              </a:spcAft>
              <a:buClr>
                <a:schemeClr val="dk2"/>
              </a:buClr>
              <a:buSzPts val="1100"/>
              <a:buFont typeface="Arial"/>
              <a:buNone/>
            </a:pPr>
            <a:r>
              <a:rPr b="0" lang="en" sz="1400">
                <a:latin typeface="Arial"/>
                <a:ea typeface="Arial"/>
                <a:cs typeface="Arial"/>
                <a:sym typeface="Arial"/>
              </a:rPr>
              <a:t>The Model building and their performance are evaluated using Root mean square error. Each model is trained with the traing data and the predictions are made based on the model pattern. We have build around 8 models from that we will choose the best performance model.</a:t>
            </a:r>
            <a:endParaRPr b="0" sz="1400"/>
          </a:p>
        </p:txBody>
      </p:sp>
      <p:sp>
        <p:nvSpPr>
          <p:cNvPr id="124" name="Google Shape;124;p22"/>
          <p:cNvSpPr/>
          <p:nvPr/>
        </p:nvSpPr>
        <p:spPr>
          <a:xfrm>
            <a:off x="623075" y="2065850"/>
            <a:ext cx="7550400" cy="26124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aphicFrame>
        <p:nvGraphicFramePr>
          <p:cNvPr id="125" name="Google Shape;125;p22"/>
          <p:cNvGraphicFramePr/>
          <p:nvPr/>
        </p:nvGraphicFramePr>
        <p:xfrm>
          <a:off x="623075" y="1713950"/>
          <a:ext cx="3000000" cy="3000000"/>
        </p:xfrm>
        <a:graphic>
          <a:graphicData uri="http://schemas.openxmlformats.org/drawingml/2006/table">
            <a:tbl>
              <a:tblPr>
                <a:noFill/>
                <a:tableStyleId>{F91AED4E-EF47-450C-8A8E-2326D0BBB197}</a:tableStyleId>
              </a:tblPr>
              <a:tblGrid>
                <a:gridCol w="1584825"/>
                <a:gridCol w="1182050"/>
                <a:gridCol w="1182050"/>
                <a:gridCol w="1182050"/>
                <a:gridCol w="1182050"/>
                <a:gridCol w="1182050"/>
              </a:tblGrid>
              <a:tr h="286825">
                <a:tc>
                  <a:txBody>
                    <a:bodyPr/>
                    <a:lstStyle/>
                    <a:p>
                      <a:pPr indent="0" lvl="0" marL="0" rtl="0" algn="ctr">
                        <a:spcBef>
                          <a:spcPts val="0"/>
                        </a:spcBef>
                        <a:spcAft>
                          <a:spcPts val="0"/>
                        </a:spcAft>
                        <a:buNone/>
                      </a:pPr>
                      <a:r>
                        <a:rPr b="1" lang="en" sz="1200">
                          <a:solidFill>
                            <a:schemeClr val="lt1"/>
                          </a:solidFill>
                        </a:rPr>
                        <a:t>Model</a:t>
                      </a:r>
                      <a:endParaRPr b="1" sz="1200">
                        <a:solidFill>
                          <a:schemeClr val="lt1"/>
                        </a:solidFill>
                      </a:endParaRPr>
                    </a:p>
                  </a:txBody>
                  <a:tcPr marT="91425" marB="91425" marR="91425" marL="91425"/>
                </a:tc>
                <a:tc>
                  <a:txBody>
                    <a:bodyPr/>
                    <a:lstStyle/>
                    <a:p>
                      <a:pPr indent="0" lvl="0" marL="0" rtl="0" algn="ctr">
                        <a:spcBef>
                          <a:spcPts val="0"/>
                        </a:spcBef>
                        <a:spcAft>
                          <a:spcPts val="0"/>
                        </a:spcAft>
                        <a:buNone/>
                      </a:pPr>
                      <a:r>
                        <a:rPr b="1" lang="en" sz="1200">
                          <a:solidFill>
                            <a:schemeClr val="lt1"/>
                          </a:solidFill>
                        </a:rPr>
                        <a:t>R2 score</a:t>
                      </a:r>
                      <a:endParaRPr b="1" sz="1200">
                        <a:solidFill>
                          <a:schemeClr val="lt1"/>
                        </a:solidFill>
                      </a:endParaRPr>
                    </a:p>
                  </a:txBody>
                  <a:tcPr marT="91425" marB="91425" marR="91425" marL="91425"/>
                </a:tc>
                <a:tc>
                  <a:txBody>
                    <a:bodyPr/>
                    <a:lstStyle/>
                    <a:p>
                      <a:pPr indent="0" lvl="0" marL="0" rtl="0" algn="ctr">
                        <a:spcBef>
                          <a:spcPts val="0"/>
                        </a:spcBef>
                        <a:spcAft>
                          <a:spcPts val="0"/>
                        </a:spcAft>
                        <a:buNone/>
                      </a:pPr>
                      <a:r>
                        <a:rPr b="1" lang="en" sz="1200">
                          <a:solidFill>
                            <a:schemeClr val="lt1"/>
                          </a:solidFill>
                        </a:rPr>
                        <a:t>Cross</a:t>
                      </a:r>
                      <a:r>
                        <a:rPr b="1" lang="en" sz="1200">
                          <a:solidFill>
                            <a:schemeClr val="lt1"/>
                          </a:solidFill>
                        </a:rPr>
                        <a:t> val </a:t>
                      </a:r>
                      <a:endParaRPr b="1" sz="1200">
                        <a:solidFill>
                          <a:schemeClr val="lt1"/>
                        </a:solidFill>
                      </a:endParaRPr>
                    </a:p>
                  </a:txBody>
                  <a:tcPr marT="91425" marB="91425" marR="91425" marL="91425"/>
                </a:tc>
                <a:tc>
                  <a:txBody>
                    <a:bodyPr/>
                    <a:lstStyle/>
                    <a:p>
                      <a:pPr indent="0" lvl="0" marL="0" rtl="0" algn="ctr">
                        <a:spcBef>
                          <a:spcPts val="0"/>
                        </a:spcBef>
                        <a:spcAft>
                          <a:spcPts val="0"/>
                        </a:spcAft>
                        <a:buNone/>
                      </a:pPr>
                      <a:r>
                        <a:rPr b="1" lang="en" sz="1200">
                          <a:solidFill>
                            <a:schemeClr val="lt1"/>
                          </a:solidFill>
                        </a:rPr>
                        <a:t>MAE</a:t>
                      </a:r>
                      <a:endParaRPr b="1" sz="1200">
                        <a:solidFill>
                          <a:schemeClr val="lt1"/>
                        </a:solidFill>
                      </a:endParaRPr>
                    </a:p>
                  </a:txBody>
                  <a:tcPr marT="91425" marB="91425" marR="91425" marL="91425"/>
                </a:tc>
                <a:tc>
                  <a:txBody>
                    <a:bodyPr/>
                    <a:lstStyle/>
                    <a:p>
                      <a:pPr indent="0" lvl="0" marL="0" rtl="0" algn="ctr">
                        <a:spcBef>
                          <a:spcPts val="0"/>
                        </a:spcBef>
                        <a:spcAft>
                          <a:spcPts val="0"/>
                        </a:spcAft>
                        <a:buNone/>
                      </a:pPr>
                      <a:r>
                        <a:rPr b="1" lang="en" sz="1200">
                          <a:solidFill>
                            <a:schemeClr val="lt1"/>
                          </a:solidFill>
                        </a:rPr>
                        <a:t>MSE</a:t>
                      </a:r>
                      <a:endParaRPr b="1" sz="1200">
                        <a:solidFill>
                          <a:schemeClr val="lt1"/>
                        </a:solidFill>
                      </a:endParaRPr>
                    </a:p>
                  </a:txBody>
                  <a:tcPr marT="91425" marB="91425" marR="91425" marL="91425"/>
                </a:tc>
                <a:tc>
                  <a:txBody>
                    <a:bodyPr/>
                    <a:lstStyle/>
                    <a:p>
                      <a:pPr indent="0" lvl="0" marL="0" rtl="0" algn="ctr">
                        <a:spcBef>
                          <a:spcPts val="0"/>
                        </a:spcBef>
                        <a:spcAft>
                          <a:spcPts val="0"/>
                        </a:spcAft>
                        <a:buNone/>
                      </a:pPr>
                      <a:r>
                        <a:rPr b="1" lang="en" sz="1200">
                          <a:solidFill>
                            <a:schemeClr val="lt1"/>
                          </a:solidFill>
                        </a:rPr>
                        <a:t>RMSE</a:t>
                      </a:r>
                      <a:endParaRPr b="1" sz="1200">
                        <a:solidFill>
                          <a:schemeClr val="lt1"/>
                        </a:solidFill>
                      </a:endParaRPr>
                    </a:p>
                  </a:txBody>
                  <a:tcPr marT="91425" marB="91425" marR="91425" marL="91425"/>
                </a:tc>
              </a:tr>
              <a:tr h="286825">
                <a:tc>
                  <a:txBody>
                    <a:bodyPr/>
                    <a:lstStyle/>
                    <a:p>
                      <a:pPr indent="0" lvl="0" marL="0" rtl="0" algn="l">
                        <a:spcBef>
                          <a:spcPts val="0"/>
                        </a:spcBef>
                        <a:spcAft>
                          <a:spcPts val="0"/>
                        </a:spcAft>
                        <a:buNone/>
                      </a:pPr>
                      <a:r>
                        <a:rPr b="1" lang="en" sz="1200">
                          <a:solidFill>
                            <a:srgbClr val="EBDBB2"/>
                          </a:solidFill>
                          <a:highlight>
                            <a:srgbClr val="1B1D1E"/>
                          </a:highlight>
                        </a:rPr>
                        <a:t>SVR</a:t>
                      </a:r>
                      <a:endParaRPr sz="1200"/>
                    </a:p>
                  </a:txBody>
                  <a:tcPr marT="91425" marB="91425" marR="91425" marL="91425"/>
                </a:tc>
                <a:tc>
                  <a:txBody>
                    <a:bodyPr/>
                    <a:lstStyle/>
                    <a:p>
                      <a:pPr indent="0" lvl="0" marL="0" rtl="0" algn="l">
                        <a:spcBef>
                          <a:spcPts val="0"/>
                        </a:spcBef>
                        <a:spcAft>
                          <a:spcPts val="0"/>
                        </a:spcAft>
                        <a:buNone/>
                      </a:pPr>
                      <a:r>
                        <a:rPr lang="en" sz="1200">
                          <a:solidFill>
                            <a:srgbClr val="EBDBB2"/>
                          </a:solidFill>
                          <a:highlight>
                            <a:srgbClr val="1B1D1E"/>
                          </a:highlight>
                        </a:rPr>
                        <a:t>0.906487</a:t>
                      </a:r>
                      <a:endParaRPr sz="1200"/>
                    </a:p>
                  </a:txBody>
                  <a:tcPr marT="91425" marB="91425" marR="91425" marL="91425"/>
                </a:tc>
                <a:tc>
                  <a:txBody>
                    <a:bodyPr/>
                    <a:lstStyle/>
                    <a:p>
                      <a:pPr indent="0" lvl="0" marL="0" rtl="0" algn="l">
                        <a:spcBef>
                          <a:spcPts val="0"/>
                        </a:spcBef>
                        <a:spcAft>
                          <a:spcPts val="0"/>
                        </a:spcAft>
                        <a:buNone/>
                      </a:pPr>
                      <a:r>
                        <a:rPr lang="en" sz="1200">
                          <a:solidFill>
                            <a:srgbClr val="EBDBB2"/>
                          </a:solidFill>
                          <a:highlight>
                            <a:srgbClr val="1B1D1E"/>
                          </a:highlight>
                        </a:rPr>
                        <a:t>0.874458</a:t>
                      </a:r>
                      <a:endParaRPr sz="1200"/>
                    </a:p>
                  </a:txBody>
                  <a:tcPr marT="91425" marB="91425" marR="91425" marL="91425"/>
                </a:tc>
                <a:tc>
                  <a:txBody>
                    <a:bodyPr/>
                    <a:lstStyle/>
                    <a:p>
                      <a:pPr indent="0" lvl="0" marL="0" rtl="0" algn="l">
                        <a:spcBef>
                          <a:spcPts val="0"/>
                        </a:spcBef>
                        <a:spcAft>
                          <a:spcPts val="0"/>
                        </a:spcAft>
                        <a:buNone/>
                      </a:pPr>
                      <a:r>
                        <a:rPr lang="en" sz="1200">
                          <a:solidFill>
                            <a:srgbClr val="EBDBB2"/>
                          </a:solidFill>
                          <a:highlight>
                            <a:srgbClr val="1B1D1E"/>
                          </a:highlight>
                        </a:rPr>
                        <a:t>0.089500</a:t>
                      </a:r>
                      <a:endParaRPr sz="1200"/>
                    </a:p>
                  </a:txBody>
                  <a:tcPr marT="91425" marB="91425" marR="91425" marL="91425"/>
                </a:tc>
                <a:tc>
                  <a:txBody>
                    <a:bodyPr/>
                    <a:lstStyle/>
                    <a:p>
                      <a:pPr indent="0" lvl="0" marL="0" rtl="0" algn="l">
                        <a:spcBef>
                          <a:spcPts val="0"/>
                        </a:spcBef>
                        <a:spcAft>
                          <a:spcPts val="0"/>
                        </a:spcAft>
                        <a:buNone/>
                      </a:pPr>
                      <a:r>
                        <a:rPr lang="en" sz="1200">
                          <a:solidFill>
                            <a:srgbClr val="EBDBB2"/>
                          </a:solidFill>
                          <a:highlight>
                            <a:srgbClr val="1B1D1E"/>
                          </a:highlight>
                        </a:rPr>
                        <a:t>0.015468</a:t>
                      </a:r>
                      <a:endParaRPr sz="1200"/>
                    </a:p>
                  </a:txBody>
                  <a:tcPr marT="91425" marB="91425" marR="91425" marL="91425"/>
                </a:tc>
                <a:tc>
                  <a:txBody>
                    <a:bodyPr/>
                    <a:lstStyle/>
                    <a:p>
                      <a:pPr indent="0" lvl="0" marL="0" rtl="0" algn="l">
                        <a:spcBef>
                          <a:spcPts val="0"/>
                        </a:spcBef>
                        <a:spcAft>
                          <a:spcPts val="0"/>
                        </a:spcAft>
                        <a:buNone/>
                      </a:pPr>
                      <a:r>
                        <a:rPr lang="en" sz="1200">
                          <a:solidFill>
                            <a:srgbClr val="EBDBB2"/>
                          </a:solidFill>
                          <a:highlight>
                            <a:srgbClr val="1B1D1E"/>
                          </a:highlight>
                        </a:rPr>
                        <a:t>0.124372</a:t>
                      </a:r>
                      <a:endParaRPr sz="1200"/>
                    </a:p>
                  </a:txBody>
                  <a:tcPr marT="91425" marB="91425" marR="91425" marL="91425"/>
                </a:tc>
              </a:tr>
              <a:tr h="286825">
                <a:tc>
                  <a:txBody>
                    <a:bodyPr/>
                    <a:lstStyle/>
                    <a:p>
                      <a:pPr indent="0" lvl="0" marL="0" rtl="0" algn="l">
                        <a:spcBef>
                          <a:spcPts val="0"/>
                        </a:spcBef>
                        <a:spcAft>
                          <a:spcPts val="0"/>
                        </a:spcAft>
                        <a:buNone/>
                      </a:pPr>
                      <a:r>
                        <a:rPr b="1" lang="en" sz="1200">
                          <a:solidFill>
                            <a:srgbClr val="EBDBB2"/>
                          </a:solidFill>
                          <a:highlight>
                            <a:srgbClr val="131516"/>
                          </a:highlight>
                        </a:rPr>
                        <a:t>Lasso</a:t>
                      </a:r>
                      <a:endParaRPr sz="1200"/>
                    </a:p>
                  </a:txBody>
                  <a:tcPr marT="91425" marB="91425" marR="91425" marL="91425"/>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0.905874</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0.856103</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0.090215</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0.015570</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0.124779</a:t>
                      </a:r>
                      <a:endParaRPr sz="1200">
                        <a:solidFill>
                          <a:srgbClr val="EBDBB2"/>
                        </a:solidFill>
                        <a:highlight>
                          <a:srgbClr val="1D2021"/>
                        </a:highlight>
                      </a:endParaRPr>
                    </a:p>
                  </a:txBody>
                  <a:tcPr marT="48000" marB="48000" marR="53725" marL="53725" anchor="ctr"/>
                </a:tc>
              </a:tr>
              <a:tr h="286825">
                <a:tc>
                  <a:txBody>
                    <a:bodyPr/>
                    <a:lstStyle/>
                    <a:p>
                      <a:pPr indent="0" lvl="0" marL="0" rtl="0" algn="l">
                        <a:lnSpc>
                          <a:spcPct val="115000"/>
                        </a:lnSpc>
                        <a:spcBef>
                          <a:spcPts val="0"/>
                        </a:spcBef>
                        <a:spcAft>
                          <a:spcPts val="0"/>
                        </a:spcAft>
                        <a:buNone/>
                      </a:pPr>
                      <a:r>
                        <a:rPr b="1" lang="en" sz="1200">
                          <a:solidFill>
                            <a:srgbClr val="EBDBB2"/>
                          </a:solidFill>
                          <a:highlight>
                            <a:srgbClr val="1D2021"/>
                          </a:highlight>
                        </a:rPr>
                        <a:t>GradientBoostingRegressor</a:t>
                      </a:r>
                      <a:endParaRPr b="1"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0.899122</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0.878088</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0.088481</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0.016687</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0.129177</a:t>
                      </a:r>
                      <a:endParaRPr sz="1200">
                        <a:solidFill>
                          <a:srgbClr val="EBDBB2"/>
                        </a:solidFill>
                        <a:highlight>
                          <a:srgbClr val="1D2021"/>
                        </a:highlight>
                      </a:endParaRPr>
                    </a:p>
                  </a:txBody>
                  <a:tcPr marT="48000" marB="48000" marR="53725" marL="53725" anchor="ctr"/>
                </a:tc>
              </a:tr>
              <a:tr h="286825">
                <a:tc>
                  <a:txBody>
                    <a:bodyPr/>
                    <a:lstStyle/>
                    <a:p>
                      <a:pPr indent="0" lvl="0" marL="0" rtl="0" algn="l">
                        <a:lnSpc>
                          <a:spcPct val="115000"/>
                        </a:lnSpc>
                        <a:spcBef>
                          <a:spcPts val="0"/>
                        </a:spcBef>
                        <a:spcAft>
                          <a:spcPts val="0"/>
                        </a:spcAft>
                        <a:buNone/>
                      </a:pPr>
                      <a:r>
                        <a:rPr b="1" lang="en" sz="1200">
                          <a:solidFill>
                            <a:srgbClr val="EBDBB2"/>
                          </a:solidFill>
                          <a:highlight>
                            <a:srgbClr val="1D2021"/>
                          </a:highlight>
                        </a:rPr>
                        <a:t>Ridge</a:t>
                      </a:r>
                      <a:endParaRPr b="1"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0.898425</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0.837506</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0.091938</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0.016802</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0.129623</a:t>
                      </a:r>
                      <a:endParaRPr sz="1200">
                        <a:solidFill>
                          <a:srgbClr val="EBDBB2"/>
                        </a:solidFill>
                        <a:highlight>
                          <a:srgbClr val="1D2021"/>
                        </a:highlight>
                      </a:endParaRPr>
                    </a:p>
                  </a:txBody>
                  <a:tcPr marT="48000" marB="48000" marR="53725" marL="53725" anchor="ctr"/>
                </a:tc>
              </a:tr>
              <a:tr h="315100">
                <a:tc>
                  <a:txBody>
                    <a:bodyPr/>
                    <a:lstStyle/>
                    <a:p>
                      <a:pPr indent="0" lvl="0" marL="0" rtl="0" algn="l">
                        <a:lnSpc>
                          <a:spcPct val="115000"/>
                        </a:lnSpc>
                        <a:spcBef>
                          <a:spcPts val="0"/>
                        </a:spcBef>
                        <a:spcAft>
                          <a:spcPts val="0"/>
                        </a:spcAft>
                        <a:buNone/>
                      </a:pPr>
                      <a:r>
                        <a:rPr b="1" lang="en" sz="1200">
                          <a:solidFill>
                            <a:srgbClr val="EBDBB2"/>
                          </a:solidFill>
                          <a:highlight>
                            <a:srgbClr val="1D2021"/>
                          </a:highlight>
                        </a:rPr>
                        <a:t>LGBMRegressor</a:t>
                      </a:r>
                      <a:endParaRPr b="1"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0.888268</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0.867177</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0.096749</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0.018482</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0.135949</a:t>
                      </a:r>
                      <a:endParaRPr sz="1200">
                        <a:solidFill>
                          <a:srgbClr val="EBDBB2"/>
                        </a:solidFill>
                        <a:highlight>
                          <a:srgbClr val="1D2021"/>
                        </a:highlight>
                      </a:endParaRPr>
                    </a:p>
                  </a:txBody>
                  <a:tcPr marT="48000" marB="48000" marR="53725" marL="53725" anchor="ctr"/>
                </a:tc>
              </a:tr>
              <a:tr h="286825">
                <a:tc>
                  <a:txBody>
                    <a:bodyPr/>
                    <a:lstStyle/>
                    <a:p>
                      <a:pPr indent="0" lvl="0" marL="0" rtl="0" algn="l">
                        <a:lnSpc>
                          <a:spcPct val="115000"/>
                        </a:lnSpc>
                        <a:spcBef>
                          <a:spcPts val="0"/>
                        </a:spcBef>
                        <a:spcAft>
                          <a:spcPts val="0"/>
                        </a:spcAft>
                        <a:buNone/>
                      </a:pPr>
                      <a:r>
                        <a:rPr b="1" lang="en" sz="1200">
                          <a:solidFill>
                            <a:srgbClr val="EBDBB2"/>
                          </a:solidFill>
                          <a:highlight>
                            <a:srgbClr val="1D2021"/>
                          </a:highlight>
                        </a:rPr>
                        <a:t>XGBRegressor</a:t>
                      </a:r>
                      <a:endParaRPr b="1"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0.882803</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0.849815</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0.096581</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0.019386</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0.139234</a:t>
                      </a:r>
                      <a:endParaRPr sz="1200">
                        <a:solidFill>
                          <a:srgbClr val="EBDBB2"/>
                        </a:solidFill>
                        <a:highlight>
                          <a:srgbClr val="1D2021"/>
                        </a:highlight>
                      </a:endParaRPr>
                    </a:p>
                  </a:txBody>
                  <a:tcPr marT="48000" marB="48000" marR="53725" marL="53725" anchor="ctr"/>
                </a:tc>
              </a:tr>
              <a:tr h="100000">
                <a:tc>
                  <a:txBody>
                    <a:bodyPr/>
                    <a:lstStyle/>
                    <a:p>
                      <a:pPr indent="0" lvl="0" marL="0" rtl="0" algn="l">
                        <a:lnSpc>
                          <a:spcPct val="115000"/>
                        </a:lnSpc>
                        <a:spcBef>
                          <a:spcPts val="0"/>
                        </a:spcBef>
                        <a:spcAft>
                          <a:spcPts val="0"/>
                        </a:spcAft>
                        <a:buNone/>
                      </a:pPr>
                      <a:r>
                        <a:rPr b="1" lang="en" sz="1200">
                          <a:solidFill>
                            <a:srgbClr val="EBDBB2"/>
                          </a:solidFill>
                          <a:highlight>
                            <a:srgbClr val="1D2021"/>
                          </a:highlight>
                        </a:rPr>
                        <a:t>RandomForestRegressor</a:t>
                      </a:r>
                      <a:endParaRPr b="1"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0.870128</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0.855958</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0.099397</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0.021483</a:t>
                      </a:r>
                      <a:endParaRPr sz="1200">
                        <a:solidFill>
                          <a:srgbClr val="EBDBB2"/>
                        </a:solidFill>
                        <a:highlight>
                          <a:srgbClr val="1D2021"/>
                        </a:highlight>
                      </a:endParaRPr>
                    </a:p>
                  </a:txBody>
                  <a:tcPr marT="48000" marB="48000" marR="53725" marL="53725" anchor="ctr"/>
                </a:tc>
                <a:tc>
                  <a:txBody>
                    <a:bodyPr/>
                    <a:lstStyle/>
                    <a:p>
                      <a:pPr indent="0" lvl="0" marL="0" rtl="0" algn="l">
                        <a:lnSpc>
                          <a:spcPct val="115000"/>
                        </a:lnSpc>
                        <a:spcBef>
                          <a:spcPts val="0"/>
                        </a:spcBef>
                        <a:spcAft>
                          <a:spcPts val="0"/>
                        </a:spcAft>
                        <a:buNone/>
                      </a:pPr>
                      <a:r>
                        <a:rPr lang="en" sz="1200">
                          <a:solidFill>
                            <a:srgbClr val="EBDBB2"/>
                          </a:solidFill>
                          <a:highlight>
                            <a:srgbClr val="1D2021"/>
                          </a:highlight>
                        </a:rPr>
                        <a:t>0.146570</a:t>
                      </a:r>
                      <a:endParaRPr sz="1200">
                        <a:solidFill>
                          <a:srgbClr val="EBDBB2"/>
                        </a:solidFill>
                        <a:highlight>
                          <a:srgbClr val="1D2021"/>
                        </a:highlight>
                      </a:endParaRPr>
                    </a:p>
                  </a:txBody>
                  <a:tcPr marT="48000" marB="48000" marR="53725" marL="537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61750" y="2061900"/>
            <a:ext cx="8620500" cy="101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300">
                <a:solidFill>
                  <a:schemeClr val="accent5"/>
                </a:solidFill>
              </a:rPr>
              <a:t>THANK YOU</a:t>
            </a:r>
            <a:endParaRPr b="0" sz="330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Business Problem:</a:t>
            </a:r>
            <a:endParaRPr>
              <a:solidFill>
                <a:schemeClr val="dk1"/>
              </a:solidFill>
            </a:endParaRPr>
          </a:p>
          <a:p>
            <a:pPr indent="-311150" lvl="0" marL="914400" rtl="0" algn="l">
              <a:lnSpc>
                <a:spcPct val="115000"/>
              </a:lnSpc>
              <a:spcBef>
                <a:spcPts val="0"/>
              </a:spcBef>
              <a:spcAft>
                <a:spcPts val="0"/>
              </a:spcAft>
              <a:buSzPts val="1300"/>
              <a:buFont typeface="Arial"/>
              <a:buChar char="●"/>
            </a:pPr>
            <a:r>
              <a:rPr b="0" lang="en" sz="1300">
                <a:latin typeface="Arial"/>
                <a:ea typeface="Arial"/>
                <a:cs typeface="Arial"/>
                <a:sym typeface="Arial"/>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b="0" sz="1300">
              <a:latin typeface="Arial"/>
              <a:ea typeface="Arial"/>
              <a:cs typeface="Arial"/>
              <a:sym typeface="Arial"/>
            </a:endParaRPr>
          </a:p>
          <a:p>
            <a:pPr indent="-311150" lvl="0" marL="914400" rtl="0" algn="l">
              <a:lnSpc>
                <a:spcPct val="115000"/>
              </a:lnSpc>
              <a:spcBef>
                <a:spcPts val="0"/>
              </a:spcBef>
              <a:spcAft>
                <a:spcPts val="0"/>
              </a:spcAft>
              <a:buSzPts val="1300"/>
              <a:buFont typeface="Arial"/>
              <a:buChar char="●"/>
            </a:pPr>
            <a:r>
              <a:rPr b="0" lang="en" sz="1300">
                <a:latin typeface="Arial"/>
                <a:ea typeface="Arial"/>
                <a:cs typeface="Arial"/>
                <a:sym typeface="Arial"/>
              </a:rPr>
              <a:t>A US-based housing company named Surprise Housing has decided to enter the Australian market. The company uses data analytics to purchase houses at a price below their actual values and flip them at a higher price.</a:t>
            </a:r>
            <a:endParaRPr b="0" sz="1300">
              <a:latin typeface="Arial"/>
              <a:ea typeface="Arial"/>
              <a:cs typeface="Arial"/>
              <a:sym typeface="Arial"/>
            </a:endParaRPr>
          </a:p>
          <a:p>
            <a:pPr indent="0" lvl="0" marL="0" rtl="0" algn="l">
              <a:spcBef>
                <a:spcPts val="600"/>
              </a:spcBef>
              <a:spcAft>
                <a:spcPts val="0"/>
              </a:spcAft>
              <a:buNone/>
            </a:pPr>
            <a:r>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Business Goal:</a:t>
            </a:r>
            <a:endParaRPr>
              <a:solidFill>
                <a:schemeClr val="dk1"/>
              </a:solidFill>
            </a:endParaRPr>
          </a:p>
          <a:p>
            <a:pPr indent="0" lvl="0" marL="0" rtl="0" algn="l">
              <a:spcBef>
                <a:spcPts val="0"/>
              </a:spcBef>
              <a:spcAft>
                <a:spcPts val="0"/>
              </a:spcAft>
              <a:buNone/>
            </a:pPr>
            <a:r>
              <a:t/>
            </a:r>
            <a:endParaRPr/>
          </a:p>
          <a:p>
            <a:pPr indent="0" lvl="0" marL="457200" rtl="0" algn="l">
              <a:lnSpc>
                <a:spcPct val="115000"/>
              </a:lnSpc>
              <a:spcBef>
                <a:spcPts val="600"/>
              </a:spcBef>
              <a:spcAft>
                <a:spcPts val="0"/>
              </a:spcAft>
              <a:buClr>
                <a:schemeClr val="dk2"/>
              </a:buClr>
              <a:buSzPts val="1100"/>
              <a:buFont typeface="Arial"/>
              <a:buNone/>
            </a:pPr>
            <a:r>
              <a:rPr b="0" lang="en" sz="1300">
                <a:latin typeface="Arial"/>
                <a:ea typeface="Arial"/>
                <a:cs typeface="Arial"/>
                <a:sym typeface="Arial"/>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b="0" sz="1300">
              <a:latin typeface="Arial"/>
              <a:ea typeface="Arial"/>
              <a:cs typeface="Arial"/>
              <a:sym typeface="Arial"/>
            </a:endParaRPr>
          </a:p>
          <a:p>
            <a:pPr indent="0" lvl="0" marL="0" rtl="0" algn="l">
              <a:spcBef>
                <a:spcPts val="600"/>
              </a:spcBef>
              <a:spcAft>
                <a:spcPts val="0"/>
              </a:spcAft>
              <a:buNone/>
            </a:pPr>
            <a:r>
              <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Arial"/>
                <a:ea typeface="Arial"/>
                <a:cs typeface="Arial"/>
                <a:sym typeface="Arial"/>
              </a:rPr>
              <a:t>Analytical Problem Framing</a:t>
            </a:r>
            <a:endParaRPr>
              <a:solidFill>
                <a:schemeClr val="accent5"/>
              </a:solidFill>
              <a:latin typeface="Arial"/>
              <a:ea typeface="Arial"/>
              <a:cs typeface="Arial"/>
              <a:sym typeface="Arial"/>
            </a:endParaRPr>
          </a:p>
          <a:p>
            <a:pPr indent="0" lvl="0" marL="0" rtl="0" algn="l">
              <a:spcBef>
                <a:spcPts val="1000"/>
              </a:spcBef>
              <a:spcAft>
                <a:spcPts val="0"/>
              </a:spcAft>
              <a:buNone/>
            </a:pPr>
            <a:r>
              <a:rPr lang="en">
                <a:solidFill>
                  <a:schemeClr val="accent5"/>
                </a:solidFill>
              </a:rPr>
              <a:t> </a:t>
            </a:r>
            <a:r>
              <a:rPr lang="en" sz="2400">
                <a:solidFill>
                  <a:schemeClr val="dk1"/>
                </a:solidFill>
                <a:latin typeface="Arial"/>
                <a:ea typeface="Arial"/>
                <a:cs typeface="Arial"/>
                <a:sym typeface="Arial"/>
              </a:rPr>
              <a:t>Mathematical/ Analytical Modeling of the Problem:</a:t>
            </a:r>
            <a:endParaRPr sz="2400">
              <a:solidFill>
                <a:schemeClr val="dk1"/>
              </a:solidFill>
              <a:latin typeface="Arial"/>
              <a:ea typeface="Arial"/>
              <a:cs typeface="Arial"/>
              <a:sym typeface="Arial"/>
            </a:endParaRPr>
          </a:p>
          <a:p>
            <a:pPr indent="0" lvl="0" marL="0" rtl="0" algn="l">
              <a:spcBef>
                <a:spcPts val="1000"/>
              </a:spcBef>
              <a:spcAft>
                <a:spcPts val="0"/>
              </a:spcAft>
              <a:buNone/>
            </a:pPr>
            <a:r>
              <a:t/>
            </a:r>
            <a:endParaRPr sz="2400">
              <a:solidFill>
                <a:schemeClr val="dk1"/>
              </a:solidFill>
              <a:latin typeface="Arial"/>
              <a:ea typeface="Arial"/>
              <a:cs typeface="Arial"/>
              <a:sym typeface="Arial"/>
            </a:endParaRPr>
          </a:p>
          <a:p>
            <a:pPr indent="0" lvl="0" marL="457200" rtl="0" algn="l">
              <a:lnSpc>
                <a:spcPct val="115000"/>
              </a:lnSpc>
              <a:spcBef>
                <a:spcPts val="1000"/>
              </a:spcBef>
              <a:spcAft>
                <a:spcPts val="0"/>
              </a:spcAft>
              <a:buClr>
                <a:schemeClr val="dk2"/>
              </a:buClr>
              <a:buSzPts val="1100"/>
              <a:buFont typeface="Arial"/>
              <a:buNone/>
            </a:pPr>
            <a:r>
              <a:rPr b="0" lang="en" sz="1200">
                <a:latin typeface="Arial"/>
                <a:ea typeface="Arial"/>
                <a:cs typeface="Arial"/>
                <a:sym typeface="Arial"/>
              </a:rPr>
              <a:t>This model is a supervised model where the target variable is continuous datatype. Thus we will be using all the best Regression models to find the price of the house. We will determine the best regression model based on the score value and the root mean square error.</a:t>
            </a:r>
            <a:endParaRPr b="0" sz="1200">
              <a:latin typeface="Arial"/>
              <a:ea typeface="Arial"/>
              <a:cs typeface="Arial"/>
              <a:sym typeface="Arial"/>
            </a:endParaRPr>
          </a:p>
          <a:p>
            <a:pPr indent="0" lvl="0" marL="0" rtl="0" algn="l">
              <a:spcBef>
                <a:spcPts val="0"/>
              </a:spcBef>
              <a:spcAft>
                <a:spcPts val="1000"/>
              </a:spcAft>
              <a:buNone/>
            </a:pPr>
            <a:r>
              <a:t/>
            </a:r>
            <a:endParaRPr b="0"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400">
                <a:solidFill>
                  <a:schemeClr val="accent5"/>
                </a:solidFill>
                <a:latin typeface="Arial"/>
                <a:ea typeface="Arial"/>
                <a:cs typeface="Arial"/>
                <a:sym typeface="Arial"/>
              </a:rPr>
              <a:t>Data Sources and their formats:</a:t>
            </a:r>
            <a:endParaRPr sz="2400">
              <a:solidFill>
                <a:schemeClr val="accent5"/>
              </a:solidFill>
              <a:latin typeface="Arial"/>
              <a:ea typeface="Arial"/>
              <a:cs typeface="Arial"/>
              <a:sym typeface="Arial"/>
            </a:endParaRPr>
          </a:p>
          <a:p>
            <a:pPr indent="0" lvl="0" marL="457200" rtl="0" algn="l">
              <a:lnSpc>
                <a:spcPct val="115000"/>
              </a:lnSpc>
              <a:spcBef>
                <a:spcPts val="0"/>
              </a:spcBef>
              <a:spcAft>
                <a:spcPts val="0"/>
              </a:spcAft>
              <a:buNone/>
            </a:pPr>
            <a:r>
              <a:t/>
            </a:r>
            <a:endParaRPr sz="2400">
              <a:solidFill>
                <a:schemeClr val="accent5"/>
              </a:solidFill>
              <a:latin typeface="Arial"/>
              <a:ea typeface="Arial"/>
              <a:cs typeface="Arial"/>
              <a:sym typeface="Arial"/>
            </a:endParaRPr>
          </a:p>
          <a:p>
            <a:pPr indent="0" lvl="0" marL="457200" rtl="0" algn="l">
              <a:lnSpc>
                <a:spcPct val="115000"/>
              </a:lnSpc>
              <a:spcBef>
                <a:spcPts val="0"/>
              </a:spcBef>
              <a:spcAft>
                <a:spcPts val="0"/>
              </a:spcAft>
              <a:buNone/>
            </a:pPr>
            <a:r>
              <a:rPr b="0" lang="en" sz="1200">
                <a:latin typeface="Arial"/>
                <a:ea typeface="Arial"/>
                <a:cs typeface="Arial"/>
                <a:sym typeface="Arial"/>
              </a:rPr>
              <a:t>The dataset has all the information about the house collected by the company which are real world data with lots of observations. The description of each variable are in the below link.</a:t>
            </a:r>
            <a:r>
              <a:rPr b="0" lang="en" sz="1200" u="sng">
                <a:solidFill>
                  <a:schemeClr val="hlink"/>
                </a:solidFill>
                <a:latin typeface="Arial"/>
                <a:ea typeface="Arial"/>
                <a:cs typeface="Arial"/>
                <a:sym typeface="Arial"/>
                <a:hlinkClick r:id="rId3"/>
              </a:rPr>
              <a:t>Click here</a:t>
            </a:r>
            <a:r>
              <a:rPr b="0" lang="en" sz="1200">
                <a:latin typeface="Arial"/>
                <a:ea typeface="Arial"/>
                <a:cs typeface="Arial"/>
                <a:sym typeface="Arial"/>
              </a:rPr>
              <a:t>.</a:t>
            </a:r>
            <a:endParaRPr b="0" sz="1200">
              <a:latin typeface="Arial"/>
              <a:ea typeface="Arial"/>
              <a:cs typeface="Arial"/>
              <a:sym typeface="Arial"/>
            </a:endParaRPr>
          </a:p>
          <a:p>
            <a:pPr indent="0" lvl="0" marL="0" rtl="0" algn="l">
              <a:spcBef>
                <a:spcPts val="0"/>
              </a:spcBef>
              <a:spcAft>
                <a:spcPts val="0"/>
              </a:spcAft>
              <a:buNone/>
            </a:pPr>
            <a:r>
              <a:t/>
            </a:r>
            <a:endParaRPr b="0" sz="2400"/>
          </a:p>
          <a:p>
            <a:pPr indent="0" lvl="0" marL="457200" rtl="0" algn="l">
              <a:lnSpc>
                <a:spcPct val="115000"/>
              </a:lnSpc>
              <a:spcBef>
                <a:spcPts val="1000"/>
              </a:spcBef>
              <a:spcAft>
                <a:spcPts val="0"/>
              </a:spcAft>
              <a:buNone/>
            </a:pPr>
            <a:r>
              <a:rPr lang="en" sz="2400">
                <a:solidFill>
                  <a:schemeClr val="accent5"/>
                </a:solidFill>
                <a:latin typeface="Arial"/>
                <a:ea typeface="Arial"/>
                <a:cs typeface="Arial"/>
                <a:sym typeface="Arial"/>
              </a:rPr>
              <a:t>Data Preprocessing Done:</a:t>
            </a:r>
            <a:endParaRPr sz="2400">
              <a:solidFill>
                <a:schemeClr val="accent5"/>
              </a:solidFill>
              <a:latin typeface="Arial"/>
              <a:ea typeface="Arial"/>
              <a:cs typeface="Arial"/>
              <a:sym typeface="Arial"/>
            </a:endParaRPr>
          </a:p>
          <a:p>
            <a:pPr indent="0" lvl="0" marL="457200" rtl="0" algn="l">
              <a:lnSpc>
                <a:spcPct val="115000"/>
              </a:lnSpc>
              <a:spcBef>
                <a:spcPts val="0"/>
              </a:spcBef>
              <a:spcAft>
                <a:spcPts val="0"/>
              </a:spcAft>
              <a:buNone/>
            </a:pPr>
            <a:r>
              <a:t/>
            </a:r>
            <a:endParaRPr sz="2400">
              <a:solidFill>
                <a:schemeClr val="accent5"/>
              </a:solidFill>
              <a:latin typeface="Arial"/>
              <a:ea typeface="Arial"/>
              <a:cs typeface="Arial"/>
              <a:sym typeface="Arial"/>
            </a:endParaRPr>
          </a:p>
          <a:p>
            <a:pPr indent="0" lvl="0" marL="457200" rtl="0" algn="l">
              <a:lnSpc>
                <a:spcPct val="115000"/>
              </a:lnSpc>
              <a:spcBef>
                <a:spcPts val="0"/>
              </a:spcBef>
              <a:spcAft>
                <a:spcPts val="0"/>
              </a:spcAft>
              <a:buNone/>
            </a:pPr>
            <a:r>
              <a:rPr b="0" lang="en" sz="1200">
                <a:latin typeface="Arial"/>
                <a:ea typeface="Arial"/>
                <a:cs typeface="Arial"/>
                <a:sym typeface="Arial"/>
              </a:rPr>
              <a:t>Data Preprocessing is done by starting to clean the missing values in the dataset. There are lots of missing data in each features some of them are replaced with the respective datatype and others where filled based on the data description. Then the skewness of the numerical dataset is  reduced by some power transformation technique and the categorical dataset has been encoded for building the model.</a:t>
            </a:r>
            <a:endParaRPr b="0" sz="1200">
              <a:latin typeface="Arial"/>
              <a:ea typeface="Arial"/>
              <a:cs typeface="Arial"/>
              <a:sym typeface="Arial"/>
            </a:endParaRPr>
          </a:p>
          <a:p>
            <a:pPr indent="0" lvl="0" marL="457200" rtl="0" algn="l">
              <a:lnSpc>
                <a:spcPct val="115000"/>
              </a:lnSpc>
              <a:spcBef>
                <a:spcPts val="0"/>
              </a:spcBef>
              <a:spcAft>
                <a:spcPts val="0"/>
              </a:spcAft>
              <a:buClr>
                <a:schemeClr val="dk2"/>
              </a:buClr>
              <a:buSzPts val="1100"/>
              <a:buFont typeface="Arial"/>
              <a:buNone/>
            </a:pPr>
            <a:r>
              <a:t/>
            </a:r>
            <a:endParaRPr b="0"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192200" y="67850"/>
            <a:ext cx="3179700" cy="6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5"/>
                </a:solidFill>
              </a:rPr>
              <a:t>Data Visualisation</a:t>
            </a:r>
            <a:endParaRPr sz="2400">
              <a:solidFill>
                <a:schemeClr val="accent5"/>
              </a:solidFill>
            </a:endParaRPr>
          </a:p>
        </p:txBody>
      </p:sp>
      <p:pic>
        <p:nvPicPr>
          <p:cNvPr id="99" name="Google Shape;99;p18"/>
          <p:cNvPicPr preferRelativeResize="0"/>
          <p:nvPr/>
        </p:nvPicPr>
        <p:blipFill rotWithShape="1">
          <a:blip r:embed="rId3">
            <a:alphaModFix/>
          </a:blip>
          <a:srcRect b="15402" l="22997" r="18970" t="39442"/>
          <a:stretch/>
        </p:blipFill>
        <p:spPr>
          <a:xfrm>
            <a:off x="452050" y="999525"/>
            <a:ext cx="8075649" cy="353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92200" y="67850"/>
            <a:ext cx="3179700" cy="6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5"/>
                </a:solidFill>
              </a:rPr>
              <a:t>Data Visualisation</a:t>
            </a:r>
            <a:endParaRPr sz="2400">
              <a:solidFill>
                <a:schemeClr val="accent5"/>
              </a:solidFill>
            </a:endParaRPr>
          </a:p>
        </p:txBody>
      </p:sp>
      <p:pic>
        <p:nvPicPr>
          <p:cNvPr id="105" name="Google Shape;105;p19"/>
          <p:cNvPicPr preferRelativeResize="0"/>
          <p:nvPr/>
        </p:nvPicPr>
        <p:blipFill rotWithShape="1">
          <a:blip r:embed="rId3">
            <a:alphaModFix/>
          </a:blip>
          <a:srcRect b="14909" l="23704" r="19532" t="37878"/>
          <a:stretch/>
        </p:blipFill>
        <p:spPr>
          <a:xfrm>
            <a:off x="390975" y="616948"/>
            <a:ext cx="8075649" cy="3776561"/>
          </a:xfrm>
          <a:prstGeom prst="rect">
            <a:avLst/>
          </a:prstGeom>
          <a:noFill/>
          <a:ln>
            <a:noFill/>
          </a:ln>
        </p:spPr>
      </p:pic>
      <p:sp>
        <p:nvSpPr>
          <p:cNvPr id="106" name="Google Shape;106;p19"/>
          <p:cNvSpPr txBox="1"/>
          <p:nvPr/>
        </p:nvSpPr>
        <p:spPr>
          <a:xfrm>
            <a:off x="1053450" y="4527900"/>
            <a:ext cx="7037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Lato"/>
                <a:ea typeface="Lato"/>
                <a:cs typeface="Lato"/>
                <a:sym typeface="Lato"/>
              </a:rPr>
              <a:t>The visualisation is done for each features to understand the pattern and the relationship between features and traget variable</a:t>
            </a:r>
            <a:endParaRPr b="1" sz="15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20"/>
          <p:cNvSpPr txBox="1"/>
          <p:nvPr/>
        </p:nvSpPr>
        <p:spPr>
          <a:xfrm>
            <a:off x="183250" y="207700"/>
            <a:ext cx="703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Correlation Matrix</a:t>
            </a:r>
            <a:endParaRPr sz="2800">
              <a:solidFill>
                <a:schemeClr val="lt1"/>
              </a:solidFill>
              <a:latin typeface="Lato"/>
              <a:ea typeface="Lato"/>
              <a:cs typeface="Lato"/>
              <a:sym typeface="Lato"/>
            </a:endParaRPr>
          </a:p>
        </p:txBody>
      </p:sp>
      <p:pic>
        <p:nvPicPr>
          <p:cNvPr id="112" name="Google Shape;112;p20"/>
          <p:cNvPicPr preferRelativeResize="0"/>
          <p:nvPr/>
        </p:nvPicPr>
        <p:blipFill>
          <a:blip r:embed="rId3">
            <a:alphaModFix/>
          </a:blip>
          <a:stretch>
            <a:fillRect/>
          </a:stretch>
        </p:blipFill>
        <p:spPr>
          <a:xfrm>
            <a:off x="2399150" y="761800"/>
            <a:ext cx="4003357" cy="4229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21"/>
          <p:cNvSpPr txBox="1"/>
          <p:nvPr>
            <p:ph idx="1" type="body"/>
          </p:nvPr>
        </p:nvSpPr>
        <p:spPr>
          <a:xfrm>
            <a:off x="282725" y="598900"/>
            <a:ext cx="6160800" cy="503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000">
                <a:solidFill>
                  <a:schemeClr val="dk1"/>
                </a:solidFill>
              </a:rPr>
              <a:t>Correlation with Target variable</a:t>
            </a:r>
            <a:endParaRPr sz="1800">
              <a:solidFill>
                <a:srgbClr val="000000"/>
              </a:solidFill>
            </a:endParaRPr>
          </a:p>
        </p:txBody>
      </p:sp>
      <p:pic>
        <p:nvPicPr>
          <p:cNvPr id="118" name="Google Shape;118;p21"/>
          <p:cNvPicPr preferRelativeResize="0"/>
          <p:nvPr/>
        </p:nvPicPr>
        <p:blipFill>
          <a:blip r:embed="rId3">
            <a:alphaModFix/>
          </a:blip>
          <a:stretch>
            <a:fillRect/>
          </a:stretch>
        </p:blipFill>
        <p:spPr>
          <a:xfrm>
            <a:off x="2768850" y="955975"/>
            <a:ext cx="3606300" cy="4091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