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4142" y="3150234"/>
            <a:ext cx="273367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rlito"/>
                <a:cs typeface="Carlito"/>
              </a:rPr>
              <a:t>FLIGHT PRICE</a:t>
            </a:r>
            <a:r>
              <a:rPr dirty="0" sz="2000" spc="-35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PREDICTION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58923" y="8252307"/>
            <a:ext cx="2444115" cy="900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84505">
              <a:lnSpc>
                <a:spcPct val="143500"/>
              </a:lnSpc>
              <a:spcBef>
                <a:spcPts val="100"/>
              </a:spcBef>
            </a:pPr>
            <a:r>
              <a:rPr dirty="0" sz="2000" spc="-5">
                <a:latin typeface="Carlito"/>
                <a:cs typeface="Carlito"/>
              </a:rPr>
              <a:t>Submitted by:  SHAAHIDH IRFAAN</a:t>
            </a:r>
            <a:r>
              <a:rPr dirty="0" sz="2000" spc="-60">
                <a:latin typeface="Carlito"/>
                <a:cs typeface="Carlito"/>
              </a:rPr>
              <a:t> </a:t>
            </a:r>
            <a:r>
              <a:rPr dirty="0" sz="2000" spc="-5">
                <a:latin typeface="Carlito"/>
                <a:cs typeface="Carlito"/>
              </a:rPr>
              <a:t>SHA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08198" y="1799843"/>
            <a:ext cx="1933727" cy="362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1077903"/>
            <a:ext cx="5375910" cy="3946525"/>
          </a:xfrm>
          <a:prstGeom prst="rect">
            <a:avLst/>
          </a:prstGeom>
        </p:spPr>
        <p:txBody>
          <a:bodyPr wrap="square" lIns="0" tIns="177165" rIns="0" bIns="0" rtlCol="0" vert="horz">
            <a:spAutoFit/>
          </a:bodyPr>
          <a:lstStyle/>
          <a:p>
            <a:pPr algn="ctr" marR="67945">
              <a:lnSpc>
                <a:spcPct val="100000"/>
              </a:lnSpc>
              <a:spcBef>
                <a:spcPts val="1395"/>
              </a:spcBef>
            </a:pPr>
            <a:r>
              <a:rPr dirty="0" sz="2000" spc="-5" b="1">
                <a:latin typeface="Carlito"/>
                <a:cs typeface="Carlito"/>
              </a:rPr>
              <a:t>CONCLUSION</a:t>
            </a:r>
            <a:endParaRPr sz="2000">
              <a:latin typeface="Carlito"/>
              <a:cs typeface="Carlito"/>
            </a:endParaRPr>
          </a:p>
          <a:p>
            <a:pPr marL="240665" indent="-228600">
              <a:lnSpc>
                <a:spcPct val="100000"/>
              </a:lnSpc>
              <a:spcBef>
                <a:spcPts val="1160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800">
                <a:latin typeface="Carlito"/>
                <a:cs typeface="Carlito"/>
              </a:rPr>
              <a:t>Key </a:t>
            </a:r>
            <a:r>
              <a:rPr dirty="0" sz="1800" spc="-5">
                <a:latin typeface="Carlito"/>
                <a:cs typeface="Carlito"/>
              </a:rPr>
              <a:t>Findings and Conclusions of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5">
                <a:latin typeface="Carlito"/>
                <a:cs typeface="Carlito"/>
              </a:rPr>
              <a:t>Study</a:t>
            </a:r>
            <a:endParaRPr sz="1800">
              <a:latin typeface="Carlito"/>
              <a:cs typeface="Carlito"/>
            </a:endParaRPr>
          </a:p>
          <a:p>
            <a:pPr lvl="1" marL="469265" indent="-229235">
              <a:lnSpc>
                <a:spcPct val="100000"/>
              </a:lnSpc>
              <a:spcBef>
                <a:spcPts val="200"/>
              </a:spcBef>
              <a:buAutoNum type="arabicParenR"/>
              <a:tabLst>
                <a:tab pos="469900" algn="l"/>
              </a:tabLst>
            </a:pPr>
            <a:r>
              <a:rPr dirty="0" sz="1500" spc="-5">
                <a:latin typeface="Carlito"/>
                <a:cs typeface="Carlito"/>
              </a:rPr>
              <a:t>Flight with high </a:t>
            </a:r>
            <a:r>
              <a:rPr dirty="0" sz="1500" spc="-10">
                <a:latin typeface="Carlito"/>
                <a:cs typeface="Carlito"/>
              </a:rPr>
              <a:t>stop </a:t>
            </a:r>
            <a:r>
              <a:rPr dirty="0" sz="1500">
                <a:latin typeface="Carlito"/>
                <a:cs typeface="Carlito"/>
              </a:rPr>
              <a:t>counts are </a:t>
            </a:r>
            <a:r>
              <a:rPr dirty="0" sz="1500" spc="-5">
                <a:latin typeface="Carlito"/>
                <a:cs typeface="Carlito"/>
              </a:rPr>
              <a:t>in minimal</a:t>
            </a:r>
            <a:r>
              <a:rPr dirty="0" sz="1500" spc="10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disposals.</a:t>
            </a:r>
            <a:endParaRPr sz="1500">
              <a:latin typeface="Carlito"/>
              <a:cs typeface="Carlito"/>
            </a:endParaRPr>
          </a:p>
          <a:p>
            <a:pPr lvl="1" marL="469265" marR="5080" indent="-228600">
              <a:lnSpc>
                <a:spcPct val="109300"/>
              </a:lnSpc>
              <a:spcBef>
                <a:spcPts val="15"/>
              </a:spcBef>
              <a:buAutoNum type="arabicParenR"/>
              <a:tabLst>
                <a:tab pos="469900" algn="l"/>
              </a:tabLst>
            </a:pPr>
            <a:r>
              <a:rPr dirty="0" sz="1500">
                <a:latin typeface="Carlito"/>
                <a:cs typeface="Carlito"/>
              </a:rPr>
              <a:t>May is the </a:t>
            </a:r>
            <a:r>
              <a:rPr dirty="0" sz="1500" spc="-5">
                <a:latin typeface="Carlito"/>
                <a:cs typeface="Carlito"/>
              </a:rPr>
              <a:t>highest </a:t>
            </a:r>
            <a:r>
              <a:rPr dirty="0" sz="1500" spc="-10">
                <a:latin typeface="Carlito"/>
                <a:cs typeface="Carlito"/>
              </a:rPr>
              <a:t>booked </a:t>
            </a:r>
            <a:r>
              <a:rPr dirty="0" sz="1500">
                <a:latin typeface="Carlito"/>
                <a:cs typeface="Carlito"/>
              </a:rPr>
              <a:t>month </a:t>
            </a:r>
            <a:r>
              <a:rPr dirty="0" sz="1500" spc="-5">
                <a:latin typeface="Carlito"/>
                <a:cs typeface="Carlito"/>
              </a:rPr>
              <a:t>since </a:t>
            </a:r>
            <a:r>
              <a:rPr dirty="0" sz="1500">
                <a:latin typeface="Carlito"/>
                <a:cs typeface="Carlito"/>
              </a:rPr>
              <a:t>kids </a:t>
            </a:r>
            <a:r>
              <a:rPr dirty="0" sz="1500" spc="-5">
                <a:latin typeface="Carlito"/>
                <a:cs typeface="Carlito"/>
              </a:rPr>
              <a:t>have </a:t>
            </a:r>
            <a:r>
              <a:rPr dirty="0" sz="1500">
                <a:latin typeface="Carlito"/>
                <a:cs typeface="Carlito"/>
              </a:rPr>
              <a:t>their </a:t>
            </a:r>
            <a:r>
              <a:rPr dirty="0" sz="1500" spc="-5">
                <a:latin typeface="Carlito"/>
                <a:cs typeface="Carlito"/>
              </a:rPr>
              <a:t>summer  holiday</a:t>
            </a:r>
            <a:endParaRPr sz="1500">
              <a:latin typeface="Carlito"/>
              <a:cs typeface="Carlito"/>
            </a:endParaRPr>
          </a:p>
          <a:p>
            <a:pPr lvl="1" marL="469265" indent="-229235">
              <a:lnSpc>
                <a:spcPct val="100000"/>
              </a:lnSpc>
              <a:spcBef>
                <a:spcPts val="180"/>
              </a:spcBef>
              <a:buAutoNum type="arabicParenR"/>
              <a:tabLst>
                <a:tab pos="469900" algn="l"/>
              </a:tabLst>
            </a:pPr>
            <a:r>
              <a:rPr dirty="0" sz="1500" spc="-5">
                <a:latin typeface="Carlito"/>
                <a:cs typeface="Carlito"/>
              </a:rPr>
              <a:t>Additional </a:t>
            </a:r>
            <a:r>
              <a:rPr dirty="0" sz="1500">
                <a:latin typeface="Carlito"/>
                <a:cs typeface="Carlito"/>
              </a:rPr>
              <a:t>info </a:t>
            </a:r>
            <a:r>
              <a:rPr dirty="0" sz="1500" spc="-5">
                <a:latin typeface="Carlito"/>
                <a:cs typeface="Carlito"/>
              </a:rPr>
              <a:t>has little </a:t>
            </a:r>
            <a:r>
              <a:rPr dirty="0" sz="1500">
                <a:latin typeface="Carlito"/>
                <a:cs typeface="Carlito"/>
              </a:rPr>
              <a:t>to no </a:t>
            </a:r>
            <a:r>
              <a:rPr dirty="0" sz="1500" spc="-5">
                <a:latin typeface="Carlito"/>
                <a:cs typeface="Carlito"/>
              </a:rPr>
              <a:t>relation </a:t>
            </a:r>
            <a:r>
              <a:rPr dirty="0" sz="1500" spc="-10">
                <a:latin typeface="Carlito"/>
                <a:cs typeface="Carlito"/>
              </a:rPr>
              <a:t>to </a:t>
            </a:r>
            <a:r>
              <a:rPr dirty="0" sz="1500" spc="-5">
                <a:latin typeface="Carlito"/>
                <a:cs typeface="Carlito"/>
              </a:rPr>
              <a:t>fares</a:t>
            </a:r>
            <a:endParaRPr sz="1500">
              <a:latin typeface="Carlito"/>
              <a:cs typeface="Carlito"/>
            </a:endParaRPr>
          </a:p>
          <a:p>
            <a:pPr lvl="1" marL="469265" indent="-229235">
              <a:lnSpc>
                <a:spcPct val="100000"/>
              </a:lnSpc>
              <a:spcBef>
                <a:spcPts val="180"/>
              </a:spcBef>
              <a:buAutoNum type="arabicParenR"/>
              <a:tabLst>
                <a:tab pos="469900" algn="l"/>
              </a:tabLst>
            </a:pPr>
            <a:r>
              <a:rPr dirty="0" sz="1500" spc="-5">
                <a:latin typeface="Carlito"/>
                <a:cs typeface="Carlito"/>
              </a:rPr>
              <a:t>Duration holds </a:t>
            </a:r>
            <a:r>
              <a:rPr dirty="0" sz="1500">
                <a:latin typeface="Carlito"/>
                <a:cs typeface="Carlito"/>
              </a:rPr>
              <a:t>the most </a:t>
            </a:r>
            <a:r>
              <a:rPr dirty="0" sz="1500" spc="-5">
                <a:latin typeface="Carlito"/>
                <a:cs typeface="Carlito"/>
              </a:rPr>
              <a:t>relation </a:t>
            </a:r>
            <a:r>
              <a:rPr dirty="0" sz="1500">
                <a:latin typeface="Carlito"/>
                <a:cs typeface="Carlito"/>
              </a:rPr>
              <a:t>to </a:t>
            </a:r>
            <a:r>
              <a:rPr dirty="0" sz="1500" spc="-5">
                <a:latin typeface="Carlito"/>
                <a:cs typeface="Carlito"/>
              </a:rPr>
              <a:t>price.</a:t>
            </a:r>
            <a:endParaRPr sz="15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rlito"/>
              <a:buAutoNum type="arabicParenR"/>
            </a:pPr>
            <a:endParaRPr sz="1800">
              <a:latin typeface="Carlito"/>
              <a:cs typeface="Carlito"/>
            </a:endParaRPr>
          </a:p>
          <a:p>
            <a:pPr marL="240665" indent="-228600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dirty="0" sz="1800" spc="-5">
                <a:latin typeface="Carlito"/>
                <a:cs typeface="Carlito"/>
              </a:rPr>
              <a:t>Limitations of </a:t>
            </a:r>
            <a:r>
              <a:rPr dirty="0" sz="1800">
                <a:latin typeface="Carlito"/>
                <a:cs typeface="Carlito"/>
              </a:rPr>
              <a:t>this work and </a:t>
            </a:r>
            <a:r>
              <a:rPr dirty="0" sz="1800" spc="-5">
                <a:latin typeface="Carlito"/>
                <a:cs typeface="Carlito"/>
              </a:rPr>
              <a:t>Scope for Future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Work</a:t>
            </a:r>
            <a:endParaRPr sz="1800">
              <a:latin typeface="Carlito"/>
              <a:cs typeface="Carlito"/>
            </a:endParaRPr>
          </a:p>
          <a:p>
            <a:pPr marL="240665" marR="787400" indent="457200">
              <a:lnSpc>
                <a:spcPct val="110000"/>
              </a:lnSpc>
              <a:spcBef>
                <a:spcPts val="840"/>
              </a:spcBef>
            </a:pPr>
            <a:r>
              <a:rPr dirty="0" sz="1500">
                <a:latin typeface="Carlito"/>
                <a:cs typeface="Carlito"/>
              </a:rPr>
              <a:t>I </a:t>
            </a:r>
            <a:r>
              <a:rPr dirty="0" sz="1500" spc="-5">
                <a:latin typeface="Carlito"/>
                <a:cs typeface="Carlito"/>
              </a:rPr>
              <a:t>was not </a:t>
            </a:r>
            <a:r>
              <a:rPr dirty="0" sz="1500">
                <a:latin typeface="Carlito"/>
                <a:cs typeface="Carlito"/>
              </a:rPr>
              <a:t>able to </a:t>
            </a:r>
            <a:r>
              <a:rPr dirty="0" sz="1500" spc="-5">
                <a:latin typeface="Carlito"/>
                <a:cs typeface="Carlito"/>
              </a:rPr>
              <a:t>predict </a:t>
            </a:r>
            <a:r>
              <a:rPr dirty="0" sz="1500">
                <a:latin typeface="Carlito"/>
                <a:cs typeface="Carlito"/>
              </a:rPr>
              <a:t>the </a:t>
            </a:r>
            <a:r>
              <a:rPr dirty="0" sz="1500" spc="-5">
                <a:latin typeface="Carlito"/>
                <a:cs typeface="Carlito"/>
              </a:rPr>
              <a:t>price with </a:t>
            </a:r>
            <a:r>
              <a:rPr dirty="0" sz="1500">
                <a:latin typeface="Carlito"/>
                <a:cs typeface="Carlito"/>
              </a:rPr>
              <a:t>the type </a:t>
            </a:r>
            <a:r>
              <a:rPr dirty="0" sz="1500" spc="-5">
                <a:latin typeface="Carlito"/>
                <a:cs typeface="Carlito"/>
              </a:rPr>
              <a:t>of  class(economic, business </a:t>
            </a:r>
            <a:r>
              <a:rPr dirty="0" sz="1500">
                <a:latin typeface="Carlito"/>
                <a:cs typeface="Carlito"/>
              </a:rPr>
              <a:t>and </a:t>
            </a:r>
            <a:r>
              <a:rPr dirty="0" sz="1500" spc="-5">
                <a:latin typeface="Carlito"/>
                <a:cs typeface="Carlito"/>
              </a:rPr>
              <a:t>first</a:t>
            </a:r>
            <a:r>
              <a:rPr dirty="0" sz="1500" spc="5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class)</a:t>
            </a:r>
            <a:endParaRPr sz="1500">
              <a:latin typeface="Carlito"/>
              <a:cs typeface="Carlito"/>
            </a:endParaRPr>
          </a:p>
          <a:p>
            <a:pPr marL="240665" marR="320675" indent="457200">
              <a:lnSpc>
                <a:spcPct val="110000"/>
              </a:lnSpc>
              <a:spcBef>
                <a:spcPts val="795"/>
              </a:spcBef>
            </a:pPr>
            <a:r>
              <a:rPr dirty="0" sz="1500">
                <a:latin typeface="Carlito"/>
                <a:cs typeface="Carlito"/>
              </a:rPr>
              <a:t>Was </a:t>
            </a:r>
            <a:r>
              <a:rPr dirty="0" sz="1500" spc="-5">
                <a:latin typeface="Carlito"/>
                <a:cs typeface="Carlito"/>
              </a:rPr>
              <a:t>not </a:t>
            </a:r>
            <a:r>
              <a:rPr dirty="0" sz="1500">
                <a:latin typeface="Carlito"/>
                <a:cs typeface="Carlito"/>
              </a:rPr>
              <a:t>able to </a:t>
            </a:r>
            <a:r>
              <a:rPr dirty="0" sz="1500" spc="-5">
                <a:latin typeface="Carlito"/>
                <a:cs typeface="Carlito"/>
              </a:rPr>
              <a:t>find which whether the </a:t>
            </a:r>
            <a:r>
              <a:rPr dirty="0" sz="1500">
                <a:latin typeface="Carlito"/>
                <a:cs typeface="Carlito"/>
              </a:rPr>
              <a:t>price </a:t>
            </a:r>
            <a:r>
              <a:rPr dirty="0" sz="1500" spc="-5">
                <a:latin typeface="Carlito"/>
                <a:cs typeface="Carlito"/>
              </a:rPr>
              <a:t>vary </a:t>
            </a:r>
            <a:r>
              <a:rPr dirty="0" sz="1500">
                <a:latin typeface="Carlito"/>
                <a:cs typeface="Carlito"/>
              </a:rPr>
              <a:t>when  </a:t>
            </a:r>
            <a:r>
              <a:rPr dirty="0" sz="1500" spc="-5">
                <a:latin typeface="Carlito"/>
                <a:cs typeface="Carlito"/>
              </a:rPr>
              <a:t>booked </a:t>
            </a:r>
            <a:r>
              <a:rPr dirty="0" sz="1500">
                <a:latin typeface="Carlito"/>
                <a:cs typeface="Carlito"/>
              </a:rPr>
              <a:t>in </a:t>
            </a:r>
            <a:r>
              <a:rPr dirty="0" sz="1500" spc="-5">
                <a:latin typeface="Carlito"/>
                <a:cs typeface="Carlito"/>
              </a:rPr>
              <a:t>day or</a:t>
            </a:r>
            <a:r>
              <a:rPr dirty="0" sz="1500" spc="10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night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711402"/>
            <a:ext cx="5506085" cy="1374775"/>
          </a:xfrm>
          <a:prstGeom prst="rect">
            <a:avLst/>
          </a:prstGeom>
        </p:spPr>
        <p:txBody>
          <a:bodyPr wrap="square" lIns="0" tIns="191135" rIns="0" bIns="0" rtlCol="0" vert="horz">
            <a:spAutoFit/>
          </a:bodyPr>
          <a:lstStyle/>
          <a:p>
            <a:pPr algn="ctr" marL="250825">
              <a:lnSpc>
                <a:spcPct val="100000"/>
              </a:lnSpc>
              <a:spcBef>
                <a:spcPts val="1505"/>
              </a:spcBef>
            </a:pPr>
            <a:r>
              <a:rPr dirty="0" sz="2000" spc="-5" b="1">
                <a:latin typeface="Carlito"/>
                <a:cs typeface="Carlito"/>
              </a:rPr>
              <a:t>ACKNOWLEDGMENT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110000"/>
              </a:lnSpc>
              <a:spcBef>
                <a:spcPts val="875"/>
              </a:spcBef>
            </a:pPr>
            <a:r>
              <a:rPr dirty="0" sz="1500" spc="-5">
                <a:latin typeface="Carlito"/>
                <a:cs typeface="Carlito"/>
              </a:rPr>
              <a:t>This includes mentioning of </a:t>
            </a:r>
            <a:r>
              <a:rPr dirty="0" sz="1500">
                <a:latin typeface="Carlito"/>
                <a:cs typeface="Carlito"/>
              </a:rPr>
              <a:t>all </a:t>
            </a:r>
            <a:r>
              <a:rPr dirty="0" sz="1500" spc="-5">
                <a:latin typeface="Carlito"/>
                <a:cs typeface="Carlito"/>
              </a:rPr>
              <a:t>the </a:t>
            </a:r>
            <a:r>
              <a:rPr dirty="0" sz="1500">
                <a:latin typeface="Carlito"/>
                <a:cs typeface="Carlito"/>
              </a:rPr>
              <a:t>references, research papers, data  </a:t>
            </a:r>
            <a:r>
              <a:rPr dirty="0" sz="1500" spc="-5">
                <a:latin typeface="Carlito"/>
                <a:cs typeface="Carlito"/>
              </a:rPr>
              <a:t>sources, professionals </a:t>
            </a:r>
            <a:r>
              <a:rPr dirty="0" sz="1500">
                <a:latin typeface="Carlito"/>
                <a:cs typeface="Carlito"/>
              </a:rPr>
              <a:t>and </a:t>
            </a:r>
            <a:r>
              <a:rPr dirty="0" sz="1500" spc="-10">
                <a:latin typeface="Carlito"/>
                <a:cs typeface="Carlito"/>
              </a:rPr>
              <a:t>other </a:t>
            </a:r>
            <a:r>
              <a:rPr dirty="0" sz="1500" spc="-5">
                <a:latin typeface="Carlito"/>
                <a:cs typeface="Carlito"/>
              </a:rPr>
              <a:t>resources </a:t>
            </a:r>
            <a:r>
              <a:rPr dirty="0" sz="1500">
                <a:latin typeface="Carlito"/>
                <a:cs typeface="Carlito"/>
              </a:rPr>
              <a:t>that helped </a:t>
            </a:r>
            <a:r>
              <a:rPr dirty="0" sz="1500" spc="-5">
                <a:latin typeface="Carlito"/>
                <a:cs typeface="Carlito"/>
              </a:rPr>
              <a:t>you </a:t>
            </a:r>
            <a:r>
              <a:rPr dirty="0" sz="1500">
                <a:latin typeface="Carlito"/>
                <a:cs typeface="Carlito"/>
              </a:rPr>
              <a:t>and guided  you in </a:t>
            </a:r>
            <a:r>
              <a:rPr dirty="0" sz="1500" spc="-5">
                <a:latin typeface="Carlito"/>
                <a:cs typeface="Carlito"/>
              </a:rPr>
              <a:t>completion of </a:t>
            </a:r>
            <a:r>
              <a:rPr dirty="0" sz="1500">
                <a:latin typeface="Carlito"/>
                <a:cs typeface="Carlito"/>
              </a:rPr>
              <a:t>the</a:t>
            </a:r>
            <a:r>
              <a:rPr dirty="0" sz="1500" spc="-10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project.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89761"/>
            <a:ext cx="5337175" cy="4986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79425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latin typeface="Carlito"/>
                <a:cs typeface="Carlito"/>
              </a:rPr>
              <a:t>INTRODUCTION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Carlito"/>
              <a:cs typeface="Carlito"/>
            </a:endParaRPr>
          </a:p>
          <a:p>
            <a:pPr marL="240665" indent="-228600">
              <a:lnSpc>
                <a:spcPct val="100000"/>
              </a:lnSpc>
              <a:buFont typeface="Symbol"/>
              <a:buChar char=""/>
              <a:tabLst>
                <a:tab pos="241300" algn="l"/>
              </a:tabLst>
            </a:pPr>
            <a:r>
              <a:rPr dirty="0" sz="1800" spc="-5">
                <a:latin typeface="Carlito"/>
                <a:cs typeface="Carlito"/>
              </a:rPr>
              <a:t>Business Problem Framing</a:t>
            </a:r>
            <a:endParaRPr sz="1800">
              <a:latin typeface="Carlito"/>
              <a:cs typeface="Carlito"/>
            </a:endParaRPr>
          </a:p>
          <a:p>
            <a:pPr marL="240665" marR="90805">
              <a:lnSpc>
                <a:spcPct val="110000"/>
              </a:lnSpc>
              <a:spcBef>
                <a:spcPts val="840"/>
              </a:spcBef>
            </a:pPr>
            <a:r>
              <a:rPr dirty="0" sz="1500" spc="-5">
                <a:latin typeface="Carlito"/>
                <a:cs typeface="Carlito"/>
              </a:rPr>
              <a:t>Flight fares changes continuously depending </a:t>
            </a:r>
            <a:r>
              <a:rPr dirty="0" sz="1500" spc="-10">
                <a:latin typeface="Carlito"/>
                <a:cs typeface="Carlito"/>
              </a:rPr>
              <a:t>on </a:t>
            </a:r>
            <a:r>
              <a:rPr dirty="0" sz="1500">
                <a:latin typeface="Carlito"/>
                <a:cs typeface="Carlito"/>
              </a:rPr>
              <a:t>a lot </a:t>
            </a:r>
            <a:r>
              <a:rPr dirty="0" sz="1500" spc="-5">
                <a:latin typeface="Carlito"/>
                <a:cs typeface="Carlito"/>
              </a:rPr>
              <a:t>of variables  </a:t>
            </a:r>
            <a:r>
              <a:rPr dirty="0" sz="1500">
                <a:latin typeface="Carlito"/>
                <a:cs typeface="Carlito"/>
              </a:rPr>
              <a:t>like </a:t>
            </a:r>
            <a:r>
              <a:rPr dirty="0" sz="1500" spc="-5">
                <a:latin typeface="Carlito"/>
                <a:cs typeface="Carlito"/>
              </a:rPr>
              <a:t>duration, </a:t>
            </a:r>
            <a:r>
              <a:rPr dirty="0" sz="1500">
                <a:latin typeface="Carlito"/>
                <a:cs typeface="Carlito"/>
              </a:rPr>
              <a:t>no </a:t>
            </a:r>
            <a:r>
              <a:rPr dirty="0" sz="1500" spc="-5">
                <a:latin typeface="Carlito"/>
                <a:cs typeface="Carlito"/>
              </a:rPr>
              <a:t>of stops, </a:t>
            </a:r>
            <a:r>
              <a:rPr dirty="0" sz="1500">
                <a:latin typeface="Carlito"/>
                <a:cs typeface="Carlito"/>
              </a:rPr>
              <a:t>type </a:t>
            </a:r>
            <a:r>
              <a:rPr dirty="0" sz="1500" spc="-5">
                <a:latin typeface="Carlito"/>
                <a:cs typeface="Carlito"/>
              </a:rPr>
              <a:t>of </a:t>
            </a:r>
            <a:r>
              <a:rPr dirty="0" sz="1500">
                <a:latin typeface="Carlito"/>
                <a:cs typeface="Carlito"/>
              </a:rPr>
              <a:t>class, etc. I </a:t>
            </a:r>
            <a:r>
              <a:rPr dirty="0" sz="1500" spc="-5">
                <a:latin typeface="Carlito"/>
                <a:cs typeface="Carlito"/>
              </a:rPr>
              <a:t>have </a:t>
            </a:r>
            <a:r>
              <a:rPr dirty="0" sz="1500">
                <a:latin typeface="Carlito"/>
                <a:cs typeface="Carlito"/>
              </a:rPr>
              <a:t>built a </a:t>
            </a:r>
            <a:r>
              <a:rPr dirty="0" sz="1500" spc="-5">
                <a:latin typeface="Carlito"/>
                <a:cs typeface="Carlito"/>
              </a:rPr>
              <a:t>model  using sufficient data </a:t>
            </a:r>
            <a:r>
              <a:rPr dirty="0" sz="1500">
                <a:latin typeface="Carlito"/>
                <a:cs typeface="Carlito"/>
              </a:rPr>
              <a:t>to predict the </a:t>
            </a:r>
            <a:r>
              <a:rPr dirty="0" sz="1500" spc="-5">
                <a:latin typeface="Carlito"/>
                <a:cs typeface="Carlito"/>
              </a:rPr>
              <a:t>fare </a:t>
            </a:r>
            <a:r>
              <a:rPr dirty="0" sz="1500">
                <a:latin typeface="Carlito"/>
                <a:cs typeface="Carlito"/>
              </a:rPr>
              <a:t>by </a:t>
            </a:r>
            <a:r>
              <a:rPr dirty="0" sz="1500" spc="-5">
                <a:latin typeface="Carlito"/>
                <a:cs typeface="Carlito"/>
              </a:rPr>
              <a:t>giving valuable</a:t>
            </a:r>
            <a:r>
              <a:rPr dirty="0" sz="1500" spc="-15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inputs</a:t>
            </a:r>
            <a:endParaRPr sz="1500">
              <a:latin typeface="Carlito"/>
              <a:cs typeface="Carlito"/>
            </a:endParaRPr>
          </a:p>
          <a:p>
            <a:pPr marL="240665" indent="-228600">
              <a:lnSpc>
                <a:spcPct val="100000"/>
              </a:lnSpc>
              <a:spcBef>
                <a:spcPts val="1055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800" spc="-5">
                <a:latin typeface="Carlito"/>
                <a:cs typeface="Carlito"/>
              </a:rPr>
              <a:t>Conceptual Background of </a:t>
            </a:r>
            <a:r>
              <a:rPr dirty="0" sz="1800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Domain</a:t>
            </a:r>
            <a:r>
              <a:rPr dirty="0" sz="180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Problem</a:t>
            </a:r>
            <a:endParaRPr sz="1800">
              <a:latin typeface="Carlito"/>
              <a:cs typeface="Carlito"/>
            </a:endParaRPr>
          </a:p>
          <a:p>
            <a:pPr marL="240665" marR="5080">
              <a:lnSpc>
                <a:spcPct val="110000"/>
              </a:lnSpc>
              <a:spcBef>
                <a:spcPts val="844"/>
              </a:spcBef>
            </a:pPr>
            <a:r>
              <a:rPr dirty="0" sz="1500" spc="-5">
                <a:latin typeface="Carlito"/>
                <a:cs typeface="Carlito"/>
              </a:rPr>
              <a:t>The </a:t>
            </a:r>
            <a:r>
              <a:rPr dirty="0" sz="1500">
                <a:latin typeface="Carlito"/>
                <a:cs typeface="Carlito"/>
              </a:rPr>
              <a:t>model’s </a:t>
            </a:r>
            <a:r>
              <a:rPr dirty="0" sz="1500" spc="-5">
                <a:latin typeface="Carlito"/>
                <a:cs typeface="Carlito"/>
              </a:rPr>
              <a:t>domain understanding </a:t>
            </a:r>
            <a:r>
              <a:rPr dirty="0" sz="1500">
                <a:latin typeface="Carlito"/>
                <a:cs typeface="Carlito"/>
              </a:rPr>
              <a:t>is </a:t>
            </a:r>
            <a:r>
              <a:rPr dirty="0" sz="1500" spc="-5">
                <a:latin typeface="Carlito"/>
                <a:cs typeface="Carlito"/>
              </a:rPr>
              <a:t>on basic level, journey  </a:t>
            </a:r>
            <a:r>
              <a:rPr dirty="0" sz="1500">
                <a:latin typeface="Carlito"/>
                <a:cs typeface="Carlito"/>
              </a:rPr>
              <a:t>date/time/year has </a:t>
            </a:r>
            <a:r>
              <a:rPr dirty="0" sz="1500" spc="-5">
                <a:latin typeface="Carlito"/>
                <a:cs typeface="Carlito"/>
              </a:rPr>
              <a:t>been separated </a:t>
            </a:r>
            <a:r>
              <a:rPr dirty="0" sz="1500">
                <a:latin typeface="Carlito"/>
                <a:cs typeface="Carlito"/>
              </a:rPr>
              <a:t>to </a:t>
            </a:r>
            <a:r>
              <a:rPr dirty="0" sz="1500" spc="-5">
                <a:latin typeface="Carlito"/>
                <a:cs typeface="Carlito"/>
              </a:rPr>
              <a:t>find which seasonal </a:t>
            </a:r>
            <a:r>
              <a:rPr dirty="0" sz="1500">
                <a:latin typeface="Carlito"/>
                <a:cs typeface="Carlito"/>
              </a:rPr>
              <a:t>month  </a:t>
            </a:r>
            <a:r>
              <a:rPr dirty="0" sz="1500" spc="-5">
                <a:latin typeface="Carlito"/>
                <a:cs typeface="Carlito"/>
              </a:rPr>
              <a:t>flight bookings are high. Have </a:t>
            </a:r>
            <a:r>
              <a:rPr dirty="0" sz="1500">
                <a:latin typeface="Carlito"/>
                <a:cs typeface="Carlito"/>
              </a:rPr>
              <a:t>encoded </a:t>
            </a:r>
            <a:r>
              <a:rPr dirty="0" sz="1500" spc="-5">
                <a:latin typeface="Carlito"/>
                <a:cs typeface="Carlito"/>
              </a:rPr>
              <a:t>ordinal </a:t>
            </a:r>
            <a:r>
              <a:rPr dirty="0" sz="1500">
                <a:latin typeface="Carlito"/>
                <a:cs typeface="Carlito"/>
              </a:rPr>
              <a:t>and </a:t>
            </a:r>
            <a:r>
              <a:rPr dirty="0" sz="1500" spc="-5">
                <a:latin typeface="Carlito"/>
                <a:cs typeface="Carlito"/>
              </a:rPr>
              <a:t>nominal</a:t>
            </a:r>
            <a:r>
              <a:rPr dirty="0" sz="1500" spc="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datas</a:t>
            </a:r>
            <a:endParaRPr sz="1500">
              <a:latin typeface="Carlito"/>
              <a:cs typeface="Carlito"/>
            </a:endParaRPr>
          </a:p>
          <a:p>
            <a:pPr marL="240665" indent="-228600">
              <a:lnSpc>
                <a:spcPct val="100000"/>
              </a:lnSpc>
              <a:spcBef>
                <a:spcPts val="1055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800" spc="-5">
                <a:latin typeface="Carlito"/>
                <a:cs typeface="Carlito"/>
              </a:rPr>
              <a:t>Review of</a:t>
            </a:r>
            <a:r>
              <a:rPr dirty="0" sz="180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Literature</a:t>
            </a:r>
            <a:endParaRPr sz="1800">
              <a:latin typeface="Carlito"/>
              <a:cs typeface="Carlito"/>
            </a:endParaRPr>
          </a:p>
          <a:p>
            <a:pPr marL="240665" marR="183515">
              <a:lnSpc>
                <a:spcPct val="110000"/>
              </a:lnSpc>
              <a:spcBef>
                <a:spcPts val="840"/>
              </a:spcBef>
            </a:pPr>
            <a:r>
              <a:rPr dirty="0" sz="1500" spc="-5">
                <a:latin typeface="Carlito"/>
                <a:cs typeface="Carlito"/>
              </a:rPr>
              <a:t>Fare </a:t>
            </a:r>
            <a:r>
              <a:rPr dirty="0" sz="1500">
                <a:latin typeface="Carlito"/>
                <a:cs typeface="Carlito"/>
              </a:rPr>
              <a:t>prediction </a:t>
            </a:r>
            <a:r>
              <a:rPr dirty="0" sz="1500" spc="-5">
                <a:latin typeface="Carlito"/>
                <a:cs typeface="Carlito"/>
              </a:rPr>
              <a:t>machine </a:t>
            </a:r>
            <a:r>
              <a:rPr dirty="0" sz="1500">
                <a:latin typeface="Carlito"/>
                <a:cs typeface="Carlito"/>
              </a:rPr>
              <a:t>learning </a:t>
            </a:r>
            <a:r>
              <a:rPr dirty="0" sz="1500" spc="-5">
                <a:latin typeface="Carlito"/>
                <a:cs typeface="Carlito"/>
              </a:rPr>
              <a:t>model uses two </a:t>
            </a:r>
            <a:r>
              <a:rPr dirty="0" sz="1500">
                <a:latin typeface="Carlito"/>
                <a:cs typeface="Carlito"/>
              </a:rPr>
              <a:t>main </a:t>
            </a:r>
            <a:r>
              <a:rPr dirty="0" sz="1500" spc="-5">
                <a:latin typeface="Carlito"/>
                <a:cs typeface="Carlito"/>
              </a:rPr>
              <a:t>models,  regression analysis </a:t>
            </a:r>
            <a:r>
              <a:rPr dirty="0" sz="1500">
                <a:latin typeface="Carlito"/>
                <a:cs typeface="Carlito"/>
              </a:rPr>
              <a:t>and </a:t>
            </a:r>
            <a:r>
              <a:rPr dirty="0" sz="1500" spc="-5">
                <a:latin typeface="Carlito"/>
                <a:cs typeface="Carlito"/>
              </a:rPr>
              <a:t>random forest. </a:t>
            </a:r>
            <a:r>
              <a:rPr dirty="0" sz="1500">
                <a:latin typeface="Carlito"/>
                <a:cs typeface="Carlito"/>
              </a:rPr>
              <a:t>Random </a:t>
            </a:r>
            <a:r>
              <a:rPr dirty="0" sz="1500" spc="-5">
                <a:latin typeface="Carlito"/>
                <a:cs typeface="Carlito"/>
              </a:rPr>
              <a:t>forest always  produce </a:t>
            </a:r>
            <a:r>
              <a:rPr dirty="0" sz="1500">
                <a:latin typeface="Carlito"/>
                <a:cs typeface="Carlito"/>
              </a:rPr>
              <a:t>better</a:t>
            </a:r>
            <a:r>
              <a:rPr dirty="0" sz="1500" spc="-5">
                <a:latin typeface="Carlito"/>
                <a:cs typeface="Carlito"/>
              </a:rPr>
              <a:t> results(accuracy).</a:t>
            </a:r>
            <a:endParaRPr sz="1500">
              <a:latin typeface="Carlito"/>
              <a:cs typeface="Carlito"/>
            </a:endParaRPr>
          </a:p>
          <a:p>
            <a:pPr marL="240665" marR="97155">
              <a:lnSpc>
                <a:spcPct val="110100"/>
              </a:lnSpc>
              <a:spcBef>
                <a:spcPts val="790"/>
              </a:spcBef>
            </a:pPr>
            <a:r>
              <a:rPr dirty="0" sz="1500" spc="-5">
                <a:latin typeface="Carlito"/>
                <a:cs typeface="Carlito"/>
              </a:rPr>
              <a:t>Another </a:t>
            </a:r>
            <a:r>
              <a:rPr dirty="0" sz="1500">
                <a:latin typeface="Carlito"/>
                <a:cs typeface="Carlito"/>
              </a:rPr>
              <a:t>main </a:t>
            </a:r>
            <a:r>
              <a:rPr dirty="0" sz="1500" spc="-5">
                <a:latin typeface="Carlito"/>
                <a:cs typeface="Carlito"/>
              </a:rPr>
              <a:t>observing </a:t>
            </a:r>
            <a:r>
              <a:rPr dirty="0" sz="1500">
                <a:latin typeface="Carlito"/>
                <a:cs typeface="Carlito"/>
              </a:rPr>
              <a:t>is, </a:t>
            </a:r>
            <a:r>
              <a:rPr dirty="0" sz="1500" spc="-5">
                <a:latin typeface="Carlito"/>
                <a:cs typeface="Carlito"/>
              </a:rPr>
              <a:t>price </a:t>
            </a:r>
            <a:r>
              <a:rPr dirty="0" sz="1500">
                <a:latin typeface="Carlito"/>
                <a:cs typeface="Carlito"/>
              </a:rPr>
              <a:t>is </a:t>
            </a:r>
            <a:r>
              <a:rPr dirty="0" sz="1500" spc="-5">
                <a:latin typeface="Carlito"/>
                <a:cs typeface="Carlito"/>
              </a:rPr>
              <a:t>mostly correlated </a:t>
            </a:r>
            <a:r>
              <a:rPr dirty="0" sz="1500">
                <a:latin typeface="Carlito"/>
                <a:cs typeface="Carlito"/>
              </a:rPr>
              <a:t>to </a:t>
            </a:r>
            <a:r>
              <a:rPr dirty="0" sz="1500" spc="-5">
                <a:latin typeface="Carlito"/>
                <a:cs typeface="Carlito"/>
              </a:rPr>
              <a:t>duration  </a:t>
            </a:r>
            <a:r>
              <a:rPr dirty="0" sz="1500">
                <a:latin typeface="Carlito"/>
                <a:cs typeface="Carlito"/>
              </a:rPr>
              <a:t>and </a:t>
            </a:r>
            <a:r>
              <a:rPr dirty="0" sz="1500" spc="-5">
                <a:latin typeface="Carlito"/>
                <a:cs typeface="Carlito"/>
              </a:rPr>
              <a:t>no of</a:t>
            </a:r>
            <a:r>
              <a:rPr dirty="0" sz="1500" spc="-10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stops.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729252"/>
            <a:ext cx="5488305" cy="8844915"/>
          </a:xfrm>
          <a:prstGeom prst="rect">
            <a:avLst/>
          </a:prstGeom>
        </p:spPr>
        <p:txBody>
          <a:bodyPr wrap="square" lIns="0" tIns="173355" rIns="0" bIns="0" rtlCol="0" vert="horz">
            <a:spAutoFit/>
          </a:bodyPr>
          <a:lstStyle/>
          <a:p>
            <a:pPr marL="1193165">
              <a:lnSpc>
                <a:spcPct val="100000"/>
              </a:lnSpc>
              <a:spcBef>
                <a:spcPts val="1365"/>
              </a:spcBef>
            </a:pPr>
            <a:r>
              <a:rPr dirty="0" sz="2000" b="1">
                <a:latin typeface="Carlito"/>
                <a:cs typeface="Carlito"/>
              </a:rPr>
              <a:t>Analytical </a:t>
            </a:r>
            <a:r>
              <a:rPr dirty="0" sz="2000" spc="-5" b="1">
                <a:latin typeface="Carlito"/>
                <a:cs typeface="Carlito"/>
              </a:rPr>
              <a:t>Problem Framing</a:t>
            </a:r>
            <a:endParaRPr sz="2000">
              <a:latin typeface="Carlito"/>
              <a:cs typeface="Carlito"/>
            </a:endParaRPr>
          </a:p>
          <a:p>
            <a:pPr marL="240665" indent="-228600">
              <a:lnSpc>
                <a:spcPct val="100000"/>
              </a:lnSpc>
              <a:spcBef>
                <a:spcPts val="1135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800" spc="-5">
                <a:latin typeface="Carlito"/>
                <a:cs typeface="Carlito"/>
              </a:rPr>
              <a:t>Mathematical/ Analytical Modeling of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2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Problem</a:t>
            </a:r>
            <a:endParaRPr sz="1800">
              <a:latin typeface="Carlito"/>
              <a:cs typeface="Carlito"/>
            </a:endParaRPr>
          </a:p>
          <a:p>
            <a:pPr marL="240665" marR="24130">
              <a:lnSpc>
                <a:spcPct val="109800"/>
              </a:lnSpc>
              <a:spcBef>
                <a:spcPts val="844"/>
              </a:spcBef>
            </a:pPr>
            <a:r>
              <a:rPr dirty="0" sz="1500" spc="-5">
                <a:latin typeface="Carlito"/>
                <a:cs typeface="Carlito"/>
              </a:rPr>
              <a:t>Statistical part was </a:t>
            </a:r>
            <a:r>
              <a:rPr dirty="0" sz="1500">
                <a:latin typeface="Carlito"/>
                <a:cs typeface="Carlito"/>
              </a:rPr>
              <a:t>to </a:t>
            </a:r>
            <a:r>
              <a:rPr dirty="0" sz="1500" spc="-5">
                <a:latin typeface="Carlito"/>
                <a:cs typeface="Carlito"/>
              </a:rPr>
              <a:t>use </a:t>
            </a:r>
            <a:r>
              <a:rPr dirty="0" sz="1500">
                <a:latin typeface="Carlito"/>
                <a:cs typeface="Carlito"/>
              </a:rPr>
              <a:t>mean to </a:t>
            </a:r>
            <a:r>
              <a:rPr dirty="0" sz="1500" spc="-5">
                <a:latin typeface="Carlito"/>
                <a:cs typeface="Carlito"/>
              </a:rPr>
              <a:t>find </a:t>
            </a:r>
            <a:r>
              <a:rPr dirty="0" sz="1500">
                <a:latin typeface="Carlito"/>
                <a:cs typeface="Carlito"/>
              </a:rPr>
              <a:t>the </a:t>
            </a:r>
            <a:r>
              <a:rPr dirty="0" sz="1500" spc="-5">
                <a:latin typeface="Carlito"/>
                <a:cs typeface="Carlito"/>
              </a:rPr>
              <a:t>average price of </a:t>
            </a:r>
            <a:r>
              <a:rPr dirty="0" sz="1500">
                <a:latin typeface="Carlito"/>
                <a:cs typeface="Carlito"/>
              </a:rPr>
              <a:t>the  </a:t>
            </a:r>
            <a:r>
              <a:rPr dirty="0" sz="1500" spc="-5">
                <a:latin typeface="Carlito"/>
                <a:cs typeface="Carlito"/>
              </a:rPr>
              <a:t>fare, quantile </a:t>
            </a:r>
            <a:r>
              <a:rPr dirty="0" sz="1500">
                <a:latin typeface="Carlito"/>
                <a:cs typeface="Carlito"/>
              </a:rPr>
              <a:t>range </a:t>
            </a:r>
            <a:r>
              <a:rPr dirty="0" sz="1500" spc="-5">
                <a:latin typeface="Carlito"/>
                <a:cs typeface="Carlito"/>
              </a:rPr>
              <a:t>was used </a:t>
            </a:r>
            <a:r>
              <a:rPr dirty="0" sz="1500">
                <a:latin typeface="Carlito"/>
                <a:cs typeface="Carlito"/>
              </a:rPr>
              <a:t>to </a:t>
            </a:r>
            <a:r>
              <a:rPr dirty="0" sz="1500" spc="-5">
                <a:latin typeface="Carlito"/>
                <a:cs typeface="Carlito"/>
              </a:rPr>
              <a:t>find how </a:t>
            </a:r>
            <a:r>
              <a:rPr dirty="0" sz="1500">
                <a:latin typeface="Carlito"/>
                <a:cs typeface="Carlito"/>
              </a:rPr>
              <a:t>many </a:t>
            </a:r>
            <a:r>
              <a:rPr dirty="0" sz="1500" spc="-5">
                <a:latin typeface="Carlito"/>
                <a:cs typeface="Carlito"/>
              </a:rPr>
              <a:t>outliers were </a:t>
            </a:r>
            <a:r>
              <a:rPr dirty="0" sz="1500">
                <a:latin typeface="Carlito"/>
                <a:cs typeface="Carlito"/>
              </a:rPr>
              <a:t>there  and </a:t>
            </a:r>
            <a:r>
              <a:rPr dirty="0" sz="1500" spc="-5">
                <a:latin typeface="Carlito"/>
                <a:cs typeface="Carlito"/>
              </a:rPr>
              <a:t>how drastically </a:t>
            </a:r>
            <a:r>
              <a:rPr dirty="0" sz="1500">
                <a:latin typeface="Carlito"/>
                <a:cs typeface="Carlito"/>
              </a:rPr>
              <a:t>it </a:t>
            </a:r>
            <a:r>
              <a:rPr dirty="0" sz="1500" spc="-5">
                <a:latin typeface="Carlito"/>
                <a:cs typeface="Carlito"/>
              </a:rPr>
              <a:t>affects </a:t>
            </a:r>
            <a:r>
              <a:rPr dirty="0" sz="1500">
                <a:latin typeface="Carlito"/>
                <a:cs typeface="Carlito"/>
              </a:rPr>
              <a:t>the model. </a:t>
            </a:r>
            <a:r>
              <a:rPr dirty="0" sz="1500" spc="-5">
                <a:latin typeface="Carlito"/>
                <a:cs typeface="Carlito"/>
              </a:rPr>
              <a:t>For </a:t>
            </a:r>
            <a:r>
              <a:rPr dirty="0" sz="1500">
                <a:latin typeface="Carlito"/>
                <a:cs typeface="Carlito"/>
              </a:rPr>
              <a:t>the model </a:t>
            </a:r>
            <a:r>
              <a:rPr dirty="0" sz="1500" spc="-5">
                <a:latin typeface="Carlito"/>
                <a:cs typeface="Carlito"/>
              </a:rPr>
              <a:t>accuracy  </a:t>
            </a:r>
            <a:r>
              <a:rPr dirty="0" sz="1500">
                <a:latin typeface="Carlito"/>
                <a:cs typeface="Carlito"/>
              </a:rPr>
              <a:t>check </a:t>
            </a:r>
            <a:r>
              <a:rPr dirty="0" sz="1500" spc="-5">
                <a:latin typeface="Carlito"/>
                <a:cs typeface="Carlito"/>
              </a:rPr>
              <a:t>we </a:t>
            </a:r>
            <a:r>
              <a:rPr dirty="0" sz="1500">
                <a:latin typeface="Carlito"/>
                <a:cs typeface="Carlito"/>
              </a:rPr>
              <a:t>are </a:t>
            </a:r>
            <a:r>
              <a:rPr dirty="0" sz="1500" spc="-5">
                <a:latin typeface="Carlito"/>
                <a:cs typeface="Carlito"/>
              </a:rPr>
              <a:t>using </a:t>
            </a:r>
            <a:r>
              <a:rPr dirty="0" sz="1500">
                <a:latin typeface="Carlito"/>
                <a:cs typeface="Carlito"/>
              </a:rPr>
              <a:t>r2 </a:t>
            </a:r>
            <a:r>
              <a:rPr dirty="0" sz="1500" spc="-5">
                <a:latin typeface="Carlito"/>
                <a:cs typeface="Carlito"/>
              </a:rPr>
              <a:t>score, mean squared error </a:t>
            </a:r>
            <a:r>
              <a:rPr dirty="0" sz="1500">
                <a:latin typeface="Carlito"/>
                <a:cs typeface="Carlito"/>
              </a:rPr>
              <a:t>and root mean  </a:t>
            </a:r>
            <a:r>
              <a:rPr dirty="0" sz="1500" spc="-5">
                <a:latin typeface="Carlito"/>
                <a:cs typeface="Carlito"/>
              </a:rPr>
              <a:t>squared error</a:t>
            </a:r>
            <a:endParaRPr sz="1500">
              <a:latin typeface="Carlito"/>
              <a:cs typeface="Carlito"/>
            </a:endParaRPr>
          </a:p>
          <a:p>
            <a:pPr marL="240665" indent="-228600">
              <a:lnSpc>
                <a:spcPct val="100000"/>
              </a:lnSpc>
              <a:spcBef>
                <a:spcPts val="1060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800" spc="-5">
                <a:latin typeface="Carlito"/>
                <a:cs typeface="Carlito"/>
              </a:rPr>
              <a:t>Data Sources </a:t>
            </a:r>
            <a:r>
              <a:rPr dirty="0" sz="1800">
                <a:latin typeface="Carlito"/>
                <a:cs typeface="Carlito"/>
              </a:rPr>
              <a:t>and their</a:t>
            </a:r>
            <a:r>
              <a:rPr dirty="0" sz="1800" spc="-5">
                <a:latin typeface="Carlito"/>
                <a:cs typeface="Carlito"/>
              </a:rPr>
              <a:t> formats</a:t>
            </a:r>
            <a:endParaRPr sz="1800">
              <a:latin typeface="Carlito"/>
              <a:cs typeface="Carlito"/>
            </a:endParaRPr>
          </a:p>
          <a:p>
            <a:pPr marL="240665" marR="246379">
              <a:lnSpc>
                <a:spcPct val="109700"/>
              </a:lnSpc>
              <a:spcBef>
                <a:spcPts val="855"/>
              </a:spcBef>
            </a:pPr>
            <a:r>
              <a:rPr dirty="0" sz="1500">
                <a:latin typeface="Carlito"/>
                <a:cs typeface="Carlito"/>
              </a:rPr>
              <a:t>I </a:t>
            </a:r>
            <a:r>
              <a:rPr dirty="0" sz="1500" spc="-5">
                <a:latin typeface="Carlito"/>
                <a:cs typeface="Carlito"/>
              </a:rPr>
              <a:t>have scraped data from popular flight </a:t>
            </a:r>
            <a:r>
              <a:rPr dirty="0" sz="1500">
                <a:latin typeface="Carlito"/>
                <a:cs typeface="Carlito"/>
              </a:rPr>
              <a:t>booking </a:t>
            </a:r>
            <a:r>
              <a:rPr dirty="0" sz="1500" spc="-5">
                <a:latin typeface="Carlito"/>
                <a:cs typeface="Carlito"/>
              </a:rPr>
              <a:t>websites and  </a:t>
            </a:r>
            <a:r>
              <a:rPr dirty="0" sz="1500">
                <a:latin typeface="Carlito"/>
                <a:cs typeface="Carlito"/>
              </a:rPr>
              <a:t>combined </a:t>
            </a:r>
            <a:r>
              <a:rPr dirty="0" sz="1500" spc="-5">
                <a:latin typeface="Carlito"/>
                <a:cs typeface="Carlito"/>
              </a:rPr>
              <a:t>into one excel file </a:t>
            </a:r>
            <a:r>
              <a:rPr dirty="0" sz="1500">
                <a:latin typeface="Carlito"/>
                <a:cs typeface="Carlito"/>
              </a:rPr>
              <a:t>and I have </a:t>
            </a:r>
            <a:r>
              <a:rPr dirty="0" sz="1500" spc="-5">
                <a:latin typeface="Carlito"/>
                <a:cs typeface="Carlito"/>
              </a:rPr>
              <a:t>separated </a:t>
            </a:r>
            <a:r>
              <a:rPr dirty="0" sz="1500">
                <a:latin typeface="Carlito"/>
                <a:cs typeface="Carlito"/>
              </a:rPr>
              <a:t>into </a:t>
            </a:r>
            <a:r>
              <a:rPr dirty="0" sz="1500" spc="-5">
                <a:latin typeface="Carlito"/>
                <a:cs typeface="Carlito"/>
              </a:rPr>
              <a:t>train data  </a:t>
            </a:r>
            <a:r>
              <a:rPr dirty="0" sz="1500">
                <a:latin typeface="Carlito"/>
                <a:cs typeface="Carlito"/>
              </a:rPr>
              <a:t>and </a:t>
            </a:r>
            <a:r>
              <a:rPr dirty="0" sz="1500" spc="-5">
                <a:latin typeface="Carlito"/>
                <a:cs typeface="Carlito"/>
              </a:rPr>
              <a:t>test</a:t>
            </a:r>
            <a:r>
              <a:rPr dirty="0" sz="1500" spc="-1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  <a:p>
            <a:pPr marL="240665" indent="-228600">
              <a:lnSpc>
                <a:spcPct val="100000"/>
              </a:lnSpc>
              <a:spcBef>
                <a:spcPts val="1070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800" spc="-5">
                <a:latin typeface="Carlito"/>
                <a:cs typeface="Carlito"/>
              </a:rPr>
              <a:t>Data Preprocessing Done</a:t>
            </a:r>
            <a:endParaRPr sz="1800">
              <a:latin typeface="Carlito"/>
              <a:cs typeface="Carlito"/>
            </a:endParaRPr>
          </a:p>
          <a:p>
            <a:pPr lvl="1" marL="469265" indent="-229235">
              <a:lnSpc>
                <a:spcPct val="100000"/>
              </a:lnSpc>
              <a:spcBef>
                <a:spcPts val="215"/>
              </a:spcBef>
              <a:buAutoNum type="arabicParenR"/>
              <a:tabLst>
                <a:tab pos="469900" algn="l"/>
              </a:tabLst>
            </a:pPr>
            <a:r>
              <a:rPr dirty="0" sz="1500">
                <a:latin typeface="Carlito"/>
                <a:cs typeface="Carlito"/>
              </a:rPr>
              <a:t>have </a:t>
            </a:r>
            <a:r>
              <a:rPr dirty="0" sz="1500" spc="-5">
                <a:latin typeface="Carlito"/>
                <a:cs typeface="Carlito"/>
              </a:rPr>
              <a:t>separated arrival </a:t>
            </a:r>
            <a:r>
              <a:rPr dirty="0" sz="1500">
                <a:latin typeface="Carlito"/>
                <a:cs typeface="Carlito"/>
              </a:rPr>
              <a:t>time, departure</a:t>
            </a:r>
            <a:r>
              <a:rPr dirty="0" sz="1500" spc="-3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time.</a:t>
            </a:r>
            <a:endParaRPr sz="1500">
              <a:latin typeface="Carlito"/>
              <a:cs typeface="Carlito"/>
            </a:endParaRPr>
          </a:p>
          <a:p>
            <a:pPr lvl="1" marL="469265" marR="5080" indent="-228600">
              <a:lnSpc>
                <a:spcPct val="109300"/>
              </a:lnSpc>
              <a:spcBef>
                <a:spcPts val="15"/>
              </a:spcBef>
              <a:buAutoNum type="arabicParenR"/>
              <a:tabLst>
                <a:tab pos="469900" algn="l"/>
              </a:tabLst>
            </a:pPr>
            <a:r>
              <a:rPr dirty="0" sz="1500" spc="-5">
                <a:latin typeface="Carlito"/>
                <a:cs typeface="Carlito"/>
              </a:rPr>
              <a:t>Some journey duration did </a:t>
            </a:r>
            <a:r>
              <a:rPr dirty="0" sz="1500" spc="-10">
                <a:latin typeface="Carlito"/>
                <a:cs typeface="Carlito"/>
              </a:rPr>
              <a:t>not </a:t>
            </a:r>
            <a:r>
              <a:rPr dirty="0" sz="1500">
                <a:latin typeface="Carlito"/>
                <a:cs typeface="Carlito"/>
              </a:rPr>
              <a:t>have </a:t>
            </a:r>
            <a:r>
              <a:rPr dirty="0" sz="1500" spc="-5">
                <a:latin typeface="Carlito"/>
                <a:cs typeface="Carlito"/>
              </a:rPr>
              <a:t>hrs or mins, </a:t>
            </a:r>
            <a:r>
              <a:rPr dirty="0" sz="1500">
                <a:latin typeface="Carlito"/>
                <a:cs typeface="Carlito"/>
              </a:rPr>
              <a:t>added </a:t>
            </a:r>
            <a:r>
              <a:rPr dirty="0" sz="1500" spc="-5">
                <a:latin typeface="Carlito"/>
                <a:cs typeface="Carlito"/>
              </a:rPr>
              <a:t>few </a:t>
            </a:r>
            <a:r>
              <a:rPr dirty="0" sz="1500">
                <a:latin typeface="Carlito"/>
                <a:cs typeface="Carlito"/>
              </a:rPr>
              <a:t>lines  </a:t>
            </a:r>
            <a:r>
              <a:rPr dirty="0" sz="1500" spc="-5">
                <a:latin typeface="Carlito"/>
                <a:cs typeface="Carlito"/>
              </a:rPr>
              <a:t>of </a:t>
            </a:r>
            <a:r>
              <a:rPr dirty="0" sz="1500">
                <a:latin typeface="Carlito"/>
                <a:cs typeface="Carlito"/>
              </a:rPr>
              <a:t>code to rectify</a:t>
            </a:r>
            <a:r>
              <a:rPr dirty="0" sz="1500" spc="-1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it</a:t>
            </a:r>
            <a:endParaRPr sz="1500">
              <a:latin typeface="Carlito"/>
              <a:cs typeface="Carlito"/>
            </a:endParaRPr>
          </a:p>
          <a:p>
            <a:pPr lvl="1" marL="469265" indent="-229235">
              <a:lnSpc>
                <a:spcPct val="100000"/>
              </a:lnSpc>
              <a:spcBef>
                <a:spcPts val="180"/>
              </a:spcBef>
              <a:buAutoNum type="arabicParenR"/>
              <a:tabLst>
                <a:tab pos="469900" algn="l"/>
              </a:tabLst>
            </a:pPr>
            <a:r>
              <a:rPr dirty="0" sz="1500">
                <a:latin typeface="Carlito"/>
                <a:cs typeface="Carlito"/>
              </a:rPr>
              <a:t>Encoded </a:t>
            </a:r>
            <a:r>
              <a:rPr dirty="0" sz="1500" spc="-5">
                <a:latin typeface="Carlito"/>
                <a:cs typeface="Carlito"/>
              </a:rPr>
              <a:t>data depending </a:t>
            </a:r>
            <a:r>
              <a:rPr dirty="0" sz="1500" spc="-10">
                <a:latin typeface="Carlito"/>
                <a:cs typeface="Carlito"/>
              </a:rPr>
              <a:t>on </a:t>
            </a:r>
            <a:r>
              <a:rPr dirty="0" sz="1500" spc="-5">
                <a:latin typeface="Carlito"/>
                <a:cs typeface="Carlito"/>
              </a:rPr>
              <a:t>what </a:t>
            </a:r>
            <a:r>
              <a:rPr dirty="0" sz="1500">
                <a:latin typeface="Carlito"/>
                <a:cs typeface="Carlito"/>
              </a:rPr>
              <a:t>kind </a:t>
            </a:r>
            <a:r>
              <a:rPr dirty="0" sz="1500" spc="-5">
                <a:latin typeface="Carlito"/>
                <a:cs typeface="Carlito"/>
              </a:rPr>
              <a:t>of data </a:t>
            </a:r>
            <a:r>
              <a:rPr dirty="0" sz="1500">
                <a:latin typeface="Carlito"/>
                <a:cs typeface="Carlito"/>
              </a:rPr>
              <a:t>they are</a:t>
            </a:r>
            <a:endParaRPr sz="1500">
              <a:latin typeface="Carlito"/>
              <a:cs typeface="Carlito"/>
            </a:endParaRPr>
          </a:p>
          <a:p>
            <a:pPr lvl="1" marL="469265" indent="-229235">
              <a:lnSpc>
                <a:spcPct val="100000"/>
              </a:lnSpc>
              <a:spcBef>
                <a:spcPts val="180"/>
              </a:spcBef>
              <a:buAutoNum type="arabicParenR"/>
              <a:tabLst>
                <a:tab pos="469900" algn="l"/>
              </a:tabLst>
            </a:pPr>
            <a:r>
              <a:rPr dirty="0" sz="1500" spc="-5">
                <a:latin typeface="Carlito"/>
                <a:cs typeface="Carlito"/>
              </a:rPr>
              <a:t>Dropped all </a:t>
            </a:r>
            <a:r>
              <a:rPr dirty="0" sz="1500">
                <a:latin typeface="Carlito"/>
                <a:cs typeface="Carlito"/>
              </a:rPr>
              <a:t>the </a:t>
            </a:r>
            <a:r>
              <a:rPr dirty="0" sz="1500" spc="-5">
                <a:latin typeface="Carlito"/>
                <a:cs typeface="Carlito"/>
              </a:rPr>
              <a:t>unwanted</a:t>
            </a:r>
            <a:r>
              <a:rPr dirty="0" sz="1500" spc="1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columns</a:t>
            </a:r>
            <a:endParaRPr sz="15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Font typeface="Carlito"/>
              <a:buAutoNum type="arabicParenR"/>
            </a:pPr>
            <a:endParaRPr sz="15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Carlito"/>
              <a:buAutoNum type="arabicParenR"/>
            </a:pPr>
            <a:endParaRPr sz="2050">
              <a:latin typeface="Carlito"/>
              <a:cs typeface="Carlito"/>
            </a:endParaRPr>
          </a:p>
          <a:p>
            <a:pPr algn="ctr" marL="267335">
              <a:lnSpc>
                <a:spcPct val="100000"/>
              </a:lnSpc>
            </a:pPr>
            <a:r>
              <a:rPr dirty="0" sz="2000" spc="-5" b="1">
                <a:latin typeface="Carlito"/>
                <a:cs typeface="Carlito"/>
              </a:rPr>
              <a:t>Model/s Development </a:t>
            </a:r>
            <a:r>
              <a:rPr dirty="0" sz="2000" b="1">
                <a:latin typeface="Carlito"/>
                <a:cs typeface="Carlito"/>
              </a:rPr>
              <a:t>and</a:t>
            </a:r>
            <a:r>
              <a:rPr dirty="0" sz="2000" spc="-20" b="1">
                <a:latin typeface="Carlito"/>
                <a:cs typeface="Carlito"/>
              </a:rPr>
              <a:t> </a:t>
            </a:r>
            <a:r>
              <a:rPr dirty="0" sz="2000" b="1">
                <a:latin typeface="Carlito"/>
                <a:cs typeface="Carlito"/>
              </a:rPr>
              <a:t>Evaluation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Carlito"/>
              <a:cs typeface="Carlito"/>
            </a:endParaRPr>
          </a:p>
          <a:p>
            <a:pPr marL="240665" marR="259715" indent="-228600">
              <a:lnSpc>
                <a:spcPct val="109400"/>
              </a:lnSpc>
              <a:buFont typeface="Symbol"/>
              <a:buChar char=""/>
              <a:tabLst>
                <a:tab pos="241300" algn="l"/>
              </a:tabLst>
            </a:pPr>
            <a:r>
              <a:rPr dirty="0" sz="1800" spc="-5">
                <a:latin typeface="Carlito"/>
                <a:cs typeface="Carlito"/>
              </a:rPr>
              <a:t>Identification of possible problem-solving approaches  </a:t>
            </a:r>
            <a:r>
              <a:rPr dirty="0" sz="1800">
                <a:latin typeface="Carlito"/>
                <a:cs typeface="Carlito"/>
              </a:rPr>
              <a:t>(methods)</a:t>
            </a:r>
            <a:endParaRPr sz="1800">
              <a:latin typeface="Carlito"/>
              <a:cs typeface="Carlito"/>
            </a:endParaRPr>
          </a:p>
          <a:p>
            <a:pPr marL="240665" marR="227329">
              <a:lnSpc>
                <a:spcPct val="110000"/>
              </a:lnSpc>
              <a:spcBef>
                <a:spcPts val="844"/>
              </a:spcBef>
            </a:pPr>
            <a:r>
              <a:rPr dirty="0" sz="1500" spc="-5">
                <a:latin typeface="Carlito"/>
                <a:cs typeface="Carlito"/>
              </a:rPr>
              <a:t>The approach </a:t>
            </a:r>
            <a:r>
              <a:rPr dirty="0" sz="1500">
                <a:latin typeface="Carlito"/>
                <a:cs typeface="Carlito"/>
              </a:rPr>
              <a:t>I took </a:t>
            </a:r>
            <a:r>
              <a:rPr dirty="0" sz="1500" spc="-5">
                <a:latin typeface="Carlito"/>
                <a:cs typeface="Carlito"/>
              </a:rPr>
              <a:t>was </a:t>
            </a:r>
            <a:r>
              <a:rPr dirty="0" sz="1500">
                <a:latin typeface="Carlito"/>
                <a:cs typeface="Carlito"/>
              </a:rPr>
              <a:t>to </a:t>
            </a:r>
            <a:r>
              <a:rPr dirty="0" sz="1500" spc="-5">
                <a:latin typeface="Carlito"/>
                <a:cs typeface="Carlito"/>
              </a:rPr>
              <a:t>find </a:t>
            </a:r>
            <a:r>
              <a:rPr dirty="0" sz="1500">
                <a:latin typeface="Carlito"/>
                <a:cs typeface="Carlito"/>
              </a:rPr>
              <a:t>the relation </a:t>
            </a:r>
            <a:r>
              <a:rPr dirty="0" sz="1500" spc="-5">
                <a:latin typeface="Carlito"/>
                <a:cs typeface="Carlito"/>
              </a:rPr>
              <a:t>between </a:t>
            </a:r>
            <a:r>
              <a:rPr dirty="0" sz="1500">
                <a:latin typeface="Carlito"/>
                <a:cs typeface="Carlito"/>
              </a:rPr>
              <a:t>categorical  </a:t>
            </a:r>
            <a:r>
              <a:rPr dirty="0" sz="1500" spc="-5">
                <a:latin typeface="Carlito"/>
                <a:cs typeface="Carlito"/>
              </a:rPr>
              <a:t>variables, since </a:t>
            </a:r>
            <a:r>
              <a:rPr dirty="0" sz="1500">
                <a:latin typeface="Carlito"/>
                <a:cs typeface="Carlito"/>
              </a:rPr>
              <a:t>a </a:t>
            </a:r>
            <a:r>
              <a:rPr dirty="0" sz="1500" spc="-5">
                <a:latin typeface="Carlito"/>
                <a:cs typeface="Carlito"/>
              </a:rPr>
              <a:t>lot of </a:t>
            </a:r>
            <a:r>
              <a:rPr dirty="0" sz="1500">
                <a:latin typeface="Carlito"/>
                <a:cs typeface="Carlito"/>
              </a:rPr>
              <a:t>the </a:t>
            </a:r>
            <a:r>
              <a:rPr dirty="0" sz="1500" spc="-5">
                <a:latin typeface="Carlito"/>
                <a:cs typeface="Carlito"/>
              </a:rPr>
              <a:t>variables </a:t>
            </a:r>
            <a:r>
              <a:rPr dirty="0" sz="1500">
                <a:latin typeface="Carlito"/>
                <a:cs typeface="Carlito"/>
              </a:rPr>
              <a:t>in this </a:t>
            </a:r>
            <a:r>
              <a:rPr dirty="0" sz="1500" spc="-5">
                <a:latin typeface="Carlito"/>
                <a:cs typeface="Carlito"/>
              </a:rPr>
              <a:t>dataset were  categorical.</a:t>
            </a:r>
            <a:endParaRPr sz="1500">
              <a:latin typeface="Carlito"/>
              <a:cs typeface="Carlito"/>
            </a:endParaRPr>
          </a:p>
          <a:p>
            <a:pPr marL="240665" marR="212725">
              <a:lnSpc>
                <a:spcPct val="110000"/>
              </a:lnSpc>
              <a:spcBef>
                <a:spcPts val="790"/>
              </a:spcBef>
            </a:pPr>
            <a:r>
              <a:rPr dirty="0" sz="1500">
                <a:latin typeface="Carlito"/>
                <a:cs typeface="Carlito"/>
              </a:rPr>
              <a:t>I </a:t>
            </a:r>
            <a:r>
              <a:rPr dirty="0" sz="1500" spc="-5">
                <a:latin typeface="Carlito"/>
                <a:cs typeface="Carlito"/>
              </a:rPr>
              <a:t>had </a:t>
            </a:r>
            <a:r>
              <a:rPr dirty="0" sz="1500">
                <a:latin typeface="Carlito"/>
                <a:cs typeface="Carlito"/>
              </a:rPr>
              <a:t>to </a:t>
            </a:r>
            <a:r>
              <a:rPr dirty="0" sz="1500" spc="-5">
                <a:latin typeface="Carlito"/>
                <a:cs typeface="Carlito"/>
              </a:rPr>
              <a:t>use boxplots </a:t>
            </a:r>
            <a:r>
              <a:rPr dirty="0" sz="1500">
                <a:latin typeface="Carlito"/>
                <a:cs typeface="Carlito"/>
              </a:rPr>
              <a:t>to </a:t>
            </a:r>
            <a:r>
              <a:rPr dirty="0" sz="1500" spc="-5">
                <a:latin typeface="Carlito"/>
                <a:cs typeface="Carlito"/>
              </a:rPr>
              <a:t>find out about outliers and how </a:t>
            </a:r>
            <a:r>
              <a:rPr dirty="0" sz="1500">
                <a:latin typeface="Carlito"/>
                <a:cs typeface="Carlito"/>
              </a:rPr>
              <a:t>it affects  the</a:t>
            </a:r>
            <a:r>
              <a:rPr dirty="0" sz="1500" spc="-1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model.</a:t>
            </a:r>
            <a:endParaRPr sz="1500">
              <a:latin typeface="Carlito"/>
              <a:cs typeface="Carlito"/>
            </a:endParaRPr>
          </a:p>
          <a:p>
            <a:pPr marL="240665">
              <a:lnSpc>
                <a:spcPct val="100000"/>
              </a:lnSpc>
              <a:spcBef>
                <a:spcPts val="969"/>
              </a:spcBef>
            </a:pPr>
            <a:r>
              <a:rPr dirty="0" sz="1500">
                <a:latin typeface="Carlito"/>
                <a:cs typeface="Carlito"/>
              </a:rPr>
              <a:t>Used label </a:t>
            </a:r>
            <a:r>
              <a:rPr dirty="0" sz="1500" spc="-5">
                <a:latin typeface="Carlito"/>
                <a:cs typeface="Carlito"/>
              </a:rPr>
              <a:t>encoding </a:t>
            </a:r>
            <a:r>
              <a:rPr dirty="0" sz="1500">
                <a:latin typeface="Carlito"/>
                <a:cs typeface="Carlito"/>
              </a:rPr>
              <a:t>and mapping </a:t>
            </a:r>
            <a:r>
              <a:rPr dirty="0" sz="1500" spc="-5">
                <a:latin typeface="Carlito"/>
                <a:cs typeface="Carlito"/>
              </a:rPr>
              <a:t>for encoding </a:t>
            </a:r>
            <a:r>
              <a:rPr dirty="0" sz="1500">
                <a:latin typeface="Carlito"/>
                <a:cs typeface="Carlito"/>
              </a:rPr>
              <a:t>the</a:t>
            </a:r>
            <a:r>
              <a:rPr dirty="0" sz="1500" spc="-2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datas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748028"/>
            <a:ext cx="4475480" cy="1224915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325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800" spc="-5">
                <a:latin typeface="Carlito"/>
                <a:cs typeface="Carlito"/>
              </a:rPr>
              <a:t>Testing of Identified Approaches</a:t>
            </a:r>
            <a:r>
              <a:rPr dirty="0" sz="1800" spc="45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(Algorithms)</a:t>
            </a:r>
            <a:endParaRPr sz="1800">
              <a:latin typeface="Carlito"/>
              <a:cs typeface="Carlito"/>
            </a:endParaRPr>
          </a:p>
          <a:p>
            <a:pPr marL="240665">
              <a:lnSpc>
                <a:spcPct val="100000"/>
              </a:lnSpc>
              <a:spcBef>
                <a:spcPts val="1020"/>
              </a:spcBef>
            </a:pPr>
            <a:r>
              <a:rPr dirty="0" sz="1500">
                <a:latin typeface="Carlito"/>
                <a:cs typeface="Carlito"/>
              </a:rPr>
              <a:t>Random </a:t>
            </a:r>
            <a:r>
              <a:rPr dirty="0" sz="1500" spc="-5">
                <a:latin typeface="Carlito"/>
                <a:cs typeface="Carlito"/>
              </a:rPr>
              <a:t>forest</a:t>
            </a:r>
            <a:r>
              <a:rPr dirty="0" sz="1500" spc="-10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training</a:t>
            </a:r>
            <a:endParaRPr sz="1500">
              <a:latin typeface="Carlito"/>
              <a:cs typeface="Carlito"/>
            </a:endParaRPr>
          </a:p>
          <a:p>
            <a:pPr marL="240665" indent="-228600">
              <a:lnSpc>
                <a:spcPct val="100000"/>
              </a:lnSpc>
              <a:spcBef>
                <a:spcPts val="1080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800">
                <a:latin typeface="Carlito"/>
                <a:cs typeface="Carlito"/>
              </a:rPr>
              <a:t>Run and </a:t>
            </a:r>
            <a:r>
              <a:rPr dirty="0" sz="1800" spc="-5">
                <a:latin typeface="Carlito"/>
                <a:cs typeface="Carlito"/>
              </a:rPr>
              <a:t>Evaluate selected models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5182996"/>
            <a:ext cx="2158365" cy="626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5080" indent="-228600">
              <a:lnSpc>
                <a:spcPct val="109500"/>
              </a:lnSpc>
              <a:spcBef>
                <a:spcPts val="100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800" spc="-5">
                <a:latin typeface="Carlito"/>
                <a:cs typeface="Carlito"/>
              </a:rPr>
              <a:t>Visualizations  </a:t>
            </a:r>
            <a:r>
              <a:rPr dirty="0" sz="1800">
                <a:latin typeface="Carlito"/>
                <a:cs typeface="Carlito"/>
              </a:rPr>
              <a:t>1)most </a:t>
            </a:r>
            <a:r>
              <a:rPr dirty="0" sz="1800" spc="-5">
                <a:latin typeface="Carlito"/>
                <a:cs typeface="Carlito"/>
              </a:rPr>
              <a:t>booked</a:t>
            </a:r>
            <a:r>
              <a:rPr dirty="0" sz="1800" spc="-80">
                <a:latin typeface="Carlito"/>
                <a:cs typeface="Carlito"/>
              </a:rPr>
              <a:t> </a:t>
            </a:r>
            <a:r>
              <a:rPr dirty="0" sz="1800" spc="-5">
                <a:latin typeface="Carlito"/>
                <a:cs typeface="Carlito"/>
              </a:rPr>
              <a:t>fligts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153" y="9059417"/>
            <a:ext cx="12954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Carlito"/>
                <a:cs typeface="Carlito"/>
              </a:rPr>
              <a:t>2)airline vs</a:t>
            </a:r>
            <a:r>
              <a:rPr dirty="0" sz="1500" spc="-7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price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1600" y="1995169"/>
            <a:ext cx="5731509" cy="31528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49480" y="5944004"/>
            <a:ext cx="2428763" cy="2651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3432175"/>
            <a:ext cx="308546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Carlito"/>
                <a:cs typeface="Carlito"/>
              </a:rPr>
              <a:t>3)which </a:t>
            </a:r>
            <a:r>
              <a:rPr dirty="0" sz="1500">
                <a:latin typeface="Carlito"/>
                <a:cs typeface="Carlito"/>
              </a:rPr>
              <a:t>month </a:t>
            </a:r>
            <a:r>
              <a:rPr dirty="0" sz="1500" spc="-5">
                <a:latin typeface="Carlito"/>
                <a:cs typeface="Carlito"/>
              </a:rPr>
              <a:t>has </a:t>
            </a:r>
            <a:r>
              <a:rPr dirty="0" sz="1500">
                <a:latin typeface="Carlito"/>
                <a:cs typeface="Carlito"/>
              </a:rPr>
              <a:t>the highest</a:t>
            </a:r>
            <a:r>
              <a:rPr dirty="0" sz="1500" spc="-75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booking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6385940"/>
            <a:ext cx="314388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Carlito"/>
                <a:cs typeface="Carlito"/>
              </a:rPr>
              <a:t>4)does </a:t>
            </a:r>
            <a:r>
              <a:rPr dirty="0" sz="1500">
                <a:latin typeface="Carlito"/>
                <a:cs typeface="Carlito"/>
              </a:rPr>
              <a:t>the </a:t>
            </a:r>
            <a:r>
              <a:rPr dirty="0" sz="1500" spc="-5">
                <a:latin typeface="Carlito"/>
                <a:cs typeface="Carlito"/>
              </a:rPr>
              <a:t>stop increase affect </a:t>
            </a:r>
            <a:r>
              <a:rPr dirty="0" sz="1500">
                <a:latin typeface="Carlito"/>
                <a:cs typeface="Carlito"/>
              </a:rPr>
              <a:t>the</a:t>
            </a:r>
            <a:r>
              <a:rPr dirty="0" sz="1500" spc="5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price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6174" y="928120"/>
            <a:ext cx="5726935" cy="24011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71600" y="3806951"/>
            <a:ext cx="5722361" cy="2479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80748" y="6768338"/>
            <a:ext cx="5708638" cy="29537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892809"/>
            <a:ext cx="296926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Carlito"/>
                <a:cs typeface="Carlito"/>
              </a:rPr>
              <a:t>5)which company has </a:t>
            </a:r>
            <a:r>
              <a:rPr dirty="0" sz="1500">
                <a:latin typeface="Carlito"/>
                <a:cs typeface="Carlito"/>
              </a:rPr>
              <a:t>the highest</a:t>
            </a:r>
            <a:r>
              <a:rPr dirty="0" sz="1500" spc="-50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fare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153" y="8420861"/>
            <a:ext cx="15748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Carlito"/>
                <a:cs typeface="Carlito"/>
              </a:rPr>
              <a:t>6)correlation</a:t>
            </a:r>
            <a:r>
              <a:rPr dirty="0" sz="1500" spc="-30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matrix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1266951"/>
            <a:ext cx="5731509" cy="69357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153" y="6500240"/>
            <a:ext cx="266636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latin typeface="Carlito"/>
                <a:cs typeface="Carlito"/>
              </a:rPr>
              <a:t>7)correlation with target</a:t>
            </a:r>
            <a:r>
              <a:rPr dirty="0" sz="1500" spc="10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variables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13938" y="914399"/>
            <a:ext cx="5689171" cy="5324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5204" y="6828815"/>
            <a:ext cx="5315585" cy="234315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266065" indent="-228600">
              <a:lnSpc>
                <a:spcPct val="100000"/>
              </a:lnSpc>
              <a:spcBef>
                <a:spcPts val="345"/>
              </a:spcBef>
              <a:buFont typeface="Symbol"/>
              <a:buChar char=""/>
              <a:tabLst>
                <a:tab pos="266700" algn="l"/>
              </a:tabLst>
            </a:pPr>
            <a:r>
              <a:rPr dirty="0" sz="1800" spc="-5">
                <a:latin typeface="Carlito"/>
                <a:cs typeface="Carlito"/>
              </a:rPr>
              <a:t>Interpretation of </a:t>
            </a:r>
            <a:r>
              <a:rPr dirty="0" sz="1800">
                <a:latin typeface="Carlito"/>
                <a:cs typeface="Carlito"/>
              </a:rPr>
              <a:t>the Results</a:t>
            </a:r>
            <a:endParaRPr sz="1800">
              <a:latin typeface="Carlito"/>
              <a:cs typeface="Carlito"/>
            </a:endParaRPr>
          </a:p>
          <a:p>
            <a:pPr lvl="1" marL="494665" indent="-229235">
              <a:lnSpc>
                <a:spcPct val="100000"/>
              </a:lnSpc>
              <a:spcBef>
                <a:spcPts val="200"/>
              </a:spcBef>
              <a:buAutoNum type="arabicParenR"/>
              <a:tabLst>
                <a:tab pos="495300" algn="l"/>
              </a:tabLst>
            </a:pPr>
            <a:r>
              <a:rPr dirty="0" sz="1500">
                <a:latin typeface="Carlito"/>
                <a:cs typeface="Carlito"/>
              </a:rPr>
              <a:t>Our </a:t>
            </a:r>
            <a:r>
              <a:rPr dirty="0" sz="1500" spc="-5">
                <a:latin typeface="Carlito"/>
                <a:cs typeface="Carlito"/>
              </a:rPr>
              <a:t>random forest </a:t>
            </a:r>
            <a:r>
              <a:rPr dirty="0" sz="1500">
                <a:latin typeface="Carlito"/>
                <a:cs typeface="Carlito"/>
              </a:rPr>
              <a:t>model </a:t>
            </a:r>
            <a:r>
              <a:rPr dirty="0" sz="1500" spc="-5">
                <a:latin typeface="Carlito"/>
                <a:cs typeface="Carlito"/>
              </a:rPr>
              <a:t>gives 78%</a:t>
            </a:r>
            <a:r>
              <a:rPr dirty="0" sz="1500" spc="-25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accuracy.</a:t>
            </a:r>
            <a:endParaRPr sz="1500">
              <a:latin typeface="Carlito"/>
              <a:cs typeface="Carlito"/>
            </a:endParaRPr>
          </a:p>
          <a:p>
            <a:pPr lvl="1" marL="494665" indent="-229235">
              <a:lnSpc>
                <a:spcPct val="100000"/>
              </a:lnSpc>
              <a:spcBef>
                <a:spcPts val="180"/>
              </a:spcBef>
              <a:buAutoNum type="arabicParenR"/>
              <a:tabLst>
                <a:tab pos="495300" algn="l"/>
              </a:tabLst>
            </a:pPr>
            <a:r>
              <a:rPr dirty="0" sz="1500" spc="-5">
                <a:latin typeface="Carlito"/>
                <a:cs typeface="Carlito"/>
              </a:rPr>
              <a:t>jet airways holds the </a:t>
            </a:r>
            <a:r>
              <a:rPr dirty="0" sz="1500">
                <a:latin typeface="Carlito"/>
                <a:cs typeface="Carlito"/>
              </a:rPr>
              <a:t>title as the most </a:t>
            </a:r>
            <a:r>
              <a:rPr dirty="0" sz="1500" spc="-5">
                <a:latin typeface="Carlito"/>
                <a:cs typeface="Carlito"/>
              </a:rPr>
              <a:t>booked </a:t>
            </a:r>
            <a:r>
              <a:rPr dirty="0" sz="1500">
                <a:latin typeface="Carlito"/>
                <a:cs typeface="Carlito"/>
              </a:rPr>
              <a:t>airlines in</a:t>
            </a:r>
            <a:r>
              <a:rPr dirty="0" sz="1500" spc="-25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India</a:t>
            </a:r>
            <a:endParaRPr sz="1500">
              <a:latin typeface="Carlito"/>
              <a:cs typeface="Carlito"/>
            </a:endParaRPr>
          </a:p>
          <a:p>
            <a:pPr lvl="1" marL="494665" marR="116839" indent="-228600">
              <a:lnSpc>
                <a:spcPct val="109300"/>
              </a:lnSpc>
              <a:spcBef>
                <a:spcPts val="20"/>
              </a:spcBef>
              <a:buAutoNum type="arabicParenR"/>
              <a:tabLst>
                <a:tab pos="495300" algn="l"/>
              </a:tabLst>
            </a:pPr>
            <a:r>
              <a:rPr dirty="0" sz="1500" spc="-5">
                <a:latin typeface="Carlito"/>
                <a:cs typeface="Carlito"/>
              </a:rPr>
              <a:t>jet airways business has </a:t>
            </a:r>
            <a:r>
              <a:rPr dirty="0" sz="1500">
                <a:latin typeface="Carlito"/>
                <a:cs typeface="Carlito"/>
              </a:rPr>
              <a:t>the highest </a:t>
            </a:r>
            <a:r>
              <a:rPr dirty="0" sz="1500" spc="-5">
                <a:latin typeface="Carlito"/>
                <a:cs typeface="Carlito"/>
              </a:rPr>
              <a:t>fares </a:t>
            </a:r>
            <a:r>
              <a:rPr dirty="0" sz="1500">
                <a:latin typeface="Carlito"/>
                <a:cs typeface="Carlito"/>
              </a:rPr>
              <a:t>compared to </a:t>
            </a:r>
            <a:r>
              <a:rPr dirty="0" sz="1500" spc="-5">
                <a:latin typeface="Carlito"/>
                <a:cs typeface="Carlito"/>
              </a:rPr>
              <a:t>other  airline</a:t>
            </a:r>
            <a:r>
              <a:rPr dirty="0" sz="1500" spc="-10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companies</a:t>
            </a:r>
            <a:endParaRPr sz="1500">
              <a:latin typeface="Carlito"/>
              <a:cs typeface="Carlito"/>
            </a:endParaRPr>
          </a:p>
          <a:p>
            <a:pPr lvl="1" marL="494665" indent="-229235">
              <a:lnSpc>
                <a:spcPct val="100000"/>
              </a:lnSpc>
              <a:spcBef>
                <a:spcPts val="180"/>
              </a:spcBef>
              <a:buAutoNum type="arabicParenR"/>
              <a:tabLst>
                <a:tab pos="495300" algn="l"/>
              </a:tabLst>
            </a:pPr>
            <a:r>
              <a:rPr dirty="0" sz="1500" spc="-5">
                <a:latin typeface="Carlito"/>
                <a:cs typeface="Carlito"/>
              </a:rPr>
              <a:t>non-stop flights cost </a:t>
            </a:r>
            <a:r>
              <a:rPr dirty="0" sz="1500">
                <a:latin typeface="Carlito"/>
                <a:cs typeface="Carlito"/>
              </a:rPr>
              <a:t>less than </a:t>
            </a:r>
            <a:r>
              <a:rPr dirty="0" sz="1500" spc="-5">
                <a:latin typeface="Carlito"/>
                <a:cs typeface="Carlito"/>
              </a:rPr>
              <a:t>other</a:t>
            </a:r>
            <a:r>
              <a:rPr dirty="0" sz="1500" spc="10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options</a:t>
            </a:r>
            <a:endParaRPr sz="1500">
              <a:latin typeface="Carlito"/>
              <a:cs typeface="Carlito"/>
            </a:endParaRPr>
          </a:p>
          <a:p>
            <a:pPr lvl="1" marL="494665" indent="-229235">
              <a:lnSpc>
                <a:spcPct val="100000"/>
              </a:lnSpc>
              <a:spcBef>
                <a:spcPts val="180"/>
              </a:spcBef>
              <a:buAutoNum type="arabicParenR"/>
              <a:tabLst>
                <a:tab pos="495300" algn="l"/>
              </a:tabLst>
            </a:pPr>
            <a:r>
              <a:rPr dirty="0" sz="1500" spc="-5">
                <a:latin typeface="Carlito"/>
                <a:cs typeface="Carlito"/>
              </a:rPr>
              <a:t>5</a:t>
            </a:r>
            <a:r>
              <a:rPr dirty="0" baseline="32163" sz="1425" spc="-7">
                <a:latin typeface="Carlito"/>
                <a:cs typeface="Carlito"/>
              </a:rPr>
              <a:t>th </a:t>
            </a:r>
            <a:r>
              <a:rPr dirty="0" sz="1500">
                <a:latin typeface="Carlito"/>
                <a:cs typeface="Carlito"/>
              </a:rPr>
              <a:t>month is </a:t>
            </a:r>
            <a:r>
              <a:rPr dirty="0" sz="1500" spc="-5">
                <a:latin typeface="Carlito"/>
                <a:cs typeface="Carlito"/>
              </a:rPr>
              <a:t>the highest booked month </a:t>
            </a:r>
            <a:r>
              <a:rPr dirty="0" sz="1500">
                <a:latin typeface="Carlito"/>
                <a:cs typeface="Carlito"/>
              </a:rPr>
              <a:t>in a</a:t>
            </a:r>
            <a:r>
              <a:rPr dirty="0" sz="1500" spc="-90">
                <a:latin typeface="Carlito"/>
                <a:cs typeface="Carlito"/>
              </a:rPr>
              <a:t> </a:t>
            </a:r>
            <a:r>
              <a:rPr dirty="0" sz="1500">
                <a:latin typeface="Carlito"/>
                <a:cs typeface="Carlito"/>
              </a:rPr>
              <a:t>year</a:t>
            </a:r>
            <a:endParaRPr sz="1500">
              <a:latin typeface="Carlito"/>
              <a:cs typeface="Carlito"/>
            </a:endParaRPr>
          </a:p>
          <a:p>
            <a:pPr lvl="1" marL="494665" marR="34925" indent="-228600">
              <a:lnSpc>
                <a:spcPts val="1980"/>
              </a:lnSpc>
              <a:spcBef>
                <a:spcPts val="80"/>
              </a:spcBef>
              <a:buAutoNum type="arabicParenR"/>
              <a:tabLst>
                <a:tab pos="495300" algn="l"/>
              </a:tabLst>
            </a:pPr>
            <a:r>
              <a:rPr dirty="0" sz="1500" spc="-5">
                <a:latin typeface="Carlito"/>
                <a:cs typeface="Carlito"/>
              </a:rPr>
              <a:t>Correlation matrix proves no.of.stops </a:t>
            </a:r>
            <a:r>
              <a:rPr dirty="0" sz="1500">
                <a:latin typeface="Carlito"/>
                <a:cs typeface="Carlito"/>
              </a:rPr>
              <a:t>to </a:t>
            </a:r>
            <a:r>
              <a:rPr dirty="0" sz="1500" spc="-5">
                <a:latin typeface="Carlito"/>
                <a:cs typeface="Carlito"/>
              </a:rPr>
              <a:t>price </a:t>
            </a:r>
            <a:r>
              <a:rPr dirty="0" sz="1500">
                <a:latin typeface="Carlito"/>
                <a:cs typeface="Carlito"/>
              </a:rPr>
              <a:t>and </a:t>
            </a:r>
            <a:r>
              <a:rPr dirty="0" sz="1500" spc="-5">
                <a:latin typeface="Carlito"/>
                <a:cs typeface="Carlito"/>
              </a:rPr>
              <a:t>duration </a:t>
            </a:r>
            <a:r>
              <a:rPr dirty="0" sz="1500">
                <a:latin typeface="Carlito"/>
                <a:cs typeface="Carlito"/>
              </a:rPr>
              <a:t>to  price are </a:t>
            </a:r>
            <a:r>
              <a:rPr dirty="0" sz="1500" spc="-5">
                <a:latin typeface="Carlito"/>
                <a:cs typeface="Carlito"/>
              </a:rPr>
              <a:t>highly</a:t>
            </a:r>
            <a:r>
              <a:rPr dirty="0" sz="1500" spc="-10">
                <a:latin typeface="Carlito"/>
                <a:cs typeface="Carlito"/>
              </a:rPr>
              <a:t> </a:t>
            </a:r>
            <a:r>
              <a:rPr dirty="0" sz="1500" spc="-5">
                <a:latin typeface="Carlito"/>
                <a:cs typeface="Carlito"/>
              </a:rPr>
              <a:t>correlated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600" y="923681"/>
            <a:ext cx="5731509" cy="58244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Astha Mishra</dc:creator>
  <dcterms:created xsi:type="dcterms:W3CDTF">2022-05-05T16:30:53Z</dcterms:created>
  <dcterms:modified xsi:type="dcterms:W3CDTF">2022-05-05T16:30:53Z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2022-05-05T00:00:00Z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2022-05-05T00:00:00Z</vt:filetime>
  </property>
</Properties>
</file>