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56" r:id="rId10"/>
    <p:sldId id="257" r:id="rId11"/>
    <p:sldId id="258" r:id="rId12"/>
    <p:sldId id="259" r:id="rId13"/>
    <p:sldId id="260"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6B3B-FB9D-4A9A-B3F4-BA394C2E7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2832AE-A747-4330-9C49-DD483B91F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81640-009C-4B50-B468-091DCA07EFE7}"/>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5" name="Footer Placeholder 4">
            <a:extLst>
              <a:ext uri="{FF2B5EF4-FFF2-40B4-BE49-F238E27FC236}">
                <a16:creationId xmlns:a16="http://schemas.microsoft.com/office/drawing/2014/main" id="{A060D953-8E43-4B7C-85FC-5536D5569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C278-D832-4C9E-8907-BB4B99E84D80}"/>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94294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3548-727F-464B-B3A9-F90ADA027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FD660-46FD-40B4-B496-8497089FD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AAB72-9215-4E89-9F21-EBAC9D5E7B09}"/>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5" name="Footer Placeholder 4">
            <a:extLst>
              <a:ext uri="{FF2B5EF4-FFF2-40B4-BE49-F238E27FC236}">
                <a16:creationId xmlns:a16="http://schemas.microsoft.com/office/drawing/2014/main" id="{6279E3BB-E4E8-4C4B-9295-35B057FF2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6F3B-E923-4CDF-8AEB-B18536E7C664}"/>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120621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1FDD6-DA52-4EED-968F-B497A2F4F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898D48-6218-4FA8-8B9A-EA25F567A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DC5A8-7666-468F-B6A6-6215D0D53AA0}"/>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5" name="Footer Placeholder 4">
            <a:extLst>
              <a:ext uri="{FF2B5EF4-FFF2-40B4-BE49-F238E27FC236}">
                <a16:creationId xmlns:a16="http://schemas.microsoft.com/office/drawing/2014/main" id="{270EFB58-DD6A-42F7-9F25-CC4E724C7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8D9BD-122B-44FE-ABF0-8E2CE62D38F3}"/>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8987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C0F7-4D79-42DF-A9DC-28CA415DF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17C05-A651-4F17-A608-547B81FD5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5EE7C-2F56-4A70-BC36-B97EE232C13C}"/>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5" name="Footer Placeholder 4">
            <a:extLst>
              <a:ext uri="{FF2B5EF4-FFF2-40B4-BE49-F238E27FC236}">
                <a16:creationId xmlns:a16="http://schemas.microsoft.com/office/drawing/2014/main" id="{EF4E20F3-8E60-4C85-91E8-1C6803D9D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8E8D2-D3A4-4D5A-AC88-5A3A5C431FA8}"/>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384469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7B14-0140-491E-B648-9B5D5366C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7908B-B750-4592-9E2B-D68133F774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4370B-107F-4D25-BA26-AD395340D6FD}"/>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5" name="Footer Placeholder 4">
            <a:extLst>
              <a:ext uri="{FF2B5EF4-FFF2-40B4-BE49-F238E27FC236}">
                <a16:creationId xmlns:a16="http://schemas.microsoft.com/office/drawing/2014/main" id="{826E264F-0A0F-4B60-B534-320C8A18C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002C0-74C4-497E-9C49-36307CC146F5}"/>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81980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16EF-8D22-4B36-9961-B37F0EBD0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79683-63FD-4B94-88A8-0F6A8B3F92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F2212-8D7F-448E-A404-717C1AA9C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702F20-4B45-43B3-AFDC-2A5890226BAC}"/>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6" name="Footer Placeholder 5">
            <a:extLst>
              <a:ext uri="{FF2B5EF4-FFF2-40B4-BE49-F238E27FC236}">
                <a16:creationId xmlns:a16="http://schemas.microsoft.com/office/drawing/2014/main" id="{CFD50C74-071B-402F-8EF9-4B4966F61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01C36-0FDE-4DC6-8D6D-D10D02E599CC}"/>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196575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34EB-5E4C-4EA1-9DDE-784477F879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49CFC-A5D2-4046-B791-A61758E4E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3D0A3-2687-4619-B4A9-9B6046360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4747C2-F5D9-4B10-BED2-F0CCB5EAB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105BF-A9AE-4EA6-9814-9973D687F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BC28D-F721-4F64-A65B-4EB0F9AB6603}"/>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8" name="Footer Placeholder 7">
            <a:extLst>
              <a:ext uri="{FF2B5EF4-FFF2-40B4-BE49-F238E27FC236}">
                <a16:creationId xmlns:a16="http://schemas.microsoft.com/office/drawing/2014/main" id="{9C0AFBDF-DBBA-4FD2-9565-9963D38D87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BD09F-F570-46C2-A8A2-C85B724CEAFF}"/>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423896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6A7A-0D39-4161-8711-6CB898554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13325C-D80E-4CB0-8115-82A9AE88FFDD}"/>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4" name="Footer Placeholder 3">
            <a:extLst>
              <a:ext uri="{FF2B5EF4-FFF2-40B4-BE49-F238E27FC236}">
                <a16:creationId xmlns:a16="http://schemas.microsoft.com/office/drawing/2014/main" id="{093120CA-2A77-4AAE-A0BD-426DE1B6DD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336A1-F216-42DA-9C3D-FCF5C2B94336}"/>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259004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27CB7-D57E-4145-85D8-7B57CE416F30}"/>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3" name="Footer Placeholder 2">
            <a:extLst>
              <a:ext uri="{FF2B5EF4-FFF2-40B4-BE49-F238E27FC236}">
                <a16:creationId xmlns:a16="http://schemas.microsoft.com/office/drawing/2014/main" id="{190FD9CF-32A1-4B5A-A3D6-2E82F76943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E993A3-A537-419D-B844-E1D4C662AEFB}"/>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9768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47AE-4322-4398-96D5-D4C3F28A3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4C98E7-FFAE-436B-979F-C3AC5D26F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151FE-2D27-4AC7-AE62-3F08EF552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33BCB-A07F-486E-A247-4EDDC2257EA8}"/>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6" name="Footer Placeholder 5">
            <a:extLst>
              <a:ext uri="{FF2B5EF4-FFF2-40B4-BE49-F238E27FC236}">
                <a16:creationId xmlns:a16="http://schemas.microsoft.com/office/drawing/2014/main" id="{C117A442-1C71-4986-B6ED-F371E21D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7E60A-AD67-4EDA-9A01-D1F0439507EA}"/>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179077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4901-A3D2-4101-A33A-0B2C56A66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554F4-3851-40C5-B4C5-5E920B038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D7763-E875-4CAE-A009-C276382AA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FC2F0-BFD8-4F14-93AF-5680F81A247A}"/>
              </a:ext>
            </a:extLst>
          </p:cNvPr>
          <p:cNvSpPr>
            <a:spLocks noGrp="1"/>
          </p:cNvSpPr>
          <p:nvPr>
            <p:ph type="dt" sz="half" idx="10"/>
          </p:nvPr>
        </p:nvSpPr>
        <p:spPr/>
        <p:txBody>
          <a:bodyPr/>
          <a:lstStyle/>
          <a:p>
            <a:fld id="{D750E975-7A6B-4868-86B3-07B9E0DF326D}" type="datetimeFigureOut">
              <a:rPr lang="en-US" smtClean="0"/>
              <a:t>3/5/2022</a:t>
            </a:fld>
            <a:endParaRPr lang="en-US"/>
          </a:p>
        </p:txBody>
      </p:sp>
      <p:sp>
        <p:nvSpPr>
          <p:cNvPr id="6" name="Footer Placeholder 5">
            <a:extLst>
              <a:ext uri="{FF2B5EF4-FFF2-40B4-BE49-F238E27FC236}">
                <a16:creationId xmlns:a16="http://schemas.microsoft.com/office/drawing/2014/main" id="{CE1D42B1-B188-4850-B4D8-48E9071A4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B65E0-9B7D-4685-9B58-44EF1485955D}"/>
              </a:ext>
            </a:extLst>
          </p:cNvPr>
          <p:cNvSpPr>
            <a:spLocks noGrp="1"/>
          </p:cNvSpPr>
          <p:nvPr>
            <p:ph type="sldNum" sz="quarter" idx="12"/>
          </p:nvPr>
        </p:nvSpPr>
        <p:spPr/>
        <p:txBody>
          <a:bodyPr/>
          <a:lstStyle/>
          <a:p>
            <a:fld id="{E91CA392-5CAF-403C-967D-0083B214F035}" type="slidenum">
              <a:rPr lang="en-US" smtClean="0"/>
              <a:t>‹#›</a:t>
            </a:fld>
            <a:endParaRPr lang="en-US"/>
          </a:p>
        </p:txBody>
      </p:sp>
    </p:spTree>
    <p:extLst>
      <p:ext uri="{BB962C8B-B14F-4D97-AF65-F5344CB8AC3E}">
        <p14:creationId xmlns:p14="http://schemas.microsoft.com/office/powerpoint/2010/main" val="39744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CB592-AFFB-486F-B6E1-9BD9FF19E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DFD209-D91B-4DAB-A31E-73230BC4F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1CC47-0E1B-4690-B915-E8B22B329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0E975-7A6B-4868-86B3-07B9E0DF326D}" type="datetimeFigureOut">
              <a:rPr lang="en-US" smtClean="0"/>
              <a:t>3/5/2022</a:t>
            </a:fld>
            <a:endParaRPr lang="en-US"/>
          </a:p>
        </p:txBody>
      </p:sp>
      <p:sp>
        <p:nvSpPr>
          <p:cNvPr id="5" name="Footer Placeholder 4">
            <a:extLst>
              <a:ext uri="{FF2B5EF4-FFF2-40B4-BE49-F238E27FC236}">
                <a16:creationId xmlns:a16="http://schemas.microsoft.com/office/drawing/2014/main" id="{04BA39BF-6D8E-4E43-B7FD-7C3CC1F26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9F68B4-D23A-4E91-9B51-F35780E5F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CA392-5CAF-403C-967D-0083B214F035}" type="slidenum">
              <a:rPr lang="en-US" smtClean="0"/>
              <a:t>‹#›</a:t>
            </a:fld>
            <a:endParaRPr lang="en-US"/>
          </a:p>
        </p:txBody>
      </p:sp>
      <p:sp>
        <p:nvSpPr>
          <p:cNvPr id="7" name="MSIPCMContentMarking" descr="{&quot;HashCode&quot;:2040281665,&quot;Placement&quot;:&quot;Footer&quot;,&quot;Top&quot;:520.3781,&quot;Left&quot;:431.686462,&quot;SlideWidth&quot;:960,&quot;SlideHeight&quot;:540}">
            <a:extLst>
              <a:ext uri="{FF2B5EF4-FFF2-40B4-BE49-F238E27FC236}">
                <a16:creationId xmlns:a16="http://schemas.microsoft.com/office/drawing/2014/main" id="{49F2F597-437D-4731-B584-D1DE85F9AD98}"/>
              </a:ext>
            </a:extLst>
          </p:cNvPr>
          <p:cNvSpPr txBox="1"/>
          <p:nvPr userDrawn="1"/>
        </p:nvSpPr>
        <p:spPr>
          <a:xfrm>
            <a:off x="5482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extLst>
      <p:ext uri="{BB962C8B-B14F-4D97-AF65-F5344CB8AC3E}">
        <p14:creationId xmlns:p14="http://schemas.microsoft.com/office/powerpoint/2010/main" val="338594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fred.stlouisfed.org/series/ASP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EE241-8DBE-40D4-B46C-B2DEA87E7BB4}"/>
              </a:ext>
            </a:extLst>
          </p:cNvPr>
          <p:cNvSpPr txBox="1"/>
          <p:nvPr/>
        </p:nvSpPr>
        <p:spPr>
          <a:xfrm>
            <a:off x="3047215" y="2459810"/>
            <a:ext cx="6094428" cy="1572418"/>
          </a:xfrm>
          <a:prstGeom prst="rect">
            <a:avLst/>
          </a:prstGeom>
          <a:noFill/>
        </p:spPr>
        <p:txBody>
          <a:bodyPr wrap="square">
            <a:spAutoFit/>
          </a:bodyPr>
          <a:lstStyle/>
          <a:p>
            <a:pPr marL="0" marR="0" algn="ctr">
              <a:lnSpc>
                <a:spcPct val="107000"/>
              </a:lnSpc>
              <a:spcBef>
                <a:spcPts val="0"/>
              </a:spcBef>
              <a:spcAft>
                <a:spcPts val="800"/>
              </a:spcAft>
            </a:pPr>
            <a:r>
              <a:rPr lang="en-US" sz="1800" kern="1800" dirty="0">
                <a:effectLst/>
                <a:latin typeface="Calibri" panose="020F0502020204030204" pitchFamily="34" charset="0"/>
                <a:ea typeface="Times New Roman" panose="02020603050405020304" pitchFamily="18" charset="0"/>
                <a:cs typeface="Calibri" panose="020F0502020204030204" pitchFamily="34" charset="0"/>
              </a:rPr>
              <a:t>Springboard-Data Science Career Program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kern="1800" dirty="0">
                <a:effectLst/>
                <a:latin typeface="Calibri" panose="020F0502020204030204" pitchFamily="34" charset="0"/>
                <a:ea typeface="Times New Roman" panose="02020603050405020304" pitchFamily="18" charset="0"/>
                <a:cs typeface="Calibri" panose="020F0502020204030204" pitchFamily="34" charset="0"/>
              </a:rPr>
              <a:t>Capstone Project # 2 – Predicting house price in Ames, Iowa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kern="1800" dirty="0">
                <a:effectLst/>
                <a:latin typeface="Calibri" panose="020F0502020204030204" pitchFamily="34" charset="0"/>
                <a:ea typeface="Times New Roman" panose="02020603050405020304" pitchFamily="18" charset="0"/>
                <a:cs typeface="Calibri" panose="020F0502020204030204" pitchFamily="34" charset="0"/>
              </a:rPr>
              <a:t>Malleswari Gelli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kern="1800" dirty="0">
                <a:effectLst/>
                <a:latin typeface="Calibri" panose="020F0502020204030204" pitchFamily="34" charset="0"/>
                <a:ea typeface="Times New Roman" panose="02020603050405020304" pitchFamily="18" charset="0"/>
                <a:cs typeface="Calibri" panose="020F0502020204030204" pitchFamily="34" charset="0"/>
              </a:rPr>
              <a:t>March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793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9E95726-59F6-4D3F-9168-A38581595280}"/>
              </a:ext>
            </a:extLst>
          </p:cNvPr>
          <p:cNvGrpSpPr/>
          <p:nvPr/>
        </p:nvGrpSpPr>
        <p:grpSpPr>
          <a:xfrm>
            <a:off x="766353" y="1245324"/>
            <a:ext cx="10161603" cy="5207861"/>
            <a:chOff x="0" y="0"/>
            <a:chExt cx="11520140" cy="6662192"/>
          </a:xfrm>
        </p:grpSpPr>
        <p:pic>
          <p:nvPicPr>
            <p:cNvPr id="3" name="Picture 2">
              <a:extLst>
                <a:ext uri="{FF2B5EF4-FFF2-40B4-BE49-F238E27FC236}">
                  <a16:creationId xmlns:a16="http://schemas.microsoft.com/office/drawing/2014/main" id="{5EFFCEB7-4F52-4F62-B9B1-775C9B7F3D3A}"/>
                </a:ext>
              </a:extLst>
            </p:cNvPr>
            <p:cNvPicPr>
              <a:picLocks noChangeAspect="1"/>
            </p:cNvPicPr>
            <p:nvPr/>
          </p:nvPicPr>
          <p:blipFill>
            <a:blip r:embed="rId2"/>
            <a:stretch>
              <a:fillRect/>
            </a:stretch>
          </p:blipFill>
          <p:spPr>
            <a:xfrm>
              <a:off x="0" y="79987"/>
              <a:ext cx="4052887" cy="2513534"/>
            </a:xfrm>
            <a:prstGeom prst="rect">
              <a:avLst/>
            </a:prstGeom>
          </p:spPr>
        </p:pic>
        <p:pic>
          <p:nvPicPr>
            <p:cNvPr id="5" name="Picture 4">
              <a:extLst>
                <a:ext uri="{FF2B5EF4-FFF2-40B4-BE49-F238E27FC236}">
                  <a16:creationId xmlns:a16="http://schemas.microsoft.com/office/drawing/2014/main" id="{B6D47378-19E7-4C20-9693-D83644036ECF}"/>
                </a:ext>
              </a:extLst>
            </p:cNvPr>
            <p:cNvPicPr>
              <a:picLocks noChangeAspect="1"/>
            </p:cNvPicPr>
            <p:nvPr/>
          </p:nvPicPr>
          <p:blipFill>
            <a:blip r:embed="rId3"/>
            <a:stretch>
              <a:fillRect/>
            </a:stretch>
          </p:blipFill>
          <p:spPr>
            <a:xfrm>
              <a:off x="0" y="2667975"/>
              <a:ext cx="4068882" cy="2563631"/>
            </a:xfrm>
            <a:prstGeom prst="rect">
              <a:avLst/>
            </a:prstGeom>
          </p:spPr>
        </p:pic>
        <p:pic>
          <p:nvPicPr>
            <p:cNvPr id="7" name="Picture 6">
              <a:extLst>
                <a:ext uri="{FF2B5EF4-FFF2-40B4-BE49-F238E27FC236}">
                  <a16:creationId xmlns:a16="http://schemas.microsoft.com/office/drawing/2014/main" id="{4ED19525-EE06-41EB-9BDE-6BF6F7C7B93C}"/>
                </a:ext>
              </a:extLst>
            </p:cNvPr>
            <p:cNvPicPr>
              <a:picLocks noChangeAspect="1"/>
            </p:cNvPicPr>
            <p:nvPr/>
          </p:nvPicPr>
          <p:blipFill>
            <a:blip r:embed="rId4"/>
            <a:stretch>
              <a:fillRect/>
            </a:stretch>
          </p:blipFill>
          <p:spPr>
            <a:xfrm>
              <a:off x="4163098" y="0"/>
              <a:ext cx="3461915" cy="2292439"/>
            </a:xfrm>
            <a:prstGeom prst="rect">
              <a:avLst/>
            </a:prstGeom>
          </p:spPr>
        </p:pic>
        <p:pic>
          <p:nvPicPr>
            <p:cNvPr id="9" name="Picture 8">
              <a:extLst>
                <a:ext uri="{FF2B5EF4-FFF2-40B4-BE49-F238E27FC236}">
                  <a16:creationId xmlns:a16="http://schemas.microsoft.com/office/drawing/2014/main" id="{A5390220-2C91-49EB-AA0C-D020405F325B}"/>
                </a:ext>
              </a:extLst>
            </p:cNvPr>
            <p:cNvPicPr>
              <a:picLocks noChangeAspect="1"/>
            </p:cNvPicPr>
            <p:nvPr/>
          </p:nvPicPr>
          <p:blipFill>
            <a:blip r:embed="rId5"/>
            <a:stretch>
              <a:fillRect/>
            </a:stretch>
          </p:blipFill>
          <p:spPr>
            <a:xfrm>
              <a:off x="7735224" y="283369"/>
              <a:ext cx="3761490" cy="2309812"/>
            </a:xfrm>
            <a:prstGeom prst="rect">
              <a:avLst/>
            </a:prstGeom>
          </p:spPr>
        </p:pic>
        <p:pic>
          <p:nvPicPr>
            <p:cNvPr id="11" name="Picture 10">
              <a:extLst>
                <a:ext uri="{FF2B5EF4-FFF2-40B4-BE49-F238E27FC236}">
                  <a16:creationId xmlns:a16="http://schemas.microsoft.com/office/drawing/2014/main" id="{5FEC5035-66CB-4497-96E9-1A5FD0F3094B}"/>
                </a:ext>
              </a:extLst>
            </p:cNvPr>
            <p:cNvPicPr>
              <a:picLocks noChangeAspect="1"/>
            </p:cNvPicPr>
            <p:nvPr/>
          </p:nvPicPr>
          <p:blipFill>
            <a:blip r:embed="rId6"/>
            <a:stretch>
              <a:fillRect/>
            </a:stretch>
          </p:blipFill>
          <p:spPr>
            <a:xfrm>
              <a:off x="4179093" y="2282780"/>
              <a:ext cx="3606398" cy="2292439"/>
            </a:xfrm>
            <a:prstGeom prst="rect">
              <a:avLst/>
            </a:prstGeom>
          </p:spPr>
        </p:pic>
        <p:pic>
          <p:nvPicPr>
            <p:cNvPr id="13" name="Picture 12">
              <a:extLst>
                <a:ext uri="{FF2B5EF4-FFF2-40B4-BE49-F238E27FC236}">
                  <a16:creationId xmlns:a16="http://schemas.microsoft.com/office/drawing/2014/main" id="{7A9158EB-E3EF-43BB-868F-225C63E1BB7A}"/>
                </a:ext>
              </a:extLst>
            </p:cNvPr>
            <p:cNvPicPr>
              <a:picLocks noChangeAspect="1"/>
            </p:cNvPicPr>
            <p:nvPr/>
          </p:nvPicPr>
          <p:blipFill>
            <a:blip r:embed="rId7"/>
            <a:stretch>
              <a:fillRect/>
            </a:stretch>
          </p:blipFill>
          <p:spPr>
            <a:xfrm>
              <a:off x="7986090" y="2730589"/>
              <a:ext cx="3534050" cy="2438401"/>
            </a:xfrm>
            <a:prstGeom prst="rect">
              <a:avLst/>
            </a:prstGeom>
          </p:spPr>
        </p:pic>
        <p:pic>
          <p:nvPicPr>
            <p:cNvPr id="15" name="Picture 14">
              <a:extLst>
                <a:ext uri="{FF2B5EF4-FFF2-40B4-BE49-F238E27FC236}">
                  <a16:creationId xmlns:a16="http://schemas.microsoft.com/office/drawing/2014/main" id="{D91FB117-1B33-4375-8A3D-62ED4B9103CC}"/>
                </a:ext>
              </a:extLst>
            </p:cNvPr>
            <p:cNvPicPr>
              <a:picLocks noChangeAspect="1"/>
            </p:cNvPicPr>
            <p:nvPr/>
          </p:nvPicPr>
          <p:blipFill>
            <a:blip r:embed="rId8"/>
            <a:stretch>
              <a:fillRect/>
            </a:stretch>
          </p:blipFill>
          <p:spPr>
            <a:xfrm>
              <a:off x="4430486" y="4610619"/>
              <a:ext cx="3217665" cy="2051573"/>
            </a:xfrm>
            <a:prstGeom prst="rect">
              <a:avLst/>
            </a:prstGeom>
          </p:spPr>
        </p:pic>
      </p:grpSp>
      <p:sp>
        <p:nvSpPr>
          <p:cNvPr id="12" name="TextBox 11">
            <a:extLst>
              <a:ext uri="{FF2B5EF4-FFF2-40B4-BE49-F238E27FC236}">
                <a16:creationId xmlns:a16="http://schemas.microsoft.com/office/drawing/2014/main" id="{DB83636A-3C04-4A98-BC5A-8A80869B31BF}"/>
              </a:ext>
            </a:extLst>
          </p:cNvPr>
          <p:cNvSpPr txBox="1"/>
          <p:nvPr/>
        </p:nvSpPr>
        <p:spPr>
          <a:xfrm>
            <a:off x="609600" y="443633"/>
            <a:ext cx="9936480" cy="646331"/>
          </a:xfrm>
          <a:prstGeom prst="rect">
            <a:avLst/>
          </a:prstGeom>
          <a:noFill/>
        </p:spPr>
        <p:txBody>
          <a:bodyPr wrap="square">
            <a:spAutoFit/>
          </a:bodyPr>
          <a:lstStyle/>
          <a:p>
            <a:pPr marL="285750" indent="-285750">
              <a:buFont typeface="Arial" panose="020B0604020202020204" pitchFamily="34" charset="0"/>
              <a:buChar char="•"/>
            </a:pPr>
            <a:r>
              <a:rPr lang="en-US" dirty="0"/>
              <a:t>Bivariate plots/scatter plots show that </a:t>
            </a:r>
            <a:r>
              <a:rPr lang="en-US" dirty="0" err="1"/>
              <a:t>TotalBmsSF</a:t>
            </a:r>
            <a:r>
              <a:rPr lang="en-US" dirty="0"/>
              <a:t>, </a:t>
            </a:r>
            <a:r>
              <a:rPr lang="en-US" dirty="0" err="1"/>
              <a:t>OverallQual</a:t>
            </a:r>
            <a:r>
              <a:rPr lang="en-US" dirty="0"/>
              <a:t>, BsmtFinSF1, 1stFlrSF, 2ndFlrSF, </a:t>
            </a:r>
            <a:r>
              <a:rPr lang="en-US" dirty="0" err="1"/>
              <a:t>GrLivArea</a:t>
            </a:r>
            <a:r>
              <a:rPr lang="en-US" dirty="0"/>
              <a:t>, </a:t>
            </a:r>
            <a:r>
              <a:rPr lang="en-US" dirty="0" err="1"/>
              <a:t>GarageArea</a:t>
            </a:r>
            <a:r>
              <a:rPr lang="en-US" dirty="0"/>
              <a:t> related linearly with </a:t>
            </a:r>
            <a:r>
              <a:rPr lang="en-US" dirty="0" err="1"/>
              <a:t>SalePrice</a:t>
            </a:r>
            <a:r>
              <a:rPr lang="en-US" dirty="0"/>
              <a:t> </a:t>
            </a:r>
          </a:p>
        </p:txBody>
      </p:sp>
    </p:spTree>
    <p:extLst>
      <p:ext uri="{BB962C8B-B14F-4D97-AF65-F5344CB8AC3E}">
        <p14:creationId xmlns:p14="http://schemas.microsoft.com/office/powerpoint/2010/main" val="10407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411D6D-9E25-4FB4-A07A-017B12DAD253}"/>
              </a:ext>
            </a:extLst>
          </p:cNvPr>
          <p:cNvGrpSpPr/>
          <p:nvPr/>
        </p:nvGrpSpPr>
        <p:grpSpPr>
          <a:xfrm>
            <a:off x="243840" y="1811383"/>
            <a:ext cx="7936601" cy="4266638"/>
            <a:chOff x="289151" y="203426"/>
            <a:chExt cx="10089017" cy="6387874"/>
          </a:xfrm>
        </p:grpSpPr>
        <p:pic>
          <p:nvPicPr>
            <p:cNvPr id="3" name="Picture 2">
              <a:extLst>
                <a:ext uri="{FF2B5EF4-FFF2-40B4-BE49-F238E27FC236}">
                  <a16:creationId xmlns:a16="http://schemas.microsoft.com/office/drawing/2014/main" id="{D02227B9-F327-4752-9838-2FB3FE1A3293}"/>
                </a:ext>
              </a:extLst>
            </p:cNvPr>
            <p:cNvPicPr>
              <a:picLocks noChangeAspect="1"/>
            </p:cNvPicPr>
            <p:nvPr/>
          </p:nvPicPr>
          <p:blipFill>
            <a:blip r:embed="rId2"/>
            <a:stretch>
              <a:fillRect/>
            </a:stretch>
          </p:blipFill>
          <p:spPr>
            <a:xfrm>
              <a:off x="289151" y="203426"/>
              <a:ext cx="5022476" cy="3162300"/>
            </a:xfrm>
            <a:prstGeom prst="rect">
              <a:avLst/>
            </a:prstGeom>
          </p:spPr>
        </p:pic>
        <p:pic>
          <p:nvPicPr>
            <p:cNvPr id="5" name="Picture 4">
              <a:extLst>
                <a:ext uri="{FF2B5EF4-FFF2-40B4-BE49-F238E27FC236}">
                  <a16:creationId xmlns:a16="http://schemas.microsoft.com/office/drawing/2014/main" id="{9911CAB9-1B45-42C0-87F5-E848D2683A5B}"/>
                </a:ext>
              </a:extLst>
            </p:cNvPr>
            <p:cNvPicPr>
              <a:picLocks noChangeAspect="1"/>
            </p:cNvPicPr>
            <p:nvPr/>
          </p:nvPicPr>
          <p:blipFill>
            <a:blip r:embed="rId3"/>
            <a:stretch>
              <a:fillRect/>
            </a:stretch>
          </p:blipFill>
          <p:spPr>
            <a:xfrm>
              <a:off x="5406118" y="203426"/>
              <a:ext cx="4972050" cy="3238500"/>
            </a:xfrm>
            <a:prstGeom prst="rect">
              <a:avLst/>
            </a:prstGeom>
          </p:spPr>
        </p:pic>
        <p:pic>
          <p:nvPicPr>
            <p:cNvPr id="7" name="Picture 6">
              <a:extLst>
                <a:ext uri="{FF2B5EF4-FFF2-40B4-BE49-F238E27FC236}">
                  <a16:creationId xmlns:a16="http://schemas.microsoft.com/office/drawing/2014/main" id="{F74FF386-80BA-42A4-AA1C-7076D8DD6AE3}"/>
                </a:ext>
              </a:extLst>
            </p:cNvPr>
            <p:cNvPicPr>
              <a:picLocks noChangeAspect="1"/>
            </p:cNvPicPr>
            <p:nvPr/>
          </p:nvPicPr>
          <p:blipFill>
            <a:blip r:embed="rId4"/>
            <a:stretch>
              <a:fillRect/>
            </a:stretch>
          </p:blipFill>
          <p:spPr>
            <a:xfrm>
              <a:off x="3179990" y="3429000"/>
              <a:ext cx="4895850" cy="3162300"/>
            </a:xfrm>
            <a:prstGeom prst="rect">
              <a:avLst/>
            </a:prstGeom>
          </p:spPr>
        </p:pic>
      </p:grpSp>
      <p:sp>
        <p:nvSpPr>
          <p:cNvPr id="8" name="TextBox 7">
            <a:extLst>
              <a:ext uri="{FF2B5EF4-FFF2-40B4-BE49-F238E27FC236}">
                <a16:creationId xmlns:a16="http://schemas.microsoft.com/office/drawing/2014/main" id="{1ED39898-C55C-475A-B7B3-DFA3A7F4D544}"/>
              </a:ext>
            </a:extLst>
          </p:cNvPr>
          <p:cNvSpPr txBox="1"/>
          <p:nvPr/>
        </p:nvSpPr>
        <p:spPr>
          <a:xfrm>
            <a:off x="102920" y="402116"/>
            <a:ext cx="9884228" cy="1200329"/>
          </a:xfrm>
          <a:prstGeom prst="rect">
            <a:avLst/>
          </a:prstGeom>
          <a:noFill/>
        </p:spPr>
        <p:txBody>
          <a:bodyPr wrap="square">
            <a:spAutoFit/>
          </a:bodyPr>
          <a:lstStyle/>
          <a:p>
            <a:pPr marL="285750" indent="-285750">
              <a:buFont typeface="Arial" panose="020B0604020202020204" pitchFamily="34" charset="0"/>
              <a:buChar char="•"/>
            </a:pPr>
            <a:r>
              <a:rPr lang="en-US" dirty="0"/>
              <a:t>Since some numeric features contain discrete values. </a:t>
            </a:r>
            <a:r>
              <a:rPr lang="en-US" dirty="0" err="1"/>
              <a:t>BoxPlotting</a:t>
            </a:r>
            <a:r>
              <a:rPr lang="en-US" dirty="0"/>
              <a:t> of those features with Sale price showed better distribution of </a:t>
            </a:r>
            <a:r>
              <a:rPr lang="en-US" dirty="0" err="1"/>
              <a:t>SalePrice</a:t>
            </a:r>
            <a:r>
              <a:rPr lang="en-US" dirty="0"/>
              <a:t> across different groups of features.</a:t>
            </a:r>
          </a:p>
          <a:p>
            <a:pPr lvl="2"/>
            <a:r>
              <a:rPr lang="en-US" dirty="0"/>
              <a:t>For example: </a:t>
            </a:r>
            <a:r>
              <a:rPr lang="en-US" dirty="0" err="1"/>
              <a:t>MSSubClass</a:t>
            </a:r>
            <a:r>
              <a:rPr lang="en-US" dirty="0"/>
              <a:t>, </a:t>
            </a:r>
            <a:r>
              <a:rPr lang="en-US" dirty="0" err="1"/>
              <a:t>OverallQual</a:t>
            </a:r>
            <a:r>
              <a:rPr lang="en-US" dirty="0"/>
              <a:t> and </a:t>
            </a:r>
            <a:r>
              <a:rPr lang="en-US" dirty="0" err="1"/>
              <a:t>OverallCond</a:t>
            </a:r>
            <a:r>
              <a:rPr lang="en-US" dirty="0"/>
              <a:t> had several discreate values; created new feature by grouping the values.</a:t>
            </a:r>
          </a:p>
        </p:txBody>
      </p:sp>
      <p:sp>
        <p:nvSpPr>
          <p:cNvPr id="9" name="TextBox 8">
            <a:extLst>
              <a:ext uri="{FF2B5EF4-FFF2-40B4-BE49-F238E27FC236}">
                <a16:creationId xmlns:a16="http://schemas.microsoft.com/office/drawing/2014/main" id="{B3AA906A-3E51-4036-B4E0-68F8B25B5F86}"/>
              </a:ext>
            </a:extLst>
          </p:cNvPr>
          <p:cNvSpPr txBox="1"/>
          <p:nvPr/>
        </p:nvSpPr>
        <p:spPr>
          <a:xfrm>
            <a:off x="8813075" y="3283377"/>
            <a:ext cx="3596640" cy="923330"/>
          </a:xfrm>
          <a:prstGeom prst="rect">
            <a:avLst/>
          </a:prstGeom>
          <a:noFill/>
        </p:spPr>
        <p:txBody>
          <a:bodyPr wrap="square">
            <a:spAutoFit/>
          </a:bodyPr>
          <a:lstStyle/>
          <a:p>
            <a:r>
              <a:rPr lang="en-US" dirty="0"/>
              <a:t>With Correlation matrix, found top10 predictive features of </a:t>
            </a:r>
            <a:r>
              <a:rPr lang="en-US" dirty="0" err="1"/>
              <a:t>SalePrice</a:t>
            </a:r>
            <a:endParaRPr lang="en-US" dirty="0"/>
          </a:p>
        </p:txBody>
      </p:sp>
      <p:pic>
        <p:nvPicPr>
          <p:cNvPr id="10" name="Picture 9">
            <a:extLst>
              <a:ext uri="{FF2B5EF4-FFF2-40B4-BE49-F238E27FC236}">
                <a16:creationId xmlns:a16="http://schemas.microsoft.com/office/drawing/2014/main" id="{18A515F0-EA1B-481F-AD44-393E79B899B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13075" y="4206707"/>
            <a:ext cx="2628946" cy="2120252"/>
          </a:xfrm>
          <a:prstGeom prst="rect">
            <a:avLst/>
          </a:prstGeom>
          <a:noFill/>
          <a:ln>
            <a:noFill/>
          </a:ln>
        </p:spPr>
      </p:pic>
    </p:spTree>
    <p:extLst>
      <p:ext uri="{BB962C8B-B14F-4D97-AF65-F5344CB8AC3E}">
        <p14:creationId xmlns:p14="http://schemas.microsoft.com/office/powerpoint/2010/main" val="333180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19A704-4CC6-443F-86D0-84FF0C65BC8E}"/>
              </a:ext>
            </a:extLst>
          </p:cNvPr>
          <p:cNvGrpSpPr/>
          <p:nvPr/>
        </p:nvGrpSpPr>
        <p:grpSpPr>
          <a:xfrm>
            <a:off x="1541417" y="1846217"/>
            <a:ext cx="7439704" cy="4314009"/>
            <a:chOff x="404132" y="257175"/>
            <a:chExt cx="10170658" cy="6486525"/>
          </a:xfrm>
        </p:grpSpPr>
        <p:pic>
          <p:nvPicPr>
            <p:cNvPr id="3" name="Picture 2">
              <a:extLst>
                <a:ext uri="{FF2B5EF4-FFF2-40B4-BE49-F238E27FC236}">
                  <a16:creationId xmlns:a16="http://schemas.microsoft.com/office/drawing/2014/main" id="{944E403E-0872-48E5-909A-8A4C2DEA5A30}"/>
                </a:ext>
              </a:extLst>
            </p:cNvPr>
            <p:cNvPicPr>
              <a:picLocks noChangeAspect="1"/>
            </p:cNvPicPr>
            <p:nvPr/>
          </p:nvPicPr>
          <p:blipFill>
            <a:blip r:embed="rId2"/>
            <a:stretch>
              <a:fillRect/>
            </a:stretch>
          </p:blipFill>
          <p:spPr>
            <a:xfrm>
              <a:off x="404132" y="257175"/>
              <a:ext cx="5048250" cy="3171825"/>
            </a:xfrm>
            <a:prstGeom prst="rect">
              <a:avLst/>
            </a:prstGeom>
          </p:spPr>
        </p:pic>
        <p:pic>
          <p:nvPicPr>
            <p:cNvPr id="5" name="Picture 4">
              <a:extLst>
                <a:ext uri="{FF2B5EF4-FFF2-40B4-BE49-F238E27FC236}">
                  <a16:creationId xmlns:a16="http://schemas.microsoft.com/office/drawing/2014/main" id="{1D0FEED9-C4F2-4856-89C6-3FB2334AF2D6}"/>
                </a:ext>
              </a:extLst>
            </p:cNvPr>
            <p:cNvPicPr>
              <a:picLocks noChangeAspect="1"/>
            </p:cNvPicPr>
            <p:nvPr/>
          </p:nvPicPr>
          <p:blipFill>
            <a:blip r:embed="rId3"/>
            <a:stretch>
              <a:fillRect/>
            </a:stretch>
          </p:blipFill>
          <p:spPr>
            <a:xfrm>
              <a:off x="5536065" y="257175"/>
              <a:ext cx="5038725" cy="3276600"/>
            </a:xfrm>
            <a:prstGeom prst="rect">
              <a:avLst/>
            </a:prstGeom>
          </p:spPr>
        </p:pic>
        <p:pic>
          <p:nvPicPr>
            <p:cNvPr id="7" name="Picture 6">
              <a:extLst>
                <a:ext uri="{FF2B5EF4-FFF2-40B4-BE49-F238E27FC236}">
                  <a16:creationId xmlns:a16="http://schemas.microsoft.com/office/drawing/2014/main" id="{8F286BFA-A7F2-432D-9957-FCCFAACB21D2}"/>
                </a:ext>
              </a:extLst>
            </p:cNvPr>
            <p:cNvPicPr>
              <a:picLocks noChangeAspect="1"/>
            </p:cNvPicPr>
            <p:nvPr/>
          </p:nvPicPr>
          <p:blipFill>
            <a:blip r:embed="rId4"/>
            <a:stretch>
              <a:fillRect/>
            </a:stretch>
          </p:blipFill>
          <p:spPr>
            <a:xfrm>
              <a:off x="3101748" y="3533775"/>
              <a:ext cx="5095875" cy="3209925"/>
            </a:xfrm>
            <a:prstGeom prst="rect">
              <a:avLst/>
            </a:prstGeom>
          </p:spPr>
        </p:pic>
      </p:grpSp>
      <p:sp>
        <p:nvSpPr>
          <p:cNvPr id="8" name="TextBox 7">
            <a:extLst>
              <a:ext uri="{FF2B5EF4-FFF2-40B4-BE49-F238E27FC236}">
                <a16:creationId xmlns:a16="http://schemas.microsoft.com/office/drawing/2014/main" id="{F710059D-CD1C-4CC8-941D-ED537BBB6601}"/>
              </a:ext>
            </a:extLst>
          </p:cNvPr>
          <p:cNvSpPr txBox="1"/>
          <p:nvPr/>
        </p:nvSpPr>
        <p:spPr>
          <a:xfrm>
            <a:off x="1019198" y="635387"/>
            <a:ext cx="8429896" cy="646331"/>
          </a:xfrm>
          <a:prstGeom prst="rect">
            <a:avLst/>
          </a:prstGeom>
          <a:noFill/>
        </p:spPr>
        <p:txBody>
          <a:bodyPr wrap="square">
            <a:spAutoFit/>
          </a:bodyPr>
          <a:lstStyle/>
          <a:p>
            <a:pPr marL="285750" indent="-285750">
              <a:buFont typeface="Arial" panose="020B0604020202020204" pitchFamily="34" charset="0"/>
              <a:buChar char="•"/>
            </a:pPr>
            <a:r>
              <a:rPr lang="en-US" dirty="0"/>
              <a:t>Outliers are detected with </a:t>
            </a:r>
            <a:r>
              <a:rPr lang="en-US" dirty="0" err="1"/>
              <a:t>GrLivArea</a:t>
            </a:r>
            <a:r>
              <a:rPr lang="en-US" dirty="0"/>
              <a:t> &gt;4500; </a:t>
            </a:r>
            <a:r>
              <a:rPr lang="en-US" dirty="0" err="1"/>
              <a:t>TotalBsmtSF</a:t>
            </a:r>
            <a:r>
              <a:rPr lang="en-US" dirty="0"/>
              <a:t>&gt;6000; </a:t>
            </a:r>
            <a:r>
              <a:rPr lang="en-US" dirty="0" err="1"/>
              <a:t>TotRmsAbvGrd</a:t>
            </a:r>
            <a:r>
              <a:rPr lang="en-US" dirty="0"/>
              <a:t>&gt;12. </a:t>
            </a:r>
          </a:p>
          <a:p>
            <a:pPr marL="285750" indent="-285750">
              <a:buFont typeface="Arial" panose="020B0604020202020204" pitchFamily="34" charset="0"/>
              <a:buChar char="•"/>
            </a:pPr>
            <a:r>
              <a:rPr lang="en-US" dirty="0"/>
              <a:t>Dropped outliers from combined and </a:t>
            </a:r>
            <a:r>
              <a:rPr lang="en-US" dirty="0" err="1"/>
              <a:t>trained_data_sets</a:t>
            </a:r>
            <a:endParaRPr lang="en-US" dirty="0"/>
          </a:p>
        </p:txBody>
      </p:sp>
    </p:spTree>
    <p:extLst>
      <p:ext uri="{BB962C8B-B14F-4D97-AF65-F5344CB8AC3E}">
        <p14:creationId xmlns:p14="http://schemas.microsoft.com/office/powerpoint/2010/main" val="162419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34C0CA-3F47-426C-AB09-55EC91F042C0}"/>
              </a:ext>
            </a:extLst>
          </p:cNvPr>
          <p:cNvGrpSpPr/>
          <p:nvPr/>
        </p:nvGrpSpPr>
        <p:grpSpPr>
          <a:xfrm>
            <a:off x="1628503" y="2338256"/>
            <a:ext cx="5347063" cy="2155367"/>
            <a:chOff x="925966" y="497341"/>
            <a:chExt cx="9449481" cy="3076575"/>
          </a:xfrm>
        </p:grpSpPr>
        <p:pic>
          <p:nvPicPr>
            <p:cNvPr id="3" name="Picture 2">
              <a:extLst>
                <a:ext uri="{FF2B5EF4-FFF2-40B4-BE49-F238E27FC236}">
                  <a16:creationId xmlns:a16="http://schemas.microsoft.com/office/drawing/2014/main" id="{63CA8621-C4F5-47D4-9DC4-1B585AA7AC2A}"/>
                </a:ext>
              </a:extLst>
            </p:cNvPr>
            <p:cNvPicPr>
              <a:picLocks noChangeAspect="1"/>
            </p:cNvPicPr>
            <p:nvPr/>
          </p:nvPicPr>
          <p:blipFill>
            <a:blip r:embed="rId2"/>
            <a:stretch>
              <a:fillRect/>
            </a:stretch>
          </p:blipFill>
          <p:spPr>
            <a:xfrm>
              <a:off x="925966" y="521154"/>
              <a:ext cx="4657725" cy="3028950"/>
            </a:xfrm>
            <a:prstGeom prst="rect">
              <a:avLst/>
            </a:prstGeom>
          </p:spPr>
        </p:pic>
        <p:pic>
          <p:nvPicPr>
            <p:cNvPr id="5" name="Picture 4">
              <a:extLst>
                <a:ext uri="{FF2B5EF4-FFF2-40B4-BE49-F238E27FC236}">
                  <a16:creationId xmlns:a16="http://schemas.microsoft.com/office/drawing/2014/main" id="{9C30F6FD-E829-4F27-9C1A-277FD4ACBA01}"/>
                </a:ext>
              </a:extLst>
            </p:cNvPr>
            <p:cNvPicPr>
              <a:picLocks noChangeAspect="1"/>
            </p:cNvPicPr>
            <p:nvPr/>
          </p:nvPicPr>
          <p:blipFill>
            <a:blip r:embed="rId3"/>
            <a:stretch>
              <a:fillRect/>
            </a:stretch>
          </p:blipFill>
          <p:spPr>
            <a:xfrm>
              <a:off x="5670097" y="497341"/>
              <a:ext cx="4705350" cy="3076575"/>
            </a:xfrm>
            <a:prstGeom prst="rect">
              <a:avLst/>
            </a:prstGeom>
          </p:spPr>
        </p:pic>
      </p:grpSp>
      <p:sp>
        <p:nvSpPr>
          <p:cNvPr id="6" name="TextBox 5">
            <a:extLst>
              <a:ext uri="{FF2B5EF4-FFF2-40B4-BE49-F238E27FC236}">
                <a16:creationId xmlns:a16="http://schemas.microsoft.com/office/drawing/2014/main" id="{ED248BEE-FE7F-4B4D-AEAE-6BDD72AD2C5F}"/>
              </a:ext>
            </a:extLst>
          </p:cNvPr>
          <p:cNvSpPr txBox="1"/>
          <p:nvPr/>
        </p:nvSpPr>
        <p:spPr>
          <a:xfrm>
            <a:off x="644435" y="248084"/>
            <a:ext cx="7968342" cy="861774"/>
          </a:xfrm>
          <a:prstGeom prst="rect">
            <a:avLst/>
          </a:prstGeom>
          <a:noFill/>
        </p:spPr>
        <p:txBody>
          <a:bodyPr wrap="square">
            <a:spAutoFit/>
          </a:bodyPr>
          <a:lstStyle/>
          <a:p>
            <a:r>
              <a:rPr lang="en-US" sz="3200" b="1" u="sng" dirty="0">
                <a:solidFill>
                  <a:srgbClr val="FF0000"/>
                </a:solidFill>
              </a:rPr>
              <a:t>4. Preprocessing</a:t>
            </a:r>
          </a:p>
          <a:p>
            <a:pPr marL="285750" indent="-285750">
              <a:buFont typeface="Arial" panose="020B0604020202020204" pitchFamily="34" charset="0"/>
              <a:buChar char="•"/>
            </a:pPr>
            <a:r>
              <a:rPr lang="en-US" dirty="0"/>
              <a:t>Applied different transformations before training machine learning models</a:t>
            </a:r>
          </a:p>
        </p:txBody>
      </p:sp>
      <p:sp>
        <p:nvSpPr>
          <p:cNvPr id="8" name="TextBox 7">
            <a:extLst>
              <a:ext uri="{FF2B5EF4-FFF2-40B4-BE49-F238E27FC236}">
                <a16:creationId xmlns:a16="http://schemas.microsoft.com/office/drawing/2014/main" id="{74110040-BCA6-4C7B-8CA0-95CE0F3A0D99}"/>
              </a:ext>
            </a:extLst>
          </p:cNvPr>
          <p:cNvSpPr txBox="1"/>
          <p:nvPr/>
        </p:nvSpPr>
        <p:spPr>
          <a:xfrm>
            <a:off x="522514" y="1346202"/>
            <a:ext cx="9840686" cy="923330"/>
          </a:xfrm>
          <a:prstGeom prst="rect">
            <a:avLst/>
          </a:prstGeom>
          <a:noFill/>
        </p:spPr>
        <p:txBody>
          <a:bodyPr wrap="square">
            <a:spAutoFit/>
          </a:bodyPr>
          <a:lstStyle/>
          <a:p>
            <a:r>
              <a:rPr lang="en-US" dirty="0">
                <a:solidFill>
                  <a:srgbClr val="FF0000"/>
                </a:solidFill>
              </a:rPr>
              <a:t>4.1 Log transformation</a:t>
            </a:r>
          </a:p>
          <a:p>
            <a:r>
              <a:rPr lang="en-US" dirty="0"/>
              <a:t>Log transformation improved the distribution of features. For example: Distribution of </a:t>
            </a:r>
            <a:r>
              <a:rPr lang="en-US" dirty="0" err="1"/>
              <a:t>SalePrice</a:t>
            </a:r>
            <a:r>
              <a:rPr lang="en-US" dirty="0"/>
              <a:t>, </a:t>
            </a:r>
            <a:r>
              <a:rPr lang="en-US" dirty="0" err="1"/>
              <a:t>GrLivArea</a:t>
            </a:r>
            <a:r>
              <a:rPr lang="en-US" dirty="0"/>
              <a:t> features are normal with log transformation</a:t>
            </a:r>
          </a:p>
        </p:txBody>
      </p:sp>
      <p:sp>
        <p:nvSpPr>
          <p:cNvPr id="10" name="TextBox 9">
            <a:extLst>
              <a:ext uri="{FF2B5EF4-FFF2-40B4-BE49-F238E27FC236}">
                <a16:creationId xmlns:a16="http://schemas.microsoft.com/office/drawing/2014/main" id="{85497848-A8A1-4F91-B24F-F2624DCE0FF2}"/>
              </a:ext>
            </a:extLst>
          </p:cNvPr>
          <p:cNvSpPr txBox="1"/>
          <p:nvPr/>
        </p:nvSpPr>
        <p:spPr>
          <a:xfrm>
            <a:off x="522514" y="4571053"/>
            <a:ext cx="9927772" cy="923330"/>
          </a:xfrm>
          <a:prstGeom prst="rect">
            <a:avLst/>
          </a:prstGeom>
          <a:noFill/>
        </p:spPr>
        <p:txBody>
          <a:bodyPr wrap="square">
            <a:spAutoFit/>
          </a:bodyPr>
          <a:lstStyle/>
          <a:p>
            <a:r>
              <a:rPr lang="en-US" dirty="0"/>
              <a:t>4.2 converted the categorical data to a numerical form using “Dummies function” from Pandas. </a:t>
            </a:r>
          </a:p>
          <a:p>
            <a:r>
              <a:rPr lang="en-US" dirty="0"/>
              <a:t>4.3 split the data into train and test set (30%) to evaluate the performance of models </a:t>
            </a:r>
          </a:p>
          <a:p>
            <a:r>
              <a:rPr lang="en-US" dirty="0"/>
              <a:t>4.4 </a:t>
            </a:r>
            <a:r>
              <a:rPr lang="en-US" dirty="0" err="1"/>
              <a:t>MinMaxScaler</a:t>
            </a:r>
            <a:r>
              <a:rPr lang="en-US" dirty="0"/>
              <a:t> used is fit to train data and transform the scaling to test dataset</a:t>
            </a:r>
          </a:p>
        </p:txBody>
      </p:sp>
    </p:spTree>
    <p:extLst>
      <p:ext uri="{BB962C8B-B14F-4D97-AF65-F5344CB8AC3E}">
        <p14:creationId xmlns:p14="http://schemas.microsoft.com/office/powerpoint/2010/main" val="350518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89917-6EA0-4533-BD9B-09886413D286}"/>
              </a:ext>
            </a:extLst>
          </p:cNvPr>
          <p:cNvSpPr txBox="1"/>
          <p:nvPr/>
        </p:nvSpPr>
        <p:spPr>
          <a:xfrm>
            <a:off x="152400" y="104072"/>
            <a:ext cx="11887199" cy="2001830"/>
          </a:xfrm>
          <a:prstGeom prst="rect">
            <a:avLst/>
          </a:prstGeom>
          <a:noFill/>
        </p:spPr>
        <p:txBody>
          <a:bodyPr wrap="square">
            <a:spAutoFit/>
          </a:bodyPr>
          <a:lstStyle/>
          <a:p>
            <a:pPr marR="0" lvl="0">
              <a:lnSpc>
                <a:spcPct val="107000"/>
              </a:lnSpc>
              <a:spcBef>
                <a:spcPts val="0"/>
              </a:spcBef>
              <a:spcAft>
                <a:spcPts val="0"/>
              </a:spcAft>
            </a:pPr>
            <a:r>
              <a:rPr lang="en-US" sz="3200" b="1" u="sng" kern="18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5. Modeling</a:t>
            </a:r>
            <a:endParaRPr lang="en-US" sz="32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pPr>
            <a:endParaRPr lang="en-US" sz="1600" b="1" u="sng" kern="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pPr>
            <a:r>
              <a:rPr lang="en-US" sz="1600" b="1" u="sng" kern="1800" dirty="0">
                <a:effectLst/>
                <a:latin typeface="Calibri" panose="020F0502020204030204" pitchFamily="34" charset="0"/>
                <a:ea typeface="Times New Roman" panose="02020603050405020304" pitchFamily="18" charset="0"/>
                <a:cs typeface="Calibri" panose="020F0502020204030204" pitchFamily="34" charset="0"/>
              </a:rPr>
              <a:t>Multiple Linear Regression model is applied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600"/>
              </a:spcAft>
              <a:buFont typeface="Arial" panose="020B0604020202020204" pitchFamily="34" charset="0"/>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 a1x1 + a2x2 + a3x3+....+b (linear regression minimizes a loss function (OLS) while choosing coefficients for fitting the model in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sklearn</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R^2: -8.145738372417883e+20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Root Mean Square Error: 11235213346.399387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2DBBAE5-0D0F-42E4-AF85-B16ED67AD6D3}"/>
              </a:ext>
            </a:extLst>
          </p:cNvPr>
          <p:cNvSpPr txBox="1"/>
          <p:nvPr/>
        </p:nvSpPr>
        <p:spPr>
          <a:xfrm>
            <a:off x="152400" y="2316705"/>
            <a:ext cx="10903131" cy="1477328"/>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Five-fold cross validation is applied for evaluating the model. </a:t>
            </a:r>
          </a:p>
          <a:p>
            <a:pPr marL="742950" lvl="1"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rPr>
              <a:t>5-fold cross </a:t>
            </a:r>
            <a:r>
              <a:rPr lang="en-US" dirty="0" err="1">
                <a:effectLst/>
                <a:latin typeface="Calibri" panose="020F0502020204030204" pitchFamily="34" charset="0"/>
                <a:ea typeface="Calibri" panose="020F0502020204030204" pitchFamily="34" charset="0"/>
              </a:rPr>
              <a:t>val</a:t>
            </a:r>
            <a:r>
              <a:rPr lang="en-US" dirty="0">
                <a:effectLst/>
                <a:latin typeface="Calibri" panose="020F0502020204030204" pitchFamily="34" charset="0"/>
                <a:ea typeface="Calibri" panose="020F0502020204030204" pitchFamily="34" charset="0"/>
              </a:rPr>
              <a:t> scores (</a:t>
            </a:r>
            <a:r>
              <a:rPr lang="en-US" dirty="0" err="1">
                <a:effectLst/>
                <a:latin typeface="Calibri" panose="020F0502020204030204" pitchFamily="34" charset="0"/>
                <a:ea typeface="Calibri" panose="020F0502020204030204" pitchFamily="34" charset="0"/>
              </a:rPr>
              <a:t>i.e</a:t>
            </a:r>
            <a:r>
              <a:rPr lang="en-US" dirty="0">
                <a:effectLst/>
                <a:latin typeface="Calibri" panose="020F0502020204030204" pitchFamily="34" charset="0"/>
                <a:ea typeface="Calibri" panose="020F0502020204030204" pitchFamily="34" charset="0"/>
              </a:rPr>
              <a:t> R^2 values):[0.91369528 0.90455213 0.90121937 0.91505553 0.90773841] with mean R^2 value: 0.908. </a:t>
            </a:r>
          </a:p>
          <a:p>
            <a:pPr marL="742950" lvl="1"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rPr>
              <a:t>Large coefficients can lead to overfitting of Linear Regression; </a:t>
            </a:r>
          </a:p>
          <a:p>
            <a:pPr marL="742950" lvl="1"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rPr>
              <a:t>So, Regularization is required to penalize overfitting by handling collinearity</a:t>
            </a:r>
            <a:endParaRPr lang="en-US" dirty="0"/>
          </a:p>
        </p:txBody>
      </p:sp>
      <p:sp>
        <p:nvSpPr>
          <p:cNvPr id="7" name="TextBox 6">
            <a:extLst>
              <a:ext uri="{FF2B5EF4-FFF2-40B4-BE49-F238E27FC236}">
                <a16:creationId xmlns:a16="http://schemas.microsoft.com/office/drawing/2014/main" id="{CA444A0D-C0AA-48E1-A97A-8B7227DBC769}"/>
              </a:ext>
            </a:extLst>
          </p:cNvPr>
          <p:cNvSpPr txBox="1"/>
          <p:nvPr/>
        </p:nvSpPr>
        <p:spPr>
          <a:xfrm>
            <a:off x="152399" y="4139139"/>
            <a:ext cx="9061269" cy="646331"/>
          </a:xfrm>
          <a:prstGeom prst="rect">
            <a:avLst/>
          </a:prstGeom>
          <a:noFill/>
        </p:spPr>
        <p:txBody>
          <a:bodyPr wrap="square">
            <a:spAutoFit/>
          </a:bodyPr>
          <a:lstStyle/>
          <a:p>
            <a:pPr marL="285750" indent="-285750">
              <a:buFont typeface="Arial" panose="020B0604020202020204" pitchFamily="34" charset="0"/>
              <a:buChar char="•"/>
            </a:pPr>
            <a:r>
              <a:rPr lang="en-US" b="1" dirty="0"/>
              <a:t>Ridge Regression is applied with varied alpha values</a:t>
            </a:r>
          </a:p>
          <a:p>
            <a:pPr marL="742950" lvl="1" indent="-285750">
              <a:buFont typeface="Arial" panose="020B0604020202020204" pitchFamily="34" charset="0"/>
              <a:buChar char="•"/>
            </a:pPr>
            <a:r>
              <a:rPr lang="en-US" dirty="0"/>
              <a:t>Best alpha 1.0, R^2 value:0.93 and RMSE: 0.1063</a:t>
            </a:r>
          </a:p>
        </p:txBody>
      </p:sp>
      <p:pic>
        <p:nvPicPr>
          <p:cNvPr id="8" name="Picture 7">
            <a:extLst>
              <a:ext uri="{FF2B5EF4-FFF2-40B4-BE49-F238E27FC236}">
                <a16:creationId xmlns:a16="http://schemas.microsoft.com/office/drawing/2014/main" id="{63FB59C0-A860-4C55-9C31-B61C19C40D9A}"/>
              </a:ext>
            </a:extLst>
          </p:cNvPr>
          <p:cNvPicPr/>
          <p:nvPr/>
        </p:nvPicPr>
        <p:blipFill>
          <a:blip r:embed="rId2"/>
          <a:stretch>
            <a:fillRect/>
          </a:stretch>
        </p:blipFill>
        <p:spPr>
          <a:xfrm>
            <a:off x="6183084" y="3794033"/>
            <a:ext cx="2368731" cy="2047574"/>
          </a:xfrm>
          <a:prstGeom prst="rect">
            <a:avLst/>
          </a:prstGeom>
        </p:spPr>
      </p:pic>
      <p:pic>
        <p:nvPicPr>
          <p:cNvPr id="9" name="Picture 8">
            <a:extLst>
              <a:ext uri="{FF2B5EF4-FFF2-40B4-BE49-F238E27FC236}">
                <a16:creationId xmlns:a16="http://schemas.microsoft.com/office/drawing/2014/main" id="{85E5BA24-EC4B-43B2-B04D-BBA0DD8E4815}"/>
              </a:ext>
            </a:extLst>
          </p:cNvPr>
          <p:cNvPicPr/>
          <p:nvPr/>
        </p:nvPicPr>
        <p:blipFill>
          <a:blip r:embed="rId3"/>
          <a:stretch>
            <a:fillRect/>
          </a:stretch>
        </p:blipFill>
        <p:spPr>
          <a:xfrm>
            <a:off x="8708571" y="3854473"/>
            <a:ext cx="2162674" cy="1861993"/>
          </a:xfrm>
          <a:prstGeom prst="rect">
            <a:avLst/>
          </a:prstGeom>
        </p:spPr>
      </p:pic>
      <p:sp>
        <p:nvSpPr>
          <p:cNvPr id="11" name="TextBox 10">
            <a:extLst>
              <a:ext uri="{FF2B5EF4-FFF2-40B4-BE49-F238E27FC236}">
                <a16:creationId xmlns:a16="http://schemas.microsoft.com/office/drawing/2014/main" id="{289FAFCA-7DD4-4925-A01A-4325EFFA461A}"/>
              </a:ext>
            </a:extLst>
          </p:cNvPr>
          <p:cNvSpPr txBox="1"/>
          <p:nvPr/>
        </p:nvSpPr>
        <p:spPr>
          <a:xfrm>
            <a:off x="152399" y="5052274"/>
            <a:ext cx="6096000" cy="646331"/>
          </a:xfrm>
          <a:prstGeom prst="rect">
            <a:avLst/>
          </a:prstGeom>
          <a:noFill/>
        </p:spPr>
        <p:txBody>
          <a:bodyPr wrap="square">
            <a:spAutoFit/>
          </a:bodyPr>
          <a:lstStyle/>
          <a:p>
            <a:pPr marL="285750" indent="-285750">
              <a:buFont typeface="Arial" panose="020B0604020202020204" pitchFamily="34" charset="0"/>
              <a:buChar char="•"/>
            </a:pPr>
            <a:r>
              <a:rPr lang="en-US" b="1" dirty="0"/>
              <a:t>Then, Lasso Regression is applied</a:t>
            </a:r>
          </a:p>
          <a:p>
            <a:pPr marL="742950" lvl="1" indent="-285750">
              <a:buFont typeface="Arial" panose="020B0604020202020204" pitchFamily="34" charset="0"/>
              <a:buChar char="•"/>
            </a:pPr>
            <a:r>
              <a:rPr lang="en-US" dirty="0"/>
              <a:t>R^2 value:0.913</a:t>
            </a:r>
            <a:endParaRPr lang="en-US" b="1" dirty="0"/>
          </a:p>
        </p:txBody>
      </p:sp>
    </p:spTree>
    <p:extLst>
      <p:ext uri="{BB962C8B-B14F-4D97-AF65-F5344CB8AC3E}">
        <p14:creationId xmlns:p14="http://schemas.microsoft.com/office/powerpoint/2010/main" val="79035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344E8-87C8-4520-A087-8E57FBEF51F5}"/>
              </a:ext>
            </a:extLst>
          </p:cNvPr>
          <p:cNvSpPr txBox="1"/>
          <p:nvPr/>
        </p:nvSpPr>
        <p:spPr>
          <a:xfrm>
            <a:off x="574764" y="295417"/>
            <a:ext cx="8638903" cy="5413726"/>
          </a:xfrm>
          <a:prstGeom prst="rect">
            <a:avLst/>
          </a:prstGeom>
          <a:noFill/>
        </p:spPr>
        <p:txBody>
          <a:bodyPr wrap="square">
            <a:spAutoFit/>
          </a:bodyPr>
          <a:lstStyle/>
          <a:p>
            <a:pPr marR="0" lvl="0">
              <a:lnSpc>
                <a:spcPct val="107000"/>
              </a:lnSpc>
              <a:spcBef>
                <a:spcPts val="0"/>
              </a:spcBef>
              <a:spcAft>
                <a:spcPts val="0"/>
              </a:spcAft>
            </a:pPr>
            <a:r>
              <a:rPr lang="en-US" sz="1800" b="1" u="sng" dirty="0">
                <a:effectLst/>
                <a:latin typeface="Calibri" panose="020F0502020204030204" pitchFamily="34" charset="0"/>
                <a:ea typeface="Calibri" panose="020F0502020204030204" pitchFamily="34" charset="0"/>
                <a:cs typeface="Calibri" panose="020F0502020204030204" pitchFamily="34" charset="0"/>
              </a:rPr>
              <a:t>Conclusions and feature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Among different regression models, Ridge regression had higher accuracy, so it is applied to predict the </a:t>
            </a:r>
            <a:r>
              <a:rPr lang="en-US" sz="1800" dirty="0" err="1">
                <a:effectLst/>
                <a:latin typeface="Calibri" panose="020F0502020204030204" pitchFamily="34" charset="0"/>
                <a:ea typeface="Calibri" panose="020F0502020204030204" pitchFamily="34" charset="0"/>
                <a:cs typeface="Calibri" panose="020F0502020204030204" pitchFamily="34" charset="0"/>
              </a:rPr>
              <a:t>SalePrice</a:t>
            </a:r>
            <a:r>
              <a:rPr lang="en-US" sz="1800" dirty="0">
                <a:effectLst/>
                <a:latin typeface="Calibri" panose="020F0502020204030204" pitchFamily="34" charset="0"/>
                <a:ea typeface="Calibri" panose="020F0502020204030204" pitchFamily="34" charset="0"/>
                <a:cs typeface="Calibri" panose="020F0502020204030204" pitchFamily="34" charset="0"/>
              </a:rPr>
              <a:t> of new test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u="sng" dirty="0">
              <a:effectLst/>
              <a:latin typeface="Calibri" panose="020F0502020204030204" pitchFamily="34" charset="0"/>
              <a:ea typeface="Calibri" panose="020F0502020204030204" pitchFamily="34" charset="0"/>
              <a:cs typeface="Calibri" panose="020F0502020204030204" pitchFamily="34" charset="0"/>
            </a:endParaRPr>
          </a:p>
          <a:p>
            <a:pPr marL="228600" marR="0">
              <a:lnSpc>
                <a:spcPct val="107000"/>
              </a:lnSpc>
              <a:spcBef>
                <a:spcPts val="0"/>
              </a:spcBef>
              <a:spcAft>
                <a:spcPts val="0"/>
              </a:spcAft>
            </a:pPr>
            <a:endParaRPr lang="en-US" u="sng" dirty="0">
              <a:latin typeface="Calibri" panose="020F0502020204030204" pitchFamily="34" charset="0"/>
              <a:ea typeface="Calibri" panose="020F0502020204030204" pitchFamily="34" charset="0"/>
              <a:cs typeface="Calibri" panose="020F0502020204030204" pitchFamily="34" charset="0"/>
            </a:endParaRPr>
          </a:p>
          <a:p>
            <a:pPr marL="228600" marR="0">
              <a:lnSpc>
                <a:spcPct val="107000"/>
              </a:lnSpc>
              <a:spcBef>
                <a:spcPts val="0"/>
              </a:spcBef>
              <a:spcAft>
                <a:spcPts val="0"/>
              </a:spcAft>
            </a:pPr>
            <a:endParaRPr lang="en-US" sz="1800" u="sng" dirty="0">
              <a:effectLst/>
              <a:latin typeface="Calibri" panose="020F0502020204030204" pitchFamily="34" charset="0"/>
              <a:ea typeface="Calibri" panose="020F0502020204030204" pitchFamily="34" charset="0"/>
              <a:cs typeface="Calibri" panose="020F0502020204030204" pitchFamily="34" charset="0"/>
            </a:endParaRPr>
          </a:p>
          <a:p>
            <a:pPr marL="228600" marR="0">
              <a:lnSpc>
                <a:spcPct val="107000"/>
              </a:lnSpc>
              <a:spcBef>
                <a:spcPts val="0"/>
              </a:spcBef>
              <a:spcAft>
                <a:spcPts val="0"/>
              </a:spcAft>
            </a:pPr>
            <a:r>
              <a:rPr lang="en-US" sz="1800" u="sng" dirty="0">
                <a:effectLst/>
                <a:latin typeface="Calibri" panose="020F0502020204030204" pitchFamily="34" charset="0"/>
                <a:ea typeface="Calibri" panose="020F0502020204030204" pitchFamily="34" charset="0"/>
                <a:cs typeface="Calibri" panose="020F0502020204030204" pitchFamily="34" charset="0"/>
              </a:rPr>
              <a:t>Future work could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Validate the predicted values with real/observed data generated in few years.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Size of the dataset could be increased by considering historical data from several years, it helps determining trends of house price fluctuations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More features of the data can be incorporated. For example: demographics, income of the household, tourism spots, schools, neighborhood </a:t>
            </a:r>
            <a:r>
              <a:rPr lang="en-US" sz="1800" dirty="0" err="1">
                <a:effectLst/>
                <a:latin typeface="Calibri" panose="020F0502020204030204" pitchFamily="34" charset="0"/>
                <a:ea typeface="Calibri" panose="020F0502020204030204" pitchFamily="34" charset="0"/>
                <a:cs typeface="Calibri" panose="020F0502020204030204" pitchFamily="34" charset="0"/>
              </a:rPr>
              <a:t>etc</a:t>
            </a:r>
            <a:r>
              <a:rPr lang="en-US" sz="1800" dirty="0">
                <a:effectLst/>
                <a:latin typeface="Calibri" panose="020F0502020204030204" pitchFamily="34" charset="0"/>
                <a:ea typeface="Calibri" panose="020F0502020204030204" pitchFamily="34" charset="0"/>
                <a:cs typeface="Calibri" panose="020F0502020204030204" pitchFamily="34" charset="0"/>
              </a:rPr>
              <a:t> to determine what features driving the house prices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Since the dataset I tested is just from Ames, Iowa and it’s difficult to say how high or low is the house price in Ames vs other cities of Iowa and/or other states in mid-west. So, these models can be validated in datasets from other cities and applied to predict the house prices.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A27C2A6-3E43-4132-9605-044BA2873F6C}"/>
              </a:ext>
            </a:extLst>
          </p:cNvPr>
          <p:cNvGraphicFramePr>
            <a:graphicFrameLocks noGrp="1"/>
          </p:cNvGraphicFramePr>
          <p:nvPr>
            <p:extLst>
              <p:ext uri="{D42A27DB-BD31-4B8C-83A1-F6EECF244321}">
                <p14:modId xmlns:p14="http://schemas.microsoft.com/office/powerpoint/2010/main" val="335512069"/>
              </p:ext>
            </p:extLst>
          </p:nvPr>
        </p:nvGraphicFramePr>
        <p:xfrm>
          <a:off x="9429932" y="295417"/>
          <a:ext cx="1431107" cy="5843340"/>
        </p:xfrm>
        <a:graphic>
          <a:graphicData uri="http://schemas.openxmlformats.org/drawingml/2006/table">
            <a:tbl>
              <a:tblPr/>
              <a:tblGrid>
                <a:gridCol w="464143">
                  <a:extLst>
                    <a:ext uri="{9D8B030D-6E8A-4147-A177-3AD203B41FA5}">
                      <a16:colId xmlns:a16="http://schemas.microsoft.com/office/drawing/2014/main" val="1786292331"/>
                    </a:ext>
                  </a:extLst>
                </a:gridCol>
                <a:gridCol w="966964">
                  <a:extLst>
                    <a:ext uri="{9D8B030D-6E8A-4147-A177-3AD203B41FA5}">
                      <a16:colId xmlns:a16="http://schemas.microsoft.com/office/drawing/2014/main" val="2253808620"/>
                    </a:ext>
                  </a:extLst>
                </a:gridCol>
              </a:tblGrid>
              <a:tr h="145045">
                <a:tc>
                  <a:txBody>
                    <a:bodyPr/>
                    <a:lstStyle/>
                    <a:p>
                      <a:pPr algn="l" fontAlgn="b"/>
                      <a:r>
                        <a:rPr lang="en-US" sz="1200" b="1" i="0" u="none" strike="noStrike" dirty="0">
                          <a:solidFill>
                            <a:srgbClr val="000000"/>
                          </a:solidFill>
                          <a:effectLst/>
                          <a:latin typeface="Calibri" panose="020F0502020204030204" pitchFamily="34" charset="0"/>
                        </a:rPr>
                        <a:t>Id</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SalePrice_Predicted</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539275"/>
                  </a:ext>
                </a:extLst>
              </a:tr>
              <a:tr h="145045">
                <a:tc>
                  <a:txBody>
                    <a:bodyPr/>
                    <a:lstStyle/>
                    <a:p>
                      <a:pPr algn="l" fontAlgn="b"/>
                      <a:r>
                        <a:rPr lang="en-US" sz="1200" b="0" i="0" u="none" strike="noStrike">
                          <a:solidFill>
                            <a:srgbClr val="000000"/>
                          </a:solidFill>
                          <a:effectLst/>
                          <a:latin typeface="Calibri" panose="020F0502020204030204" pitchFamily="34" charset="0"/>
                        </a:rPr>
                        <a:t>1461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118720.5656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729731"/>
                  </a:ext>
                </a:extLst>
              </a:tr>
              <a:tr h="145045">
                <a:tc>
                  <a:txBody>
                    <a:bodyPr/>
                    <a:lstStyle/>
                    <a:p>
                      <a:pPr algn="l" fontAlgn="b"/>
                      <a:r>
                        <a:rPr lang="en-US" sz="1200" b="0" i="0" u="none" strike="noStrike" dirty="0">
                          <a:solidFill>
                            <a:srgbClr val="000000"/>
                          </a:solidFill>
                          <a:effectLst/>
                          <a:latin typeface="Calibri" panose="020F0502020204030204" pitchFamily="34" charset="0"/>
                        </a:rPr>
                        <a:t>1462</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156135.08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748841"/>
                  </a:ext>
                </a:extLst>
              </a:tr>
              <a:tr h="145045">
                <a:tc>
                  <a:txBody>
                    <a:bodyPr/>
                    <a:lstStyle/>
                    <a:p>
                      <a:pPr algn="l" fontAlgn="b"/>
                      <a:r>
                        <a:rPr lang="en-US" sz="1200" b="0" i="0" u="none" strike="noStrike">
                          <a:solidFill>
                            <a:srgbClr val="000000"/>
                          </a:solidFill>
                          <a:effectLst/>
                          <a:latin typeface="Calibri" panose="020F0502020204030204" pitchFamily="34" charset="0"/>
                        </a:rPr>
                        <a:t>1463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179447.3656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2334246"/>
                  </a:ext>
                </a:extLst>
              </a:tr>
              <a:tr h="145045">
                <a:tc>
                  <a:txBody>
                    <a:bodyPr/>
                    <a:lstStyle/>
                    <a:p>
                      <a:pPr algn="l" fontAlgn="b"/>
                      <a:r>
                        <a:rPr lang="en-US" sz="1200" b="0" i="0" u="none" strike="noStrike">
                          <a:solidFill>
                            <a:srgbClr val="000000"/>
                          </a:solidFill>
                          <a:effectLst/>
                          <a:latin typeface="Calibri" panose="020F0502020204030204" pitchFamily="34" charset="0"/>
                        </a:rPr>
                        <a:t>1464</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199282.5903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226492"/>
                  </a:ext>
                </a:extLst>
              </a:tr>
              <a:tr h="145045">
                <a:tc>
                  <a:txBody>
                    <a:bodyPr/>
                    <a:lstStyle/>
                    <a:p>
                      <a:pPr algn="l" fontAlgn="b"/>
                      <a:r>
                        <a:rPr lang="en-US" sz="1200" b="0" i="0" u="none" strike="noStrike">
                          <a:solidFill>
                            <a:srgbClr val="000000"/>
                          </a:solidFill>
                          <a:effectLst/>
                          <a:latin typeface="Calibri" panose="020F0502020204030204" pitchFamily="34" charset="0"/>
                        </a:rPr>
                        <a:t>1465</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200419.6403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899663"/>
                  </a:ext>
                </a:extLst>
              </a:tr>
              <a:tr h="145045">
                <a:tc>
                  <a:txBody>
                    <a:bodyPr/>
                    <a:lstStyle/>
                    <a:p>
                      <a:pPr algn="l" fontAlgn="b"/>
                      <a:r>
                        <a:rPr lang="en-US" sz="1200" b="0" i="0" u="none" strike="noStrike">
                          <a:solidFill>
                            <a:srgbClr val="000000"/>
                          </a:solidFill>
                          <a:effectLst/>
                          <a:latin typeface="Calibri" panose="020F0502020204030204" pitchFamily="34" charset="0"/>
                        </a:rPr>
                        <a:t>1466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171829.6411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676734"/>
                  </a:ext>
                </a:extLst>
              </a:tr>
              <a:tr h="145045">
                <a:tc>
                  <a:txBody>
                    <a:bodyPr/>
                    <a:lstStyle/>
                    <a:p>
                      <a:pPr algn="l" fontAlgn="b"/>
                      <a:r>
                        <a:rPr lang="en-US" sz="1200" b="0" i="0" u="none" strike="noStrike">
                          <a:solidFill>
                            <a:srgbClr val="000000"/>
                          </a:solidFill>
                          <a:effectLst/>
                          <a:latin typeface="Calibri" panose="020F0502020204030204" pitchFamily="34" charset="0"/>
                        </a:rPr>
                        <a:t>1467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186329.1327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1212822"/>
                  </a:ext>
                </a:extLst>
              </a:tr>
              <a:tr h="145045">
                <a:tc>
                  <a:txBody>
                    <a:bodyPr/>
                    <a:lstStyle/>
                    <a:p>
                      <a:pPr algn="l" fontAlgn="b"/>
                      <a:r>
                        <a:rPr lang="en-US" sz="1200" b="0" i="0" u="none" strike="noStrike">
                          <a:solidFill>
                            <a:srgbClr val="000000"/>
                          </a:solidFill>
                          <a:effectLst/>
                          <a:latin typeface="Calibri" panose="020F0502020204030204" pitchFamily="34" charset="0"/>
                        </a:rPr>
                        <a:t>1468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163471.3694</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165755"/>
                  </a:ext>
                </a:extLst>
              </a:tr>
              <a:tr h="145045">
                <a:tc>
                  <a:txBody>
                    <a:bodyPr/>
                    <a:lstStyle/>
                    <a:p>
                      <a:pPr algn="l" fontAlgn="b"/>
                      <a:r>
                        <a:rPr lang="en-US" sz="1200" b="0" i="0" u="none" strike="noStrike">
                          <a:solidFill>
                            <a:srgbClr val="000000"/>
                          </a:solidFill>
                          <a:effectLst/>
                          <a:latin typeface="Calibri" panose="020F0502020204030204" pitchFamily="34" charset="0"/>
                        </a:rPr>
                        <a:t>1469</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181862.8317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097917"/>
                  </a:ext>
                </a:extLst>
              </a:tr>
              <a:tr h="145045">
                <a:tc>
                  <a:txBody>
                    <a:bodyPr/>
                    <a:lstStyle/>
                    <a:p>
                      <a:pPr algn="l" fontAlgn="b"/>
                      <a:r>
                        <a:rPr lang="en-US" sz="1200" b="0" i="0" u="none" strike="noStrike">
                          <a:solidFill>
                            <a:srgbClr val="000000"/>
                          </a:solidFill>
                          <a:effectLst/>
                          <a:latin typeface="Calibri" panose="020F0502020204030204" pitchFamily="34" charset="0"/>
                        </a:rPr>
                        <a:t>1470</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117323.5398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1307160"/>
                  </a:ext>
                </a:extLst>
              </a:tr>
              <a:tr h="145045">
                <a:tc>
                  <a:txBody>
                    <a:bodyPr/>
                    <a:lstStyle/>
                    <a:p>
                      <a:pPr algn="l" fontAlgn="b"/>
                      <a:r>
                        <a:rPr lang="en-US" sz="1200" b="0" i="0" u="none" strike="noStrike">
                          <a:solidFill>
                            <a:srgbClr val="000000"/>
                          </a:solidFill>
                          <a:effectLst/>
                          <a:latin typeface="Calibri" panose="020F0502020204030204" pitchFamily="34" charset="0"/>
                        </a:rPr>
                        <a:t>1471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191815.038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99434"/>
                  </a:ext>
                </a:extLst>
              </a:tr>
              <a:tr h="145045">
                <a:tc>
                  <a:txBody>
                    <a:bodyPr/>
                    <a:lstStyle/>
                    <a:p>
                      <a:pPr algn="l" fontAlgn="b"/>
                      <a:r>
                        <a:rPr lang="en-US" sz="1200" b="0" i="0" u="none" strike="noStrike">
                          <a:solidFill>
                            <a:srgbClr val="000000"/>
                          </a:solidFill>
                          <a:effectLst/>
                          <a:latin typeface="Calibri" panose="020F0502020204030204" pitchFamily="34" charset="0"/>
                        </a:rPr>
                        <a:t>1472</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98292.00855</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289605"/>
                  </a:ext>
                </a:extLst>
              </a:tr>
              <a:tr h="145045">
                <a:tc>
                  <a:txBody>
                    <a:bodyPr/>
                    <a:lstStyle/>
                    <a:p>
                      <a:pPr algn="l" fontAlgn="b"/>
                      <a:r>
                        <a:rPr lang="en-US" sz="1200" b="0" i="0" u="none" strike="noStrike">
                          <a:solidFill>
                            <a:srgbClr val="000000"/>
                          </a:solidFill>
                          <a:effectLst/>
                          <a:latin typeface="Calibri" panose="020F0502020204030204" pitchFamily="34" charset="0"/>
                        </a:rPr>
                        <a:t>1473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94786.50368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682014"/>
                  </a:ext>
                </a:extLst>
              </a:tr>
              <a:tr h="145045">
                <a:tc>
                  <a:txBody>
                    <a:bodyPr/>
                    <a:lstStyle/>
                    <a:p>
                      <a:pPr algn="l" fontAlgn="b"/>
                      <a:r>
                        <a:rPr lang="en-US" sz="1200" b="0" i="0" u="none" strike="noStrike">
                          <a:solidFill>
                            <a:srgbClr val="000000"/>
                          </a:solidFill>
                          <a:effectLst/>
                          <a:latin typeface="Calibri" panose="020F0502020204030204" pitchFamily="34" charset="0"/>
                        </a:rPr>
                        <a:t>1474</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141592.0418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220734"/>
                  </a:ext>
                </a:extLst>
              </a:tr>
              <a:tr h="145045">
                <a:tc>
                  <a:txBody>
                    <a:bodyPr/>
                    <a:lstStyle/>
                    <a:p>
                      <a:pPr algn="l" fontAlgn="b"/>
                      <a:r>
                        <a:rPr lang="en-US" sz="1200" b="0" i="0" u="none" strike="noStrike">
                          <a:solidFill>
                            <a:srgbClr val="000000"/>
                          </a:solidFill>
                          <a:effectLst/>
                          <a:latin typeface="Calibri" panose="020F0502020204030204" pitchFamily="34" charset="0"/>
                        </a:rPr>
                        <a:t>1475</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108703.9287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089769"/>
                  </a:ext>
                </a:extLst>
              </a:tr>
              <a:tr h="145045">
                <a:tc>
                  <a:txBody>
                    <a:bodyPr/>
                    <a:lstStyle/>
                    <a:p>
                      <a:pPr algn="l" fontAlgn="b"/>
                      <a:r>
                        <a:rPr lang="en-US" sz="1200" b="0" i="0" u="none" strike="noStrike">
                          <a:solidFill>
                            <a:srgbClr val="000000"/>
                          </a:solidFill>
                          <a:effectLst/>
                          <a:latin typeface="Calibri" panose="020F0502020204030204" pitchFamily="34" charset="0"/>
                        </a:rPr>
                        <a:t>1476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362271.3124</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623467"/>
                  </a:ext>
                </a:extLst>
              </a:tr>
              <a:tr h="145045">
                <a:tc>
                  <a:txBody>
                    <a:bodyPr/>
                    <a:lstStyle/>
                    <a:p>
                      <a:pPr algn="l" fontAlgn="b"/>
                      <a:r>
                        <a:rPr lang="en-US" sz="1200" b="0" i="0" u="none" strike="noStrike">
                          <a:solidFill>
                            <a:srgbClr val="000000"/>
                          </a:solidFill>
                          <a:effectLst/>
                          <a:latin typeface="Calibri" panose="020F0502020204030204" pitchFamily="34" charset="0"/>
                        </a:rPr>
                        <a:t>1477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242325.0901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0082850"/>
                  </a:ext>
                </a:extLst>
              </a:tr>
              <a:tr h="145045">
                <a:tc>
                  <a:txBody>
                    <a:bodyPr/>
                    <a:lstStyle/>
                    <a:p>
                      <a:pPr algn="l" fontAlgn="b"/>
                      <a:r>
                        <a:rPr lang="en-US" sz="1200" b="0" i="0" u="none" strike="noStrike">
                          <a:solidFill>
                            <a:srgbClr val="000000"/>
                          </a:solidFill>
                          <a:effectLst/>
                          <a:latin typeface="Calibri" panose="020F0502020204030204" pitchFamily="34" charset="0"/>
                        </a:rPr>
                        <a:t>1478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280057.9213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657012"/>
                  </a:ext>
                </a:extLst>
              </a:tr>
              <a:tr h="145045">
                <a:tc>
                  <a:txBody>
                    <a:bodyPr/>
                    <a:lstStyle/>
                    <a:p>
                      <a:pPr algn="l" fontAlgn="b"/>
                      <a:r>
                        <a:rPr lang="en-US" sz="1200" b="0" i="0" u="none" strike="noStrike">
                          <a:solidFill>
                            <a:srgbClr val="000000"/>
                          </a:solidFill>
                          <a:effectLst/>
                          <a:latin typeface="Calibri" panose="020F0502020204030204" pitchFamily="34" charset="0"/>
                        </a:rPr>
                        <a:t>1479</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284195.9474</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9486969"/>
                  </a:ext>
                </a:extLst>
              </a:tr>
              <a:tr h="145045">
                <a:tc>
                  <a:txBody>
                    <a:bodyPr/>
                    <a:lstStyle/>
                    <a:p>
                      <a:pPr algn="l" fontAlgn="b"/>
                      <a:r>
                        <a:rPr lang="en-US" sz="1200" b="0" i="0" u="none" strike="noStrike">
                          <a:solidFill>
                            <a:srgbClr val="000000"/>
                          </a:solidFill>
                          <a:effectLst/>
                          <a:latin typeface="Calibri" panose="020F0502020204030204" pitchFamily="34" charset="0"/>
                        </a:rPr>
                        <a:t>1480</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516098.7007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747847"/>
                  </a:ext>
                </a:extLst>
              </a:tr>
              <a:tr h="145045">
                <a:tc>
                  <a:txBody>
                    <a:bodyPr/>
                    <a:lstStyle/>
                    <a:p>
                      <a:pPr algn="l" fontAlgn="b"/>
                      <a:r>
                        <a:rPr lang="en-US" sz="1200" b="0" i="0" u="none" strike="noStrike">
                          <a:solidFill>
                            <a:srgbClr val="000000"/>
                          </a:solidFill>
                          <a:effectLst/>
                          <a:latin typeface="Calibri" panose="020F0502020204030204" pitchFamily="34" charset="0"/>
                        </a:rPr>
                        <a:t>1481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302456.7289</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007956"/>
                  </a:ext>
                </a:extLst>
              </a:tr>
              <a:tr h="145045">
                <a:tc>
                  <a:txBody>
                    <a:bodyPr/>
                    <a:lstStyle/>
                    <a:p>
                      <a:pPr algn="l" fontAlgn="b"/>
                      <a:r>
                        <a:rPr lang="en-US" sz="1200" b="0" i="0" u="none" strike="noStrike">
                          <a:solidFill>
                            <a:srgbClr val="000000"/>
                          </a:solidFill>
                          <a:effectLst/>
                          <a:latin typeface="Calibri" panose="020F0502020204030204" pitchFamily="34" charset="0"/>
                        </a:rPr>
                        <a:t>1482</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196721.5953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614182"/>
                  </a:ext>
                </a:extLst>
              </a:tr>
              <a:tr h="145045">
                <a:tc>
                  <a:txBody>
                    <a:bodyPr/>
                    <a:lstStyle/>
                    <a:p>
                      <a:pPr algn="l" fontAlgn="b"/>
                      <a:r>
                        <a:rPr lang="en-US" sz="1200" b="0" i="0" u="none" strike="noStrike">
                          <a:solidFill>
                            <a:srgbClr val="000000"/>
                          </a:solidFill>
                          <a:effectLst/>
                          <a:latin typeface="Calibri" panose="020F0502020204030204" pitchFamily="34" charset="0"/>
                        </a:rPr>
                        <a:t>1483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171980.7382</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402365"/>
                  </a:ext>
                </a:extLst>
              </a:tr>
              <a:tr h="145045">
                <a:tc>
                  <a:txBody>
                    <a:bodyPr/>
                    <a:lstStyle/>
                    <a:p>
                      <a:pPr algn="l" fontAlgn="b"/>
                      <a:r>
                        <a:rPr lang="en-US" sz="1200" b="0" i="0" u="none" strike="noStrike">
                          <a:solidFill>
                            <a:srgbClr val="000000"/>
                          </a:solidFill>
                          <a:effectLst/>
                          <a:latin typeface="Calibri" panose="020F0502020204030204" pitchFamily="34" charset="0"/>
                        </a:rPr>
                        <a:t>1484</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161623.5816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9709458"/>
                  </a:ext>
                </a:extLst>
              </a:tr>
              <a:tr h="145045">
                <a:tc>
                  <a:txBody>
                    <a:bodyPr/>
                    <a:lstStyle/>
                    <a:p>
                      <a:pPr algn="l" fontAlgn="b"/>
                      <a:r>
                        <a:rPr lang="en-US" sz="1200" b="0" i="0" u="none" strike="noStrike">
                          <a:solidFill>
                            <a:srgbClr val="000000"/>
                          </a:solidFill>
                          <a:effectLst/>
                          <a:latin typeface="Calibri" panose="020F0502020204030204" pitchFamily="34" charset="0"/>
                        </a:rPr>
                        <a:t>1485</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185160.2263</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74172"/>
                  </a:ext>
                </a:extLst>
              </a:tr>
              <a:tr h="145045">
                <a:tc>
                  <a:txBody>
                    <a:bodyPr/>
                    <a:lstStyle/>
                    <a:p>
                      <a:pPr algn="l" fontAlgn="b"/>
                      <a:r>
                        <a:rPr lang="en-US" sz="1200" b="0" i="0" u="none" strike="noStrike">
                          <a:solidFill>
                            <a:srgbClr val="000000"/>
                          </a:solidFill>
                          <a:effectLst/>
                          <a:latin typeface="Calibri" panose="020F0502020204030204" pitchFamily="34" charset="0"/>
                        </a:rPr>
                        <a:t>1486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194732.4221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466191"/>
                  </a:ext>
                </a:extLst>
              </a:tr>
              <a:tr h="145045">
                <a:tc>
                  <a:txBody>
                    <a:bodyPr/>
                    <a:lstStyle/>
                    <a:p>
                      <a:pPr algn="l" fontAlgn="b"/>
                      <a:r>
                        <a:rPr lang="en-US" sz="1200" b="0" i="0" u="none" strike="noStrike">
                          <a:solidFill>
                            <a:srgbClr val="000000"/>
                          </a:solidFill>
                          <a:effectLst/>
                          <a:latin typeface="Calibri" panose="020F0502020204030204" pitchFamily="34" charset="0"/>
                        </a:rPr>
                        <a:t>1487</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335331.4329</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537049"/>
                  </a:ext>
                </a:extLst>
              </a:tr>
              <a:tr h="145045">
                <a:tc>
                  <a:txBody>
                    <a:bodyPr/>
                    <a:lstStyle/>
                    <a:p>
                      <a:pPr algn="l" fontAlgn="b"/>
                      <a:r>
                        <a:rPr lang="en-US" sz="1200" b="0" i="0" u="none" strike="noStrike">
                          <a:solidFill>
                            <a:srgbClr val="000000"/>
                          </a:solidFill>
                          <a:effectLst/>
                          <a:latin typeface="Calibri" panose="020F0502020204030204" pitchFamily="34" charset="0"/>
                        </a:rPr>
                        <a:t>1488</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228509.4116</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427789"/>
                  </a:ext>
                </a:extLst>
              </a:tr>
              <a:tr h="145045">
                <a:tc>
                  <a:txBody>
                    <a:bodyPr/>
                    <a:lstStyle/>
                    <a:p>
                      <a:pPr algn="l" fontAlgn="b"/>
                      <a:r>
                        <a:rPr lang="en-US" sz="1200" b="0" i="0" u="none" strike="noStrike">
                          <a:solidFill>
                            <a:srgbClr val="000000"/>
                          </a:solidFill>
                          <a:effectLst/>
                          <a:latin typeface="Calibri" panose="020F0502020204030204" pitchFamily="34" charset="0"/>
                        </a:rPr>
                        <a:t>1489</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194149.9981</a:t>
                      </a:r>
                    </a:p>
                  </a:txBody>
                  <a:tcPr marL="5802" marR="5802" marT="5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228075"/>
                  </a:ext>
                </a:extLst>
              </a:tr>
            </a:tbl>
          </a:graphicData>
        </a:graphic>
      </p:graphicFrame>
      <p:cxnSp>
        <p:nvCxnSpPr>
          <p:cNvPr id="6" name="Straight Arrow Connector 5">
            <a:extLst>
              <a:ext uri="{FF2B5EF4-FFF2-40B4-BE49-F238E27FC236}">
                <a16:creationId xmlns:a16="http://schemas.microsoft.com/office/drawing/2014/main" id="{C28B49AE-2D38-402C-AAE4-4B46484BE307}"/>
              </a:ext>
            </a:extLst>
          </p:cNvPr>
          <p:cNvCxnSpPr/>
          <p:nvPr/>
        </p:nvCxnSpPr>
        <p:spPr>
          <a:xfrm>
            <a:off x="5982789" y="1114697"/>
            <a:ext cx="3474720" cy="33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42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DF15C-6E8D-4A3D-AE2E-D6E53D11672B}"/>
              </a:ext>
            </a:extLst>
          </p:cNvPr>
          <p:cNvPicPr>
            <a:picLocks noChangeAspect="1"/>
          </p:cNvPicPr>
          <p:nvPr/>
        </p:nvPicPr>
        <p:blipFill>
          <a:blip r:embed="rId2"/>
          <a:stretch>
            <a:fillRect/>
          </a:stretch>
        </p:blipFill>
        <p:spPr>
          <a:xfrm>
            <a:off x="5087238" y="763081"/>
            <a:ext cx="7020477" cy="4402808"/>
          </a:xfrm>
          <a:prstGeom prst="rect">
            <a:avLst/>
          </a:prstGeom>
        </p:spPr>
      </p:pic>
      <p:pic>
        <p:nvPicPr>
          <p:cNvPr id="5" name="Picture 4">
            <a:extLst>
              <a:ext uri="{FF2B5EF4-FFF2-40B4-BE49-F238E27FC236}">
                <a16:creationId xmlns:a16="http://schemas.microsoft.com/office/drawing/2014/main" id="{75712AEF-9A46-45C7-9053-74E27C9E3906}"/>
              </a:ext>
            </a:extLst>
          </p:cNvPr>
          <p:cNvPicPr>
            <a:picLocks noChangeAspect="1"/>
          </p:cNvPicPr>
          <p:nvPr/>
        </p:nvPicPr>
        <p:blipFill>
          <a:blip r:embed="rId3"/>
          <a:stretch>
            <a:fillRect/>
          </a:stretch>
        </p:blipFill>
        <p:spPr>
          <a:xfrm>
            <a:off x="314326" y="960035"/>
            <a:ext cx="4625320" cy="5542054"/>
          </a:xfrm>
          <a:prstGeom prst="rect">
            <a:avLst/>
          </a:prstGeom>
        </p:spPr>
      </p:pic>
      <p:sp>
        <p:nvSpPr>
          <p:cNvPr id="6" name="TextBox 5">
            <a:extLst>
              <a:ext uri="{FF2B5EF4-FFF2-40B4-BE49-F238E27FC236}">
                <a16:creationId xmlns:a16="http://schemas.microsoft.com/office/drawing/2014/main" id="{69DCDBD7-42FE-4C1C-8F41-09F5B7981BE2}"/>
              </a:ext>
            </a:extLst>
          </p:cNvPr>
          <p:cNvSpPr txBox="1"/>
          <p:nvPr/>
        </p:nvSpPr>
        <p:spPr>
          <a:xfrm>
            <a:off x="314325" y="63523"/>
            <a:ext cx="11391900" cy="584775"/>
          </a:xfrm>
          <a:prstGeom prst="rect">
            <a:avLst/>
          </a:prstGeom>
          <a:noFill/>
        </p:spPr>
        <p:txBody>
          <a:bodyPr wrap="square" rtlCol="0">
            <a:spAutoFit/>
          </a:bodyPr>
          <a:lstStyle/>
          <a:p>
            <a:r>
              <a:rPr lang="en-US" sz="3200" dirty="0">
                <a:solidFill>
                  <a:srgbClr val="FF0000"/>
                </a:solidFill>
              </a:rPr>
              <a:t>House prices are increasing…forecast to raise 17.3% in 2023</a:t>
            </a:r>
          </a:p>
        </p:txBody>
      </p:sp>
    </p:spTree>
    <p:extLst>
      <p:ext uri="{BB962C8B-B14F-4D97-AF65-F5344CB8AC3E}">
        <p14:creationId xmlns:p14="http://schemas.microsoft.com/office/powerpoint/2010/main" val="69103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A4CDB-D13D-480C-B582-758208A8B0E9}"/>
              </a:ext>
            </a:extLst>
          </p:cNvPr>
          <p:cNvPicPr>
            <a:picLocks noChangeAspect="1"/>
          </p:cNvPicPr>
          <p:nvPr/>
        </p:nvPicPr>
        <p:blipFill>
          <a:blip r:embed="rId2"/>
          <a:stretch>
            <a:fillRect/>
          </a:stretch>
        </p:blipFill>
        <p:spPr>
          <a:xfrm>
            <a:off x="0" y="730359"/>
            <a:ext cx="12192000" cy="5397282"/>
          </a:xfrm>
          <a:prstGeom prst="rect">
            <a:avLst/>
          </a:prstGeom>
        </p:spPr>
      </p:pic>
      <p:sp>
        <p:nvSpPr>
          <p:cNvPr id="5" name="Rectangle 4">
            <a:extLst>
              <a:ext uri="{FF2B5EF4-FFF2-40B4-BE49-F238E27FC236}">
                <a16:creationId xmlns:a16="http://schemas.microsoft.com/office/drawing/2014/main" id="{09EF188F-DB35-45F5-BF3F-D62562CC1EA9}"/>
              </a:ext>
            </a:extLst>
          </p:cNvPr>
          <p:cNvSpPr/>
          <p:nvPr/>
        </p:nvSpPr>
        <p:spPr>
          <a:xfrm>
            <a:off x="84841" y="1216058"/>
            <a:ext cx="2036190" cy="707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6" name="TextBox 5">
            <a:hlinkClick r:id="rId3"/>
            <a:extLst>
              <a:ext uri="{FF2B5EF4-FFF2-40B4-BE49-F238E27FC236}">
                <a16:creationId xmlns:a16="http://schemas.microsoft.com/office/drawing/2014/main" id="{E5BF313B-F0A3-4E6A-B447-88BB547530DD}"/>
              </a:ext>
            </a:extLst>
          </p:cNvPr>
          <p:cNvSpPr txBox="1"/>
          <p:nvPr/>
        </p:nvSpPr>
        <p:spPr>
          <a:xfrm>
            <a:off x="7249212" y="6315959"/>
            <a:ext cx="4942788" cy="646331"/>
          </a:xfrm>
          <a:prstGeom prst="rect">
            <a:avLst/>
          </a:prstGeom>
          <a:noFill/>
        </p:spPr>
        <p:txBody>
          <a:bodyPr wrap="square" rtlCol="0">
            <a:spAutoFit/>
          </a:bodyPr>
          <a:lstStyle/>
          <a:p>
            <a:r>
              <a:rPr lang="en-US" dirty="0"/>
              <a:t>(Source: https://fred.stlouisfed.org/series/ASPUS)</a:t>
            </a:r>
          </a:p>
          <a:p>
            <a:r>
              <a:rPr lang="en-US" dirty="0"/>
              <a:t> </a:t>
            </a:r>
          </a:p>
        </p:txBody>
      </p:sp>
      <p:sp>
        <p:nvSpPr>
          <p:cNvPr id="9" name="TextBox 8">
            <a:extLst>
              <a:ext uri="{FF2B5EF4-FFF2-40B4-BE49-F238E27FC236}">
                <a16:creationId xmlns:a16="http://schemas.microsoft.com/office/drawing/2014/main" id="{E81574C6-2282-429D-B34C-B618D7445934}"/>
              </a:ext>
            </a:extLst>
          </p:cNvPr>
          <p:cNvSpPr txBox="1"/>
          <p:nvPr/>
        </p:nvSpPr>
        <p:spPr>
          <a:xfrm>
            <a:off x="1150070" y="172709"/>
            <a:ext cx="9634194" cy="461665"/>
          </a:xfrm>
          <a:prstGeom prst="rect">
            <a:avLst/>
          </a:prstGeom>
          <a:noFill/>
        </p:spPr>
        <p:txBody>
          <a:bodyPr wrap="square" rtlCol="0">
            <a:spAutoFit/>
          </a:bodyPr>
          <a:lstStyle/>
          <a:p>
            <a:r>
              <a:rPr lang="en-US" sz="2400" dirty="0">
                <a:solidFill>
                  <a:srgbClr val="FF0000"/>
                </a:solidFill>
              </a:rPr>
              <a:t>Average Sale Price of  house is increased over years </a:t>
            </a:r>
            <a:r>
              <a:rPr lang="en-US" sz="2400" dirty="0" err="1">
                <a:solidFill>
                  <a:srgbClr val="FF0000"/>
                </a:solidFill>
              </a:rPr>
              <a:t>upto</a:t>
            </a:r>
            <a:r>
              <a:rPr lang="en-US" sz="2400" dirty="0">
                <a:solidFill>
                  <a:srgbClr val="FF0000"/>
                </a:solidFill>
              </a:rPr>
              <a:t> 478 k in 2022</a:t>
            </a:r>
          </a:p>
        </p:txBody>
      </p:sp>
      <p:sp>
        <p:nvSpPr>
          <p:cNvPr id="10" name="TextBox 9">
            <a:extLst>
              <a:ext uri="{FF2B5EF4-FFF2-40B4-BE49-F238E27FC236}">
                <a16:creationId xmlns:a16="http://schemas.microsoft.com/office/drawing/2014/main" id="{71B220CB-7A61-40BD-9023-44FD48E83B15}"/>
              </a:ext>
            </a:extLst>
          </p:cNvPr>
          <p:cNvSpPr txBox="1"/>
          <p:nvPr/>
        </p:nvSpPr>
        <p:spPr>
          <a:xfrm>
            <a:off x="245097" y="6315959"/>
            <a:ext cx="6532775" cy="369332"/>
          </a:xfrm>
          <a:prstGeom prst="rect">
            <a:avLst/>
          </a:prstGeom>
          <a:noFill/>
        </p:spPr>
        <p:txBody>
          <a:bodyPr wrap="square" rtlCol="0">
            <a:spAutoFit/>
          </a:bodyPr>
          <a:lstStyle/>
          <a:p>
            <a:r>
              <a:rPr lang="en-US" dirty="0">
                <a:solidFill>
                  <a:srgbClr val="FF0000"/>
                </a:solidFill>
              </a:rPr>
              <a:t>But, what features of  house are important price factors?</a:t>
            </a:r>
          </a:p>
        </p:txBody>
      </p:sp>
    </p:spTree>
    <p:extLst>
      <p:ext uri="{BB962C8B-B14F-4D97-AF65-F5344CB8AC3E}">
        <p14:creationId xmlns:p14="http://schemas.microsoft.com/office/powerpoint/2010/main" val="21840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0DE8D-2BAD-4B24-BA6D-A084AAF8496A}"/>
              </a:ext>
            </a:extLst>
          </p:cNvPr>
          <p:cNvSpPr txBox="1"/>
          <p:nvPr/>
        </p:nvSpPr>
        <p:spPr>
          <a:xfrm>
            <a:off x="926183" y="542290"/>
            <a:ext cx="10668785" cy="830997"/>
          </a:xfrm>
          <a:prstGeom prst="rect">
            <a:avLst/>
          </a:prstGeom>
          <a:noFill/>
        </p:spPr>
        <p:txBody>
          <a:bodyPr wrap="square">
            <a:spAutoFit/>
          </a:bodyPr>
          <a:lstStyle/>
          <a:p>
            <a:r>
              <a:rPr lang="en-US" sz="2400" dirty="0">
                <a:solidFill>
                  <a:srgbClr val="FF0000"/>
                </a:solidFill>
              </a:rPr>
              <a:t>Goal for this project is to build an end-to-end solution or application that can predict  house prices better than individuals/humans.</a:t>
            </a:r>
          </a:p>
        </p:txBody>
      </p:sp>
      <p:sp>
        <p:nvSpPr>
          <p:cNvPr id="4" name="TextBox 3">
            <a:extLst>
              <a:ext uri="{FF2B5EF4-FFF2-40B4-BE49-F238E27FC236}">
                <a16:creationId xmlns:a16="http://schemas.microsoft.com/office/drawing/2014/main" id="{0566E9BC-D7A3-49CD-8137-743768CB6339}"/>
              </a:ext>
            </a:extLst>
          </p:cNvPr>
          <p:cNvSpPr txBox="1"/>
          <p:nvPr/>
        </p:nvSpPr>
        <p:spPr>
          <a:xfrm>
            <a:off x="879050" y="2014336"/>
            <a:ext cx="2168165" cy="646331"/>
          </a:xfrm>
          <a:prstGeom prst="rect">
            <a:avLst/>
          </a:prstGeom>
          <a:noFill/>
        </p:spPr>
        <p:txBody>
          <a:bodyPr wrap="square" rtlCol="0">
            <a:spAutoFit/>
          </a:bodyPr>
          <a:lstStyle/>
          <a:p>
            <a:r>
              <a:rPr lang="en-US" sz="3600" dirty="0"/>
              <a:t>Rationale</a:t>
            </a:r>
          </a:p>
        </p:txBody>
      </p:sp>
      <p:sp>
        <p:nvSpPr>
          <p:cNvPr id="6" name="TextBox 5">
            <a:extLst>
              <a:ext uri="{FF2B5EF4-FFF2-40B4-BE49-F238E27FC236}">
                <a16:creationId xmlns:a16="http://schemas.microsoft.com/office/drawing/2014/main" id="{7F0955DF-089F-4CFB-831A-BFB1A4816DF3}"/>
              </a:ext>
            </a:extLst>
          </p:cNvPr>
          <p:cNvSpPr txBox="1"/>
          <p:nvPr/>
        </p:nvSpPr>
        <p:spPr>
          <a:xfrm>
            <a:off x="1548352" y="2660667"/>
            <a:ext cx="9424446" cy="2031325"/>
          </a:xfrm>
          <a:prstGeom prst="rect">
            <a:avLst/>
          </a:prstGeom>
          <a:noFill/>
        </p:spPr>
        <p:txBody>
          <a:bodyPr wrap="square">
            <a:spAutoFit/>
          </a:bodyPr>
          <a:lstStyle/>
          <a:p>
            <a:pPr marL="285750" indent="-285750">
              <a:buFont typeface="Arial" panose="020B0604020202020204" pitchFamily="34" charset="0"/>
              <a:buChar char="•"/>
            </a:pPr>
            <a:r>
              <a:rPr lang="en-US" dirty="0"/>
              <a:t>I will be building ML models to predict median house prices in Iowa considering 79 explanatory variables describing (almost) every aspect of residential homes in Ames, Iowa. </a:t>
            </a:r>
          </a:p>
          <a:p>
            <a:endParaRPr lang="en-US" dirty="0"/>
          </a:p>
          <a:p>
            <a:pPr marL="285750" indent="-285750">
              <a:buFont typeface="Arial" panose="020B0604020202020204" pitchFamily="34" charset="0"/>
              <a:buChar char="•"/>
            </a:pPr>
            <a:r>
              <a:rPr lang="en-US" dirty="0"/>
              <a:t>This is supervised learning problem as  data set consists of labelled observations and it does looks like multivariate regression, but I will explore multiple ways of building  model and finally pick  one with lowest error rate RMSE (Root Mean Square Error) or MAE (Mean Absolute Error) or any or metrics to predict/validate  new datasets in future.</a:t>
            </a:r>
          </a:p>
        </p:txBody>
      </p:sp>
    </p:spTree>
    <p:extLst>
      <p:ext uri="{BB962C8B-B14F-4D97-AF65-F5344CB8AC3E}">
        <p14:creationId xmlns:p14="http://schemas.microsoft.com/office/powerpoint/2010/main" val="68200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A8027-1A0B-4762-9B24-647E8CBF4648}"/>
              </a:ext>
            </a:extLst>
          </p:cNvPr>
          <p:cNvSpPr txBox="1"/>
          <p:nvPr/>
        </p:nvSpPr>
        <p:spPr>
          <a:xfrm>
            <a:off x="1265548" y="1441737"/>
            <a:ext cx="8698584" cy="2258823"/>
          </a:xfrm>
          <a:prstGeom prst="rect">
            <a:avLst/>
          </a:prstGeom>
          <a:noFill/>
        </p:spPr>
        <p:txBody>
          <a:bodyPr wrap="square">
            <a:spAutoFit/>
          </a:bodyPr>
          <a:lstStyle/>
          <a:p>
            <a:pPr marL="0" marR="0">
              <a:lnSpc>
                <a:spcPct val="107000"/>
              </a:lnSpc>
              <a:spcBef>
                <a:spcPts val="0"/>
              </a:spcBef>
              <a:spcAft>
                <a:spcPts val="800"/>
              </a:spcAft>
            </a:pPr>
            <a:r>
              <a:rPr lang="en-US" sz="2000" dirty="0"/>
              <a:t>House price dataset from Kaggle competition</a:t>
            </a:r>
            <a:endParaRPr lang="en-US" sz="2000" u="sng" kern="1800" dirty="0">
              <a:solidFill>
                <a:srgbClr val="0563C1"/>
              </a:solidFill>
              <a:latin typeface="Calibri" panose="020F0502020204030204" pitchFamily="34" charset="0"/>
              <a:ea typeface="Times New Roman" panose="02020603050405020304" pitchFamily="18" charset="0"/>
              <a:cs typeface="Calibri" panose="020F0502020204030204" pitchFamily="34" charset="0"/>
              <a:hlinkClick r:id="rId2"/>
            </a:endParaRPr>
          </a:p>
          <a:p>
            <a:pPr marL="0" marR="0">
              <a:lnSpc>
                <a:spcPct val="107000"/>
              </a:lnSpc>
              <a:spcBef>
                <a:spcPts val="0"/>
              </a:spcBef>
              <a:spcAft>
                <a:spcPts val="800"/>
              </a:spcAft>
            </a:pPr>
            <a:r>
              <a:rPr lang="en-US" sz="2000" u="sng" kern="1800"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2"/>
              </a:rPr>
              <a:t>https://www.kaggle.com/c/house-prices-advanced-regression-techniques/data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Clr>
                <a:srgbClr val="000000"/>
              </a:buClr>
              <a:buSzPts val="1200"/>
              <a:buFont typeface="Calibri" panose="020F0502020204030204" pitchFamily="34" charset="0"/>
              <a:buAutoNum type="arabicParenR"/>
            </a:pPr>
            <a:r>
              <a:rPr lang="en-US" sz="2000" dirty="0">
                <a:effectLst/>
                <a:latin typeface="Calibri" panose="020F0502020204030204" pitchFamily="34" charset="0"/>
                <a:ea typeface="Times New Roman" panose="02020603050405020304" pitchFamily="18" charset="0"/>
                <a:cs typeface="Calibri" panose="020F0502020204030204" pitchFamily="34" charset="0"/>
              </a:rPr>
              <a:t>Train.csv, contains several features including target variable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SalePrice</a:t>
            </a:r>
            <a:r>
              <a:rPr lang="en-US" sz="2000" dirty="0">
                <a:effectLst/>
                <a:latin typeface="Calibri" panose="020F0502020204030204" pitchFamily="34" charset="0"/>
                <a:ea typeface="Times New Roman" panose="02020603050405020304" pitchFamily="18" charset="0"/>
                <a:cs typeface="Calibri" panose="020F0502020204030204" pitchFamily="34" charset="0"/>
              </a:rPr>
              <a:t> of house. Use this dataset to train  machine learning regression model.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Clr>
                <a:srgbClr val="000000"/>
              </a:buClr>
              <a:buSzPts val="1200"/>
              <a:buFont typeface="Calibri" panose="020F0502020204030204" pitchFamily="34" charset="0"/>
              <a:buAutoNum type="arabicParenR"/>
            </a:pPr>
            <a:r>
              <a:rPr lang="en-US" sz="2000" dirty="0">
                <a:effectLst/>
                <a:latin typeface="Calibri" panose="020F0502020204030204" pitchFamily="34" charset="0"/>
                <a:ea typeface="Times New Roman" panose="02020603050405020304" pitchFamily="18" charset="0"/>
                <a:cs typeface="Calibri" panose="020F0502020204030204" pitchFamily="34" charset="0"/>
              </a:rPr>
              <a:t>Test.csv, contains all 80 features in train.csv file except  target variable. So, predict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SalePrice</a:t>
            </a:r>
            <a:r>
              <a:rPr lang="en-US" sz="2000" dirty="0">
                <a:effectLst/>
                <a:latin typeface="Calibri" panose="020F0502020204030204" pitchFamily="34" charset="0"/>
                <a:ea typeface="Times New Roman" panose="02020603050405020304" pitchFamily="18" charset="0"/>
                <a:cs typeface="Calibri" panose="020F0502020204030204" pitchFamily="34" charset="0"/>
              </a:rPr>
              <a:t> of  houses using best model trained on train.csv dataset.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FC3023-D4AB-4B59-8B72-79B40C16A3E8}"/>
              </a:ext>
            </a:extLst>
          </p:cNvPr>
          <p:cNvSpPr txBox="1"/>
          <p:nvPr/>
        </p:nvSpPr>
        <p:spPr>
          <a:xfrm>
            <a:off x="3499701" y="498777"/>
            <a:ext cx="6094428" cy="584775"/>
          </a:xfrm>
          <a:prstGeom prst="rect">
            <a:avLst/>
          </a:prstGeom>
          <a:noFill/>
        </p:spPr>
        <p:txBody>
          <a:bodyPr wrap="square">
            <a:spAutoFit/>
          </a:bodyPr>
          <a:lstStyle/>
          <a:p>
            <a:r>
              <a:rPr lang="en-US" sz="3200" u="sng" dirty="0">
                <a:solidFill>
                  <a:srgbClr val="FF0000"/>
                </a:solidFill>
              </a:rPr>
              <a:t>Data Source</a:t>
            </a:r>
          </a:p>
        </p:txBody>
      </p:sp>
    </p:spTree>
    <p:extLst>
      <p:ext uri="{BB962C8B-B14F-4D97-AF65-F5344CB8AC3E}">
        <p14:creationId xmlns:p14="http://schemas.microsoft.com/office/powerpoint/2010/main" val="214009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655D69-5B6C-4D73-999D-912628B3C961}"/>
              </a:ext>
            </a:extLst>
          </p:cNvPr>
          <p:cNvSpPr>
            <a:spLocks noChangeArrowheads="1"/>
          </p:cNvSpPr>
          <p:nvPr/>
        </p:nvSpPr>
        <p:spPr bwMode="auto">
          <a:xfrm>
            <a:off x="810707" y="984817"/>
            <a:ext cx="690984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0" rIns="304704"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Train.csv: 81 features including </a:t>
            </a:r>
            <a:r>
              <a:rPr kumimoji="0" lang="en-US" altLang="en-US" b="0" i="0" u="none" strike="noStrike" cap="none" normalizeH="0" baseline="0" dirty="0">
                <a:ln>
                  <a:noFill/>
                </a:ln>
                <a:solidFill>
                  <a:srgbClr val="FF0000"/>
                </a:solidFill>
                <a:effectLst/>
                <a:ea typeface="Times New Roman" panose="02020603050405020304" pitchFamily="18" charset="0"/>
                <a:cs typeface="Calibri" panose="020F0502020204030204" pitchFamily="34" charset="0"/>
              </a:rPr>
              <a:t>Target variable: </a:t>
            </a:r>
            <a:r>
              <a:rPr kumimoji="0" lang="en-US" altLang="en-US" b="0" i="0" u="none" strike="noStrike" cap="none" normalizeH="0" baseline="0" dirty="0" err="1">
                <a:ln>
                  <a:noFill/>
                </a:ln>
                <a:solidFill>
                  <a:srgbClr val="FF0000"/>
                </a:solidFill>
                <a:effectLst/>
                <a:ea typeface="Times New Roman" panose="02020603050405020304" pitchFamily="18" charset="0"/>
                <a:cs typeface="Calibri" panose="020F0502020204030204" pitchFamily="34" charset="0"/>
              </a:rPr>
              <a:t>SalePrice</a:t>
            </a:r>
            <a:endParaRPr kumimoji="0" lang="en-US" altLang="en-US" b="0" i="0" u="none" strike="noStrike" cap="none" normalizeH="0" baseline="0" dirty="0">
              <a:ln>
                <a:noFill/>
              </a:ln>
              <a:solidFill>
                <a:srgbClr val="FF0000"/>
              </a:solidFill>
              <a:effectLst/>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Test.csv contains 80 features as train.csv but doesn't contain Target variable</a:t>
            </a:r>
            <a:r>
              <a:rPr kumimoji="0" lang="en-US" altLang="en-US" sz="11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9BF860F-7A6A-4753-966F-FFD1228CBCEF}"/>
              </a:ext>
            </a:extLst>
          </p:cNvPr>
          <p:cNvSpPr txBox="1"/>
          <p:nvPr/>
        </p:nvSpPr>
        <p:spPr>
          <a:xfrm>
            <a:off x="644165" y="2373377"/>
            <a:ext cx="4041742" cy="4154984"/>
          </a:xfrm>
          <a:prstGeom prst="rect">
            <a:avLst/>
          </a:prstGeom>
          <a:noFill/>
        </p:spPr>
        <p:txBody>
          <a:bodyPr wrap="square">
            <a:spAutoFit/>
          </a:bodyPr>
          <a:lstStyle/>
          <a:p>
            <a:r>
              <a:rPr lang="en-US" sz="1100" dirty="0" err="1"/>
              <a:t>SalePrice</a:t>
            </a:r>
            <a:r>
              <a:rPr lang="en-US" sz="1100" dirty="0"/>
              <a:t> - sale price in dollars  (target variable)</a:t>
            </a:r>
          </a:p>
          <a:p>
            <a:r>
              <a:rPr lang="en-US" sz="1100" dirty="0" err="1"/>
              <a:t>MSSubClass</a:t>
            </a:r>
            <a:r>
              <a:rPr lang="en-US" sz="1100" dirty="0"/>
              <a:t>:  building class</a:t>
            </a:r>
          </a:p>
          <a:p>
            <a:r>
              <a:rPr lang="en-US" sz="1100" dirty="0" err="1"/>
              <a:t>MSZoning</a:t>
            </a:r>
            <a:r>
              <a:rPr lang="en-US" sz="1100" dirty="0"/>
              <a:t>:  general zoning classification</a:t>
            </a:r>
          </a:p>
          <a:p>
            <a:r>
              <a:rPr lang="en-US" sz="1100" dirty="0" err="1"/>
              <a:t>LotFrontage</a:t>
            </a:r>
            <a:r>
              <a:rPr lang="en-US" sz="1100" dirty="0"/>
              <a:t>: Linear feet of street connected to property</a:t>
            </a:r>
          </a:p>
          <a:p>
            <a:r>
              <a:rPr lang="en-US" sz="1100" dirty="0" err="1"/>
              <a:t>LotArea</a:t>
            </a:r>
            <a:r>
              <a:rPr lang="en-US" sz="1100" dirty="0"/>
              <a:t>: Lot size in square feet</a:t>
            </a:r>
          </a:p>
          <a:p>
            <a:r>
              <a:rPr lang="en-US" sz="1100" dirty="0"/>
              <a:t>Street: Type of road access</a:t>
            </a:r>
          </a:p>
          <a:p>
            <a:r>
              <a:rPr lang="en-US" sz="1100" dirty="0"/>
              <a:t>Alley: Type of alley access</a:t>
            </a:r>
          </a:p>
          <a:p>
            <a:r>
              <a:rPr lang="en-US" sz="1100" dirty="0" err="1"/>
              <a:t>LotShape</a:t>
            </a:r>
            <a:r>
              <a:rPr lang="en-US" sz="1100" dirty="0"/>
              <a:t>: General shape of property</a:t>
            </a:r>
          </a:p>
          <a:p>
            <a:r>
              <a:rPr lang="en-US" sz="1100" dirty="0" err="1"/>
              <a:t>LandContour</a:t>
            </a:r>
            <a:r>
              <a:rPr lang="en-US" sz="1100" dirty="0"/>
              <a:t>: Flatness of  property</a:t>
            </a:r>
          </a:p>
          <a:p>
            <a:r>
              <a:rPr lang="en-US" sz="1100" dirty="0"/>
              <a:t>Utilities: Type of utilities available</a:t>
            </a:r>
          </a:p>
          <a:p>
            <a:r>
              <a:rPr lang="en-US" sz="1100" dirty="0" err="1"/>
              <a:t>LotConfig</a:t>
            </a:r>
            <a:r>
              <a:rPr lang="en-US" sz="1100" dirty="0"/>
              <a:t>: Lot configuration</a:t>
            </a:r>
          </a:p>
          <a:p>
            <a:r>
              <a:rPr lang="en-US" sz="1100" dirty="0" err="1"/>
              <a:t>LandSlope</a:t>
            </a:r>
            <a:r>
              <a:rPr lang="en-US" sz="1100" dirty="0"/>
              <a:t>: Slope of property</a:t>
            </a:r>
          </a:p>
          <a:p>
            <a:r>
              <a:rPr lang="en-US" sz="1100" dirty="0"/>
              <a:t>Neighborhood: Physical locations within Ames city limits</a:t>
            </a:r>
          </a:p>
          <a:p>
            <a:r>
              <a:rPr lang="en-US" sz="1100" dirty="0"/>
              <a:t>Condition1: Proximity to main road or railroad</a:t>
            </a:r>
          </a:p>
          <a:p>
            <a:r>
              <a:rPr lang="en-US" sz="1100" dirty="0"/>
              <a:t>Condition2: Proximity to main road or railroad (if a second is present)</a:t>
            </a:r>
          </a:p>
          <a:p>
            <a:r>
              <a:rPr lang="en-US" sz="1100" dirty="0" err="1"/>
              <a:t>BldgType</a:t>
            </a:r>
            <a:r>
              <a:rPr lang="en-US" sz="1100" dirty="0"/>
              <a:t>: Type of dwelling</a:t>
            </a:r>
          </a:p>
          <a:p>
            <a:r>
              <a:rPr lang="en-US" sz="1100" dirty="0" err="1"/>
              <a:t>HouseStyle</a:t>
            </a:r>
            <a:r>
              <a:rPr lang="en-US" sz="1100" dirty="0"/>
              <a:t>: Style of dwelling</a:t>
            </a:r>
          </a:p>
          <a:p>
            <a:r>
              <a:rPr lang="en-US" sz="1100" dirty="0" err="1"/>
              <a:t>OverallQual</a:t>
            </a:r>
            <a:r>
              <a:rPr lang="en-US" sz="1100" dirty="0"/>
              <a:t>: Overall material and finish quality</a:t>
            </a:r>
          </a:p>
          <a:p>
            <a:r>
              <a:rPr lang="en-US" sz="1100" dirty="0" err="1"/>
              <a:t>OverallCond</a:t>
            </a:r>
            <a:r>
              <a:rPr lang="en-US" sz="1100" dirty="0"/>
              <a:t>: Overall condition rating</a:t>
            </a:r>
          </a:p>
          <a:p>
            <a:r>
              <a:rPr lang="en-US" sz="1100" dirty="0" err="1"/>
              <a:t>YearBuilt</a:t>
            </a:r>
            <a:r>
              <a:rPr lang="en-US" sz="1100" dirty="0"/>
              <a:t>: Original construction date</a:t>
            </a:r>
          </a:p>
          <a:p>
            <a:r>
              <a:rPr lang="en-US" sz="1100" dirty="0" err="1"/>
              <a:t>YearRemodAdd</a:t>
            </a:r>
            <a:r>
              <a:rPr lang="en-US" sz="1100" dirty="0"/>
              <a:t>: Remodel date</a:t>
            </a:r>
          </a:p>
          <a:p>
            <a:r>
              <a:rPr lang="en-US" sz="1100" dirty="0" err="1"/>
              <a:t>RoofStyle</a:t>
            </a:r>
            <a:r>
              <a:rPr lang="en-US" sz="1100" dirty="0"/>
              <a:t>: Type of roof</a:t>
            </a:r>
          </a:p>
          <a:p>
            <a:r>
              <a:rPr lang="en-US" sz="1100" dirty="0" err="1"/>
              <a:t>RoofMatl</a:t>
            </a:r>
            <a:r>
              <a:rPr lang="en-US" sz="1100" dirty="0"/>
              <a:t>: Roof material</a:t>
            </a:r>
          </a:p>
        </p:txBody>
      </p:sp>
      <p:sp>
        <p:nvSpPr>
          <p:cNvPr id="7" name="TextBox 6">
            <a:extLst>
              <a:ext uri="{FF2B5EF4-FFF2-40B4-BE49-F238E27FC236}">
                <a16:creationId xmlns:a16="http://schemas.microsoft.com/office/drawing/2014/main" id="{363CC977-4973-41C7-AC79-F909A818A27E}"/>
              </a:ext>
            </a:extLst>
          </p:cNvPr>
          <p:cNvSpPr txBox="1"/>
          <p:nvPr/>
        </p:nvSpPr>
        <p:spPr>
          <a:xfrm>
            <a:off x="7506094" y="384653"/>
            <a:ext cx="4685906" cy="6370975"/>
          </a:xfrm>
          <a:prstGeom prst="rect">
            <a:avLst/>
          </a:prstGeom>
          <a:noFill/>
        </p:spPr>
        <p:txBody>
          <a:bodyPr wrap="square">
            <a:spAutoFit/>
          </a:bodyPr>
          <a:lstStyle/>
          <a:p>
            <a:r>
              <a:rPr lang="en-US" sz="1200" dirty="0"/>
              <a:t>Exterior1st: Exterior covering on house</a:t>
            </a:r>
          </a:p>
          <a:p>
            <a:r>
              <a:rPr lang="en-US" sz="1200" dirty="0"/>
              <a:t>Exterior2nd: Exterior covering on house (if more than one material)</a:t>
            </a:r>
          </a:p>
          <a:p>
            <a:r>
              <a:rPr lang="en-US" sz="1200" dirty="0" err="1"/>
              <a:t>MasVnrType</a:t>
            </a:r>
            <a:r>
              <a:rPr lang="en-US" sz="1200" dirty="0"/>
              <a:t>: Masonry veneer type</a:t>
            </a:r>
          </a:p>
          <a:p>
            <a:r>
              <a:rPr lang="en-US" sz="1200" dirty="0" err="1"/>
              <a:t>MasVnrArea</a:t>
            </a:r>
            <a:r>
              <a:rPr lang="en-US" sz="1200" dirty="0"/>
              <a:t>: Masonry veneer area in square feet</a:t>
            </a:r>
          </a:p>
          <a:p>
            <a:r>
              <a:rPr lang="en-US" sz="1200" dirty="0" err="1"/>
              <a:t>ExterQual</a:t>
            </a:r>
            <a:r>
              <a:rPr lang="en-US" sz="1200" dirty="0"/>
              <a:t>: Exterior material quality</a:t>
            </a:r>
          </a:p>
          <a:p>
            <a:r>
              <a:rPr lang="en-US" sz="1200" dirty="0" err="1"/>
              <a:t>ExterCond</a:t>
            </a:r>
            <a:r>
              <a:rPr lang="en-US" sz="1200" dirty="0"/>
              <a:t>: Present condition of  material on  exterior</a:t>
            </a:r>
          </a:p>
          <a:p>
            <a:r>
              <a:rPr lang="en-US" sz="1200" dirty="0"/>
              <a:t>Foundation: Type of foundation</a:t>
            </a:r>
          </a:p>
          <a:p>
            <a:r>
              <a:rPr lang="en-US" sz="1200" dirty="0" err="1"/>
              <a:t>BsmtQual</a:t>
            </a:r>
            <a:r>
              <a:rPr lang="en-US" sz="1200" dirty="0"/>
              <a:t>: Height of  basement</a:t>
            </a:r>
          </a:p>
          <a:p>
            <a:r>
              <a:rPr lang="en-US" sz="1200" dirty="0" err="1"/>
              <a:t>BsmtCond</a:t>
            </a:r>
            <a:r>
              <a:rPr lang="en-US" sz="1200" dirty="0"/>
              <a:t>: General condition of  basement</a:t>
            </a:r>
          </a:p>
          <a:p>
            <a:r>
              <a:rPr lang="en-US" sz="1200" dirty="0" err="1"/>
              <a:t>BsmtExposure</a:t>
            </a:r>
            <a:r>
              <a:rPr lang="en-US" sz="1200" dirty="0"/>
              <a:t>: Walkout or garden level basement walls</a:t>
            </a:r>
          </a:p>
          <a:p>
            <a:r>
              <a:rPr lang="en-US" sz="1200" dirty="0"/>
              <a:t>BsmtFinType1: Quality of basement finished area</a:t>
            </a:r>
          </a:p>
          <a:p>
            <a:r>
              <a:rPr lang="en-US" sz="1200" dirty="0"/>
              <a:t>BsmtFinSF1: Type 1 finished square feet</a:t>
            </a:r>
          </a:p>
          <a:p>
            <a:r>
              <a:rPr lang="en-US" sz="1200" dirty="0"/>
              <a:t>BsmtFinType2: Quality of second finished area (if present)</a:t>
            </a:r>
          </a:p>
          <a:p>
            <a:r>
              <a:rPr lang="en-US" sz="1200" dirty="0"/>
              <a:t>BsmtFinSF2: Type 2 finished square feet</a:t>
            </a:r>
          </a:p>
          <a:p>
            <a:r>
              <a:rPr lang="en-US" sz="1200" dirty="0" err="1"/>
              <a:t>BsmtUnfSF</a:t>
            </a:r>
            <a:r>
              <a:rPr lang="en-US" sz="1200" dirty="0"/>
              <a:t>: Unfinished square feet of basement area</a:t>
            </a:r>
          </a:p>
          <a:p>
            <a:r>
              <a:rPr lang="en-US" sz="1200" dirty="0" err="1"/>
              <a:t>TotalBsmtSF</a:t>
            </a:r>
            <a:r>
              <a:rPr lang="en-US" sz="1200" dirty="0"/>
              <a:t>: Total square feet of basement area</a:t>
            </a:r>
          </a:p>
          <a:p>
            <a:r>
              <a:rPr lang="en-US" sz="1200" dirty="0"/>
              <a:t>Heating: Type of heating</a:t>
            </a:r>
          </a:p>
          <a:p>
            <a:r>
              <a:rPr lang="en-US" sz="1200" dirty="0" err="1"/>
              <a:t>HeatingQC</a:t>
            </a:r>
            <a:r>
              <a:rPr lang="en-US" sz="1200" dirty="0"/>
              <a:t>: Heating quality and condition</a:t>
            </a:r>
          </a:p>
          <a:p>
            <a:r>
              <a:rPr lang="en-US" sz="1200" dirty="0" err="1"/>
              <a:t>CentralAir</a:t>
            </a:r>
            <a:r>
              <a:rPr lang="en-US" sz="1200" dirty="0"/>
              <a:t>: Central air conditioning</a:t>
            </a:r>
          </a:p>
          <a:p>
            <a:r>
              <a:rPr lang="en-US" sz="1200" dirty="0"/>
              <a:t>Electrical: Electrical system</a:t>
            </a:r>
          </a:p>
          <a:p>
            <a:r>
              <a:rPr lang="en-US" sz="1200" dirty="0"/>
              <a:t>1stFlrSF: First Floor square feet</a:t>
            </a:r>
          </a:p>
          <a:p>
            <a:r>
              <a:rPr lang="en-US" sz="1200" dirty="0"/>
              <a:t>2ndFlrSF: Second floor square feet</a:t>
            </a:r>
          </a:p>
          <a:p>
            <a:r>
              <a:rPr lang="en-US" sz="1200" dirty="0" err="1"/>
              <a:t>LowQualFinSF</a:t>
            </a:r>
            <a:r>
              <a:rPr lang="en-US" sz="1200" dirty="0"/>
              <a:t>: Low quality finished square feet (all floors)</a:t>
            </a:r>
          </a:p>
          <a:p>
            <a:r>
              <a:rPr lang="en-US" sz="1200" dirty="0" err="1"/>
              <a:t>GrLivArea</a:t>
            </a:r>
            <a:r>
              <a:rPr lang="en-US" sz="1200" dirty="0"/>
              <a:t>: Above grade (ground) living area square feet</a:t>
            </a:r>
          </a:p>
          <a:p>
            <a:r>
              <a:rPr lang="en-US" sz="1200" dirty="0" err="1"/>
              <a:t>BsmtFullBath</a:t>
            </a:r>
            <a:r>
              <a:rPr lang="en-US" sz="1200" dirty="0"/>
              <a:t>: Basement full bathrooms</a:t>
            </a:r>
          </a:p>
          <a:p>
            <a:r>
              <a:rPr lang="en-US" sz="1200" dirty="0" err="1"/>
              <a:t>BsmtHalfBath</a:t>
            </a:r>
            <a:r>
              <a:rPr lang="en-US" sz="1200" dirty="0"/>
              <a:t>: Basement half bathrooms</a:t>
            </a:r>
          </a:p>
          <a:p>
            <a:r>
              <a:rPr lang="en-US" sz="1200" dirty="0" err="1"/>
              <a:t>FullBath</a:t>
            </a:r>
            <a:r>
              <a:rPr lang="en-US" sz="1200" dirty="0"/>
              <a:t>: Full bathrooms above grade</a:t>
            </a:r>
          </a:p>
          <a:p>
            <a:r>
              <a:rPr lang="en-US" sz="1200" dirty="0" err="1"/>
              <a:t>HalfBath</a:t>
            </a:r>
            <a:r>
              <a:rPr lang="en-US" sz="1200" dirty="0"/>
              <a:t>: Half baths above grade</a:t>
            </a:r>
          </a:p>
          <a:p>
            <a:r>
              <a:rPr lang="en-US" sz="1200" dirty="0"/>
              <a:t>Bedroom: Number of bedrooms above basement level</a:t>
            </a:r>
          </a:p>
          <a:p>
            <a:r>
              <a:rPr lang="en-US" sz="1200" dirty="0"/>
              <a:t>Kitchen: Number of kitchens</a:t>
            </a:r>
          </a:p>
          <a:p>
            <a:r>
              <a:rPr lang="en-US" sz="1200" dirty="0" err="1"/>
              <a:t>KitchenQual</a:t>
            </a:r>
            <a:r>
              <a:rPr lang="en-US" sz="1200" dirty="0"/>
              <a:t>: Kitchen quality</a:t>
            </a:r>
          </a:p>
          <a:p>
            <a:r>
              <a:rPr lang="en-US" sz="1200" dirty="0" err="1"/>
              <a:t>TotRmsAbvGrd</a:t>
            </a:r>
            <a:r>
              <a:rPr lang="en-US" sz="1200" dirty="0"/>
              <a:t>: Total rooms above ground (does not include bathrooms)</a:t>
            </a:r>
          </a:p>
          <a:p>
            <a:r>
              <a:rPr lang="en-US" sz="1200" dirty="0"/>
              <a:t>Functional: Home functionality rating</a:t>
            </a:r>
          </a:p>
          <a:p>
            <a:r>
              <a:rPr lang="en-US" sz="1200" dirty="0"/>
              <a:t>Fireplaces: Number of fireplaces</a:t>
            </a:r>
          </a:p>
        </p:txBody>
      </p:sp>
      <p:sp>
        <p:nvSpPr>
          <p:cNvPr id="9" name="TextBox 8">
            <a:extLst>
              <a:ext uri="{FF2B5EF4-FFF2-40B4-BE49-F238E27FC236}">
                <a16:creationId xmlns:a16="http://schemas.microsoft.com/office/drawing/2014/main" id="{5DA9B0C0-C3F0-4FF1-AE66-4D93CF9192E6}"/>
              </a:ext>
            </a:extLst>
          </p:cNvPr>
          <p:cNvSpPr txBox="1"/>
          <p:nvPr/>
        </p:nvSpPr>
        <p:spPr>
          <a:xfrm>
            <a:off x="4402716" y="2351372"/>
            <a:ext cx="3087276" cy="3985706"/>
          </a:xfrm>
          <a:prstGeom prst="rect">
            <a:avLst/>
          </a:prstGeom>
          <a:noFill/>
        </p:spPr>
        <p:txBody>
          <a:bodyPr wrap="square">
            <a:spAutoFit/>
          </a:bodyPr>
          <a:lstStyle/>
          <a:p>
            <a:r>
              <a:rPr lang="en-US" sz="1100" dirty="0" err="1"/>
              <a:t>FireplaceQu</a:t>
            </a:r>
            <a:r>
              <a:rPr lang="en-US" sz="1100" dirty="0"/>
              <a:t>: Fireplace quality</a:t>
            </a:r>
          </a:p>
          <a:p>
            <a:r>
              <a:rPr lang="en-US" sz="1100" dirty="0" err="1"/>
              <a:t>GarageType</a:t>
            </a:r>
            <a:r>
              <a:rPr lang="en-US" sz="1100" dirty="0"/>
              <a:t>: Garage location</a:t>
            </a:r>
          </a:p>
          <a:p>
            <a:r>
              <a:rPr lang="en-US" sz="1100" dirty="0" err="1"/>
              <a:t>GarageYrBlt</a:t>
            </a:r>
            <a:r>
              <a:rPr lang="en-US" sz="1100" dirty="0"/>
              <a:t>: Year garage was built</a:t>
            </a:r>
          </a:p>
          <a:p>
            <a:r>
              <a:rPr lang="en-US" sz="1100" dirty="0" err="1"/>
              <a:t>GarageFinish</a:t>
            </a:r>
            <a:r>
              <a:rPr lang="en-US" sz="1100" dirty="0"/>
              <a:t>: Interior finish of the garage</a:t>
            </a:r>
          </a:p>
          <a:p>
            <a:r>
              <a:rPr lang="en-US" sz="1100" dirty="0" err="1"/>
              <a:t>GarageCars</a:t>
            </a:r>
            <a:r>
              <a:rPr lang="en-US" sz="1100" dirty="0"/>
              <a:t>: Size of garage in car capacity</a:t>
            </a:r>
          </a:p>
          <a:p>
            <a:r>
              <a:rPr lang="en-US" sz="1100" dirty="0" err="1"/>
              <a:t>GarageArea</a:t>
            </a:r>
            <a:r>
              <a:rPr lang="en-US" sz="1100" dirty="0"/>
              <a:t>: Size of garage in square feet</a:t>
            </a:r>
          </a:p>
          <a:p>
            <a:r>
              <a:rPr lang="en-US" sz="1100" dirty="0" err="1"/>
              <a:t>GarageQual</a:t>
            </a:r>
            <a:r>
              <a:rPr lang="en-US" sz="1100" dirty="0"/>
              <a:t>: Garage quality</a:t>
            </a:r>
          </a:p>
          <a:p>
            <a:r>
              <a:rPr lang="en-US" sz="1100" dirty="0" err="1"/>
              <a:t>GarageCond</a:t>
            </a:r>
            <a:r>
              <a:rPr lang="en-US" sz="1100" dirty="0"/>
              <a:t>: Garage condition</a:t>
            </a:r>
          </a:p>
          <a:p>
            <a:r>
              <a:rPr lang="en-US" sz="1100" dirty="0" err="1"/>
              <a:t>PavedDrive</a:t>
            </a:r>
            <a:r>
              <a:rPr lang="en-US" sz="1100" dirty="0"/>
              <a:t>: Paved driveway</a:t>
            </a:r>
          </a:p>
          <a:p>
            <a:r>
              <a:rPr lang="en-US" sz="1100" dirty="0" err="1"/>
              <a:t>WoodDeckSF</a:t>
            </a:r>
            <a:r>
              <a:rPr lang="en-US" sz="1100" dirty="0"/>
              <a:t>: Wood deck area in square feet</a:t>
            </a:r>
          </a:p>
          <a:p>
            <a:r>
              <a:rPr lang="en-US" sz="1100" dirty="0" err="1"/>
              <a:t>OpenPorchSF</a:t>
            </a:r>
            <a:r>
              <a:rPr lang="en-US" sz="1100" dirty="0"/>
              <a:t>: Open porch area in square feet</a:t>
            </a:r>
          </a:p>
          <a:p>
            <a:r>
              <a:rPr lang="en-US" sz="1100" dirty="0" err="1"/>
              <a:t>EnclosedPorch</a:t>
            </a:r>
            <a:r>
              <a:rPr lang="en-US" sz="1100" dirty="0"/>
              <a:t>: Enclosed porch area in square feet</a:t>
            </a:r>
          </a:p>
          <a:p>
            <a:r>
              <a:rPr lang="en-US" sz="1100" dirty="0"/>
              <a:t>3SsnPorch: Three season porch area in square feet</a:t>
            </a:r>
          </a:p>
          <a:p>
            <a:r>
              <a:rPr lang="en-US" sz="1100" dirty="0" err="1"/>
              <a:t>ScreenPorch</a:t>
            </a:r>
            <a:r>
              <a:rPr lang="en-US" sz="1100" dirty="0"/>
              <a:t>: Screen porch area in square feet</a:t>
            </a:r>
          </a:p>
          <a:p>
            <a:r>
              <a:rPr lang="en-US" sz="1100" dirty="0" err="1"/>
              <a:t>PoolArea</a:t>
            </a:r>
            <a:r>
              <a:rPr lang="en-US" sz="1100" dirty="0"/>
              <a:t>: Pool area in square feet</a:t>
            </a:r>
          </a:p>
          <a:p>
            <a:r>
              <a:rPr lang="en-US" sz="1100" dirty="0" err="1"/>
              <a:t>PoolQC</a:t>
            </a:r>
            <a:r>
              <a:rPr lang="en-US" sz="1100" dirty="0"/>
              <a:t>: Pool quality</a:t>
            </a:r>
          </a:p>
          <a:p>
            <a:r>
              <a:rPr lang="en-US" sz="1100" dirty="0"/>
              <a:t>Fence: Fence quality</a:t>
            </a:r>
          </a:p>
          <a:p>
            <a:r>
              <a:rPr lang="en-US" sz="1100" dirty="0" err="1"/>
              <a:t>MiscFeature</a:t>
            </a:r>
            <a:r>
              <a:rPr lang="en-US" sz="1100" dirty="0"/>
              <a:t>: Miscellaneous feature</a:t>
            </a:r>
          </a:p>
          <a:p>
            <a:r>
              <a:rPr lang="en-US" sz="1100" dirty="0" err="1"/>
              <a:t>MiscVal</a:t>
            </a:r>
            <a:r>
              <a:rPr lang="en-US" sz="1100" dirty="0"/>
              <a:t>: $Value of miscellaneous feature</a:t>
            </a:r>
          </a:p>
          <a:p>
            <a:r>
              <a:rPr lang="en-US" sz="1100" dirty="0" err="1"/>
              <a:t>MoSold</a:t>
            </a:r>
            <a:r>
              <a:rPr lang="en-US" sz="1100" dirty="0"/>
              <a:t>: Month Sold</a:t>
            </a:r>
          </a:p>
          <a:p>
            <a:r>
              <a:rPr lang="en-US" sz="1100" dirty="0" err="1"/>
              <a:t>YrSold</a:t>
            </a:r>
            <a:r>
              <a:rPr lang="en-US" sz="1100" dirty="0"/>
              <a:t>: Year Sold</a:t>
            </a:r>
          </a:p>
          <a:p>
            <a:r>
              <a:rPr lang="en-US" sz="1100" dirty="0" err="1"/>
              <a:t>SaleType</a:t>
            </a:r>
            <a:r>
              <a:rPr lang="en-US" sz="1100" dirty="0"/>
              <a:t>: Type of sale</a:t>
            </a:r>
          </a:p>
          <a:p>
            <a:r>
              <a:rPr lang="en-US" sz="1100" dirty="0" err="1"/>
              <a:t>SaleCondition</a:t>
            </a:r>
            <a:r>
              <a:rPr lang="en-US" sz="1100" dirty="0"/>
              <a:t>: Condition of sale</a:t>
            </a:r>
          </a:p>
        </p:txBody>
      </p:sp>
      <p:sp>
        <p:nvSpPr>
          <p:cNvPr id="10" name="TextBox 9">
            <a:extLst>
              <a:ext uri="{FF2B5EF4-FFF2-40B4-BE49-F238E27FC236}">
                <a16:creationId xmlns:a16="http://schemas.microsoft.com/office/drawing/2014/main" id="{2B1F253C-CA5D-4AE6-8936-235CDC3EE04E}"/>
              </a:ext>
            </a:extLst>
          </p:cNvPr>
          <p:cNvSpPr txBox="1"/>
          <p:nvPr/>
        </p:nvSpPr>
        <p:spPr>
          <a:xfrm>
            <a:off x="2687423" y="147821"/>
            <a:ext cx="3968685" cy="584775"/>
          </a:xfrm>
          <a:prstGeom prst="rect">
            <a:avLst/>
          </a:prstGeom>
          <a:noFill/>
        </p:spPr>
        <p:txBody>
          <a:bodyPr wrap="square" rtlCol="0">
            <a:spAutoFit/>
          </a:bodyPr>
          <a:lstStyle/>
          <a:p>
            <a:r>
              <a:rPr lang="en-US" sz="3200" b="1" u="sng" dirty="0">
                <a:solidFill>
                  <a:srgbClr val="FF0000"/>
                </a:solidFill>
              </a:rPr>
              <a:t>Features of dataset</a:t>
            </a:r>
          </a:p>
        </p:txBody>
      </p:sp>
      <p:sp>
        <p:nvSpPr>
          <p:cNvPr id="11" name="TextBox 10">
            <a:extLst>
              <a:ext uri="{FF2B5EF4-FFF2-40B4-BE49-F238E27FC236}">
                <a16:creationId xmlns:a16="http://schemas.microsoft.com/office/drawing/2014/main" id="{D149E85C-2B4A-4E8B-93B4-90B91F723407}"/>
              </a:ext>
            </a:extLst>
          </p:cNvPr>
          <p:cNvSpPr txBox="1"/>
          <p:nvPr/>
        </p:nvSpPr>
        <p:spPr>
          <a:xfrm flipH="1">
            <a:off x="3417218" y="1930152"/>
            <a:ext cx="1254547" cy="369332"/>
          </a:xfrm>
          <a:prstGeom prst="rect">
            <a:avLst/>
          </a:prstGeom>
          <a:noFill/>
        </p:spPr>
        <p:txBody>
          <a:bodyPr wrap="square" rtlCol="0">
            <a:spAutoFit/>
          </a:bodyPr>
          <a:lstStyle/>
          <a:p>
            <a:r>
              <a:rPr lang="en-US" b="1" u="sng" dirty="0">
                <a:solidFill>
                  <a:srgbClr val="FF0000"/>
                </a:solidFill>
              </a:rPr>
              <a:t>Features</a:t>
            </a:r>
          </a:p>
        </p:txBody>
      </p:sp>
    </p:spTree>
    <p:extLst>
      <p:ext uri="{BB962C8B-B14F-4D97-AF65-F5344CB8AC3E}">
        <p14:creationId xmlns:p14="http://schemas.microsoft.com/office/powerpoint/2010/main" val="373733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89B4F-2E7C-42D8-9AB8-FE738D4766BB}"/>
              </a:ext>
            </a:extLst>
          </p:cNvPr>
          <p:cNvSpPr txBox="1"/>
          <p:nvPr/>
        </p:nvSpPr>
        <p:spPr>
          <a:xfrm>
            <a:off x="4147794" y="367645"/>
            <a:ext cx="3261674" cy="584775"/>
          </a:xfrm>
          <a:prstGeom prst="rect">
            <a:avLst/>
          </a:prstGeom>
          <a:noFill/>
        </p:spPr>
        <p:txBody>
          <a:bodyPr wrap="square" rtlCol="0">
            <a:spAutoFit/>
          </a:bodyPr>
          <a:lstStyle/>
          <a:p>
            <a:r>
              <a:rPr lang="en-US" sz="3200" b="1" u="sng" dirty="0">
                <a:solidFill>
                  <a:srgbClr val="FF0000"/>
                </a:solidFill>
              </a:rPr>
              <a:t>Data Munging</a:t>
            </a:r>
          </a:p>
        </p:txBody>
      </p:sp>
      <p:sp>
        <p:nvSpPr>
          <p:cNvPr id="4" name="TextBox 3">
            <a:extLst>
              <a:ext uri="{FF2B5EF4-FFF2-40B4-BE49-F238E27FC236}">
                <a16:creationId xmlns:a16="http://schemas.microsoft.com/office/drawing/2014/main" id="{BB8C1169-A421-4F8B-9E72-E57706E9ADD3}"/>
              </a:ext>
            </a:extLst>
          </p:cNvPr>
          <p:cNvSpPr txBox="1"/>
          <p:nvPr/>
        </p:nvSpPr>
        <p:spPr>
          <a:xfrm>
            <a:off x="916756" y="1066569"/>
            <a:ext cx="8053073" cy="1754326"/>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Since Train.csv and Test.csv contains same features and Id column is consecutive,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 concatenated the two data frames by separating target variable from Train.csv into Target data frame. </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Target data frame contains Id, </a:t>
            </a:r>
            <a:r>
              <a:rPr lang="en-US" sz="1800" dirty="0" err="1">
                <a:effectLst/>
                <a:latin typeface="Calibri" panose="020F0502020204030204" pitchFamily="34" charset="0"/>
                <a:ea typeface="Calibri" panose="020F0502020204030204" pitchFamily="34" charset="0"/>
              </a:rPr>
              <a:t>SalePrice</a:t>
            </a:r>
            <a:r>
              <a:rPr lang="en-US" sz="1800" dirty="0">
                <a:effectLst/>
                <a:latin typeface="Calibri" panose="020F0502020204030204" pitchFamily="34" charset="0"/>
                <a:ea typeface="Calibri" panose="020F0502020204030204" pitchFamily="34" charset="0"/>
              </a:rPr>
              <a:t> columns from Train.csv. </a:t>
            </a:r>
          </a:p>
          <a:p>
            <a:pPr marL="742950" lvl="1"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rPr>
              <a:t>Having Id column helps later if data frame merging is required</a:t>
            </a:r>
            <a:endParaRPr lang="en-US" dirty="0"/>
          </a:p>
        </p:txBody>
      </p:sp>
      <p:sp>
        <p:nvSpPr>
          <p:cNvPr id="6" name="TextBox 5">
            <a:extLst>
              <a:ext uri="{FF2B5EF4-FFF2-40B4-BE49-F238E27FC236}">
                <a16:creationId xmlns:a16="http://schemas.microsoft.com/office/drawing/2014/main" id="{BC0F6C73-B44E-40E4-BB51-D7013A6D973B}"/>
              </a:ext>
            </a:extLst>
          </p:cNvPr>
          <p:cNvSpPr txBox="1"/>
          <p:nvPr/>
        </p:nvSpPr>
        <p:spPr>
          <a:xfrm>
            <a:off x="916756" y="3113776"/>
            <a:ext cx="6094428" cy="369332"/>
          </a:xfrm>
          <a:prstGeom prst="rect">
            <a:avLst/>
          </a:prstGeom>
          <a:noFill/>
        </p:spPr>
        <p:txBody>
          <a:bodyPr wrap="square">
            <a:spAutoFit/>
          </a:bodyPr>
          <a:lstStyle/>
          <a:p>
            <a:pPr marL="285750" indent="-285750">
              <a:buFont typeface="Arial" panose="020B0604020202020204" pitchFamily="34" charset="0"/>
              <a:buChar char="•"/>
            </a:pPr>
            <a:r>
              <a:rPr lang="en-US" dirty="0"/>
              <a:t>No missing data in Target variable</a:t>
            </a:r>
          </a:p>
        </p:txBody>
      </p:sp>
      <p:pic>
        <p:nvPicPr>
          <p:cNvPr id="7" name="Picture 6">
            <a:extLst>
              <a:ext uri="{FF2B5EF4-FFF2-40B4-BE49-F238E27FC236}">
                <a16:creationId xmlns:a16="http://schemas.microsoft.com/office/drawing/2014/main" id="{B6C6B955-E1D8-47E7-AB0C-F270463B02FA}"/>
              </a:ext>
            </a:extLst>
          </p:cNvPr>
          <p:cNvPicPr/>
          <p:nvPr/>
        </p:nvPicPr>
        <p:blipFill>
          <a:blip r:embed="rId2"/>
          <a:stretch>
            <a:fillRect/>
          </a:stretch>
        </p:blipFill>
        <p:spPr>
          <a:xfrm>
            <a:off x="2322804" y="3483108"/>
            <a:ext cx="3003340" cy="2889412"/>
          </a:xfrm>
          <a:prstGeom prst="rect">
            <a:avLst/>
          </a:prstGeom>
        </p:spPr>
      </p:pic>
    </p:spTree>
    <p:extLst>
      <p:ext uri="{BB962C8B-B14F-4D97-AF65-F5344CB8AC3E}">
        <p14:creationId xmlns:p14="http://schemas.microsoft.com/office/powerpoint/2010/main" val="164237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47236-0985-49CD-9999-4987A669FDFA}"/>
              </a:ext>
            </a:extLst>
          </p:cNvPr>
          <p:cNvSpPr txBox="1"/>
          <p:nvPr/>
        </p:nvSpPr>
        <p:spPr>
          <a:xfrm>
            <a:off x="905692" y="217714"/>
            <a:ext cx="4624251" cy="523220"/>
          </a:xfrm>
          <a:prstGeom prst="rect">
            <a:avLst/>
          </a:prstGeom>
          <a:noFill/>
        </p:spPr>
        <p:txBody>
          <a:bodyPr wrap="square" rtlCol="0">
            <a:spAutoFit/>
          </a:bodyPr>
          <a:lstStyle/>
          <a:p>
            <a:r>
              <a:rPr lang="en-US" sz="2800" b="1" dirty="0">
                <a:solidFill>
                  <a:srgbClr val="FF0000"/>
                </a:solidFill>
              </a:rPr>
              <a:t>Missing data in features</a:t>
            </a:r>
          </a:p>
        </p:txBody>
      </p:sp>
      <p:pic>
        <p:nvPicPr>
          <p:cNvPr id="3" name="Picture 2">
            <a:extLst>
              <a:ext uri="{FF2B5EF4-FFF2-40B4-BE49-F238E27FC236}">
                <a16:creationId xmlns:a16="http://schemas.microsoft.com/office/drawing/2014/main" id="{34AC4904-AB7E-4435-92AD-8A09DA86B284}"/>
              </a:ext>
            </a:extLst>
          </p:cNvPr>
          <p:cNvPicPr/>
          <p:nvPr/>
        </p:nvPicPr>
        <p:blipFill rotWithShape="1">
          <a:blip r:embed="rId2"/>
          <a:srcRect b="16766"/>
          <a:stretch/>
        </p:blipFill>
        <p:spPr bwMode="auto">
          <a:xfrm>
            <a:off x="3108960" y="1695994"/>
            <a:ext cx="3614057" cy="4704806"/>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F82CDBE-73F1-46AE-B444-692EE51BD8DC}"/>
              </a:ext>
            </a:extLst>
          </p:cNvPr>
          <p:cNvSpPr txBox="1"/>
          <p:nvPr/>
        </p:nvSpPr>
        <p:spPr>
          <a:xfrm>
            <a:off x="818604" y="962186"/>
            <a:ext cx="9997441" cy="646331"/>
          </a:xfrm>
          <a:prstGeom prst="rect">
            <a:avLst/>
          </a:prstGeom>
          <a:noFill/>
        </p:spPr>
        <p:txBody>
          <a:bodyPr wrap="square">
            <a:spAutoFit/>
          </a:bodyPr>
          <a:lstStyle/>
          <a:p>
            <a:pPr marL="285750" indent="-285750">
              <a:buFont typeface="Arial" panose="020B0604020202020204" pitchFamily="34" charset="0"/>
              <a:buChar char="•"/>
            </a:pPr>
            <a:r>
              <a:rPr lang="en-US" dirty="0"/>
              <a:t>18 features contain &gt;23 missing values, also these are not important features determining house prices. So, dropped these 18 features from combined df and train df.</a:t>
            </a:r>
          </a:p>
        </p:txBody>
      </p:sp>
    </p:spTree>
    <p:extLst>
      <p:ext uri="{BB962C8B-B14F-4D97-AF65-F5344CB8AC3E}">
        <p14:creationId xmlns:p14="http://schemas.microsoft.com/office/powerpoint/2010/main" val="346663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4865A4-F35E-457E-8570-C0D35F2E0E59}"/>
              </a:ext>
            </a:extLst>
          </p:cNvPr>
          <p:cNvGrpSpPr/>
          <p:nvPr/>
        </p:nvGrpSpPr>
        <p:grpSpPr>
          <a:xfrm>
            <a:off x="1123405" y="2055223"/>
            <a:ext cx="9466015" cy="3940762"/>
            <a:chOff x="75616" y="242886"/>
            <a:chExt cx="11907176" cy="5387339"/>
          </a:xfrm>
        </p:grpSpPr>
        <p:pic>
          <p:nvPicPr>
            <p:cNvPr id="5" name="Picture 4">
              <a:extLst>
                <a:ext uri="{FF2B5EF4-FFF2-40B4-BE49-F238E27FC236}">
                  <a16:creationId xmlns:a16="http://schemas.microsoft.com/office/drawing/2014/main" id="{C0FBC75F-C2E4-421E-A679-AF869B0A5F99}"/>
                </a:ext>
              </a:extLst>
            </p:cNvPr>
            <p:cNvPicPr>
              <a:picLocks noChangeAspect="1"/>
            </p:cNvPicPr>
            <p:nvPr/>
          </p:nvPicPr>
          <p:blipFill>
            <a:blip r:embed="rId2"/>
            <a:stretch>
              <a:fillRect/>
            </a:stretch>
          </p:blipFill>
          <p:spPr>
            <a:xfrm>
              <a:off x="8041003" y="315274"/>
              <a:ext cx="3941789" cy="2657476"/>
            </a:xfrm>
            <a:prstGeom prst="rect">
              <a:avLst/>
            </a:prstGeom>
          </p:spPr>
        </p:pic>
        <p:pic>
          <p:nvPicPr>
            <p:cNvPr id="7" name="Picture 6">
              <a:extLst>
                <a:ext uri="{FF2B5EF4-FFF2-40B4-BE49-F238E27FC236}">
                  <a16:creationId xmlns:a16="http://schemas.microsoft.com/office/drawing/2014/main" id="{DE66B848-2795-4615-926E-AA45B3FFE6E4}"/>
                </a:ext>
              </a:extLst>
            </p:cNvPr>
            <p:cNvPicPr>
              <a:picLocks noChangeAspect="1"/>
            </p:cNvPicPr>
            <p:nvPr/>
          </p:nvPicPr>
          <p:blipFill>
            <a:blip r:embed="rId3"/>
            <a:stretch>
              <a:fillRect/>
            </a:stretch>
          </p:blipFill>
          <p:spPr>
            <a:xfrm>
              <a:off x="75616" y="242886"/>
              <a:ext cx="3920982" cy="2582869"/>
            </a:xfrm>
            <a:prstGeom prst="rect">
              <a:avLst/>
            </a:prstGeom>
          </p:spPr>
        </p:pic>
        <p:pic>
          <p:nvPicPr>
            <p:cNvPr id="9" name="Picture 8">
              <a:extLst>
                <a:ext uri="{FF2B5EF4-FFF2-40B4-BE49-F238E27FC236}">
                  <a16:creationId xmlns:a16="http://schemas.microsoft.com/office/drawing/2014/main" id="{24D41BB4-29AB-4316-A7F3-74C1E70C2A97}"/>
                </a:ext>
              </a:extLst>
            </p:cNvPr>
            <p:cNvPicPr>
              <a:picLocks noChangeAspect="1"/>
            </p:cNvPicPr>
            <p:nvPr/>
          </p:nvPicPr>
          <p:blipFill>
            <a:blip r:embed="rId4"/>
            <a:stretch>
              <a:fillRect/>
            </a:stretch>
          </p:blipFill>
          <p:spPr>
            <a:xfrm>
              <a:off x="110182" y="3045499"/>
              <a:ext cx="3886416" cy="2488525"/>
            </a:xfrm>
            <a:prstGeom prst="rect">
              <a:avLst/>
            </a:prstGeom>
          </p:spPr>
        </p:pic>
        <p:pic>
          <p:nvPicPr>
            <p:cNvPr id="11" name="Picture 10">
              <a:extLst>
                <a:ext uri="{FF2B5EF4-FFF2-40B4-BE49-F238E27FC236}">
                  <a16:creationId xmlns:a16="http://schemas.microsoft.com/office/drawing/2014/main" id="{DF3EDD98-052B-4475-AFD6-0A37308241A9}"/>
                </a:ext>
              </a:extLst>
            </p:cNvPr>
            <p:cNvPicPr>
              <a:picLocks noChangeAspect="1"/>
            </p:cNvPicPr>
            <p:nvPr/>
          </p:nvPicPr>
          <p:blipFill>
            <a:blip r:embed="rId5"/>
            <a:stretch>
              <a:fillRect/>
            </a:stretch>
          </p:blipFill>
          <p:spPr>
            <a:xfrm>
              <a:off x="4018792" y="294441"/>
              <a:ext cx="3808198" cy="2479757"/>
            </a:xfrm>
            <a:prstGeom prst="rect">
              <a:avLst/>
            </a:prstGeom>
          </p:spPr>
        </p:pic>
        <p:pic>
          <p:nvPicPr>
            <p:cNvPr id="13" name="Picture 12">
              <a:extLst>
                <a:ext uri="{FF2B5EF4-FFF2-40B4-BE49-F238E27FC236}">
                  <a16:creationId xmlns:a16="http://schemas.microsoft.com/office/drawing/2014/main" id="{830B5920-8022-44AB-BB5F-118773B773DA}"/>
                </a:ext>
              </a:extLst>
            </p:cNvPr>
            <p:cNvPicPr>
              <a:picLocks noChangeAspect="1"/>
            </p:cNvPicPr>
            <p:nvPr/>
          </p:nvPicPr>
          <p:blipFill>
            <a:blip r:embed="rId6"/>
            <a:stretch>
              <a:fillRect/>
            </a:stretch>
          </p:blipFill>
          <p:spPr>
            <a:xfrm>
              <a:off x="8041003" y="2972750"/>
              <a:ext cx="3918379" cy="2657475"/>
            </a:xfrm>
            <a:prstGeom prst="rect">
              <a:avLst/>
            </a:prstGeom>
          </p:spPr>
        </p:pic>
        <p:pic>
          <p:nvPicPr>
            <p:cNvPr id="15" name="Picture 14">
              <a:extLst>
                <a:ext uri="{FF2B5EF4-FFF2-40B4-BE49-F238E27FC236}">
                  <a16:creationId xmlns:a16="http://schemas.microsoft.com/office/drawing/2014/main" id="{39BDA72E-231F-4ED7-B049-72DC166F3C50}"/>
                </a:ext>
              </a:extLst>
            </p:cNvPr>
            <p:cNvPicPr>
              <a:picLocks noChangeAspect="1"/>
            </p:cNvPicPr>
            <p:nvPr/>
          </p:nvPicPr>
          <p:blipFill>
            <a:blip r:embed="rId7"/>
            <a:stretch>
              <a:fillRect/>
            </a:stretch>
          </p:blipFill>
          <p:spPr>
            <a:xfrm>
              <a:off x="4093571" y="3045498"/>
              <a:ext cx="3793115" cy="2488525"/>
            </a:xfrm>
            <a:prstGeom prst="rect">
              <a:avLst/>
            </a:prstGeom>
          </p:spPr>
        </p:pic>
      </p:grpSp>
      <p:sp>
        <p:nvSpPr>
          <p:cNvPr id="10" name="TextBox 9">
            <a:extLst>
              <a:ext uri="{FF2B5EF4-FFF2-40B4-BE49-F238E27FC236}">
                <a16:creationId xmlns:a16="http://schemas.microsoft.com/office/drawing/2014/main" id="{15CB0BA2-81C8-43F6-9906-3D48FF541DBC}"/>
              </a:ext>
            </a:extLst>
          </p:cNvPr>
          <p:cNvSpPr txBox="1"/>
          <p:nvPr/>
        </p:nvSpPr>
        <p:spPr>
          <a:xfrm>
            <a:off x="679269" y="149030"/>
            <a:ext cx="11155680" cy="584775"/>
          </a:xfrm>
          <a:prstGeom prst="rect">
            <a:avLst/>
          </a:prstGeom>
          <a:noFill/>
        </p:spPr>
        <p:txBody>
          <a:bodyPr wrap="square">
            <a:spAutoFit/>
          </a:bodyPr>
          <a:lstStyle/>
          <a:p>
            <a:r>
              <a:rPr lang="en-US" sz="3200" b="1" u="sng" dirty="0">
                <a:solidFill>
                  <a:srgbClr val="FF0000"/>
                </a:solidFill>
              </a:rPr>
              <a:t>Understand how variables are distributed and how they interact</a:t>
            </a:r>
          </a:p>
        </p:txBody>
      </p:sp>
      <p:sp>
        <p:nvSpPr>
          <p:cNvPr id="12" name="TextBox 11">
            <a:extLst>
              <a:ext uri="{FF2B5EF4-FFF2-40B4-BE49-F238E27FC236}">
                <a16:creationId xmlns:a16="http://schemas.microsoft.com/office/drawing/2014/main" id="{C43FB675-CF67-4DAA-A9B3-3E857591CDBA}"/>
              </a:ext>
            </a:extLst>
          </p:cNvPr>
          <p:cNvSpPr txBox="1"/>
          <p:nvPr/>
        </p:nvSpPr>
        <p:spPr>
          <a:xfrm>
            <a:off x="740229" y="1151759"/>
            <a:ext cx="8665028" cy="369332"/>
          </a:xfrm>
          <a:prstGeom prst="rect">
            <a:avLst/>
          </a:prstGeom>
          <a:noFill/>
        </p:spPr>
        <p:txBody>
          <a:bodyPr wrap="square">
            <a:spAutoFit/>
          </a:bodyPr>
          <a:lstStyle/>
          <a:p>
            <a:r>
              <a:rPr lang="en-US" dirty="0"/>
              <a:t>• Histogram of numeric features had skewed distribution; may require log transformation</a:t>
            </a:r>
          </a:p>
        </p:txBody>
      </p:sp>
    </p:spTree>
    <p:extLst>
      <p:ext uri="{BB962C8B-B14F-4D97-AF65-F5344CB8AC3E}">
        <p14:creationId xmlns:p14="http://schemas.microsoft.com/office/powerpoint/2010/main" val="400571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1499</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Gelli, Malli</dc:creator>
  <cp:lastModifiedBy>Gelli, Malli</cp:lastModifiedBy>
  <cp:revision>13</cp:revision>
  <dcterms:created xsi:type="dcterms:W3CDTF">2022-02-28T11:02:00Z</dcterms:created>
  <dcterms:modified xsi:type="dcterms:W3CDTF">2022-03-05T14:58:30Z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2022-03-05T14:58:30Z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955ab93d-2913-42bd-a434-15c8e1e21607</vt:lpwstr>
  </property>
  <property fmtid="{D5CDD505-2E9C-101B-9397-08002B2CF9AE}" pid="8" name="MSIP_Label_0d28e344-bb15-459b-97fd-14fa06bc1052_ContentBits">
    <vt:lpwstr>2</vt:lpwstr>
  </property>
</Properties>
</file>