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7" r:id="rId5"/>
    <p:sldId id="266" r:id="rId6"/>
    <p:sldId id="269" r:id="rId7"/>
    <p:sldId id="256" r:id="rId8"/>
    <p:sldId id="268" r:id="rId9"/>
    <p:sldId id="270" r:id="rId10"/>
    <p:sldId id="262" r:id="rId11"/>
    <p:sldId id="261"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0A35-313A-445F-853B-E40C7F4DA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29FA7C-121E-4A32-BFBC-90291A556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A870E5-A6B4-4EAB-92CB-36CDC0D6764B}"/>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5" name="Footer Placeholder 4">
            <a:extLst>
              <a:ext uri="{FF2B5EF4-FFF2-40B4-BE49-F238E27FC236}">
                <a16:creationId xmlns:a16="http://schemas.microsoft.com/office/drawing/2014/main" id="{20AE1816-4375-4EDE-9125-9C3CF7913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FA41C-00F4-4675-9838-1C9613DA6024}"/>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242232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F977-EA25-4197-BE4C-22FAC78CE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FC141-3AEC-49C5-8EF6-87FA1E5882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2A6A0-ECCF-4269-860D-994A62AFA0C8}"/>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5" name="Footer Placeholder 4">
            <a:extLst>
              <a:ext uri="{FF2B5EF4-FFF2-40B4-BE49-F238E27FC236}">
                <a16:creationId xmlns:a16="http://schemas.microsoft.com/office/drawing/2014/main" id="{0C2081DE-08C7-4D84-AC97-FA773CA3C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9CF38-3C0C-4CBB-ABE2-B97102D36BAE}"/>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420798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65E8A-E1F4-4586-8BD0-4055128194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72EC67-3219-45B8-8437-1E503D3F7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F40ED-7A73-40D8-9234-FF5EED7D9315}"/>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5" name="Footer Placeholder 4">
            <a:extLst>
              <a:ext uri="{FF2B5EF4-FFF2-40B4-BE49-F238E27FC236}">
                <a16:creationId xmlns:a16="http://schemas.microsoft.com/office/drawing/2014/main" id="{F79D2389-BD8A-414B-97F7-3CCD7D298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CA52F-B2ED-4181-8F47-DBA34B3F9103}"/>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351526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84C1-8706-4073-A8A8-CC630333BA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ED646E-F0A2-40D8-9F6F-02557A250C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820C3-FBEB-4C49-BB57-D5BED1E5C5C3}"/>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5" name="Footer Placeholder 4">
            <a:extLst>
              <a:ext uri="{FF2B5EF4-FFF2-40B4-BE49-F238E27FC236}">
                <a16:creationId xmlns:a16="http://schemas.microsoft.com/office/drawing/2014/main" id="{141ADACE-EEDB-4B49-AA8E-2F3BCCD16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045E1-AAEE-42A4-8DDB-8957513D090F}"/>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174364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B40E-85DE-44C5-BC70-B0A05F5E8D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F40B63-3632-4242-9C14-AA0A9817A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63B605-19FE-44CE-994A-63508E45B857}"/>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5" name="Footer Placeholder 4">
            <a:extLst>
              <a:ext uri="{FF2B5EF4-FFF2-40B4-BE49-F238E27FC236}">
                <a16:creationId xmlns:a16="http://schemas.microsoft.com/office/drawing/2014/main" id="{F57AD92D-2EB2-4C32-B4DF-7CC8C5F5C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33E2D-D18F-4052-A9FC-186E977FB3EE}"/>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1396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6DD7-3A3E-4DF0-822E-9F4770535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028BB-1639-4347-81B9-2F97A13C3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7CCEC8-86F4-4CBE-AB35-809852E830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131B71-68A3-41F8-9A6D-6A938C174100}"/>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6" name="Footer Placeholder 5">
            <a:extLst>
              <a:ext uri="{FF2B5EF4-FFF2-40B4-BE49-F238E27FC236}">
                <a16:creationId xmlns:a16="http://schemas.microsoft.com/office/drawing/2014/main" id="{7CB7591D-21D9-4310-BA13-2CB550942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CB139-9A91-44DC-95E7-03F3A8CED6D0}"/>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193941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63D2-E3E3-41C0-8E93-C619E57555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017D3E-BA9A-4CCA-82CC-9DE80EF4E8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3DEF2D-3B73-418A-A619-C234715A32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C81CB0-EB02-482F-9B6E-FB77129F3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08FCAA-3010-4772-BD7D-1AE8A336F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67E5F9-C513-4A4C-AF3E-3FB07C256F2A}"/>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8" name="Footer Placeholder 7">
            <a:extLst>
              <a:ext uri="{FF2B5EF4-FFF2-40B4-BE49-F238E27FC236}">
                <a16:creationId xmlns:a16="http://schemas.microsoft.com/office/drawing/2014/main" id="{A7F939EC-D3CE-450A-A47A-626D1843EB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040F15-AEF2-4DFE-B2F3-5F41251F06F5}"/>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167248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E3B3-7442-4313-87FF-811325F462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449193-BC7E-45A1-9EDD-97EAA48CB342}"/>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4" name="Footer Placeholder 3">
            <a:extLst>
              <a:ext uri="{FF2B5EF4-FFF2-40B4-BE49-F238E27FC236}">
                <a16:creationId xmlns:a16="http://schemas.microsoft.com/office/drawing/2014/main" id="{EDEBCC6D-8194-4A0C-BA5C-D7C920DD9C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80EC8-EBAE-4F70-A307-820525C1A4A7}"/>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227431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71312-5CB1-4A09-A2E2-EEC80464CEC4}"/>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3" name="Footer Placeholder 2">
            <a:extLst>
              <a:ext uri="{FF2B5EF4-FFF2-40B4-BE49-F238E27FC236}">
                <a16:creationId xmlns:a16="http://schemas.microsoft.com/office/drawing/2014/main" id="{E0F58920-D1F8-4CE1-8F64-BAC8B8AC0B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DD5DD0-7529-4929-B6A4-BB0028774D86}"/>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108072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34CD-2ECE-4EA7-AC45-A8246ECBD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50B7C7-417E-4C90-8869-758F3549D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8B8476-997F-48D8-BB64-BD3701C99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3A448-69D3-4CF8-8937-253CFF39141A}"/>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6" name="Footer Placeholder 5">
            <a:extLst>
              <a:ext uri="{FF2B5EF4-FFF2-40B4-BE49-F238E27FC236}">
                <a16:creationId xmlns:a16="http://schemas.microsoft.com/office/drawing/2014/main" id="{4610D731-DD71-420E-A201-C67412BC9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10F00-56E9-4AD6-8E0D-7A206C3579BE}"/>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140168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05D7-81EB-4FEF-9F1C-FB3EE7EE5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3C7978-8143-40B9-BE45-99D4FEFCF6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88D5C4-DD35-426A-8101-1DCE72F3C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10CEC-6CE7-4678-B943-C317A0C281F8}"/>
              </a:ext>
            </a:extLst>
          </p:cNvPr>
          <p:cNvSpPr>
            <a:spLocks noGrp="1"/>
          </p:cNvSpPr>
          <p:nvPr>
            <p:ph type="dt" sz="half" idx="10"/>
          </p:nvPr>
        </p:nvSpPr>
        <p:spPr/>
        <p:txBody>
          <a:bodyPr/>
          <a:lstStyle/>
          <a:p>
            <a:fld id="{E7FAA7BB-F8FC-4B01-A8A1-6103F47D8367}" type="datetimeFigureOut">
              <a:rPr lang="en-US" smtClean="0"/>
              <a:t>3/15/2022</a:t>
            </a:fld>
            <a:endParaRPr lang="en-US"/>
          </a:p>
        </p:txBody>
      </p:sp>
      <p:sp>
        <p:nvSpPr>
          <p:cNvPr id="6" name="Footer Placeholder 5">
            <a:extLst>
              <a:ext uri="{FF2B5EF4-FFF2-40B4-BE49-F238E27FC236}">
                <a16:creationId xmlns:a16="http://schemas.microsoft.com/office/drawing/2014/main" id="{ED7700D1-5A4E-4525-B2C3-0A6948B21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93D2D-F5DF-4F85-A55B-7E653DE889F0}"/>
              </a:ext>
            </a:extLst>
          </p:cNvPr>
          <p:cNvSpPr>
            <a:spLocks noGrp="1"/>
          </p:cNvSpPr>
          <p:nvPr>
            <p:ph type="sldNum" sz="quarter" idx="12"/>
          </p:nvPr>
        </p:nvSpPr>
        <p:spPr/>
        <p:txBody>
          <a:bodyPr/>
          <a:lstStyle/>
          <a:p>
            <a:fld id="{DABECC30-C1FB-4C80-8F3B-5E7070EF5C3B}" type="slidenum">
              <a:rPr lang="en-US" smtClean="0"/>
              <a:t>‹#›</a:t>
            </a:fld>
            <a:endParaRPr lang="en-US"/>
          </a:p>
        </p:txBody>
      </p:sp>
    </p:spTree>
    <p:extLst>
      <p:ext uri="{BB962C8B-B14F-4D97-AF65-F5344CB8AC3E}">
        <p14:creationId xmlns:p14="http://schemas.microsoft.com/office/powerpoint/2010/main" val="370068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627847-77DF-4B74-9E75-EE9C68D6E9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91443-13C1-4E23-BD66-62A32E84F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DBB91-A16F-4FE8-BEF5-401EF922E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AA7BB-F8FC-4B01-A8A1-6103F47D8367}" type="datetimeFigureOut">
              <a:rPr lang="en-US" smtClean="0"/>
              <a:t>3/15/2022</a:t>
            </a:fld>
            <a:endParaRPr lang="en-US"/>
          </a:p>
        </p:txBody>
      </p:sp>
      <p:sp>
        <p:nvSpPr>
          <p:cNvPr id="5" name="Footer Placeholder 4">
            <a:extLst>
              <a:ext uri="{FF2B5EF4-FFF2-40B4-BE49-F238E27FC236}">
                <a16:creationId xmlns:a16="http://schemas.microsoft.com/office/drawing/2014/main" id="{F1DD4161-2ECC-4745-BE51-4504454DD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09101-8D83-45AF-84FF-F9C5C75B27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ECC30-C1FB-4C80-8F3B-5E7070EF5C3B}" type="slidenum">
              <a:rPr lang="en-US" smtClean="0"/>
              <a:t>‹#›</a:t>
            </a:fld>
            <a:endParaRPr lang="en-US"/>
          </a:p>
        </p:txBody>
      </p:sp>
      <p:sp>
        <p:nvSpPr>
          <p:cNvPr id="7" name="MSIPCMContentMarking" descr="{&quot;HashCode&quot;:2040281665,&quot;Placement&quot;:&quot;Footer&quot;,&quot;Top&quot;:520.3781,&quot;Left&quot;:431.686462,&quot;SlideWidth&quot;:960,&quot;SlideHeight&quot;:540}">
            <a:extLst>
              <a:ext uri="{FF2B5EF4-FFF2-40B4-BE49-F238E27FC236}">
                <a16:creationId xmlns:a16="http://schemas.microsoft.com/office/drawing/2014/main" id="{5864E9AE-BF11-452B-A07E-9AA77B29D390}"/>
              </a:ext>
            </a:extLst>
          </p:cNvPr>
          <p:cNvSpPr txBox="1"/>
          <p:nvPr userDrawn="1"/>
        </p:nvSpPr>
        <p:spPr>
          <a:xfrm>
            <a:off x="5482418" y="6608802"/>
            <a:ext cx="1227164"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 Use--- </a:t>
            </a:r>
          </a:p>
        </p:txBody>
      </p:sp>
    </p:spTree>
    <p:extLst>
      <p:ext uri="{BB962C8B-B14F-4D97-AF65-F5344CB8AC3E}">
        <p14:creationId xmlns:p14="http://schemas.microsoft.com/office/powerpoint/2010/main" val="106481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ars.usda.gov/midwest-area/urbana-il/soybeanmaize-germplasm-pathology-and-genetics-research/" TargetMode="External"/><Relationship Id="rId2" Type="http://schemas.openxmlformats.org/officeDocument/2006/relationships/hyperlink" Target="https://soybase.org/snps/snp50k_maf.tx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oybase.org/snps/snp50k_maf.txt" TargetMode="External"/><Relationship Id="rId2" Type="http://schemas.openxmlformats.org/officeDocument/2006/relationships/hyperlink" Target="https://soybase.org/snps/soysnp50k_wm82.a2_41317.vcf.gz"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C:\Users\gellima\Desktop\Springboard_DScience\CAPSTONE_3\Soy_USDA_Lines_descritpion.xlsx"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0E2AFA-3FD3-4E76-8430-34EC33AC1CFD}"/>
              </a:ext>
            </a:extLst>
          </p:cNvPr>
          <p:cNvSpPr txBox="1"/>
          <p:nvPr/>
        </p:nvSpPr>
        <p:spPr>
          <a:xfrm>
            <a:off x="2177144" y="1472923"/>
            <a:ext cx="6938374" cy="4167936"/>
          </a:xfrm>
          <a:prstGeom prst="rect">
            <a:avLst/>
          </a:prstGeom>
          <a:noFill/>
        </p:spPr>
        <p:txBody>
          <a:bodyPr wrap="square">
            <a:spAutoFit/>
          </a:bodyPr>
          <a:lstStyle/>
          <a:p>
            <a:pPr marL="0" marR="0" algn="ctr">
              <a:lnSpc>
                <a:spcPct val="107000"/>
              </a:lnSpc>
              <a:spcBef>
                <a:spcPts val="0"/>
              </a:spcBef>
              <a:spcAft>
                <a:spcPts val="800"/>
              </a:spcAft>
            </a:pPr>
            <a:r>
              <a:rPr lang="en-US" sz="3200" b="1" kern="1800" dirty="0">
                <a:effectLst/>
                <a:latin typeface="Calibri" panose="020F0502020204030204" pitchFamily="34" charset="0"/>
                <a:ea typeface="Times New Roman" panose="02020603050405020304" pitchFamily="18" charset="0"/>
                <a:cs typeface="Calibri" panose="020F0502020204030204" pitchFamily="34" charset="0"/>
              </a:rPr>
              <a:t>Springboard-Data Science Career Program</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3200" b="1" kern="1800" dirty="0">
                <a:effectLst/>
                <a:latin typeface="Calibri" panose="020F0502020204030204" pitchFamily="34" charset="0"/>
                <a:ea typeface="Times New Roman" panose="02020603050405020304" pitchFamily="18" charset="0"/>
                <a:cs typeface="Calibri" panose="020F0502020204030204" pitchFamily="34" charset="0"/>
              </a:rPr>
              <a:t>Capstone Project # 3 </a:t>
            </a:r>
          </a:p>
          <a:p>
            <a:pPr marL="0" marR="0" algn="ctr">
              <a:lnSpc>
                <a:spcPct val="107000"/>
              </a:lnSpc>
              <a:spcBef>
                <a:spcPts val="0"/>
              </a:spcBef>
              <a:spcAft>
                <a:spcPts val="800"/>
              </a:spcAft>
            </a:pPr>
            <a:r>
              <a:rPr lang="en-US" sz="3200" b="1" kern="1800" dirty="0">
                <a:effectLst/>
                <a:latin typeface="Calibri" panose="020F0502020204030204" pitchFamily="34" charset="0"/>
                <a:ea typeface="Times New Roman" panose="02020603050405020304" pitchFamily="18" charset="0"/>
                <a:cs typeface="Calibri" panose="020F0502020204030204" pitchFamily="34" charset="0"/>
              </a:rPr>
              <a:t>Group or cluster soybean genotypes based on genetic similarity </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3200" b="1" kern="1800" dirty="0">
                <a:effectLst/>
                <a:latin typeface="Calibri" panose="020F0502020204030204" pitchFamily="34" charset="0"/>
                <a:ea typeface="Times New Roman" panose="02020603050405020304" pitchFamily="18" charset="0"/>
                <a:cs typeface="Calibri" panose="020F0502020204030204" pitchFamily="34" charset="0"/>
              </a:rPr>
              <a:t>Malleswari Gelli</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3200" b="1" kern="1800" dirty="0">
                <a:effectLst/>
                <a:latin typeface="Calibri" panose="020F0502020204030204" pitchFamily="34" charset="0"/>
                <a:ea typeface="Times New Roman" panose="02020603050405020304" pitchFamily="18" charset="0"/>
                <a:cs typeface="Calibri" panose="020F0502020204030204" pitchFamily="34" charset="0"/>
              </a:rPr>
              <a:t>March 2022</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400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AFADC7-52B1-4EEC-8905-3DB877B96032}"/>
              </a:ext>
            </a:extLst>
          </p:cNvPr>
          <p:cNvPicPr>
            <a:picLocks noChangeAspect="1"/>
          </p:cNvPicPr>
          <p:nvPr/>
        </p:nvPicPr>
        <p:blipFill>
          <a:blip r:embed="rId2"/>
          <a:stretch>
            <a:fillRect/>
          </a:stretch>
        </p:blipFill>
        <p:spPr>
          <a:xfrm>
            <a:off x="662759" y="2190750"/>
            <a:ext cx="4772025" cy="4305300"/>
          </a:xfrm>
          <a:prstGeom prst="rect">
            <a:avLst/>
          </a:prstGeom>
        </p:spPr>
      </p:pic>
      <p:pic>
        <p:nvPicPr>
          <p:cNvPr id="4" name="Picture 3">
            <a:extLst>
              <a:ext uri="{FF2B5EF4-FFF2-40B4-BE49-F238E27FC236}">
                <a16:creationId xmlns:a16="http://schemas.microsoft.com/office/drawing/2014/main" id="{F4FF5C07-EEAF-4C45-8D66-A2C4FD3336BB}"/>
              </a:ext>
            </a:extLst>
          </p:cNvPr>
          <p:cNvPicPr/>
          <p:nvPr/>
        </p:nvPicPr>
        <p:blipFill>
          <a:blip r:embed="rId3"/>
          <a:stretch>
            <a:fillRect/>
          </a:stretch>
        </p:blipFill>
        <p:spPr>
          <a:xfrm>
            <a:off x="857250" y="689390"/>
            <a:ext cx="4123845" cy="1398723"/>
          </a:xfrm>
          <a:prstGeom prst="rect">
            <a:avLst/>
          </a:prstGeom>
        </p:spPr>
      </p:pic>
      <p:pic>
        <p:nvPicPr>
          <p:cNvPr id="6" name="Picture 5">
            <a:extLst>
              <a:ext uri="{FF2B5EF4-FFF2-40B4-BE49-F238E27FC236}">
                <a16:creationId xmlns:a16="http://schemas.microsoft.com/office/drawing/2014/main" id="{1FE1DED9-5119-4F2D-A28D-856AC860E995}"/>
              </a:ext>
            </a:extLst>
          </p:cNvPr>
          <p:cNvPicPr>
            <a:picLocks noChangeAspect="1"/>
          </p:cNvPicPr>
          <p:nvPr/>
        </p:nvPicPr>
        <p:blipFill>
          <a:blip r:embed="rId4"/>
          <a:stretch>
            <a:fillRect/>
          </a:stretch>
        </p:blipFill>
        <p:spPr>
          <a:xfrm>
            <a:off x="6096000" y="792027"/>
            <a:ext cx="5238750" cy="3438525"/>
          </a:xfrm>
          <a:prstGeom prst="rect">
            <a:avLst/>
          </a:prstGeom>
        </p:spPr>
      </p:pic>
      <p:sp>
        <p:nvSpPr>
          <p:cNvPr id="7" name="TextBox 6">
            <a:extLst>
              <a:ext uri="{FF2B5EF4-FFF2-40B4-BE49-F238E27FC236}">
                <a16:creationId xmlns:a16="http://schemas.microsoft.com/office/drawing/2014/main" id="{81CA481C-43B7-4E3C-9561-7AB3EAB431C3}"/>
              </a:ext>
            </a:extLst>
          </p:cNvPr>
          <p:cNvSpPr txBox="1"/>
          <p:nvPr/>
        </p:nvSpPr>
        <p:spPr>
          <a:xfrm>
            <a:off x="3030584" y="175437"/>
            <a:ext cx="6540136" cy="584775"/>
          </a:xfrm>
          <a:prstGeom prst="rect">
            <a:avLst/>
          </a:prstGeom>
          <a:noFill/>
        </p:spPr>
        <p:txBody>
          <a:bodyPr wrap="square" rtlCol="0">
            <a:spAutoFit/>
          </a:bodyPr>
          <a:lstStyle/>
          <a:p>
            <a:r>
              <a:rPr lang="en-US" sz="3200" b="1" u="sng" dirty="0" err="1">
                <a:solidFill>
                  <a:srgbClr val="FF0000"/>
                </a:solidFill>
              </a:rPr>
              <a:t>Kmeans</a:t>
            </a:r>
            <a:r>
              <a:rPr lang="en-US" sz="3200" b="1" u="sng" dirty="0">
                <a:solidFill>
                  <a:srgbClr val="FF0000"/>
                </a:solidFill>
              </a:rPr>
              <a:t> Clustering methods tested </a:t>
            </a:r>
          </a:p>
        </p:txBody>
      </p:sp>
    </p:spTree>
    <p:extLst>
      <p:ext uri="{BB962C8B-B14F-4D97-AF65-F5344CB8AC3E}">
        <p14:creationId xmlns:p14="http://schemas.microsoft.com/office/powerpoint/2010/main" val="3802679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2D8FC1B-8CF3-4C73-973E-37B85EEB3595}"/>
              </a:ext>
            </a:extLst>
          </p:cNvPr>
          <p:cNvGrpSpPr/>
          <p:nvPr/>
        </p:nvGrpSpPr>
        <p:grpSpPr>
          <a:xfrm>
            <a:off x="999145" y="1701438"/>
            <a:ext cx="5640912" cy="2407964"/>
            <a:chOff x="1802674" y="844331"/>
            <a:chExt cx="5583500" cy="2584669"/>
          </a:xfrm>
        </p:grpSpPr>
        <p:pic>
          <p:nvPicPr>
            <p:cNvPr id="3" name="Picture 2">
              <a:extLst>
                <a:ext uri="{FF2B5EF4-FFF2-40B4-BE49-F238E27FC236}">
                  <a16:creationId xmlns:a16="http://schemas.microsoft.com/office/drawing/2014/main" id="{52D5CBF3-BEF0-414D-9797-C914F897046B}"/>
                </a:ext>
              </a:extLst>
            </p:cNvPr>
            <p:cNvPicPr>
              <a:picLocks noChangeAspect="1"/>
            </p:cNvPicPr>
            <p:nvPr/>
          </p:nvPicPr>
          <p:blipFill>
            <a:blip r:embed="rId2"/>
            <a:stretch>
              <a:fillRect/>
            </a:stretch>
          </p:blipFill>
          <p:spPr>
            <a:xfrm>
              <a:off x="1802674" y="1752600"/>
              <a:ext cx="3048000" cy="1676400"/>
            </a:xfrm>
            <a:prstGeom prst="rect">
              <a:avLst/>
            </a:prstGeom>
          </p:spPr>
        </p:pic>
        <p:sp>
          <p:nvSpPr>
            <p:cNvPr id="4" name="TextBox 3">
              <a:extLst>
                <a:ext uri="{FF2B5EF4-FFF2-40B4-BE49-F238E27FC236}">
                  <a16:creationId xmlns:a16="http://schemas.microsoft.com/office/drawing/2014/main" id="{A5BD7AB9-C67C-4CE3-B97F-5F24D2C57FF5}"/>
                </a:ext>
              </a:extLst>
            </p:cNvPr>
            <p:cNvSpPr txBox="1"/>
            <p:nvPr/>
          </p:nvSpPr>
          <p:spPr>
            <a:xfrm rot="20014308">
              <a:off x="2713864" y="1054004"/>
              <a:ext cx="2090008" cy="369332"/>
            </a:xfrm>
            <a:prstGeom prst="rect">
              <a:avLst/>
            </a:prstGeom>
            <a:noFill/>
          </p:spPr>
          <p:txBody>
            <a:bodyPr wrap="square" rtlCol="0">
              <a:spAutoFit/>
            </a:bodyPr>
            <a:lstStyle/>
            <a:p>
              <a:r>
                <a:rPr lang="en-US" dirty="0" err="1"/>
                <a:t>Kmeans</a:t>
              </a:r>
              <a:r>
                <a:rPr lang="en-US" dirty="0"/>
                <a:t> clustering</a:t>
              </a:r>
            </a:p>
          </p:txBody>
        </p:sp>
        <p:sp>
          <p:nvSpPr>
            <p:cNvPr id="5" name="TextBox 4">
              <a:extLst>
                <a:ext uri="{FF2B5EF4-FFF2-40B4-BE49-F238E27FC236}">
                  <a16:creationId xmlns:a16="http://schemas.microsoft.com/office/drawing/2014/main" id="{9B7CED57-475A-4AC1-BC87-402FCBBD7650}"/>
                </a:ext>
              </a:extLst>
            </p:cNvPr>
            <p:cNvSpPr txBox="1"/>
            <p:nvPr/>
          </p:nvSpPr>
          <p:spPr>
            <a:xfrm rot="20014308">
              <a:off x="3259783" y="844331"/>
              <a:ext cx="3181781" cy="369332"/>
            </a:xfrm>
            <a:prstGeom prst="rect">
              <a:avLst/>
            </a:prstGeom>
            <a:noFill/>
          </p:spPr>
          <p:txBody>
            <a:bodyPr wrap="square" rtlCol="0">
              <a:spAutoFit/>
            </a:bodyPr>
            <a:lstStyle/>
            <a:p>
              <a:r>
                <a:rPr lang="en-US" dirty="0" err="1"/>
                <a:t>Kmeans</a:t>
              </a:r>
              <a:r>
                <a:rPr lang="en-US" dirty="0"/>
                <a:t> with </a:t>
              </a:r>
              <a:r>
                <a:rPr lang="en-US" dirty="0" err="1"/>
                <a:t>StandardScaler</a:t>
              </a:r>
              <a:r>
                <a:rPr lang="en-US" dirty="0"/>
                <a:t> </a:t>
              </a:r>
            </a:p>
          </p:txBody>
        </p:sp>
        <p:sp>
          <p:nvSpPr>
            <p:cNvPr id="6" name="TextBox 5">
              <a:extLst>
                <a:ext uri="{FF2B5EF4-FFF2-40B4-BE49-F238E27FC236}">
                  <a16:creationId xmlns:a16="http://schemas.microsoft.com/office/drawing/2014/main" id="{916C2938-55DF-48D3-820C-34A0C402B9DB}"/>
                </a:ext>
              </a:extLst>
            </p:cNvPr>
            <p:cNvSpPr txBox="1"/>
            <p:nvPr/>
          </p:nvSpPr>
          <p:spPr>
            <a:xfrm rot="20014308">
              <a:off x="4204393" y="850646"/>
              <a:ext cx="3181781" cy="369332"/>
            </a:xfrm>
            <a:prstGeom prst="rect">
              <a:avLst/>
            </a:prstGeom>
            <a:noFill/>
          </p:spPr>
          <p:txBody>
            <a:bodyPr wrap="square" rtlCol="0">
              <a:spAutoFit/>
            </a:bodyPr>
            <a:lstStyle/>
            <a:p>
              <a:r>
                <a:rPr lang="en-US" dirty="0" err="1"/>
                <a:t>Kmeans</a:t>
              </a:r>
              <a:r>
                <a:rPr lang="en-US" dirty="0"/>
                <a:t> with Normalization </a:t>
              </a:r>
            </a:p>
          </p:txBody>
        </p:sp>
      </p:grpSp>
      <p:pic>
        <p:nvPicPr>
          <p:cNvPr id="8" name="Picture 7">
            <a:extLst>
              <a:ext uri="{FF2B5EF4-FFF2-40B4-BE49-F238E27FC236}">
                <a16:creationId xmlns:a16="http://schemas.microsoft.com/office/drawing/2014/main" id="{00D1EE52-456D-4130-9BAF-FDC948482C11}"/>
              </a:ext>
            </a:extLst>
          </p:cNvPr>
          <p:cNvPicPr>
            <a:picLocks noChangeAspect="1"/>
          </p:cNvPicPr>
          <p:nvPr/>
        </p:nvPicPr>
        <p:blipFill>
          <a:blip r:embed="rId3"/>
          <a:stretch>
            <a:fillRect/>
          </a:stretch>
        </p:blipFill>
        <p:spPr>
          <a:xfrm>
            <a:off x="6341070" y="904875"/>
            <a:ext cx="3076575" cy="5048250"/>
          </a:xfrm>
          <a:prstGeom prst="rect">
            <a:avLst/>
          </a:prstGeom>
        </p:spPr>
      </p:pic>
      <p:sp>
        <p:nvSpPr>
          <p:cNvPr id="10" name="TextBox 9">
            <a:extLst>
              <a:ext uri="{FF2B5EF4-FFF2-40B4-BE49-F238E27FC236}">
                <a16:creationId xmlns:a16="http://schemas.microsoft.com/office/drawing/2014/main" id="{3DDE5D50-2CC6-48C8-90CF-E47FAEBC4338}"/>
              </a:ext>
            </a:extLst>
          </p:cNvPr>
          <p:cNvSpPr txBox="1"/>
          <p:nvPr/>
        </p:nvSpPr>
        <p:spPr>
          <a:xfrm>
            <a:off x="729179" y="4098517"/>
            <a:ext cx="3155049" cy="830997"/>
          </a:xfrm>
          <a:prstGeom prst="rect">
            <a:avLst/>
          </a:prstGeom>
          <a:noFill/>
        </p:spPr>
        <p:txBody>
          <a:bodyPr wrap="square" rtlCol="0">
            <a:spAutoFit/>
          </a:bodyPr>
          <a:lstStyle/>
          <a:p>
            <a:pPr algn="ctr"/>
            <a:r>
              <a:rPr lang="en-US" sz="1600" dirty="0"/>
              <a:t>Cluster number of </a:t>
            </a:r>
            <a:r>
              <a:rPr lang="en-US" sz="1600" dirty="0" err="1"/>
              <a:t>GEName</a:t>
            </a:r>
            <a:r>
              <a:rPr lang="en-US" sz="1600" dirty="0"/>
              <a:t> changed with different </a:t>
            </a:r>
            <a:r>
              <a:rPr lang="en-US" sz="1600" dirty="0" err="1"/>
              <a:t>Kmeans</a:t>
            </a:r>
            <a:r>
              <a:rPr lang="en-US" sz="1600" dirty="0"/>
              <a:t> algorithm</a:t>
            </a:r>
          </a:p>
        </p:txBody>
      </p:sp>
      <p:sp>
        <p:nvSpPr>
          <p:cNvPr id="11" name="TextBox 10">
            <a:extLst>
              <a:ext uri="{FF2B5EF4-FFF2-40B4-BE49-F238E27FC236}">
                <a16:creationId xmlns:a16="http://schemas.microsoft.com/office/drawing/2014/main" id="{4E22E0A3-303A-4F98-9D90-576F53D6A936}"/>
              </a:ext>
            </a:extLst>
          </p:cNvPr>
          <p:cNvSpPr txBox="1"/>
          <p:nvPr/>
        </p:nvSpPr>
        <p:spPr>
          <a:xfrm>
            <a:off x="6194573" y="5896309"/>
            <a:ext cx="3578773" cy="830997"/>
          </a:xfrm>
          <a:prstGeom prst="rect">
            <a:avLst/>
          </a:prstGeom>
          <a:noFill/>
        </p:spPr>
        <p:txBody>
          <a:bodyPr wrap="square" rtlCol="0">
            <a:spAutoFit/>
          </a:bodyPr>
          <a:lstStyle/>
          <a:p>
            <a:pPr algn="ctr"/>
            <a:r>
              <a:rPr lang="en-US" sz="1600" dirty="0"/>
              <a:t>BUT, </a:t>
            </a:r>
            <a:r>
              <a:rPr lang="en-US" sz="1600" dirty="0" err="1"/>
              <a:t>GENames</a:t>
            </a:r>
            <a:r>
              <a:rPr lang="en-US" sz="1600" dirty="0"/>
              <a:t> were in grouped together though they fall in different cluster number with different </a:t>
            </a:r>
            <a:r>
              <a:rPr lang="en-US" sz="1600" dirty="0" err="1"/>
              <a:t>KMeans</a:t>
            </a:r>
            <a:endParaRPr lang="en-US" sz="1600" dirty="0"/>
          </a:p>
        </p:txBody>
      </p:sp>
      <p:sp>
        <p:nvSpPr>
          <p:cNvPr id="12" name="TextBox 11">
            <a:extLst>
              <a:ext uri="{FF2B5EF4-FFF2-40B4-BE49-F238E27FC236}">
                <a16:creationId xmlns:a16="http://schemas.microsoft.com/office/drawing/2014/main" id="{63359C60-62E0-4684-839D-1BC2C5A1A6D3}"/>
              </a:ext>
            </a:extLst>
          </p:cNvPr>
          <p:cNvSpPr txBox="1"/>
          <p:nvPr/>
        </p:nvSpPr>
        <p:spPr>
          <a:xfrm>
            <a:off x="583474" y="291144"/>
            <a:ext cx="10850879" cy="954107"/>
          </a:xfrm>
          <a:prstGeom prst="rect">
            <a:avLst/>
          </a:prstGeom>
          <a:noFill/>
        </p:spPr>
        <p:txBody>
          <a:bodyPr wrap="square" rtlCol="0">
            <a:spAutoFit/>
          </a:bodyPr>
          <a:lstStyle/>
          <a:p>
            <a:r>
              <a:rPr lang="en-US" sz="2800" b="1" u="sng" dirty="0" err="1">
                <a:solidFill>
                  <a:srgbClr val="FF0000"/>
                </a:solidFill>
              </a:rPr>
              <a:t>Kmeans</a:t>
            </a:r>
            <a:r>
              <a:rPr lang="en-US" sz="2800" b="1" u="sng" dirty="0">
                <a:solidFill>
                  <a:srgbClr val="FF0000"/>
                </a:solidFill>
              </a:rPr>
              <a:t> clustering with or without transformations (</a:t>
            </a:r>
            <a:r>
              <a:rPr lang="en-US" sz="2800" b="1" u="sng" dirty="0" err="1">
                <a:solidFill>
                  <a:srgbClr val="FF0000"/>
                </a:solidFill>
              </a:rPr>
              <a:t>StandardScaler</a:t>
            </a:r>
            <a:r>
              <a:rPr lang="en-US" sz="2800" b="1" u="sng" dirty="0">
                <a:solidFill>
                  <a:srgbClr val="FF0000"/>
                </a:solidFill>
              </a:rPr>
              <a:t> or Normalization)</a:t>
            </a:r>
          </a:p>
        </p:txBody>
      </p:sp>
    </p:spTree>
    <p:extLst>
      <p:ext uri="{BB962C8B-B14F-4D97-AF65-F5344CB8AC3E}">
        <p14:creationId xmlns:p14="http://schemas.microsoft.com/office/powerpoint/2010/main" val="34614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BED6B6-B013-4442-A277-A29CC4F3FF62}"/>
              </a:ext>
            </a:extLst>
          </p:cNvPr>
          <p:cNvSpPr txBox="1"/>
          <p:nvPr/>
        </p:nvSpPr>
        <p:spPr>
          <a:xfrm>
            <a:off x="3596640" y="176740"/>
            <a:ext cx="3823062" cy="584775"/>
          </a:xfrm>
          <a:prstGeom prst="rect">
            <a:avLst/>
          </a:prstGeom>
          <a:noFill/>
        </p:spPr>
        <p:txBody>
          <a:bodyPr wrap="square">
            <a:spAutoFit/>
          </a:bodyPr>
          <a:lstStyle/>
          <a:p>
            <a:r>
              <a:rPr lang="en-US" sz="3200" b="1" u="sng" dirty="0" err="1">
                <a:solidFill>
                  <a:srgbClr val="FF0000"/>
                </a:solidFill>
              </a:rPr>
              <a:t>Hierarchial</a:t>
            </a:r>
            <a:r>
              <a:rPr lang="en-US" sz="3200" b="1" u="sng" dirty="0">
                <a:solidFill>
                  <a:srgbClr val="FF0000"/>
                </a:solidFill>
              </a:rPr>
              <a:t> clustering</a:t>
            </a:r>
          </a:p>
        </p:txBody>
      </p:sp>
      <p:pic>
        <p:nvPicPr>
          <p:cNvPr id="4" name="Picture 3">
            <a:extLst>
              <a:ext uri="{FF2B5EF4-FFF2-40B4-BE49-F238E27FC236}">
                <a16:creationId xmlns:a16="http://schemas.microsoft.com/office/drawing/2014/main" id="{75337722-4299-4705-AFD2-2AA4520D5B58}"/>
              </a:ext>
            </a:extLst>
          </p:cNvPr>
          <p:cNvPicPr>
            <a:picLocks noChangeAspect="1"/>
          </p:cNvPicPr>
          <p:nvPr/>
        </p:nvPicPr>
        <p:blipFill>
          <a:blip r:embed="rId2"/>
          <a:stretch>
            <a:fillRect/>
          </a:stretch>
        </p:blipFill>
        <p:spPr>
          <a:xfrm>
            <a:off x="575437" y="967453"/>
            <a:ext cx="4596782" cy="1579001"/>
          </a:xfrm>
          <a:prstGeom prst="rect">
            <a:avLst/>
          </a:prstGeom>
        </p:spPr>
      </p:pic>
      <p:pic>
        <p:nvPicPr>
          <p:cNvPr id="5" name="Picture 4">
            <a:extLst>
              <a:ext uri="{FF2B5EF4-FFF2-40B4-BE49-F238E27FC236}">
                <a16:creationId xmlns:a16="http://schemas.microsoft.com/office/drawing/2014/main" id="{B2D2D6FE-A23D-41C7-AF72-7D33D554A803}"/>
              </a:ext>
            </a:extLst>
          </p:cNvPr>
          <p:cNvPicPr>
            <a:picLocks noChangeAspect="1"/>
          </p:cNvPicPr>
          <p:nvPr/>
        </p:nvPicPr>
        <p:blipFill>
          <a:blip r:embed="rId3"/>
          <a:stretch>
            <a:fillRect/>
          </a:stretch>
        </p:blipFill>
        <p:spPr>
          <a:xfrm>
            <a:off x="5508171" y="866420"/>
            <a:ext cx="2749534" cy="1920406"/>
          </a:xfrm>
          <a:prstGeom prst="rect">
            <a:avLst/>
          </a:prstGeom>
        </p:spPr>
      </p:pic>
      <p:sp>
        <p:nvSpPr>
          <p:cNvPr id="7" name="TextBox 6">
            <a:extLst>
              <a:ext uri="{FF2B5EF4-FFF2-40B4-BE49-F238E27FC236}">
                <a16:creationId xmlns:a16="http://schemas.microsoft.com/office/drawing/2014/main" id="{3C09B356-99D2-4679-8EAB-1548DF66CAF1}"/>
              </a:ext>
            </a:extLst>
          </p:cNvPr>
          <p:cNvSpPr txBox="1"/>
          <p:nvPr/>
        </p:nvSpPr>
        <p:spPr>
          <a:xfrm>
            <a:off x="687977" y="3015905"/>
            <a:ext cx="10755086" cy="646331"/>
          </a:xfrm>
          <a:prstGeom prst="rect">
            <a:avLst/>
          </a:prstGeom>
          <a:noFill/>
        </p:spPr>
        <p:txBody>
          <a:bodyPr wrap="square">
            <a:spAutoFit/>
          </a:bodyPr>
          <a:lstStyle/>
          <a:p>
            <a:r>
              <a:rPr lang="en-US" dirty="0"/>
              <a:t>• SciPy hierarchical clustering doesn't fit into a </a:t>
            </a:r>
            <a:r>
              <a:rPr lang="en-US" dirty="0" err="1"/>
              <a:t>sklearn</a:t>
            </a:r>
            <a:r>
              <a:rPr lang="en-US" dirty="0"/>
              <a:t> pipeline, so I used normalize() function from </a:t>
            </a:r>
            <a:r>
              <a:rPr lang="en-US" dirty="0" err="1"/>
              <a:t>sklearn.preprocessing</a:t>
            </a:r>
            <a:r>
              <a:rPr lang="en-US" dirty="0"/>
              <a:t> instead of Normalizer</a:t>
            </a:r>
          </a:p>
        </p:txBody>
      </p:sp>
      <p:pic>
        <p:nvPicPr>
          <p:cNvPr id="8" name="Picture 7">
            <a:extLst>
              <a:ext uri="{FF2B5EF4-FFF2-40B4-BE49-F238E27FC236}">
                <a16:creationId xmlns:a16="http://schemas.microsoft.com/office/drawing/2014/main" id="{1A6D72A3-DD03-4FC3-8B78-E51B40BA2370}"/>
              </a:ext>
            </a:extLst>
          </p:cNvPr>
          <p:cNvPicPr/>
          <p:nvPr/>
        </p:nvPicPr>
        <p:blipFill>
          <a:blip r:embed="rId4"/>
          <a:stretch>
            <a:fillRect/>
          </a:stretch>
        </p:blipFill>
        <p:spPr>
          <a:xfrm>
            <a:off x="713430" y="3769405"/>
            <a:ext cx="4005580" cy="1600835"/>
          </a:xfrm>
          <a:prstGeom prst="rect">
            <a:avLst/>
          </a:prstGeom>
        </p:spPr>
      </p:pic>
      <p:pic>
        <p:nvPicPr>
          <p:cNvPr id="9" name="Picture 8">
            <a:extLst>
              <a:ext uri="{FF2B5EF4-FFF2-40B4-BE49-F238E27FC236}">
                <a16:creationId xmlns:a16="http://schemas.microsoft.com/office/drawing/2014/main" id="{98F61E12-855F-461E-8D9C-42395BEDACE8}"/>
              </a:ext>
            </a:extLst>
          </p:cNvPr>
          <p:cNvPicPr>
            <a:picLocks noChangeAspect="1"/>
          </p:cNvPicPr>
          <p:nvPr/>
        </p:nvPicPr>
        <p:blipFill>
          <a:blip r:embed="rId5"/>
          <a:stretch>
            <a:fillRect/>
          </a:stretch>
        </p:blipFill>
        <p:spPr>
          <a:xfrm>
            <a:off x="5508171" y="3460886"/>
            <a:ext cx="2871465" cy="2017951"/>
          </a:xfrm>
          <a:prstGeom prst="rect">
            <a:avLst/>
          </a:prstGeom>
        </p:spPr>
      </p:pic>
      <p:sp>
        <p:nvSpPr>
          <p:cNvPr id="11" name="TextBox 10">
            <a:extLst>
              <a:ext uri="{FF2B5EF4-FFF2-40B4-BE49-F238E27FC236}">
                <a16:creationId xmlns:a16="http://schemas.microsoft.com/office/drawing/2014/main" id="{5C7633AF-DD26-4E77-99FE-F81CC4CFFC09}"/>
              </a:ext>
            </a:extLst>
          </p:cNvPr>
          <p:cNvSpPr txBox="1"/>
          <p:nvPr/>
        </p:nvSpPr>
        <p:spPr>
          <a:xfrm>
            <a:off x="2124219" y="5794606"/>
            <a:ext cx="6096000" cy="646331"/>
          </a:xfrm>
          <a:prstGeom prst="rect">
            <a:avLst/>
          </a:prstGeom>
          <a:noFill/>
        </p:spPr>
        <p:txBody>
          <a:bodyPr wrap="square">
            <a:spAutoFit/>
          </a:bodyPr>
          <a:lstStyle/>
          <a:p>
            <a:r>
              <a:rPr lang="en-US" dirty="0"/>
              <a:t>Since there are 19,400 </a:t>
            </a:r>
            <a:r>
              <a:rPr lang="en-US" dirty="0" err="1"/>
              <a:t>GENames</a:t>
            </a:r>
            <a:r>
              <a:rPr lang="en-US" dirty="0"/>
              <a:t>/accessions to cluster, the hierarchical clustering results seem clumsy. </a:t>
            </a:r>
          </a:p>
        </p:txBody>
      </p:sp>
    </p:spTree>
    <p:extLst>
      <p:ext uri="{BB962C8B-B14F-4D97-AF65-F5344CB8AC3E}">
        <p14:creationId xmlns:p14="http://schemas.microsoft.com/office/powerpoint/2010/main" val="164894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648DA6-7544-4B5C-8FBC-1412C53C2AAF}"/>
              </a:ext>
            </a:extLst>
          </p:cNvPr>
          <p:cNvSpPr txBox="1"/>
          <p:nvPr/>
        </p:nvSpPr>
        <p:spPr>
          <a:xfrm>
            <a:off x="731519" y="409379"/>
            <a:ext cx="10215155" cy="2862322"/>
          </a:xfrm>
          <a:prstGeom prst="rect">
            <a:avLst/>
          </a:prstGeom>
          <a:noFill/>
        </p:spPr>
        <p:txBody>
          <a:bodyPr wrap="square">
            <a:spAutoFit/>
          </a:bodyPr>
          <a:lstStyle/>
          <a:p>
            <a:pPr marL="0" marR="0" algn="ctr">
              <a:spcBef>
                <a:spcPts val="0"/>
              </a:spcBef>
              <a:spcAft>
                <a:spcPts val="0"/>
              </a:spcAft>
            </a:pPr>
            <a:r>
              <a:rPr lang="en-US" b="0" dirty="0">
                <a:solidFill>
                  <a:srgbClr val="000000"/>
                </a:solidFill>
                <a:effectLst/>
                <a:ea typeface="Times New Roman" panose="02020603050405020304" pitchFamily="18" charset="0"/>
              </a:rPr>
              <a:t>So, I exported the clusters and grouped them based on Species, Cultivar and Relative Maturity groups.</a:t>
            </a:r>
            <a:endParaRPr lang="en-US" b="1" dirty="0">
              <a:effectLs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b="0" dirty="0">
                <a:solidFill>
                  <a:srgbClr val="000000"/>
                </a:solidFill>
                <a:effectLst/>
                <a:ea typeface="Times New Roman" panose="02020603050405020304" pitchFamily="18" charset="0"/>
              </a:rPr>
              <a:t>Species: All clusters except 3, had higher </a:t>
            </a:r>
            <a:r>
              <a:rPr lang="en-US" b="0" dirty="0" err="1">
                <a:solidFill>
                  <a:srgbClr val="000000"/>
                </a:solidFill>
                <a:effectLst/>
                <a:ea typeface="Times New Roman" panose="02020603050405020304" pitchFamily="18" charset="0"/>
              </a:rPr>
              <a:t>G.max</a:t>
            </a:r>
            <a:r>
              <a:rPr lang="en-US" b="0" dirty="0">
                <a:solidFill>
                  <a:srgbClr val="000000"/>
                </a:solidFill>
                <a:effectLst/>
                <a:ea typeface="Times New Roman" panose="02020603050405020304" pitchFamily="18" charset="0"/>
              </a:rPr>
              <a:t> accessions. Cluster 3 had </a:t>
            </a:r>
            <a:r>
              <a:rPr lang="en-US" b="0" dirty="0" err="1">
                <a:solidFill>
                  <a:srgbClr val="000000"/>
                </a:solidFill>
                <a:effectLst/>
                <a:ea typeface="Times New Roman" panose="02020603050405020304" pitchFamily="18" charset="0"/>
              </a:rPr>
              <a:t>G.soja</a:t>
            </a:r>
            <a:r>
              <a:rPr lang="en-US" b="0" dirty="0">
                <a:solidFill>
                  <a:srgbClr val="000000"/>
                </a:solidFill>
                <a:effectLst/>
                <a:ea typeface="Times New Roman" panose="02020603050405020304" pitchFamily="18" charset="0"/>
              </a:rPr>
              <a:t> accessions. </a:t>
            </a:r>
            <a:endParaRPr lang="en-US" b="1" dirty="0">
              <a:effectLs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b="0" dirty="0">
                <a:solidFill>
                  <a:srgbClr val="000000"/>
                </a:solidFill>
                <a:effectLst/>
                <a:ea typeface="Times New Roman" panose="02020603050405020304" pitchFamily="18" charset="0"/>
              </a:rPr>
              <a:t>Cultivar: All clusters had mostly Landraces. </a:t>
            </a:r>
            <a:endParaRPr lang="en-US" b="1" dirty="0">
              <a:effectLs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b="0" dirty="0">
                <a:solidFill>
                  <a:srgbClr val="000000"/>
                </a:solidFill>
                <a:effectLst/>
                <a:ea typeface="Times New Roman" panose="02020603050405020304" pitchFamily="18" charset="0"/>
              </a:rPr>
              <a:t>Relative maturity: </a:t>
            </a:r>
            <a:endParaRPr lang="en-US" b="1" dirty="0">
              <a:effectLst/>
              <a:ea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b="0" dirty="0">
                <a:solidFill>
                  <a:srgbClr val="000000"/>
                </a:solidFill>
                <a:effectLst/>
                <a:ea typeface="Times New Roman" panose="02020603050405020304" pitchFamily="18" charset="0"/>
              </a:rPr>
              <a:t>Cluster 0: Many mid-maturity group (IV, V, VI)</a:t>
            </a:r>
            <a:endParaRPr lang="en-US" b="1" dirty="0">
              <a:effectLst/>
              <a:ea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b="0" dirty="0">
                <a:solidFill>
                  <a:srgbClr val="000000"/>
                </a:solidFill>
                <a:effectLst/>
                <a:ea typeface="Times New Roman" panose="02020603050405020304" pitchFamily="18" charset="0"/>
              </a:rPr>
              <a:t>Cluster 1: Many early maturity group accessions (I, II)</a:t>
            </a:r>
            <a:endParaRPr lang="en-US" b="1" dirty="0">
              <a:effectLst/>
              <a:ea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b="0" dirty="0">
                <a:solidFill>
                  <a:srgbClr val="000000"/>
                </a:solidFill>
                <a:effectLst/>
                <a:ea typeface="Times New Roman" panose="02020603050405020304" pitchFamily="18" charset="0"/>
              </a:rPr>
              <a:t>Cluster 2: Spread across mid to early-late maturity groups (IV to IX)</a:t>
            </a:r>
            <a:endParaRPr lang="en-US" b="1" dirty="0">
              <a:effectLst/>
              <a:ea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b="0" dirty="0">
                <a:solidFill>
                  <a:srgbClr val="000000"/>
                </a:solidFill>
                <a:effectLst/>
                <a:ea typeface="Times New Roman" panose="02020603050405020304" pitchFamily="18" charset="0"/>
              </a:rPr>
              <a:t>Cluster 3: Group IV, V</a:t>
            </a:r>
            <a:endParaRPr lang="en-US" b="1" dirty="0">
              <a:effectLst/>
              <a:ea typeface="Times New Roman" panose="02020603050405020304" pitchFamily="18" charset="0"/>
            </a:endParaRPr>
          </a:p>
          <a:p>
            <a:pPr marL="742950" marR="0" lvl="1" indent="-285750">
              <a:spcBef>
                <a:spcPts val="0"/>
              </a:spcBef>
              <a:spcAft>
                <a:spcPts val="0"/>
              </a:spcAft>
              <a:buFont typeface="Courier New" panose="02070309020205020404" pitchFamily="49" charset="0"/>
              <a:buChar char="o"/>
            </a:pPr>
            <a:r>
              <a:rPr lang="en-US" b="0" dirty="0">
                <a:solidFill>
                  <a:srgbClr val="000000"/>
                </a:solidFill>
                <a:effectLst/>
                <a:ea typeface="Times New Roman" panose="02020603050405020304" pitchFamily="18" charset="0"/>
              </a:rPr>
              <a:t>Cluster 4: Spread across maturity groups. </a:t>
            </a:r>
            <a:endParaRPr lang="en-US" b="1" dirty="0">
              <a:effectLst/>
              <a:ea typeface="Times New Roman" panose="02020603050405020304" pitchFamily="18" charset="0"/>
            </a:endParaRPr>
          </a:p>
          <a:p>
            <a:pPr marL="0" marR="0" algn="ctr">
              <a:spcBef>
                <a:spcPts val="0"/>
              </a:spcBef>
              <a:spcAft>
                <a:spcPts val="0"/>
              </a:spcAft>
            </a:pPr>
            <a:r>
              <a:rPr lang="en-US" b="0" dirty="0">
                <a:effectLst/>
                <a:ea typeface="Times New Roman" panose="02020603050405020304" pitchFamily="18" charset="0"/>
              </a:rPr>
              <a:t> </a:t>
            </a:r>
            <a:endParaRPr lang="en-US" b="1"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2DCF928B-E10E-41D3-A16A-C385A12F34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14006" y="3185160"/>
            <a:ext cx="6646818" cy="1674223"/>
          </a:xfrm>
          <a:prstGeom prst="rect">
            <a:avLst/>
          </a:prstGeom>
          <a:noFill/>
          <a:ln>
            <a:noFill/>
          </a:ln>
        </p:spPr>
      </p:pic>
    </p:spTree>
    <p:extLst>
      <p:ext uri="{BB962C8B-B14F-4D97-AF65-F5344CB8AC3E}">
        <p14:creationId xmlns:p14="http://schemas.microsoft.com/office/powerpoint/2010/main" val="5620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1869E-D558-4234-9603-5E98E435AB39}"/>
              </a:ext>
            </a:extLst>
          </p:cNvPr>
          <p:cNvSpPr txBox="1"/>
          <p:nvPr/>
        </p:nvSpPr>
        <p:spPr>
          <a:xfrm>
            <a:off x="496388" y="159323"/>
            <a:ext cx="6096000" cy="584775"/>
          </a:xfrm>
          <a:prstGeom prst="rect">
            <a:avLst/>
          </a:prstGeom>
          <a:noFill/>
        </p:spPr>
        <p:txBody>
          <a:bodyPr wrap="square">
            <a:spAutoFit/>
          </a:bodyPr>
          <a:lstStyle/>
          <a:p>
            <a:r>
              <a:rPr lang="en-US" sz="3200" b="1" u="sng" dirty="0">
                <a:solidFill>
                  <a:srgbClr val="FF0000"/>
                </a:solidFill>
              </a:rPr>
              <a:t>Conclusions and future work:</a:t>
            </a:r>
          </a:p>
        </p:txBody>
      </p:sp>
      <p:sp>
        <p:nvSpPr>
          <p:cNvPr id="5" name="TextBox 4">
            <a:extLst>
              <a:ext uri="{FF2B5EF4-FFF2-40B4-BE49-F238E27FC236}">
                <a16:creationId xmlns:a16="http://schemas.microsoft.com/office/drawing/2014/main" id="{5D65AC34-BC79-48E8-903E-7F12E8F54A6F}"/>
              </a:ext>
            </a:extLst>
          </p:cNvPr>
          <p:cNvSpPr txBox="1"/>
          <p:nvPr/>
        </p:nvSpPr>
        <p:spPr>
          <a:xfrm>
            <a:off x="775063" y="872509"/>
            <a:ext cx="10694126" cy="5122684"/>
          </a:xfrm>
          <a:prstGeom prst="rect">
            <a:avLst/>
          </a:prstGeom>
          <a:noFill/>
        </p:spPr>
        <p:txBody>
          <a:bodyPr wrap="square">
            <a:spAutoFit/>
          </a:bodyPr>
          <a:lstStyle/>
          <a:p>
            <a:pPr marL="342900" marR="0" lvl="0" indent="-342900">
              <a:spcBef>
                <a:spcPts val="0"/>
              </a:spcBef>
              <a:spcAft>
                <a:spcPts val="0"/>
              </a:spcAft>
              <a:buFont typeface="+mj-lt"/>
              <a:buAutoNum type="arabicParenR"/>
            </a:pPr>
            <a:r>
              <a:rPr lang="en-US" b="0" dirty="0">
                <a:solidFill>
                  <a:srgbClr val="000000"/>
                </a:solidFill>
                <a:effectLst/>
                <a:ea typeface="Times New Roman" panose="02020603050405020304" pitchFamily="18" charset="0"/>
              </a:rPr>
              <a:t>The United States Department of Agriculture (USDA), Soybean Germplasm Collection includes 18,480 domesticated soybean and 1168 wild soybean accessions introduced from 84 countries or developed in the United States. This collection was genotyped with the SoySNP50K </a:t>
            </a:r>
            <a:r>
              <a:rPr lang="en-US" b="0" dirty="0" err="1">
                <a:solidFill>
                  <a:srgbClr val="000000"/>
                </a:solidFill>
                <a:effectLst/>
                <a:ea typeface="Times New Roman" panose="02020603050405020304" pitchFamily="18" charset="0"/>
              </a:rPr>
              <a:t>BeadChip</a:t>
            </a:r>
            <a:r>
              <a:rPr lang="en-US" b="0" dirty="0">
                <a:solidFill>
                  <a:srgbClr val="000000"/>
                </a:solidFill>
                <a:effectLst/>
                <a:ea typeface="Times New Roman" panose="02020603050405020304" pitchFamily="18" charset="0"/>
              </a:rPr>
              <a:t> containing greater than 50K single-nucleotide polymorphisms.</a:t>
            </a:r>
            <a:endParaRPr lang="en-US" b="1" dirty="0">
              <a:effectLst/>
              <a:ea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kern="1800" dirty="0">
                <a:effectLst/>
                <a:ea typeface="Times New Roman" panose="02020603050405020304" pitchFamily="18" charset="0"/>
                <a:cs typeface="Calibri" panose="020F0502020204030204" pitchFamily="34" charset="0"/>
              </a:rPr>
              <a:t>Filtering of 50K SNPs in this dataset showed well distribution of 36.7k SNPs across 1 mega base region of 20 chromosomes A total of 18480 G. max &amp; 1168 G. Soja accessions were used for further analysis.</a:t>
            </a:r>
            <a:endParaRPr lang="en-US"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R"/>
            </a:pPr>
            <a:r>
              <a:rPr lang="en-US" b="0" dirty="0">
                <a:solidFill>
                  <a:srgbClr val="000000"/>
                </a:solidFill>
                <a:effectLst/>
                <a:ea typeface="Times New Roman" panose="02020603050405020304" pitchFamily="18" charset="0"/>
              </a:rPr>
              <a:t>Since this dataset doesn’t have labels, I implemented Unsupervised Learning (USL). Implemented </a:t>
            </a:r>
            <a:r>
              <a:rPr lang="en-US" b="0" dirty="0" err="1">
                <a:solidFill>
                  <a:srgbClr val="000000"/>
                </a:solidFill>
                <a:effectLst/>
                <a:ea typeface="Times New Roman" panose="02020603050405020304" pitchFamily="18" charset="0"/>
              </a:rPr>
              <a:t>KMeans</a:t>
            </a:r>
            <a:r>
              <a:rPr lang="en-US" b="0" dirty="0">
                <a:solidFill>
                  <a:srgbClr val="000000"/>
                </a:solidFill>
                <a:effectLst/>
                <a:ea typeface="Times New Roman" panose="02020603050405020304" pitchFamily="18" charset="0"/>
              </a:rPr>
              <a:t> clustering algorithm.</a:t>
            </a:r>
            <a:endParaRPr lang="en-US" b="1" dirty="0">
              <a:effectLst/>
              <a:ea typeface="Times New Roman" panose="02020603050405020304" pitchFamily="18" charset="0"/>
            </a:endParaRPr>
          </a:p>
          <a:p>
            <a:pPr marL="800100" lvl="1" indent="-342900">
              <a:buFont typeface="Symbol" panose="05050102010706020507" pitchFamily="18" charset="2"/>
              <a:buChar char=""/>
            </a:pPr>
            <a:r>
              <a:rPr lang="en-US" b="0" dirty="0">
                <a:solidFill>
                  <a:srgbClr val="000000"/>
                </a:solidFill>
                <a:effectLst/>
                <a:ea typeface="Times New Roman" panose="02020603050405020304" pitchFamily="18" charset="0"/>
              </a:rPr>
              <a:t>Plot of inertia values of clustering with different K values showed that K means model with 5 clusters had relatively low inertia, so it looks like 5 clusters would be a good choice for this dataset. </a:t>
            </a:r>
            <a:endParaRPr lang="en-US" b="1" dirty="0">
              <a:effectLst/>
              <a:ea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US" dirty="0">
                <a:effectLst/>
                <a:ea typeface="Calibri" panose="020F0502020204030204" pitchFamily="34" charset="0"/>
                <a:cs typeface="Calibri" panose="020F0502020204030204" pitchFamily="34" charset="0"/>
              </a:rPr>
              <a:t>In this dataset, I implemented clustering with </a:t>
            </a:r>
            <a:r>
              <a:rPr lang="en-US" dirty="0" err="1">
                <a:effectLst/>
                <a:ea typeface="Calibri" panose="020F0502020204030204" pitchFamily="34" charset="0"/>
                <a:cs typeface="Calibri" panose="020F0502020204030204" pitchFamily="34" charset="0"/>
              </a:rPr>
              <a:t>KMeans</a:t>
            </a:r>
            <a:r>
              <a:rPr lang="en-US" dirty="0">
                <a:effectLst/>
                <a:ea typeface="Calibri" panose="020F0502020204030204" pitchFamily="34" charset="0"/>
                <a:cs typeface="Calibri" panose="020F0502020204030204" pitchFamily="34" charset="0"/>
              </a:rPr>
              <a:t> and also used transformations like </a:t>
            </a:r>
            <a:r>
              <a:rPr lang="en-US" dirty="0" err="1">
                <a:effectLst/>
                <a:ea typeface="Calibri" panose="020F0502020204030204" pitchFamily="34" charset="0"/>
                <a:cs typeface="Calibri" panose="020F0502020204030204" pitchFamily="34" charset="0"/>
              </a:rPr>
              <a:t>StandardScaler</a:t>
            </a:r>
            <a:r>
              <a:rPr lang="en-US" dirty="0">
                <a:effectLst/>
                <a:ea typeface="Calibri" panose="020F0502020204030204" pitchFamily="34" charset="0"/>
                <a:cs typeface="Calibri" panose="020F0502020204030204" pitchFamily="34" charset="0"/>
              </a:rPr>
              <a:t> and Normalizer (</a:t>
            </a:r>
            <a:r>
              <a:rPr lang="en-US" dirty="0" err="1">
                <a:effectLst/>
                <a:ea typeface="Calibri" panose="020F0502020204030204" pitchFamily="34" charset="0"/>
                <a:cs typeface="Calibri" panose="020F0502020204030204" pitchFamily="34" charset="0"/>
              </a:rPr>
              <a:t>n_clusters</a:t>
            </a:r>
            <a:r>
              <a:rPr lang="en-US" dirty="0">
                <a:effectLst/>
                <a:ea typeface="Calibri" panose="020F0502020204030204" pitchFamily="34" charset="0"/>
                <a:cs typeface="Calibri" panose="020F0502020204030204" pitchFamily="34" charset="0"/>
              </a:rPr>
              <a:t>=5).</a:t>
            </a:r>
            <a:r>
              <a:rPr lang="en-US" b="1" dirty="0">
                <a:effectLst/>
                <a:ea typeface="Calibri" panose="020F0502020204030204" pitchFamily="34" charset="0"/>
                <a:cs typeface="Calibri" panose="020F0502020204030204" pitchFamily="34" charset="0"/>
              </a:rPr>
              <a:t> </a:t>
            </a:r>
            <a:r>
              <a:rPr lang="en-US" kern="1800" dirty="0">
                <a:effectLst/>
                <a:ea typeface="Times New Roman" panose="02020603050405020304" pitchFamily="18" charset="0"/>
                <a:cs typeface="Calibri" panose="020F0502020204030204" pitchFamily="34" charset="0"/>
              </a:rPr>
              <a:t>The cluster labels generated with </a:t>
            </a:r>
            <a:r>
              <a:rPr lang="en-US" kern="1800" dirty="0" err="1">
                <a:effectLst/>
                <a:ea typeface="Times New Roman" panose="02020603050405020304" pitchFamily="18" charset="0"/>
                <a:cs typeface="Calibri" panose="020F0502020204030204" pitchFamily="34" charset="0"/>
              </a:rPr>
              <a:t>Kmeans</a:t>
            </a:r>
            <a:r>
              <a:rPr lang="en-US" kern="1800" dirty="0">
                <a:effectLst/>
                <a:ea typeface="Times New Roman" panose="02020603050405020304" pitchFamily="18" charset="0"/>
                <a:cs typeface="Calibri" panose="020F0502020204030204" pitchFamily="34" charset="0"/>
              </a:rPr>
              <a:t>, with and without </a:t>
            </a:r>
            <a:r>
              <a:rPr lang="en-US" kern="1800" dirty="0" err="1">
                <a:effectLst/>
                <a:ea typeface="Times New Roman" panose="02020603050405020304" pitchFamily="18" charset="0"/>
                <a:cs typeface="Calibri" panose="020F0502020204030204" pitchFamily="34" charset="0"/>
              </a:rPr>
              <a:t>StandardScaler</a:t>
            </a:r>
            <a:r>
              <a:rPr lang="en-US" kern="1800" dirty="0">
                <a:effectLst/>
                <a:ea typeface="Times New Roman" panose="02020603050405020304" pitchFamily="18" charset="0"/>
                <a:cs typeface="Calibri" panose="020F0502020204030204" pitchFamily="34" charset="0"/>
              </a:rPr>
              <a:t>/Normalizer, are different. However, same </a:t>
            </a:r>
            <a:r>
              <a:rPr lang="en-US" kern="1800" dirty="0" err="1">
                <a:effectLst/>
                <a:ea typeface="Times New Roman" panose="02020603050405020304" pitchFamily="18" charset="0"/>
                <a:cs typeface="Calibri" panose="020F0502020204030204" pitchFamily="34" charset="0"/>
              </a:rPr>
              <a:t>GENames</a:t>
            </a:r>
            <a:r>
              <a:rPr lang="en-US" kern="1800" dirty="0">
                <a:effectLst/>
                <a:ea typeface="Times New Roman" panose="02020603050405020304" pitchFamily="18" charset="0"/>
                <a:cs typeface="Calibri" panose="020F0502020204030204" pitchFamily="34" charset="0"/>
              </a:rPr>
              <a:t> were grouped together though the cluster label is different with transformations.</a:t>
            </a:r>
            <a:endParaRPr lang="en-US"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rPr>
              <a:t>Also implemented hierarchical clustering along with and without Normalizer. Since there are 19,400 </a:t>
            </a:r>
            <a:r>
              <a:rPr lang="en-US" dirty="0" err="1">
                <a:effectLst/>
                <a:ea typeface="Calibri" panose="020F0502020204030204" pitchFamily="34" charset="0"/>
              </a:rPr>
              <a:t>GENames</a:t>
            </a:r>
            <a:r>
              <a:rPr lang="en-US" dirty="0">
                <a:effectLst/>
                <a:ea typeface="Calibri" panose="020F0502020204030204" pitchFamily="34" charset="0"/>
              </a:rPr>
              <a:t>/accessions to cluster, the hierarchical clustering seems clumsy. So, I exported the clusters and grouped them based on Species, Cultivar and Relative Maturity groups</a:t>
            </a:r>
            <a:endParaRPr lang="en-US" dirty="0"/>
          </a:p>
        </p:txBody>
      </p:sp>
    </p:spTree>
    <p:extLst>
      <p:ext uri="{BB962C8B-B14F-4D97-AF65-F5344CB8AC3E}">
        <p14:creationId xmlns:p14="http://schemas.microsoft.com/office/powerpoint/2010/main" val="332095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211CEC-3196-417D-A740-4E9D7CC42B39}"/>
              </a:ext>
            </a:extLst>
          </p:cNvPr>
          <p:cNvSpPr txBox="1"/>
          <p:nvPr/>
        </p:nvSpPr>
        <p:spPr>
          <a:xfrm>
            <a:off x="853439" y="316032"/>
            <a:ext cx="10223863" cy="4231928"/>
          </a:xfrm>
          <a:prstGeom prst="rect">
            <a:avLst/>
          </a:prstGeom>
          <a:noFill/>
        </p:spPr>
        <p:txBody>
          <a:bodyPr wrap="square">
            <a:spAutoFit/>
          </a:bodyPr>
          <a:lstStyle/>
          <a:p>
            <a:pPr marL="0" marR="0">
              <a:spcBef>
                <a:spcPts val="0"/>
              </a:spcBef>
              <a:spcAft>
                <a:spcPts val="0"/>
              </a:spcAft>
            </a:pPr>
            <a:r>
              <a:rPr lang="en-US" sz="3200" b="1" u="sng" dirty="0">
                <a:solidFill>
                  <a:srgbClr val="FF0000"/>
                </a:solidFill>
                <a:effectLst/>
                <a:ea typeface="Times New Roman" panose="02020603050405020304" pitchFamily="18" charset="0"/>
              </a:rPr>
              <a:t>For future work, </a:t>
            </a:r>
            <a:r>
              <a:rPr lang="en-US" sz="3200" b="1" u="sng" dirty="0">
                <a:solidFill>
                  <a:srgbClr val="000000"/>
                </a:solidFill>
                <a:effectLst/>
                <a:ea typeface="Times New Roman" panose="02020603050405020304" pitchFamily="18" charset="0"/>
              </a:rPr>
              <a:t>will perform clustering with Principal Component Analysis (PCA).</a:t>
            </a:r>
            <a:endParaRPr lang="en-US" sz="3200" b="1" dirty="0">
              <a:effectLst/>
              <a:ea typeface="Times New Roman" panose="02020603050405020304" pitchFamily="18" charset="0"/>
            </a:endParaRPr>
          </a:p>
          <a:p>
            <a:pPr marL="342900" marR="0" lvl="0" indent="-342900">
              <a:spcBef>
                <a:spcPts val="600"/>
              </a:spcBef>
              <a:spcAft>
                <a:spcPts val="600"/>
              </a:spcAft>
              <a:buFont typeface="Symbol" panose="05050102010706020507" pitchFamily="18" charset="2"/>
              <a:buChar char=""/>
            </a:pPr>
            <a:r>
              <a:rPr lang="en-US" b="0" dirty="0">
                <a:solidFill>
                  <a:srgbClr val="000000"/>
                </a:solidFill>
                <a:effectLst/>
                <a:ea typeface="Times New Roman" panose="02020603050405020304" pitchFamily="18" charset="0"/>
              </a:rPr>
              <a:t>Validate the cluster groups found in this study by applying the </a:t>
            </a:r>
            <a:r>
              <a:rPr lang="en-US" b="0" dirty="0" err="1">
                <a:solidFill>
                  <a:srgbClr val="000000"/>
                </a:solidFill>
                <a:effectLst/>
                <a:ea typeface="Times New Roman" panose="02020603050405020304" pitchFamily="18" charset="0"/>
              </a:rPr>
              <a:t>KMeans</a:t>
            </a:r>
            <a:r>
              <a:rPr lang="en-US" b="0" dirty="0">
                <a:solidFill>
                  <a:srgbClr val="000000"/>
                </a:solidFill>
                <a:effectLst/>
                <a:ea typeface="Times New Roman" panose="02020603050405020304" pitchFamily="18" charset="0"/>
              </a:rPr>
              <a:t>, </a:t>
            </a:r>
            <a:r>
              <a:rPr lang="en-US" b="0" dirty="0" err="1">
                <a:solidFill>
                  <a:srgbClr val="000000"/>
                </a:solidFill>
                <a:effectLst/>
                <a:ea typeface="Times New Roman" panose="02020603050405020304" pitchFamily="18" charset="0"/>
              </a:rPr>
              <a:t>Hierarchial</a:t>
            </a:r>
            <a:r>
              <a:rPr lang="en-US" b="0" dirty="0">
                <a:solidFill>
                  <a:srgbClr val="000000"/>
                </a:solidFill>
                <a:effectLst/>
                <a:ea typeface="Times New Roman" panose="02020603050405020304" pitchFamily="18" charset="0"/>
              </a:rPr>
              <a:t> models to the established germplasm from NA breeding programs and evaluating the genetic similarity of the accessions used in this study to the products/varieties released using these accessions as parents. </a:t>
            </a:r>
            <a:endParaRPr lang="en-US" b="1" dirty="0">
              <a:effectLst/>
              <a:ea typeface="Times New Roman" panose="02020603050405020304" pitchFamily="18" charset="0"/>
            </a:endParaRPr>
          </a:p>
          <a:p>
            <a:pPr marL="342900" marR="0" lvl="0" indent="-342900">
              <a:spcBef>
                <a:spcPts val="600"/>
              </a:spcBef>
              <a:spcAft>
                <a:spcPts val="600"/>
              </a:spcAft>
              <a:buFont typeface="Symbol" panose="05050102010706020507" pitchFamily="18" charset="2"/>
              <a:buChar char=""/>
            </a:pPr>
            <a:r>
              <a:rPr lang="en-US" b="0" dirty="0">
                <a:solidFill>
                  <a:srgbClr val="000000"/>
                </a:solidFill>
                <a:effectLst/>
                <a:ea typeface="Times New Roman" panose="02020603050405020304" pitchFamily="18" charset="0"/>
              </a:rPr>
              <a:t>Also evaluating the association of genetic similarity with traits/phenotypes measured on these accessions would give more value to these accessions for breeding programs. </a:t>
            </a:r>
          </a:p>
          <a:p>
            <a:pPr marL="342900" marR="0" lvl="0" indent="-342900">
              <a:spcBef>
                <a:spcPts val="600"/>
              </a:spcBef>
              <a:spcAft>
                <a:spcPts val="600"/>
              </a:spcAft>
              <a:buFont typeface="Symbol" panose="05050102010706020507" pitchFamily="18" charset="2"/>
              <a:buChar char=""/>
            </a:pPr>
            <a:r>
              <a:rPr lang="en-US" dirty="0">
                <a:effectLst/>
                <a:ea typeface="Calibri" panose="020F0502020204030204" pitchFamily="34" charset="0"/>
              </a:rPr>
              <a:t>Besides, research showed that population structure is more efficiently captured by PCA-reduced data (Patterson et al., 2006) while improving hierarchical clustering (van </a:t>
            </a:r>
            <a:r>
              <a:rPr lang="en-US" dirty="0" err="1">
                <a:effectLst/>
                <a:ea typeface="Calibri" panose="020F0502020204030204" pitchFamily="34" charset="0"/>
              </a:rPr>
              <a:t>Heerwaarden</a:t>
            </a:r>
            <a:r>
              <a:rPr lang="en-US" dirty="0">
                <a:effectLst/>
                <a:ea typeface="Calibri" panose="020F0502020204030204" pitchFamily="34" charset="0"/>
              </a:rPr>
              <a:t> et al., 2013). There is a growing interest in PCA-based clustering (Lee et al., 2009; </a:t>
            </a:r>
            <a:r>
              <a:rPr lang="en-US" dirty="0" err="1">
                <a:effectLst/>
                <a:ea typeface="Calibri" panose="020F0502020204030204" pitchFamily="34" charset="0"/>
              </a:rPr>
              <a:t>Paschou</a:t>
            </a:r>
            <a:r>
              <a:rPr lang="en-US" dirty="0">
                <a:effectLst/>
                <a:ea typeface="Calibri" panose="020F0502020204030204" pitchFamily="34" charset="0"/>
              </a:rPr>
              <a:t> et al., 2007; van </a:t>
            </a:r>
            <a:r>
              <a:rPr lang="en-US" dirty="0" err="1">
                <a:effectLst/>
                <a:ea typeface="Calibri" panose="020F0502020204030204" pitchFamily="34" charset="0"/>
              </a:rPr>
              <a:t>Heerwaarden</a:t>
            </a:r>
            <a:r>
              <a:rPr lang="en-US" dirty="0">
                <a:effectLst/>
                <a:ea typeface="Calibri" panose="020F0502020204030204" pitchFamily="34" charset="0"/>
              </a:rPr>
              <a:t> et al., 2010) calls for an understanding of the potential benefits of PCA-based data reduction for improving hierarchical clustering. So, I am planning to evaluate if PCA </a:t>
            </a:r>
            <a:endParaRPr lang="en-US" dirty="0"/>
          </a:p>
        </p:txBody>
      </p:sp>
    </p:spTree>
    <p:extLst>
      <p:ext uri="{BB962C8B-B14F-4D97-AF65-F5344CB8AC3E}">
        <p14:creationId xmlns:p14="http://schemas.microsoft.com/office/powerpoint/2010/main" val="110152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DED24-35CE-4A61-9A2F-270916962E35}"/>
              </a:ext>
            </a:extLst>
          </p:cNvPr>
          <p:cNvSpPr txBox="1"/>
          <p:nvPr/>
        </p:nvSpPr>
        <p:spPr>
          <a:xfrm>
            <a:off x="705394" y="365760"/>
            <a:ext cx="3196046" cy="584775"/>
          </a:xfrm>
          <a:prstGeom prst="rect">
            <a:avLst/>
          </a:prstGeom>
          <a:noFill/>
        </p:spPr>
        <p:txBody>
          <a:bodyPr wrap="square" rtlCol="0">
            <a:spAutoFit/>
          </a:bodyPr>
          <a:lstStyle/>
          <a:p>
            <a:r>
              <a:rPr lang="en-US" sz="3200" b="1" u="sng" dirty="0">
                <a:solidFill>
                  <a:srgbClr val="FF0000"/>
                </a:solidFill>
              </a:rPr>
              <a:t>1. Background</a:t>
            </a:r>
          </a:p>
        </p:txBody>
      </p:sp>
      <p:sp>
        <p:nvSpPr>
          <p:cNvPr id="4" name="TextBox 3">
            <a:extLst>
              <a:ext uri="{FF2B5EF4-FFF2-40B4-BE49-F238E27FC236}">
                <a16:creationId xmlns:a16="http://schemas.microsoft.com/office/drawing/2014/main" id="{2AA348B7-6DA8-4D88-BA4F-589891A811EC}"/>
              </a:ext>
            </a:extLst>
          </p:cNvPr>
          <p:cNvSpPr txBox="1"/>
          <p:nvPr/>
        </p:nvSpPr>
        <p:spPr>
          <a:xfrm>
            <a:off x="853439" y="1085450"/>
            <a:ext cx="9683931" cy="4247317"/>
          </a:xfrm>
          <a:prstGeom prst="rect">
            <a:avLst/>
          </a:prstGeom>
          <a:noFill/>
        </p:spPr>
        <p:txBody>
          <a:bodyPr wrap="square">
            <a:spAutoFit/>
          </a:bodyPr>
          <a:lstStyle/>
          <a:p>
            <a:pPr marL="285750" indent="-285750">
              <a:buFont typeface="Arial" panose="020B0604020202020204" pitchFamily="34" charset="0"/>
              <a:buChar char="•"/>
            </a:pPr>
            <a:r>
              <a:rPr lang="en-US" dirty="0"/>
              <a:t>Understanding the genetic structure of germplasm collections is a prerequisite for effective and efficient use of crop genetic resources. </a:t>
            </a:r>
          </a:p>
          <a:p>
            <a:pPr marL="285750" indent="-285750">
              <a:buFont typeface="Arial" panose="020B0604020202020204" pitchFamily="34" charset="0"/>
              <a:buChar char="•"/>
            </a:pPr>
            <a:r>
              <a:rPr lang="en-US" dirty="0"/>
              <a:t>Hierarchical clustering using all genotype data has a long history and remains a popular way of representing genetic relations between individuals (</a:t>
            </a:r>
            <a:r>
              <a:rPr lang="en-US" dirty="0" err="1"/>
              <a:t>Odong</a:t>
            </a:r>
            <a:r>
              <a:rPr lang="en-US" dirty="0"/>
              <a:t> et al., 2011a).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u="sng" dirty="0"/>
              <a:t>Goal of this study:</a:t>
            </a:r>
          </a:p>
          <a:p>
            <a:pPr marL="285750" indent="-285750">
              <a:buFont typeface="Arial" panose="020B0604020202020204" pitchFamily="34" charset="0"/>
              <a:buChar char="•"/>
            </a:pPr>
            <a:r>
              <a:rPr lang="en-US" dirty="0"/>
              <a:t>Clustering of USDA soybean germplasm collection based on genetic similarity (</a:t>
            </a:r>
            <a:r>
              <a:rPr lang="en-US" dirty="0">
                <a:hlinkClick r:id="rId2"/>
              </a:rPr>
              <a:t>https://soybase.org/snps</a:t>
            </a:r>
            <a:r>
              <a:rPr lang="en-US" dirty="0"/>
              <a:t>). </a:t>
            </a:r>
          </a:p>
          <a:p>
            <a:pPr marL="742950" lvl="1" indent="-285750">
              <a:buFont typeface="Arial" panose="020B0604020202020204" pitchFamily="34" charset="0"/>
              <a:buChar char="•"/>
            </a:pPr>
            <a:r>
              <a:rPr lang="en-US" dirty="0"/>
              <a:t>This soybean Germplasm includes 18,480 domesticated and 1168 wild soybean accessions introduced from 89 countries or developed in the United States, consists of wild, landrace and North American cultivars </a:t>
            </a:r>
            <a:r>
              <a:rPr lang="en-US" dirty="0">
                <a:hlinkClick r:id="rId3"/>
              </a:rPr>
              <a:t>https://www.ars.usda.gov/midwest-area/urbana-il/soybeanmaize-germplasm-pathology-and-genetics-research/</a:t>
            </a:r>
            <a:r>
              <a:rPr lang="en-US" dirty="0"/>
              <a:t> </a:t>
            </a:r>
          </a:p>
          <a:p>
            <a:pPr marL="742950" lvl="1" indent="-285750">
              <a:buFont typeface="Arial" panose="020B0604020202020204" pitchFamily="34" charset="0"/>
              <a:buChar char="•"/>
            </a:pPr>
            <a:r>
              <a:rPr lang="en-US" dirty="0"/>
              <a:t>This collection was genotyped with the SoySNP50K Bead Chip consists of &gt;50K single-nucleotide polymorphisms (SNPs) (Song et al., 2015) </a:t>
            </a:r>
          </a:p>
        </p:txBody>
      </p:sp>
    </p:spTree>
    <p:extLst>
      <p:ext uri="{BB962C8B-B14F-4D97-AF65-F5344CB8AC3E}">
        <p14:creationId xmlns:p14="http://schemas.microsoft.com/office/powerpoint/2010/main" val="38304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DED24-35CE-4A61-9A2F-270916962E35}"/>
              </a:ext>
            </a:extLst>
          </p:cNvPr>
          <p:cNvSpPr txBox="1"/>
          <p:nvPr/>
        </p:nvSpPr>
        <p:spPr>
          <a:xfrm>
            <a:off x="705394" y="365760"/>
            <a:ext cx="3196046" cy="584775"/>
          </a:xfrm>
          <a:prstGeom prst="rect">
            <a:avLst/>
          </a:prstGeom>
          <a:noFill/>
        </p:spPr>
        <p:txBody>
          <a:bodyPr wrap="square" rtlCol="0">
            <a:spAutoFit/>
          </a:bodyPr>
          <a:lstStyle/>
          <a:p>
            <a:r>
              <a:rPr lang="en-US" sz="3200" b="1" u="sng" dirty="0">
                <a:solidFill>
                  <a:srgbClr val="FF0000"/>
                </a:solidFill>
              </a:rPr>
              <a:t>2. Data Sources</a:t>
            </a:r>
          </a:p>
        </p:txBody>
      </p:sp>
      <p:sp>
        <p:nvSpPr>
          <p:cNvPr id="5" name="TextBox 4">
            <a:extLst>
              <a:ext uri="{FF2B5EF4-FFF2-40B4-BE49-F238E27FC236}">
                <a16:creationId xmlns:a16="http://schemas.microsoft.com/office/drawing/2014/main" id="{504AF73E-8AD0-4E58-8124-E4154341EEDA}"/>
              </a:ext>
            </a:extLst>
          </p:cNvPr>
          <p:cNvSpPr txBox="1"/>
          <p:nvPr/>
        </p:nvSpPr>
        <p:spPr>
          <a:xfrm>
            <a:off x="705393" y="1000609"/>
            <a:ext cx="10885715" cy="5078313"/>
          </a:xfrm>
          <a:prstGeom prst="rect">
            <a:avLst/>
          </a:prstGeom>
          <a:noFill/>
        </p:spPr>
        <p:txBody>
          <a:bodyPr wrap="square">
            <a:spAutoFit/>
          </a:bodyPr>
          <a:lstStyle/>
          <a:p>
            <a:r>
              <a:rPr lang="en-US" dirty="0"/>
              <a:t>2a) The SoySNP50K iSelect </a:t>
            </a:r>
            <a:r>
              <a:rPr lang="en-US" dirty="0" err="1"/>
              <a:t>BeadChip</a:t>
            </a:r>
            <a:r>
              <a:rPr lang="en-US" dirty="0"/>
              <a:t> has been used to genotype the USDA soybean germplasm (Song et al., 2015). Complete data set for 20,087 G. max and G. soja accessions genotyped with 42,509 SNPs is available for Wm82.a2 in </a:t>
            </a:r>
            <a:r>
              <a:rPr lang="en-US" dirty="0" err="1"/>
              <a:t>vcf</a:t>
            </a:r>
            <a:r>
              <a:rPr lang="en-US" dirty="0"/>
              <a:t> format </a:t>
            </a:r>
            <a:r>
              <a:rPr lang="en-US" dirty="0">
                <a:hlinkClick r:id="rId2"/>
              </a:rPr>
              <a:t>https://soybase.org/snps/soysnp50k_wm82.a2_41317.vcf.gz</a:t>
            </a:r>
            <a:r>
              <a:rPr lang="en-US" dirty="0"/>
              <a:t>.</a:t>
            </a:r>
          </a:p>
          <a:p>
            <a:endParaRPr lang="en-US" dirty="0"/>
          </a:p>
          <a:p>
            <a:r>
              <a:rPr lang="en-US" dirty="0"/>
              <a:t>2b) Minor Allele Frequencies (MAF) of SoySNP50K SNPs. Contains 40,841 of the 47,337 SNPs (86%) had minor allele frequencies &gt;10% among the landraces, elite cultivars and the wild soybean accessions </a:t>
            </a:r>
            <a:r>
              <a:rPr lang="en-US" dirty="0">
                <a:hlinkClick r:id="rId3"/>
              </a:rPr>
              <a:t>https://soybase.org/snps/snp50k_maf.txt</a:t>
            </a:r>
            <a:endParaRPr lang="en-US" dirty="0"/>
          </a:p>
          <a:p>
            <a:endParaRPr lang="en-US" dirty="0"/>
          </a:p>
          <a:p>
            <a:r>
              <a:rPr lang="en-US" dirty="0"/>
              <a:t>2c) Table S1, from Song et al., 2015. Fingerprinting soybean germplasm and its utility in genomic research. G3: Genes| Genomes| Genetics 50(10):1999-2006.). </a:t>
            </a:r>
          </a:p>
          <a:p>
            <a:pPr marL="742950" lvl="1" indent="-285750">
              <a:buFont typeface="Arial" panose="020B0604020202020204" pitchFamily="34" charset="0"/>
              <a:buChar char="•"/>
            </a:pPr>
            <a:r>
              <a:rPr lang="en-US" dirty="0"/>
              <a:t>Table S1. Description of 19,648 Glycine max and G. soja accessions genotyped with the SoySNP50K </a:t>
            </a:r>
            <a:r>
              <a:rPr lang="en-US" dirty="0" err="1"/>
              <a:t>BeadChip</a:t>
            </a:r>
            <a:r>
              <a:rPr lang="en-US" dirty="0"/>
              <a:t>.  Data include the PI (Plant Introduction) number, Species (G. max vs. G. soja), Country of origin, Cultivar name if applicable, Maturity Group, 99.9% similar to another accession (Y/N), Landrace or North American Elite cultivars used for analysis and seed weight of accessions used in the association analysis of seed weight.</a:t>
            </a:r>
          </a:p>
          <a:p>
            <a:endParaRPr lang="en-US" dirty="0"/>
          </a:p>
          <a:p>
            <a:r>
              <a:rPr lang="en-US" dirty="0"/>
              <a:t>2d) List of 19649 soybean accessions tested in this study. Soy_USDA_Accessions_descritpion.xlsx</a:t>
            </a:r>
          </a:p>
          <a:p>
            <a:endParaRPr lang="en-US" dirty="0"/>
          </a:p>
        </p:txBody>
      </p:sp>
    </p:spTree>
    <p:extLst>
      <p:ext uri="{BB962C8B-B14F-4D97-AF65-F5344CB8AC3E}">
        <p14:creationId xmlns:p14="http://schemas.microsoft.com/office/powerpoint/2010/main" val="82806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DED24-35CE-4A61-9A2F-270916962E35}"/>
              </a:ext>
            </a:extLst>
          </p:cNvPr>
          <p:cNvSpPr txBox="1"/>
          <p:nvPr/>
        </p:nvSpPr>
        <p:spPr>
          <a:xfrm>
            <a:off x="400594" y="176028"/>
            <a:ext cx="8917577" cy="584775"/>
          </a:xfrm>
          <a:prstGeom prst="rect">
            <a:avLst/>
          </a:prstGeom>
          <a:noFill/>
        </p:spPr>
        <p:txBody>
          <a:bodyPr wrap="square" rtlCol="0">
            <a:spAutoFit/>
          </a:bodyPr>
          <a:lstStyle/>
          <a:p>
            <a:r>
              <a:rPr lang="en-US" sz="3200" b="1" u="sng" dirty="0">
                <a:solidFill>
                  <a:srgbClr val="FF0000"/>
                </a:solidFill>
              </a:rPr>
              <a:t>3.Data wrangling/Exploratory data analysis:</a:t>
            </a:r>
          </a:p>
        </p:txBody>
      </p:sp>
      <p:sp>
        <p:nvSpPr>
          <p:cNvPr id="6" name="TextBox 5">
            <a:extLst>
              <a:ext uri="{FF2B5EF4-FFF2-40B4-BE49-F238E27FC236}">
                <a16:creationId xmlns:a16="http://schemas.microsoft.com/office/drawing/2014/main" id="{343E83A5-E15B-4ADD-A95E-809A1F5D7C53}"/>
              </a:ext>
            </a:extLst>
          </p:cNvPr>
          <p:cNvSpPr txBox="1"/>
          <p:nvPr/>
        </p:nvSpPr>
        <p:spPr>
          <a:xfrm>
            <a:off x="79268" y="853445"/>
            <a:ext cx="10519064" cy="774507"/>
          </a:xfrm>
          <a:prstGeom prst="rect">
            <a:avLst/>
          </a:prstGeom>
          <a:noFill/>
        </p:spPr>
        <p:txBody>
          <a:bodyPr wrap="square">
            <a:spAutoFit/>
          </a:bodyPr>
          <a:lstStyle/>
          <a:p>
            <a:pPr marL="457200" marR="0">
              <a:lnSpc>
                <a:spcPct val="107000"/>
              </a:lnSpc>
              <a:spcBef>
                <a:spcPts val="0"/>
              </a:spcBef>
              <a:spcAft>
                <a:spcPts val="800"/>
              </a:spcAft>
            </a:pPr>
            <a:r>
              <a:rPr lang="en-US" sz="18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 Soybean USDA accessions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ction="ppaction://hlinkfile"/>
              </a:rPr>
              <a:t>Soy_USDA_Accessions_descritpion.xlsx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rPr>
              <a:t>contains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dataset consists of 19649 soybean accessions coming from 89 countries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01B45FD-A4B1-42BF-9EAA-08B73D666685}"/>
              </a:ext>
            </a:extLst>
          </p:cNvPr>
          <p:cNvPicPr/>
          <p:nvPr/>
        </p:nvPicPr>
        <p:blipFill>
          <a:blip r:embed="rId3"/>
          <a:stretch>
            <a:fillRect/>
          </a:stretch>
        </p:blipFill>
        <p:spPr>
          <a:xfrm>
            <a:off x="1738935" y="1709418"/>
            <a:ext cx="5776835" cy="1053083"/>
          </a:xfrm>
          <a:prstGeom prst="rect">
            <a:avLst/>
          </a:prstGeom>
        </p:spPr>
      </p:pic>
      <p:pic>
        <p:nvPicPr>
          <p:cNvPr id="4" name="Picture 3">
            <a:extLst>
              <a:ext uri="{FF2B5EF4-FFF2-40B4-BE49-F238E27FC236}">
                <a16:creationId xmlns:a16="http://schemas.microsoft.com/office/drawing/2014/main" id="{EBAF194A-1465-4058-89FD-0F86A2E21F64}"/>
              </a:ext>
            </a:extLst>
          </p:cNvPr>
          <p:cNvPicPr>
            <a:picLocks noChangeAspect="1"/>
          </p:cNvPicPr>
          <p:nvPr/>
        </p:nvPicPr>
        <p:blipFill>
          <a:blip r:embed="rId4"/>
          <a:stretch>
            <a:fillRect/>
          </a:stretch>
        </p:blipFill>
        <p:spPr>
          <a:xfrm>
            <a:off x="4589417" y="2710178"/>
            <a:ext cx="6042085" cy="3882749"/>
          </a:xfrm>
          <a:prstGeom prst="rect">
            <a:avLst/>
          </a:prstGeom>
        </p:spPr>
      </p:pic>
      <p:sp>
        <p:nvSpPr>
          <p:cNvPr id="9" name="TextBox 8">
            <a:extLst>
              <a:ext uri="{FF2B5EF4-FFF2-40B4-BE49-F238E27FC236}">
                <a16:creationId xmlns:a16="http://schemas.microsoft.com/office/drawing/2014/main" id="{6211D847-5927-4F47-A32D-EE5FD00E52D9}"/>
              </a:ext>
            </a:extLst>
          </p:cNvPr>
          <p:cNvSpPr txBox="1"/>
          <p:nvPr/>
        </p:nvSpPr>
        <p:spPr>
          <a:xfrm>
            <a:off x="722811" y="3321372"/>
            <a:ext cx="3561806" cy="646331"/>
          </a:xfrm>
          <a:prstGeom prst="rect">
            <a:avLst/>
          </a:prstGeom>
          <a:noFill/>
        </p:spPr>
        <p:txBody>
          <a:bodyPr wrap="square">
            <a:spAutoFit/>
          </a:bodyPr>
          <a:lstStyle/>
          <a:p>
            <a:r>
              <a:rPr lang="en-US" dirty="0"/>
              <a:t>• Observed the following diversity among USDA accessions</a:t>
            </a:r>
          </a:p>
        </p:txBody>
      </p:sp>
    </p:spTree>
    <p:extLst>
      <p:ext uri="{BB962C8B-B14F-4D97-AF65-F5344CB8AC3E}">
        <p14:creationId xmlns:p14="http://schemas.microsoft.com/office/powerpoint/2010/main" val="377838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F53C5A-F825-4415-ABC8-FBCA9003E028}"/>
              </a:ext>
            </a:extLst>
          </p:cNvPr>
          <p:cNvSpPr txBox="1"/>
          <p:nvPr/>
        </p:nvSpPr>
        <p:spPr>
          <a:xfrm>
            <a:off x="792480" y="364647"/>
            <a:ext cx="10458994" cy="523220"/>
          </a:xfrm>
          <a:prstGeom prst="rect">
            <a:avLst/>
          </a:prstGeom>
          <a:noFill/>
        </p:spPr>
        <p:txBody>
          <a:bodyPr wrap="square">
            <a:spAutoFit/>
          </a:bodyPr>
          <a:lstStyle/>
          <a:p>
            <a:r>
              <a:rPr lang="en-US" sz="2800" b="1" u="sng" dirty="0">
                <a:solidFill>
                  <a:srgbClr val="FF0000"/>
                </a:solidFill>
              </a:rPr>
              <a:t>Checked the geographic distribution of the USDA accessions</a:t>
            </a:r>
          </a:p>
        </p:txBody>
      </p:sp>
      <p:pic>
        <p:nvPicPr>
          <p:cNvPr id="7" name="Picture 6">
            <a:extLst>
              <a:ext uri="{FF2B5EF4-FFF2-40B4-BE49-F238E27FC236}">
                <a16:creationId xmlns:a16="http://schemas.microsoft.com/office/drawing/2014/main" id="{12880EB8-42FE-4323-BF70-49F1C5D63D94}"/>
              </a:ext>
            </a:extLst>
          </p:cNvPr>
          <p:cNvPicPr/>
          <p:nvPr/>
        </p:nvPicPr>
        <p:blipFill>
          <a:blip r:embed="rId2"/>
          <a:stretch>
            <a:fillRect/>
          </a:stretch>
        </p:blipFill>
        <p:spPr>
          <a:xfrm>
            <a:off x="906007" y="1023983"/>
            <a:ext cx="4789398" cy="1754052"/>
          </a:xfrm>
          <a:prstGeom prst="rect">
            <a:avLst/>
          </a:prstGeom>
        </p:spPr>
      </p:pic>
      <p:pic>
        <p:nvPicPr>
          <p:cNvPr id="8" name="Picture 7">
            <a:extLst>
              <a:ext uri="{FF2B5EF4-FFF2-40B4-BE49-F238E27FC236}">
                <a16:creationId xmlns:a16="http://schemas.microsoft.com/office/drawing/2014/main" id="{37F408DF-E034-4386-A6D5-1BEF157C251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0904" y="2914151"/>
            <a:ext cx="5527403" cy="3420019"/>
          </a:xfrm>
          <a:prstGeom prst="rect">
            <a:avLst/>
          </a:prstGeom>
          <a:noFill/>
        </p:spPr>
      </p:pic>
    </p:spTree>
    <p:extLst>
      <p:ext uri="{BB962C8B-B14F-4D97-AF65-F5344CB8AC3E}">
        <p14:creationId xmlns:p14="http://schemas.microsoft.com/office/powerpoint/2010/main" val="302700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413114-CA87-4EDC-BD33-E49D75710709}"/>
              </a:ext>
            </a:extLst>
          </p:cNvPr>
          <p:cNvSpPr txBox="1"/>
          <p:nvPr/>
        </p:nvSpPr>
        <p:spPr>
          <a:xfrm>
            <a:off x="627017" y="403163"/>
            <a:ext cx="6096000" cy="584775"/>
          </a:xfrm>
          <a:prstGeom prst="rect">
            <a:avLst/>
          </a:prstGeom>
          <a:noFill/>
        </p:spPr>
        <p:txBody>
          <a:bodyPr wrap="square">
            <a:spAutoFit/>
          </a:bodyPr>
          <a:lstStyle/>
          <a:p>
            <a:r>
              <a:rPr lang="en-US" sz="3200" b="1" u="sng" dirty="0">
                <a:solidFill>
                  <a:srgbClr val="FF0000"/>
                </a:solidFill>
              </a:rPr>
              <a:t>Soybean USDA accessions filtering</a:t>
            </a:r>
          </a:p>
        </p:txBody>
      </p:sp>
      <p:sp>
        <p:nvSpPr>
          <p:cNvPr id="5" name="TextBox 4">
            <a:extLst>
              <a:ext uri="{FF2B5EF4-FFF2-40B4-BE49-F238E27FC236}">
                <a16:creationId xmlns:a16="http://schemas.microsoft.com/office/drawing/2014/main" id="{9C922A9D-E75A-42BD-96BD-FECEAC89405D}"/>
              </a:ext>
            </a:extLst>
          </p:cNvPr>
          <p:cNvSpPr txBox="1"/>
          <p:nvPr/>
        </p:nvSpPr>
        <p:spPr>
          <a:xfrm>
            <a:off x="870856" y="987938"/>
            <a:ext cx="10040983" cy="1200329"/>
          </a:xfrm>
          <a:prstGeom prst="rect">
            <a:avLst/>
          </a:prstGeom>
          <a:noFill/>
        </p:spPr>
        <p:txBody>
          <a:bodyPr wrap="square">
            <a:spAutoFit/>
          </a:bodyPr>
          <a:lstStyle/>
          <a:p>
            <a:pPr marL="285750" indent="-285750">
              <a:buFont typeface="Arial" panose="020B0604020202020204" pitchFamily="34" charset="0"/>
              <a:buChar char="•"/>
            </a:pPr>
            <a:r>
              <a:rPr lang="en-US" dirty="0"/>
              <a:t>There are 691 samples having &gt;10% missing (138 samples with 15% missing, 20 samples having &gt;20% missing data). </a:t>
            </a:r>
          </a:p>
          <a:p>
            <a:pPr marL="285750" indent="-285750">
              <a:buFont typeface="Arial" panose="020B0604020202020204" pitchFamily="34" charset="0"/>
              <a:buChar char="•"/>
            </a:pPr>
            <a:r>
              <a:rPr lang="en-US" dirty="0"/>
              <a:t>Since there aren't many samples with higher missing data, I dropped samples with &gt;10% missing data. </a:t>
            </a:r>
          </a:p>
          <a:p>
            <a:pPr marL="285750" indent="-285750">
              <a:buFont typeface="Arial" panose="020B0604020202020204" pitchFamily="34" charset="0"/>
              <a:buChar char="•"/>
            </a:pPr>
            <a:r>
              <a:rPr lang="en-US" dirty="0"/>
              <a:t>After dropping samples with &gt;10% missing data, 19396 samples are left. </a:t>
            </a:r>
          </a:p>
        </p:txBody>
      </p:sp>
      <p:graphicFrame>
        <p:nvGraphicFramePr>
          <p:cNvPr id="7" name="Table 6">
            <a:extLst>
              <a:ext uri="{FF2B5EF4-FFF2-40B4-BE49-F238E27FC236}">
                <a16:creationId xmlns:a16="http://schemas.microsoft.com/office/drawing/2014/main" id="{F06551A9-EE19-4199-A38D-3754C89F64E4}"/>
              </a:ext>
            </a:extLst>
          </p:cNvPr>
          <p:cNvGraphicFramePr>
            <a:graphicFrameLocks noGrp="1"/>
          </p:cNvGraphicFramePr>
          <p:nvPr>
            <p:extLst>
              <p:ext uri="{D42A27DB-BD31-4B8C-83A1-F6EECF244321}">
                <p14:modId xmlns:p14="http://schemas.microsoft.com/office/powerpoint/2010/main" val="3558653835"/>
              </p:ext>
            </p:extLst>
          </p:nvPr>
        </p:nvGraphicFramePr>
        <p:xfrm>
          <a:off x="1499326" y="2502034"/>
          <a:ext cx="7818846" cy="1441300"/>
        </p:xfrm>
        <a:graphic>
          <a:graphicData uri="http://schemas.openxmlformats.org/drawingml/2006/table">
            <a:tbl>
              <a:tblPr firstRow="1" firstCol="1" bandRow="1"/>
              <a:tblGrid>
                <a:gridCol w="4311915">
                  <a:extLst>
                    <a:ext uri="{9D8B030D-6E8A-4147-A177-3AD203B41FA5}">
                      <a16:colId xmlns:a16="http://schemas.microsoft.com/office/drawing/2014/main" val="2751835677"/>
                    </a:ext>
                  </a:extLst>
                </a:gridCol>
                <a:gridCol w="1592202">
                  <a:extLst>
                    <a:ext uri="{9D8B030D-6E8A-4147-A177-3AD203B41FA5}">
                      <a16:colId xmlns:a16="http://schemas.microsoft.com/office/drawing/2014/main" val="469918005"/>
                    </a:ext>
                  </a:extLst>
                </a:gridCol>
                <a:gridCol w="1914729">
                  <a:extLst>
                    <a:ext uri="{9D8B030D-6E8A-4147-A177-3AD203B41FA5}">
                      <a16:colId xmlns:a16="http://schemas.microsoft.com/office/drawing/2014/main" val="2654987258"/>
                    </a:ext>
                  </a:extLst>
                </a:gridCol>
              </a:tblGrid>
              <a:tr h="394328">
                <a:tc gridSpan="3">
                  <a:txBody>
                    <a:bodyPr/>
                    <a:lstStyle/>
                    <a:p>
                      <a:pPr marL="0" marR="0">
                        <a:lnSpc>
                          <a:spcPct val="107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Table. Number of accessions in the USDA Soybean Germplasm Collection with similarity &gt;99% based on SNP comparisons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65529435"/>
                  </a:ext>
                </a:extLst>
              </a:tr>
              <a:tr h="192673">
                <a:tc>
                  <a:txBody>
                    <a:bodyPr/>
                    <a:lstStyle/>
                    <a:p>
                      <a:pPr marL="0" marR="0">
                        <a:lnSpc>
                          <a:spcPct val="107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Similarity Among Accessions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a:effectLst/>
                          <a:latin typeface="Calibri" panose="020F0502020204030204" pitchFamily="34" charset="0"/>
                          <a:ea typeface="Times New Roman" panose="02020603050405020304" pitchFamily="18" charset="0"/>
                          <a:cs typeface="Calibri" panose="020F0502020204030204" pitchFamily="34" charset="0"/>
                        </a:rPr>
                        <a:t>G.Soja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a:effectLst/>
                          <a:latin typeface="Calibri" panose="020F0502020204030204" pitchFamily="34" charset="0"/>
                          <a:ea typeface="Times New Roman" panose="02020603050405020304" pitchFamily="18" charset="0"/>
                          <a:cs typeface="Calibri" panose="020F0502020204030204" pitchFamily="34" charset="0"/>
                        </a:rPr>
                        <a:t>G.max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643620"/>
                  </a:ext>
                </a:extLst>
              </a:tr>
              <a:tr h="340888">
                <a:tc>
                  <a:txBody>
                    <a:bodyPr/>
                    <a:lstStyle/>
                    <a:p>
                      <a:pPr marL="0" marR="0">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Accessions &gt;99% similar to another accession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362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Times New Roman" panose="02020603050405020304" pitchFamily="18" charset="0"/>
                          <a:cs typeface="Calibri" panose="020F0502020204030204" pitchFamily="34" charset="0"/>
                        </a:rPr>
                        <a:t>4299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72178"/>
                  </a:ext>
                </a:extLst>
              </a:tr>
              <a:tr h="340888">
                <a:tc>
                  <a:txBody>
                    <a:bodyPr/>
                    <a:lstStyle/>
                    <a:p>
                      <a:pPr marL="0" marR="0">
                        <a:lnSpc>
                          <a:spcPct val="107000"/>
                        </a:lnSpc>
                        <a:spcBef>
                          <a:spcPts val="0"/>
                        </a:spcBef>
                        <a:spcAft>
                          <a:spcPts val="0"/>
                        </a:spcAft>
                      </a:pPr>
                      <a:r>
                        <a:rPr lang="en-US" sz="1600">
                          <a:effectLst/>
                          <a:latin typeface="Calibri" panose="020F0502020204030204" pitchFamily="34" charset="0"/>
                          <a:ea typeface="Times New Roman" panose="02020603050405020304" pitchFamily="18" charset="0"/>
                          <a:cs typeface="Calibri" panose="020F0502020204030204" pitchFamily="34" charset="0"/>
                        </a:rPr>
                        <a:t>Proportion of accessions with &gt;99% similar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(362/1168) =31%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(4299/18480) =23.26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446149"/>
                  </a:ext>
                </a:extLst>
              </a:tr>
            </a:tbl>
          </a:graphicData>
        </a:graphic>
      </p:graphicFrame>
      <p:sp>
        <p:nvSpPr>
          <p:cNvPr id="9" name="TextBox 8">
            <a:extLst>
              <a:ext uri="{FF2B5EF4-FFF2-40B4-BE49-F238E27FC236}">
                <a16:creationId xmlns:a16="http://schemas.microsoft.com/office/drawing/2014/main" id="{DBFDE302-ED21-4F71-9264-7C7E7C8CCE8A}"/>
              </a:ext>
            </a:extLst>
          </p:cNvPr>
          <p:cNvSpPr txBox="1"/>
          <p:nvPr/>
        </p:nvSpPr>
        <p:spPr>
          <a:xfrm>
            <a:off x="957943" y="4257101"/>
            <a:ext cx="9657806" cy="369332"/>
          </a:xfrm>
          <a:prstGeom prst="rect">
            <a:avLst/>
          </a:prstGeom>
          <a:noFill/>
        </p:spPr>
        <p:txBody>
          <a:bodyPr wrap="square">
            <a:spAutoFit/>
          </a:bodyPr>
          <a:lstStyle/>
          <a:p>
            <a:r>
              <a:rPr lang="en-US" dirty="0"/>
              <a:t>• A total of 18480 G. max &amp; 1168 G. Soja accessions were used for further analysis. </a:t>
            </a:r>
          </a:p>
        </p:txBody>
      </p:sp>
    </p:spTree>
    <p:extLst>
      <p:ext uri="{BB962C8B-B14F-4D97-AF65-F5344CB8AC3E}">
        <p14:creationId xmlns:p14="http://schemas.microsoft.com/office/powerpoint/2010/main" val="381382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ABC3EE7-DE3E-4C50-B8FE-48B47EA476AD}"/>
              </a:ext>
            </a:extLst>
          </p:cNvPr>
          <p:cNvGrpSpPr/>
          <p:nvPr/>
        </p:nvGrpSpPr>
        <p:grpSpPr>
          <a:xfrm>
            <a:off x="644434" y="2534193"/>
            <a:ext cx="7006647" cy="3935827"/>
            <a:chOff x="980122" y="350998"/>
            <a:chExt cx="8821978" cy="5013035"/>
          </a:xfrm>
        </p:grpSpPr>
        <p:pic>
          <p:nvPicPr>
            <p:cNvPr id="7" name="Picture 6">
              <a:extLst>
                <a:ext uri="{FF2B5EF4-FFF2-40B4-BE49-F238E27FC236}">
                  <a16:creationId xmlns:a16="http://schemas.microsoft.com/office/drawing/2014/main" id="{8B646DF5-463A-4982-AAD9-5361CA2CDF72}"/>
                </a:ext>
              </a:extLst>
            </p:cNvPr>
            <p:cNvPicPr>
              <a:picLocks noChangeAspect="1"/>
            </p:cNvPicPr>
            <p:nvPr/>
          </p:nvPicPr>
          <p:blipFill>
            <a:blip r:embed="rId2"/>
            <a:stretch>
              <a:fillRect/>
            </a:stretch>
          </p:blipFill>
          <p:spPr>
            <a:xfrm>
              <a:off x="980122" y="605245"/>
              <a:ext cx="4257675" cy="2895600"/>
            </a:xfrm>
            <a:prstGeom prst="rect">
              <a:avLst/>
            </a:prstGeom>
          </p:spPr>
        </p:pic>
        <p:pic>
          <p:nvPicPr>
            <p:cNvPr id="9" name="Picture 8">
              <a:extLst>
                <a:ext uri="{FF2B5EF4-FFF2-40B4-BE49-F238E27FC236}">
                  <a16:creationId xmlns:a16="http://schemas.microsoft.com/office/drawing/2014/main" id="{9483A03D-0530-4C76-89B6-10486AA864AE}"/>
                </a:ext>
              </a:extLst>
            </p:cNvPr>
            <p:cNvPicPr>
              <a:picLocks noChangeAspect="1"/>
            </p:cNvPicPr>
            <p:nvPr/>
          </p:nvPicPr>
          <p:blipFill>
            <a:blip r:embed="rId3"/>
            <a:stretch>
              <a:fillRect/>
            </a:stretch>
          </p:blipFill>
          <p:spPr>
            <a:xfrm>
              <a:off x="5831634" y="732491"/>
              <a:ext cx="3970466" cy="2641108"/>
            </a:xfrm>
            <a:prstGeom prst="rect">
              <a:avLst/>
            </a:prstGeom>
          </p:spPr>
        </p:pic>
        <p:pic>
          <p:nvPicPr>
            <p:cNvPr id="11" name="Picture 10">
              <a:extLst>
                <a:ext uri="{FF2B5EF4-FFF2-40B4-BE49-F238E27FC236}">
                  <a16:creationId xmlns:a16="http://schemas.microsoft.com/office/drawing/2014/main" id="{706B2C29-4A4E-4C35-929E-A80AB90FE5FA}"/>
                </a:ext>
              </a:extLst>
            </p:cNvPr>
            <p:cNvPicPr>
              <a:picLocks noChangeAspect="1"/>
            </p:cNvPicPr>
            <p:nvPr/>
          </p:nvPicPr>
          <p:blipFill>
            <a:blip r:embed="rId4"/>
            <a:stretch>
              <a:fillRect/>
            </a:stretch>
          </p:blipFill>
          <p:spPr>
            <a:xfrm>
              <a:off x="1379570" y="3640008"/>
              <a:ext cx="5010150" cy="1724025"/>
            </a:xfrm>
            <a:prstGeom prst="rect">
              <a:avLst/>
            </a:prstGeom>
          </p:spPr>
        </p:pic>
        <p:sp>
          <p:nvSpPr>
            <p:cNvPr id="12" name="TextBox 11">
              <a:extLst>
                <a:ext uri="{FF2B5EF4-FFF2-40B4-BE49-F238E27FC236}">
                  <a16:creationId xmlns:a16="http://schemas.microsoft.com/office/drawing/2014/main" id="{EB9E66D7-2590-480F-A918-53BA81508625}"/>
                </a:ext>
              </a:extLst>
            </p:cNvPr>
            <p:cNvSpPr txBox="1"/>
            <p:nvPr/>
          </p:nvSpPr>
          <p:spPr>
            <a:xfrm>
              <a:off x="4129729" y="350998"/>
              <a:ext cx="4700762" cy="369332"/>
            </a:xfrm>
            <a:prstGeom prst="rect">
              <a:avLst/>
            </a:prstGeom>
            <a:noFill/>
          </p:spPr>
          <p:txBody>
            <a:bodyPr wrap="square" rtlCol="0">
              <a:spAutoFit/>
            </a:bodyPr>
            <a:lstStyle/>
            <a:p>
              <a:r>
                <a:rPr lang="en-US" b="1" u="sng" dirty="0"/>
                <a:t>Distribution of Missing and Het values</a:t>
              </a:r>
            </a:p>
          </p:txBody>
        </p:sp>
      </p:grpSp>
      <p:sp>
        <p:nvSpPr>
          <p:cNvPr id="8" name="TextBox 7">
            <a:extLst>
              <a:ext uri="{FF2B5EF4-FFF2-40B4-BE49-F238E27FC236}">
                <a16:creationId xmlns:a16="http://schemas.microsoft.com/office/drawing/2014/main" id="{B5478F8D-6AE8-4FDD-93BF-6CA224F3DAD0}"/>
              </a:ext>
            </a:extLst>
          </p:cNvPr>
          <p:cNvSpPr txBox="1"/>
          <p:nvPr/>
        </p:nvSpPr>
        <p:spPr>
          <a:xfrm>
            <a:off x="644434" y="272534"/>
            <a:ext cx="6096000" cy="584775"/>
          </a:xfrm>
          <a:prstGeom prst="rect">
            <a:avLst/>
          </a:prstGeom>
          <a:noFill/>
        </p:spPr>
        <p:txBody>
          <a:bodyPr wrap="square">
            <a:spAutoFit/>
          </a:bodyPr>
          <a:lstStyle/>
          <a:p>
            <a:r>
              <a:rPr lang="en-US" sz="3200" b="1" u="sng" dirty="0">
                <a:solidFill>
                  <a:srgbClr val="FF0000"/>
                </a:solidFill>
              </a:rPr>
              <a:t>Soybean 50k SNP data</a:t>
            </a:r>
          </a:p>
        </p:txBody>
      </p:sp>
      <p:pic>
        <p:nvPicPr>
          <p:cNvPr id="3" name="Picture 2">
            <a:extLst>
              <a:ext uri="{FF2B5EF4-FFF2-40B4-BE49-F238E27FC236}">
                <a16:creationId xmlns:a16="http://schemas.microsoft.com/office/drawing/2014/main" id="{6C2BBBF3-4D8B-47FF-A009-38263A9651D4}"/>
              </a:ext>
            </a:extLst>
          </p:cNvPr>
          <p:cNvPicPr>
            <a:picLocks noChangeAspect="1"/>
          </p:cNvPicPr>
          <p:nvPr/>
        </p:nvPicPr>
        <p:blipFill>
          <a:blip r:embed="rId5"/>
          <a:stretch>
            <a:fillRect/>
          </a:stretch>
        </p:blipFill>
        <p:spPr>
          <a:xfrm>
            <a:off x="1174568" y="896653"/>
            <a:ext cx="8283532" cy="1524330"/>
          </a:xfrm>
          <a:prstGeom prst="rect">
            <a:avLst/>
          </a:prstGeom>
        </p:spPr>
      </p:pic>
    </p:spTree>
    <p:extLst>
      <p:ext uri="{BB962C8B-B14F-4D97-AF65-F5344CB8AC3E}">
        <p14:creationId xmlns:p14="http://schemas.microsoft.com/office/powerpoint/2010/main" val="283766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0BA24F-E9B7-431D-9F8D-86F0A4034E04}"/>
              </a:ext>
            </a:extLst>
          </p:cNvPr>
          <p:cNvSpPr txBox="1"/>
          <p:nvPr/>
        </p:nvSpPr>
        <p:spPr>
          <a:xfrm>
            <a:off x="592183" y="350911"/>
            <a:ext cx="6096000" cy="584775"/>
          </a:xfrm>
          <a:prstGeom prst="rect">
            <a:avLst/>
          </a:prstGeom>
          <a:noFill/>
        </p:spPr>
        <p:txBody>
          <a:bodyPr wrap="square">
            <a:spAutoFit/>
          </a:bodyPr>
          <a:lstStyle/>
          <a:p>
            <a:r>
              <a:rPr lang="en-US" sz="3200" b="1" u="sng" dirty="0">
                <a:solidFill>
                  <a:srgbClr val="FF0000"/>
                </a:solidFill>
              </a:rPr>
              <a:t>Soy 50K data/SNP Filtering</a:t>
            </a:r>
          </a:p>
        </p:txBody>
      </p:sp>
      <p:sp>
        <p:nvSpPr>
          <p:cNvPr id="5" name="TextBox 4">
            <a:extLst>
              <a:ext uri="{FF2B5EF4-FFF2-40B4-BE49-F238E27FC236}">
                <a16:creationId xmlns:a16="http://schemas.microsoft.com/office/drawing/2014/main" id="{4A2A619E-A36D-4A7B-A3BC-B3BF4E856342}"/>
              </a:ext>
            </a:extLst>
          </p:cNvPr>
          <p:cNvSpPr txBox="1"/>
          <p:nvPr/>
        </p:nvSpPr>
        <p:spPr>
          <a:xfrm>
            <a:off x="1062445" y="998696"/>
            <a:ext cx="9596845" cy="1200329"/>
          </a:xfrm>
          <a:prstGeom prst="rect">
            <a:avLst/>
          </a:prstGeom>
          <a:noFill/>
        </p:spPr>
        <p:txBody>
          <a:bodyPr wrap="square">
            <a:spAutoFit/>
          </a:bodyPr>
          <a:lstStyle/>
          <a:p>
            <a:pPr marL="285750" indent="-285750">
              <a:buFont typeface="Arial" panose="020B0604020202020204" pitchFamily="34" charset="0"/>
              <a:buChar char="•"/>
            </a:pPr>
            <a:r>
              <a:rPr lang="en-US" dirty="0"/>
              <a:t>Filtered SNPs and 36729 SNPs remained after dropping SNPs with &gt;10% missing data, monomorphic SNPS, MAF&lt;0.05</a:t>
            </a:r>
          </a:p>
          <a:p>
            <a:pPr marL="285750" indent="-285750">
              <a:buFont typeface="Arial" panose="020B0604020202020204" pitchFamily="34" charset="0"/>
              <a:buChar char="•"/>
            </a:pPr>
            <a:r>
              <a:rPr lang="en-US" dirty="0"/>
              <a:t>Distribution of the filtered SNPs across 1 mega base region of 20 chromosomes of soybean is shown below.</a:t>
            </a:r>
          </a:p>
        </p:txBody>
      </p:sp>
      <p:pic>
        <p:nvPicPr>
          <p:cNvPr id="8" name="Picture 7">
            <a:extLst>
              <a:ext uri="{FF2B5EF4-FFF2-40B4-BE49-F238E27FC236}">
                <a16:creationId xmlns:a16="http://schemas.microsoft.com/office/drawing/2014/main" id="{207B0AD4-843E-49A5-9D86-C5847666B313}"/>
              </a:ext>
            </a:extLst>
          </p:cNvPr>
          <p:cNvPicPr>
            <a:picLocks noChangeAspect="1"/>
          </p:cNvPicPr>
          <p:nvPr/>
        </p:nvPicPr>
        <p:blipFill>
          <a:blip r:embed="rId2"/>
          <a:stretch>
            <a:fillRect/>
          </a:stretch>
        </p:blipFill>
        <p:spPr>
          <a:xfrm>
            <a:off x="2344154" y="2262035"/>
            <a:ext cx="5850612" cy="4371885"/>
          </a:xfrm>
          <a:prstGeom prst="rect">
            <a:avLst/>
          </a:prstGeom>
        </p:spPr>
      </p:pic>
    </p:spTree>
    <p:extLst>
      <p:ext uri="{BB962C8B-B14F-4D97-AF65-F5344CB8AC3E}">
        <p14:creationId xmlns:p14="http://schemas.microsoft.com/office/powerpoint/2010/main" val="372686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4F0D1A-448F-46C8-B01E-4D0CA0B8CF21}"/>
              </a:ext>
            </a:extLst>
          </p:cNvPr>
          <p:cNvSpPr txBox="1"/>
          <p:nvPr/>
        </p:nvSpPr>
        <p:spPr>
          <a:xfrm>
            <a:off x="583473" y="289952"/>
            <a:ext cx="7628709" cy="584775"/>
          </a:xfrm>
          <a:prstGeom prst="rect">
            <a:avLst/>
          </a:prstGeom>
          <a:noFill/>
        </p:spPr>
        <p:txBody>
          <a:bodyPr wrap="square">
            <a:spAutoFit/>
          </a:bodyPr>
          <a:lstStyle/>
          <a:p>
            <a:r>
              <a:rPr lang="en-US" sz="3200" b="1" u="sng" dirty="0">
                <a:solidFill>
                  <a:srgbClr val="FF0000"/>
                </a:solidFill>
              </a:rPr>
              <a:t>Machine learning models implemented</a:t>
            </a:r>
          </a:p>
        </p:txBody>
      </p:sp>
      <p:sp>
        <p:nvSpPr>
          <p:cNvPr id="5" name="TextBox 4">
            <a:extLst>
              <a:ext uri="{FF2B5EF4-FFF2-40B4-BE49-F238E27FC236}">
                <a16:creationId xmlns:a16="http://schemas.microsoft.com/office/drawing/2014/main" id="{27CC7749-2CD0-45D9-8E57-461BC2D51D9F}"/>
              </a:ext>
            </a:extLst>
          </p:cNvPr>
          <p:cNvSpPr txBox="1"/>
          <p:nvPr/>
        </p:nvSpPr>
        <p:spPr>
          <a:xfrm>
            <a:off x="722811" y="874727"/>
            <a:ext cx="10136778" cy="1200329"/>
          </a:xfrm>
          <a:prstGeom prst="rect">
            <a:avLst/>
          </a:prstGeom>
          <a:noFill/>
        </p:spPr>
        <p:txBody>
          <a:bodyPr wrap="square">
            <a:spAutoFit/>
          </a:bodyPr>
          <a:lstStyle/>
          <a:p>
            <a:pPr marL="285750" indent="-285750">
              <a:buFont typeface="Arial" panose="020B0604020202020204" pitchFamily="34" charset="0"/>
              <a:buChar char="•"/>
            </a:pPr>
            <a:r>
              <a:rPr lang="en-US" dirty="0"/>
              <a:t>Since this dataset doesn’t have labels, I implemented Unsupervised Learning (USL). </a:t>
            </a:r>
          </a:p>
          <a:p>
            <a:pPr marL="285750" indent="-285750">
              <a:buFont typeface="Arial" panose="020B0604020202020204" pitchFamily="34" charset="0"/>
              <a:buChar char="•"/>
            </a:pPr>
            <a:r>
              <a:rPr lang="en-US" dirty="0"/>
              <a:t>USL is a class of machine learning technique used to find patterns in data instead of predicting target variable like in supervised learning. </a:t>
            </a:r>
          </a:p>
          <a:p>
            <a:endParaRPr lang="en-US" dirty="0"/>
          </a:p>
        </p:txBody>
      </p:sp>
      <p:sp>
        <p:nvSpPr>
          <p:cNvPr id="7" name="TextBox 6">
            <a:extLst>
              <a:ext uri="{FF2B5EF4-FFF2-40B4-BE49-F238E27FC236}">
                <a16:creationId xmlns:a16="http://schemas.microsoft.com/office/drawing/2014/main" id="{AC48A099-D77C-48D1-A779-43BCFAC1B631}"/>
              </a:ext>
            </a:extLst>
          </p:cNvPr>
          <p:cNvSpPr txBox="1"/>
          <p:nvPr/>
        </p:nvSpPr>
        <p:spPr>
          <a:xfrm>
            <a:off x="583473" y="2205837"/>
            <a:ext cx="6096000" cy="523220"/>
          </a:xfrm>
          <a:prstGeom prst="rect">
            <a:avLst/>
          </a:prstGeom>
          <a:noFill/>
        </p:spPr>
        <p:txBody>
          <a:bodyPr wrap="square">
            <a:spAutoFit/>
          </a:bodyPr>
          <a:lstStyle/>
          <a:p>
            <a:r>
              <a:rPr lang="en-US" sz="2800" b="1" u="sng" dirty="0">
                <a:solidFill>
                  <a:srgbClr val="FF0000"/>
                </a:solidFill>
              </a:rPr>
              <a:t>Cluster analysis (</a:t>
            </a:r>
            <a:r>
              <a:rPr lang="en-US" sz="2800" b="1" u="sng" dirty="0" err="1">
                <a:solidFill>
                  <a:srgbClr val="FF0000"/>
                </a:solidFill>
              </a:rPr>
              <a:t>KMeans</a:t>
            </a:r>
            <a:r>
              <a:rPr lang="en-US" sz="2800" b="1" u="sng" dirty="0">
                <a:solidFill>
                  <a:srgbClr val="FF0000"/>
                </a:solidFill>
              </a:rPr>
              <a:t>)</a:t>
            </a:r>
          </a:p>
        </p:txBody>
      </p:sp>
      <p:sp>
        <p:nvSpPr>
          <p:cNvPr id="9" name="TextBox 8">
            <a:extLst>
              <a:ext uri="{FF2B5EF4-FFF2-40B4-BE49-F238E27FC236}">
                <a16:creationId xmlns:a16="http://schemas.microsoft.com/office/drawing/2014/main" id="{8241CDEA-6848-4FE9-87C7-6E2AFA1EA4FA}"/>
              </a:ext>
            </a:extLst>
          </p:cNvPr>
          <p:cNvSpPr txBox="1"/>
          <p:nvPr/>
        </p:nvSpPr>
        <p:spPr>
          <a:xfrm>
            <a:off x="722810" y="2729057"/>
            <a:ext cx="10702835" cy="1477328"/>
          </a:xfrm>
          <a:prstGeom prst="rect">
            <a:avLst/>
          </a:prstGeom>
          <a:noFill/>
        </p:spPr>
        <p:txBody>
          <a:bodyPr wrap="square">
            <a:spAutoFit/>
          </a:bodyPr>
          <a:lstStyle/>
          <a:p>
            <a:pPr marL="285750" indent="-285750">
              <a:buFont typeface="Arial" panose="020B0604020202020204" pitchFamily="34" charset="0"/>
              <a:buChar char="•"/>
            </a:pPr>
            <a:r>
              <a:rPr lang="en-US" dirty="0"/>
              <a:t>Grouping/clustering the genotypes/accessions based on similarity/patterns. </a:t>
            </a:r>
          </a:p>
          <a:p>
            <a:pPr marL="285750" indent="-285750">
              <a:buFont typeface="Arial" panose="020B0604020202020204" pitchFamily="34" charset="0"/>
              <a:buChar char="•"/>
            </a:pPr>
            <a:r>
              <a:rPr lang="en-US" dirty="0"/>
              <a:t>I implemented </a:t>
            </a:r>
            <a:r>
              <a:rPr lang="en-US" dirty="0" err="1"/>
              <a:t>KMeans</a:t>
            </a:r>
            <a:r>
              <a:rPr lang="en-US" dirty="0"/>
              <a:t> clustering model from python’s </a:t>
            </a:r>
            <a:r>
              <a:rPr lang="en-US" dirty="0" err="1"/>
              <a:t>sklearn</a:t>
            </a:r>
            <a:r>
              <a:rPr lang="en-US" dirty="0"/>
              <a:t> library, partitions dataset into k clusters based on similarity in which each observation belongs to the cluster with nearest mean. </a:t>
            </a:r>
          </a:p>
          <a:p>
            <a:pPr marL="285750" indent="-285750">
              <a:buFont typeface="Arial" panose="020B0604020202020204" pitchFamily="34" charset="0"/>
              <a:buChar char="•"/>
            </a:pPr>
            <a:r>
              <a:rPr lang="en-US" dirty="0"/>
              <a:t>Plot of inertia values of clustering with different K values showed that K means model with 5 clusters had relatively low inertia, so it looks like 5 clusters would be a good choice for this dataset.</a:t>
            </a:r>
          </a:p>
        </p:txBody>
      </p:sp>
      <p:pic>
        <p:nvPicPr>
          <p:cNvPr id="10" name="Picture 9">
            <a:extLst>
              <a:ext uri="{FF2B5EF4-FFF2-40B4-BE49-F238E27FC236}">
                <a16:creationId xmlns:a16="http://schemas.microsoft.com/office/drawing/2014/main" id="{4EEB0E44-FFDF-47C4-B81E-FBA379B3028C}"/>
              </a:ext>
            </a:extLst>
          </p:cNvPr>
          <p:cNvPicPr>
            <a:picLocks noChangeAspect="1"/>
          </p:cNvPicPr>
          <p:nvPr/>
        </p:nvPicPr>
        <p:blipFill>
          <a:blip r:embed="rId2"/>
          <a:stretch>
            <a:fillRect/>
          </a:stretch>
        </p:blipFill>
        <p:spPr>
          <a:xfrm>
            <a:off x="1693694" y="4302179"/>
            <a:ext cx="3523752" cy="2361663"/>
          </a:xfrm>
          <a:prstGeom prst="rect">
            <a:avLst/>
          </a:prstGeom>
        </p:spPr>
      </p:pic>
      <p:pic>
        <p:nvPicPr>
          <p:cNvPr id="11" name="Picture 10">
            <a:extLst>
              <a:ext uri="{FF2B5EF4-FFF2-40B4-BE49-F238E27FC236}">
                <a16:creationId xmlns:a16="http://schemas.microsoft.com/office/drawing/2014/main" id="{33890CE8-FA58-4E50-9B83-305C6B419FE6}"/>
              </a:ext>
            </a:extLst>
          </p:cNvPr>
          <p:cNvPicPr/>
          <p:nvPr/>
        </p:nvPicPr>
        <p:blipFill>
          <a:blip r:embed="rId3"/>
          <a:stretch>
            <a:fillRect/>
          </a:stretch>
        </p:blipFill>
        <p:spPr>
          <a:xfrm>
            <a:off x="8079829" y="4638032"/>
            <a:ext cx="1551850" cy="1706029"/>
          </a:xfrm>
          <a:prstGeom prst="rect">
            <a:avLst/>
          </a:prstGeom>
        </p:spPr>
      </p:pic>
      <p:sp>
        <p:nvSpPr>
          <p:cNvPr id="13" name="TextBox 12">
            <a:extLst>
              <a:ext uri="{FF2B5EF4-FFF2-40B4-BE49-F238E27FC236}">
                <a16:creationId xmlns:a16="http://schemas.microsoft.com/office/drawing/2014/main" id="{7742807D-D5C4-4EE3-9E5B-F562F7A2465A}"/>
              </a:ext>
            </a:extLst>
          </p:cNvPr>
          <p:cNvSpPr txBox="1"/>
          <p:nvPr/>
        </p:nvSpPr>
        <p:spPr>
          <a:xfrm>
            <a:off x="5651863" y="4314867"/>
            <a:ext cx="6096000" cy="646331"/>
          </a:xfrm>
          <a:prstGeom prst="rect">
            <a:avLst/>
          </a:prstGeom>
          <a:noFill/>
        </p:spPr>
        <p:txBody>
          <a:bodyPr wrap="square">
            <a:spAutoFit/>
          </a:bodyPr>
          <a:lstStyle/>
          <a:p>
            <a:r>
              <a:rPr lang="en-US" dirty="0"/>
              <a:t>• Grouped accessions into 5 clusters and predicted the label/cluster for each line.</a:t>
            </a:r>
          </a:p>
        </p:txBody>
      </p:sp>
    </p:spTree>
    <p:extLst>
      <p:ext uri="{BB962C8B-B14F-4D97-AF65-F5344CB8AC3E}">
        <p14:creationId xmlns:p14="http://schemas.microsoft.com/office/powerpoint/2010/main" val="2079786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3002</TotalTime>
  <Words>1451</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Gelli, Malli</dc:creator>
  <cp:lastModifiedBy>Gelli, Malli</cp:lastModifiedBy>
  <cp:revision>18</cp:revision>
  <dcterms:created xsi:type="dcterms:W3CDTF">2022-03-14T15:54:39Z</dcterms:created>
  <dcterms:modified xsi:type="dcterms:W3CDTF">2022-03-16T18:38:13Z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28e344-bb15-459b-97fd-14fa06bc1052_Enabled">
    <vt:lpwstr>true</vt:lpwstr>
  </property>
  <property fmtid="{D5CDD505-2E9C-101B-9397-08002B2CF9AE}" pid="3" name="MSIP_Label_0d28e344-bb15-459b-97fd-14fa06bc1052_SetDate">
    <vt:lpwstr>2022-03-16T18:38:13Z</vt:lpwstr>
  </property>
  <property fmtid="{D5CDD505-2E9C-101B-9397-08002B2CF9AE}" pid="4" name="MSIP_Label_0d28e344-bb15-459b-97fd-14fa06bc1052_Method">
    <vt:lpwstr>Standard</vt:lpwstr>
  </property>
  <property fmtid="{D5CDD505-2E9C-101B-9397-08002B2CF9AE}" pid="5" name="MSIP_Label_0d28e344-bb15-459b-97fd-14fa06bc1052_Name">
    <vt:lpwstr>Not Protected (Internal Use)</vt:lpwstr>
  </property>
  <property fmtid="{D5CDD505-2E9C-101B-9397-08002B2CF9AE}" pid="6" name="MSIP_Label_0d28e344-bb15-459b-97fd-14fa06bc1052_SiteId">
    <vt:lpwstr>3e20ecb2-9cb0-4df1-ad7b-914e31dcdda4</vt:lpwstr>
  </property>
  <property fmtid="{D5CDD505-2E9C-101B-9397-08002B2CF9AE}" pid="7" name="MSIP_Label_0d28e344-bb15-459b-97fd-14fa06bc1052_ActionId">
    <vt:lpwstr>da98bceb-293d-467d-9369-79ee93d63bbb</vt:lpwstr>
  </property>
  <property fmtid="{D5CDD505-2E9C-101B-9397-08002B2CF9AE}" pid="8" name="MSIP_Label_0d28e344-bb15-459b-97fd-14fa06bc1052_ContentBits">
    <vt:lpwstr>2</vt:lpwstr>
  </property>
</Properties>
</file>