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82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
        <p:nvSpPr>
          <p:cNvPr id="2" name="MSIPCMContentMarking" descr="{&quot;HashCode&quot;:2040281665,&quot;Placement&quot;:&quot;Footer&quot;,&quot;Top&quot;:520.3781,&quot;Left&quot;:311.686462,&quot;SlideWidth&quot;:720,&quot;SlideHeight&quot;:540}">
            <a:extLst>
              <a:ext uri="{FF2B5EF4-FFF2-40B4-BE49-F238E27FC236}">
                <a16:creationId xmlns:a16="http://schemas.microsoft.com/office/drawing/2014/main" id="{F687B105-9977-4733-90CD-183FEDCAA5D0}"/>
              </a:ext>
            </a:extLst>
          </p:cNvPr>
          <p:cNvSpPr txBox="1"/>
          <p:nvPr userDrawn="1"/>
        </p:nvSpPr>
        <p:spPr>
          <a:xfrm>
            <a:off x="3958418" y="6608802"/>
            <a:ext cx="1227164" cy="249198"/>
          </a:xfrm>
          <a:prstGeom prst="rect">
            <a:avLst/>
          </a:prstGeom>
          <a:noFill/>
        </p:spPr>
        <p:txBody>
          <a:bodyPr vert="horz" wrap="square" lIns="0" tIns="0" rIns="0" bIns="0" rtlCol="0" anchor="ctr" anchorCtr="1">
            <a:spAutoFit/>
          </a:bodyPr>
          <a:lstStyle/>
          <a:p>
            <a:pPr algn="ctr">
              <a:spcBef>
                <a:spcPts val="0"/>
              </a:spcBef>
              <a:spcAft>
                <a:spcPts val="0"/>
              </a:spcAft>
            </a:pPr>
            <a:r>
              <a:rPr lang="en-US" sz="1000">
                <a:solidFill>
                  <a:srgbClr val="000000"/>
                </a:solidFill>
                <a:latin typeface="Arial" panose="020B0604020202020204" pitchFamily="34" charset="0"/>
              </a:rPr>
              <a:t>---Internal Use--- </a:t>
            </a: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5" y="347473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12534" y="3474736"/>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Criteria for success</a:t>
            </a:r>
            <a:endParaRPr sz="1400" b="0" i="0" u="none" strike="noStrike" cap="none" dirty="0">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629808"/>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6</a:t>
            </a:r>
            <a:endParaRPr sz="1400" b="0" i="0" u="none" strike="noStrike" cap="none" dirty="0">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34137" y="469195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dirty="0">
                <a:solidFill>
                  <a:schemeClr val="dk1"/>
                </a:solidFill>
              </a:rPr>
              <a:t>Key</a:t>
            </a:r>
            <a:r>
              <a:rPr lang="en-AU" sz="1428" b="0" i="0" u="none" strike="noStrike" cap="none" dirty="0">
                <a:solidFill>
                  <a:schemeClr val="dk1"/>
                </a:solidFill>
                <a:latin typeface="Arial"/>
                <a:ea typeface="Arial"/>
                <a:cs typeface="Arial"/>
                <a:sym typeface="Arial"/>
              </a:rPr>
              <a:t> data sources </a:t>
            </a:r>
            <a:endParaRPr sz="1400" b="0" i="0" u="none" strike="noStrike" cap="none" dirty="0">
              <a:solidFill>
                <a:srgbClr val="000000"/>
              </a:solidFill>
              <a:latin typeface="Arial"/>
              <a:ea typeface="Arial"/>
              <a:cs typeface="Arial"/>
              <a:sym typeface="Arial"/>
            </a:endParaRPr>
          </a:p>
        </p:txBody>
      </p:sp>
      <p:sp>
        <p:nvSpPr>
          <p:cNvPr id="34" name="Google Shape;34;p1"/>
          <p:cNvSpPr txBox="1"/>
          <p:nvPr/>
        </p:nvSpPr>
        <p:spPr>
          <a:xfrm>
            <a:off x="195751" y="1936254"/>
            <a:ext cx="4324418" cy="127052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i="0" u="none" strike="noStrike" cap="none" dirty="0">
                <a:solidFill>
                  <a:srgbClr val="FF0000"/>
                </a:solidFill>
                <a:latin typeface="Arial"/>
                <a:ea typeface="Arial"/>
                <a:cs typeface="Arial"/>
                <a:sym typeface="Arial"/>
              </a:rPr>
              <a:t>Big Mountain Resort in Montana, a sky resort offers spectacular views for skiing or snowboard</a:t>
            </a:r>
            <a:r>
              <a:rPr lang="en-AU" sz="1070" dirty="0">
                <a:solidFill>
                  <a:srgbClr val="FF0000"/>
                </a:solidFill>
              </a:rPr>
              <a:t>. To distribute the crowd, resort installed additional chair lift, which added ~$1.6M operational costs. Their premium pricing was already above the average price of resorts in the market but is not capitalizing on its facilities as much as it could. So, Big Mountain resort wanted to restructure ticket prices while considering the facilities they provide in order to maximise the profits while remaining competitive in the market. </a:t>
            </a:r>
            <a:endParaRPr dirty="0">
              <a:solidFill>
                <a:srgbClr val="FF0000"/>
              </a:solidFill>
            </a:endParaRPr>
          </a:p>
        </p:txBody>
      </p:sp>
      <p:sp>
        <p:nvSpPr>
          <p:cNvPr id="35" name="Google Shape;35;p1"/>
          <p:cNvSpPr txBox="1"/>
          <p:nvPr/>
        </p:nvSpPr>
        <p:spPr>
          <a:xfrm>
            <a:off x="152046" y="3882639"/>
            <a:ext cx="4197983" cy="650958"/>
          </a:xfrm>
          <a:prstGeom prst="rect">
            <a:avLst/>
          </a:prstGeom>
          <a:noFill/>
          <a:ln>
            <a:noFill/>
          </a:ln>
        </p:spPr>
        <p:txBody>
          <a:bodyPr spcFirstLastPara="1" wrap="square" lIns="91425" tIns="45700" rIns="91425" bIns="45700" anchor="t" anchorCtr="0">
            <a:noAutofit/>
          </a:bodyPr>
          <a:lstStyle/>
          <a:p>
            <a:pPr lvl="0"/>
            <a:r>
              <a:rPr lang="en-US" sz="1071" dirty="0">
                <a:solidFill>
                  <a:srgbClr val="FF0000"/>
                </a:solidFill>
              </a:rPr>
              <a:t>Primary target is increased ticket price at least by $1</a:t>
            </a:r>
          </a:p>
          <a:p>
            <a:pPr lvl="0"/>
            <a:r>
              <a:rPr lang="en-US" sz="1071" i="0" u="none" strike="noStrike" cap="none" dirty="0">
                <a:solidFill>
                  <a:srgbClr val="FF0000"/>
                </a:solidFill>
                <a:latin typeface="Arial"/>
                <a:ea typeface="Arial"/>
                <a:cs typeface="Arial"/>
                <a:sym typeface="Arial"/>
              </a:rPr>
              <a:t>Determine the </a:t>
            </a:r>
            <a:r>
              <a:rPr lang="en-US" sz="1071" dirty="0">
                <a:solidFill>
                  <a:srgbClr val="FF0000"/>
                </a:solidFill>
              </a:rPr>
              <a:t>features which facilitate cut costs without undermining the ticket price </a:t>
            </a:r>
            <a:endParaRPr sz="1071" i="0" u="none" strike="noStrike" cap="none" dirty="0">
              <a:solidFill>
                <a:srgbClr val="FF0000"/>
              </a:solidFill>
              <a:sym typeface="Arial"/>
            </a:endParaRPr>
          </a:p>
        </p:txBody>
      </p:sp>
      <p:sp>
        <p:nvSpPr>
          <p:cNvPr id="36" name="Google Shape;36;p1"/>
          <p:cNvSpPr txBox="1"/>
          <p:nvPr/>
        </p:nvSpPr>
        <p:spPr>
          <a:xfrm>
            <a:off x="152046" y="5129866"/>
            <a:ext cx="4324418" cy="751488"/>
          </a:xfrm>
          <a:prstGeom prst="rect">
            <a:avLst/>
          </a:prstGeom>
          <a:noFill/>
          <a:ln>
            <a:noFill/>
          </a:ln>
        </p:spPr>
        <p:txBody>
          <a:bodyPr spcFirstLastPara="1" wrap="square" lIns="91425" tIns="45700" rIns="91425" bIns="45700" anchor="t" anchorCtr="0">
            <a:noAutofit/>
          </a:bodyPr>
          <a:lstStyle/>
          <a:p>
            <a:pPr lvl="0"/>
            <a:r>
              <a:rPr lang="en-US" sz="1200" dirty="0">
                <a:solidFill>
                  <a:srgbClr val="FF0000"/>
                </a:solidFill>
              </a:rPr>
              <a:t>Primary interest is to increase the ticket price. If needed, management would like to modify or improve operations so that increased price would appeal the customers. </a:t>
            </a:r>
            <a:endParaRPr sz="1200" b="0" i="0" u="none" strike="noStrike" cap="none" dirty="0">
              <a:solidFill>
                <a:srgbClr val="FF0000"/>
              </a:solidFill>
              <a:sym typeface="Arial"/>
            </a:endParaRPr>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i="0" u="none" strike="noStrike" cap="none" dirty="0">
                <a:solidFill>
                  <a:srgbClr val="FF0000"/>
                </a:solidFill>
                <a:latin typeface="Arial"/>
                <a:ea typeface="Arial"/>
                <a:cs typeface="Arial"/>
                <a:sym typeface="Arial"/>
              </a:rPr>
              <a:t>Limited data availability, what’s been provided is list of adult ticket prices and operations at Big Mountain resort and other resorts across united states. This limits the scope and facilitate analysis in relation to other resorts rather than analysing actual resort data related directly to increased revenue.</a:t>
            </a:r>
            <a:endParaRPr sz="1070" i="0" u="none" strike="noStrike" cap="none" dirty="0">
              <a:solidFill>
                <a:srgbClr val="FF0000"/>
              </a:solidFill>
              <a:latin typeface="Arial"/>
              <a:ea typeface="Arial"/>
              <a:cs typeface="Arial"/>
              <a:sym typeface="Arial"/>
            </a:endParaRPr>
          </a:p>
        </p:txBody>
      </p:sp>
      <p:sp>
        <p:nvSpPr>
          <p:cNvPr id="38" name="Google Shape;38;p1"/>
          <p:cNvSpPr txBox="1"/>
          <p:nvPr/>
        </p:nvSpPr>
        <p:spPr>
          <a:xfrm>
            <a:off x="4556613" y="4935523"/>
            <a:ext cx="4324418" cy="1081065"/>
          </a:xfrm>
          <a:prstGeom prst="rect">
            <a:avLst/>
          </a:prstGeom>
          <a:noFill/>
          <a:ln>
            <a:noFill/>
          </a:ln>
        </p:spPr>
        <p:txBody>
          <a:bodyPr spcFirstLastPara="1" wrap="square" lIns="91425" tIns="45700" rIns="91425" bIns="45700" anchor="t" anchorCtr="0">
            <a:noAutofit/>
          </a:bodyPr>
          <a:lstStyle/>
          <a:p>
            <a:pPr lvl="0"/>
            <a:r>
              <a:rPr lang="en-US" sz="1070" dirty="0">
                <a:solidFill>
                  <a:srgbClr val="FF0000"/>
                </a:solidFill>
              </a:rPr>
              <a:t>1) skiResorts.csv file containing ticket prices, facility information, different features </a:t>
            </a:r>
            <a:r>
              <a:rPr lang="en-US" sz="1070" dirty="0" err="1">
                <a:solidFill>
                  <a:srgbClr val="FF0000"/>
                </a:solidFill>
              </a:rPr>
              <a:t>etc</a:t>
            </a:r>
            <a:r>
              <a:rPr lang="en-US" sz="1070" dirty="0">
                <a:solidFill>
                  <a:srgbClr val="FF0000"/>
                </a:solidFill>
              </a:rPr>
              <a:t> from both Big Mountain as well as 330 competitor resorts across US.</a:t>
            </a:r>
          </a:p>
          <a:p>
            <a:pPr lvl="0"/>
            <a:r>
              <a:rPr lang="en-US" sz="1070" dirty="0">
                <a:solidFill>
                  <a:srgbClr val="FF0000"/>
                </a:solidFill>
              </a:rPr>
              <a:t>2) Also, some online information about demographics of every state. </a:t>
            </a:r>
          </a:p>
          <a:p>
            <a:pPr lvl="0"/>
            <a:r>
              <a:rPr lang="en-US" sz="1070" i="0" u="none" strike="noStrike" cap="none" dirty="0">
                <a:solidFill>
                  <a:srgbClr val="FF0000"/>
                </a:solidFill>
                <a:latin typeface="Arial"/>
                <a:ea typeface="Arial"/>
                <a:cs typeface="Arial"/>
                <a:sym typeface="Arial"/>
              </a:rPr>
              <a:t>3) Also, I can be able to reach out to stakeholders for information </a:t>
            </a:r>
            <a:endParaRPr sz="1070" i="0" u="none" strike="noStrike" cap="none" dirty="0">
              <a:solidFill>
                <a:srgbClr val="FF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607126" y="3547600"/>
            <a:ext cx="4324418" cy="1081065"/>
          </a:xfrm>
          <a:prstGeom prst="rect">
            <a:avLst/>
          </a:prstGeom>
          <a:noFill/>
          <a:ln>
            <a:noFill/>
          </a:ln>
        </p:spPr>
        <p:txBody>
          <a:bodyPr spcFirstLastPara="1" wrap="square" lIns="91425" tIns="45700" rIns="91425" bIns="45700" anchor="t" anchorCtr="0">
            <a:noAutofit/>
          </a:bodyPr>
          <a:lstStyle/>
          <a:p>
            <a:pPr lvl="0"/>
            <a:r>
              <a:rPr lang="en-US" sz="1200" dirty="0">
                <a:solidFill>
                  <a:srgbClr val="FF0000"/>
                </a:solidFill>
              </a:rPr>
              <a:t>Company share holders, head of data analysis whom I will be reporting, Director of Operations, Jimmy Blackburn, and Alesha Eisen, the Database Manager. Also, operations and finance departments are stakeholders.</a:t>
            </a:r>
            <a:endParaRPr sz="1200" b="0" i="0" u="none" strike="noStrike" cap="none" dirty="0">
              <a:solidFill>
                <a:srgbClr val="FF0000"/>
              </a:solidFill>
              <a:sym typeface="Arial"/>
            </a:endParaRPr>
          </a:p>
        </p:txBody>
      </p:sp>
      <p:sp>
        <p:nvSpPr>
          <p:cNvPr id="48" name="Google Shape;48;p1"/>
          <p:cNvSpPr txBox="1"/>
          <p:nvPr/>
        </p:nvSpPr>
        <p:spPr>
          <a:xfrm>
            <a:off x="184140" y="540901"/>
            <a:ext cx="8584648" cy="492443"/>
          </a:xfrm>
          <a:prstGeom prst="rect">
            <a:avLst/>
          </a:prstGeom>
          <a:noFill/>
          <a:ln>
            <a:noFill/>
          </a:ln>
        </p:spPr>
        <p:txBody>
          <a:bodyPr spcFirstLastPara="1" wrap="square" lIns="91425" tIns="45700" rIns="91425" bIns="45700" anchor="t" anchorCtr="0">
            <a:noAutofit/>
          </a:bodyPr>
          <a:lstStyle/>
          <a:p>
            <a:pPr lvl="0">
              <a:buSzPts val="1400"/>
            </a:pPr>
            <a:r>
              <a:rPr lang="en-AU" sz="1200" b="1" i="0" u="none" strike="noStrike" cap="none" dirty="0">
                <a:solidFill>
                  <a:srgbClr val="FF0000"/>
                </a:solidFill>
                <a:latin typeface="Arial"/>
                <a:ea typeface="Arial"/>
                <a:cs typeface="Arial"/>
                <a:sym typeface="Arial"/>
              </a:rPr>
              <a:t>How Big Mountain Resort restructures their pricing model of tickets to reflect the value of facilities they </a:t>
            </a:r>
            <a:r>
              <a:rPr lang="en-AU" sz="1200" b="1" dirty="0">
                <a:solidFill>
                  <a:srgbClr val="FF0000"/>
                </a:solidFill>
              </a:rPr>
              <a:t>provide and compensate ~1.6M operation costs of additional chair lift by October 2020. This model in turn facilitates better understanding of what each facility is worth to customers and guide our investment strategy.</a:t>
            </a:r>
            <a:endParaRPr sz="1200" b="1" i="0" u="none" strike="noStrike" cap="none" dirty="0">
              <a:solidFill>
                <a:srgbClr val="FF0000"/>
              </a:solidFill>
              <a:sym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2665</TotalTime>
  <Words>675</Words>
  <Application>Microsoft Office PowerPoint</Application>
  <PresentationFormat>On-screen Show (4:3)</PresentationFormat>
  <Paragraphs>44</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Quattrocento Sans</vt:lpstr>
      <vt:lpstr>Synergy_CF_YNR002</vt:lpstr>
      <vt:lpstr>Problem Statement Worksheet (Hypothesis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Gelli, Malli</cp:lastModifiedBy>
  <cp:revision>10</cp:revision>
  <dcterms:modified xsi:type="dcterms:W3CDTF">2021-06-13T02:04:47Z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d28e344-bb15-459b-97fd-14fa06bc1052_Enabled">
    <vt:lpwstr>true</vt:lpwstr>
  </property>
  <property fmtid="{D5CDD505-2E9C-101B-9397-08002B2CF9AE}" pid="3" name="MSIP_Label_0d28e344-bb15-459b-97fd-14fa06bc1052_SetDate">
    <vt:lpwstr>2021-06-13T02:04:47Z</vt:lpwstr>
  </property>
  <property fmtid="{D5CDD505-2E9C-101B-9397-08002B2CF9AE}" pid="4" name="MSIP_Label_0d28e344-bb15-459b-97fd-14fa06bc1052_Method">
    <vt:lpwstr>Standard</vt:lpwstr>
  </property>
  <property fmtid="{D5CDD505-2E9C-101B-9397-08002B2CF9AE}" pid="5" name="MSIP_Label_0d28e344-bb15-459b-97fd-14fa06bc1052_Name">
    <vt:lpwstr>Not Protected (Internal Use)</vt:lpwstr>
  </property>
  <property fmtid="{D5CDD505-2E9C-101B-9397-08002B2CF9AE}" pid="6" name="MSIP_Label_0d28e344-bb15-459b-97fd-14fa06bc1052_SiteId">
    <vt:lpwstr>3e20ecb2-9cb0-4df1-ad7b-914e31dcdda4</vt:lpwstr>
  </property>
  <property fmtid="{D5CDD505-2E9C-101B-9397-08002B2CF9AE}" pid="7" name="MSIP_Label_0d28e344-bb15-459b-97fd-14fa06bc1052_ActionId">
    <vt:lpwstr>4b5b3979-7803-4760-b603-e34a30c0efe7</vt:lpwstr>
  </property>
  <property fmtid="{D5CDD505-2E9C-101B-9397-08002B2CF9AE}" pid="8" name="MSIP_Label_0d28e344-bb15-459b-97fd-14fa06bc1052_ContentBits">
    <vt:lpwstr>2</vt:lpwstr>
  </property>
</Properties>
</file>