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8"/>
  </p:sldMasterIdLst>
  <p:sldIdLst>
    <p:sldId id="256" r:id="rId19"/>
    <p:sldId id="260" r:id="rId20"/>
    <p:sldId id="261" r:id="rId21"/>
    <p:sldId id="263" r:id="rId22"/>
    <p:sldId id="265" r:id="rId23"/>
    <p:sldId id="266" r:id="rId24"/>
    <p:sldId id="279" r:id="rId25"/>
    <p:sldId id="269" r:id="rId26"/>
    <p:sldId id="280" r:id="rId27"/>
    <p:sldId id="271" r:id="rId28"/>
    <p:sldId id="272" r:id="rId29"/>
    <p:sldId id="273" r:id="rId30"/>
    <p:sldId id="274" r:id="rId31"/>
    <p:sldId id="275" r:id="rId32"/>
    <p:sldId id="276" r:id="rId33"/>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580" autoAdjust="0"/>
  </p:normalViewPr>
  <p:slideViewPr>
    <p:cSldViewPr>
      <p:cViewPr>
        <p:scale>
          <a:sx n="100" d="100"/>
          <a:sy n="100" d="100"/>
        </p:scale>
        <p:origin x="-1308" y="-2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slideMaster" Target="slideMasters/slideMaster1.xml"/><Relationship Id="rId26" Type="http://schemas.openxmlformats.org/officeDocument/2006/relationships/slide" Target="slides/slide8.xml"/><Relationship Id="rId21" Type="http://schemas.openxmlformats.org/officeDocument/2006/relationships/slide" Target="slides/slide3.xml"/><Relationship Id="rId34" Type="http://schemas.openxmlformats.org/officeDocument/2006/relationships/presProps" Target="presProps.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slide" Target="slides/slide7.xml"/><Relationship Id="rId33" Type="http://schemas.openxmlformats.org/officeDocument/2006/relationships/slide" Target="slides/slide15.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slide" Target="slides/slide2.xml"/><Relationship Id="rId29" Type="http://schemas.openxmlformats.org/officeDocument/2006/relationships/slide" Target="slides/slide1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6.xml"/><Relationship Id="rId32" Type="http://schemas.openxmlformats.org/officeDocument/2006/relationships/slide" Target="slides/slide14.xml"/><Relationship Id="rId37"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slide" Target="slides/slide5.xml"/><Relationship Id="rId28" Type="http://schemas.openxmlformats.org/officeDocument/2006/relationships/slide" Target="slides/slide10.xml"/><Relationship Id="rId36" Type="http://schemas.openxmlformats.org/officeDocument/2006/relationships/theme" Target="theme/theme1.xml"/><Relationship Id="rId10" Type="http://schemas.openxmlformats.org/officeDocument/2006/relationships/customXml" Target="../customXml/item10.xml"/><Relationship Id="rId19" Type="http://schemas.openxmlformats.org/officeDocument/2006/relationships/slide" Target="slides/slide1.xml"/><Relationship Id="rId31"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slide" Target="slides/slide4.xml"/><Relationship Id="rId27" Type="http://schemas.openxmlformats.org/officeDocument/2006/relationships/slide" Target="slides/slide9.xml"/><Relationship Id="rId30" Type="http://schemas.openxmlformats.org/officeDocument/2006/relationships/slide" Target="slides/slide12.xml"/><Relationship Id="rId35" Type="http://schemas.openxmlformats.org/officeDocument/2006/relationships/viewProps" Target="viewProps.xml"/><Relationship Id="rId8" Type="http://schemas.openxmlformats.org/officeDocument/2006/relationships/customXml" Target="../customXml/item8.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A23720DD-5B6D-40BF-8493-A6B52D484E6B}" type="datetimeFigureOut">
              <a:rPr lang="tr-TR" smtClean="0"/>
              <a:t>01.04.2016</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1080906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23720DD-5B6D-40BF-8493-A6B52D484E6B}" type="datetimeFigureOut">
              <a:rPr lang="tr-TR" smtClean="0"/>
              <a:t>01.04.2016</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282770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23720DD-5B6D-40BF-8493-A6B52D484E6B}" type="datetimeFigureOut">
              <a:rPr lang="tr-TR" smtClean="0"/>
              <a:t>01.04.2016</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106830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23720DD-5B6D-40BF-8493-A6B52D484E6B}" type="datetimeFigureOut">
              <a:rPr lang="tr-TR" smtClean="0"/>
              <a:t>01.04.2016</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4086206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A23720DD-5B6D-40BF-8493-A6B52D484E6B}" type="datetimeFigureOut">
              <a:rPr lang="tr-TR" smtClean="0"/>
              <a:t>01.04.2016</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1809886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A23720DD-5B6D-40BF-8493-A6B52D484E6B}" type="datetimeFigureOut">
              <a:rPr lang="tr-TR" smtClean="0"/>
              <a:t>01.04.2016</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661343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A23720DD-5B6D-40BF-8493-A6B52D484E6B}" type="datetimeFigureOut">
              <a:rPr lang="tr-TR" smtClean="0"/>
              <a:t>01.04.2016</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4007158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A23720DD-5B6D-40BF-8493-A6B52D484E6B}" type="datetimeFigureOut">
              <a:rPr lang="tr-TR" smtClean="0"/>
              <a:t>01.04.2016</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2831503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A23720DD-5B6D-40BF-8493-A6B52D484E6B}" type="datetimeFigureOut">
              <a:rPr lang="tr-TR" smtClean="0"/>
              <a:t>01.04.2016</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1750636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A23720DD-5B6D-40BF-8493-A6B52D484E6B}" type="datetimeFigureOut">
              <a:rPr lang="tr-TR" smtClean="0"/>
              <a:t>01.04.2016</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2163982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A23720DD-5B6D-40BF-8493-A6B52D484E6B}" type="datetimeFigureOut">
              <a:rPr lang="tr-TR" smtClean="0"/>
              <a:t>01.04.2016</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2447204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3720DD-5B6D-40BF-8493-A6B52D484E6B}" type="datetimeFigureOut">
              <a:rPr lang="tr-TR" smtClean="0"/>
              <a:t>01.04.2016</a:t>
            </a:fld>
            <a:endParaRPr lang="tr-TR"/>
          </a:p>
        </p:txBody>
      </p:sp>
      <p:sp>
        <p:nvSpPr>
          <p:cNvPr id="5" name="Altbilgi Yer Tutucusu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2176B-0E47-46AC-8F43-DAB4B8A37D06}" type="slidenum">
              <a:rPr lang="tr-TR" smtClean="0"/>
              <a:t>‹#›</a:t>
            </a:fld>
            <a:endParaRPr lang="tr-TR"/>
          </a:p>
        </p:txBody>
      </p:sp>
    </p:spTree>
    <p:extLst>
      <p:ext uri="{BB962C8B-B14F-4D97-AF65-F5344CB8AC3E}">
        <p14:creationId xmlns:p14="http://schemas.microsoft.com/office/powerpoint/2010/main" val="9100766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Layout" Target="../slideLayouts/slideLayout2.xml"/><Relationship Id="rId1" Type="http://schemas.openxmlformats.org/officeDocument/2006/relationships/customXml" Target="../../customXml/item7.xml"/><Relationship Id="rId5" Type="http://schemas.openxmlformats.org/officeDocument/2006/relationships/image" Target="../media/image14.png"/><Relationship Id="rId4" Type="http://schemas.openxmlformats.org/officeDocument/2006/relationships/slide" Target="slide1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customXml" Target="../../customXml/item1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customXml" Target="../../customXml/item9.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customXml" Target="../../customXml/item8.xml"/></Relationships>
</file>

<file path=ppt/slides/_rels/slide14.xml.rels><?xml version="1.0" encoding="UTF-8" standalone="yes"?>
<Relationships xmlns="http://schemas.openxmlformats.org/package/2006/relationships"><Relationship Id="rId3" Type="http://schemas.openxmlformats.org/officeDocument/2006/relationships/hyperlink" Target="https://wealth.forcrowd.org/coni2k/new" TargetMode="External"/><Relationship Id="rId2" Type="http://schemas.openxmlformats.org/officeDocument/2006/relationships/slideLayout" Target="../slideLayouts/slideLayout2.xml"/><Relationship Id="rId1" Type="http://schemas.openxmlformats.org/officeDocument/2006/relationships/customXml" Target="../../customXml/item13.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8" Type="http://schemas.openxmlformats.org/officeDocument/2006/relationships/hyperlink" Target="https://wealth.forcrowd.org/_system/account/addPassword" TargetMode="External"/><Relationship Id="rId13" Type="http://schemas.openxmlformats.org/officeDocument/2006/relationships/hyperlink" Target="https://wealth.forcrowd.org/_system/account/login" TargetMode="External"/><Relationship Id="rId18" Type="http://schemas.openxmlformats.org/officeDocument/2006/relationships/hyperlink" Target="https://wealth.forcrowd.org/%5buserName%5d/%5bresourcePoolKey%5d/edit" TargetMode="External"/><Relationship Id="rId3" Type="http://schemas.openxmlformats.org/officeDocument/2006/relationships/hyperlink" Target="https://wealth.forcrowd.org/_system/content/basics" TargetMode="External"/><Relationship Id="rId7" Type="http://schemas.openxmlformats.org/officeDocument/2006/relationships/hyperlink" Target="https://wealth.forcrowd.org/_system/account/accountEdit" TargetMode="External"/><Relationship Id="rId12" Type="http://schemas.openxmlformats.org/officeDocument/2006/relationships/hyperlink" Target="https://wealth.forcrowd.org/_system/account/confirmEmail" TargetMode="External"/><Relationship Id="rId17" Type="http://schemas.openxmlformats.org/officeDocument/2006/relationships/hyperlink" Target="https://wealth.forcrowd.org/%5buserName%5d/new" TargetMode="External"/><Relationship Id="rId2" Type="http://schemas.openxmlformats.org/officeDocument/2006/relationships/hyperlink" Target="https://wealth.forcrowd.org/" TargetMode="External"/><Relationship Id="rId16" Type="http://schemas.openxmlformats.org/officeDocument/2006/relationships/hyperlink" Target="https://wealth.forcrowd.org/%5buserName" TargetMode="External"/><Relationship Id="rId20" Type="http://schemas.openxmlformats.org/officeDocument/2006/relationships/hyperlink" Target="https://wealth.forcrowd.org/_system/content/404" TargetMode="External"/><Relationship Id="rId1" Type="http://schemas.openxmlformats.org/officeDocument/2006/relationships/slideLayout" Target="../slideLayouts/slideLayout2.xml"/><Relationship Id="rId6" Type="http://schemas.openxmlformats.org/officeDocument/2006/relationships/hyperlink" Target="https://wealth.forcrowd.org/_system/account" TargetMode="External"/><Relationship Id="rId11" Type="http://schemas.openxmlformats.org/officeDocument/2006/relationships/hyperlink" Target="https://wealth.forcrowd.org/_system/account/changeUserName" TargetMode="External"/><Relationship Id="rId5" Type="http://schemas.openxmlformats.org/officeDocument/2006/relationships/hyperlink" Target="https://wealth.forcrowd.org/_system/resourcePool" TargetMode="External"/><Relationship Id="rId15" Type="http://schemas.openxmlformats.org/officeDocument/2006/relationships/hyperlink" Target="https://wealth.forcrowd.org/_system/account/resetPassword" TargetMode="External"/><Relationship Id="rId10" Type="http://schemas.openxmlformats.org/officeDocument/2006/relationships/hyperlink" Target="https://wealth.forcrowd.org/_system/account/changePassword" TargetMode="External"/><Relationship Id="rId19" Type="http://schemas.openxmlformats.org/officeDocument/2006/relationships/hyperlink" Target="https://wealth.forcrowd.org/%5buserName%5d/%5bresourcePoolKey" TargetMode="External"/><Relationship Id="rId4" Type="http://schemas.openxmlformats.org/officeDocument/2006/relationships/hyperlink" Target="https://wealth.forcrowd.org/_system/content/knowledgeIndex" TargetMode="External"/><Relationship Id="rId9" Type="http://schemas.openxmlformats.org/officeDocument/2006/relationships/hyperlink" Target="https://wealth.forcrowd.org/_system/account/changeEmail" TargetMode="External"/><Relationship Id="rId14" Type="http://schemas.openxmlformats.org/officeDocument/2006/relationships/hyperlink" Target="https://wealth.forcrowd.org/_system/account/register" TargetMode="External"/></Relationships>
</file>

<file path=ppt/slides/_rels/slide2.xml.rels><?xml version="1.0" encoding="UTF-8" standalone="yes"?>
<Relationships xmlns="http://schemas.openxmlformats.org/package/2006/relationships"><Relationship Id="rId3" Type="http://schemas.openxmlformats.org/officeDocument/2006/relationships/customXml" Target="../../customXml/item4.xml"/><Relationship Id="rId2" Type="http://schemas.openxmlformats.org/officeDocument/2006/relationships/customXml" Target="../../customXml/item2.xml"/><Relationship Id="rId1" Type="http://schemas.openxmlformats.org/officeDocument/2006/relationships/customXml" Target="../../customXml/item10.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customXml" Target="../../customXml/item16.xml"/><Relationship Id="rId2" Type="http://schemas.openxmlformats.org/officeDocument/2006/relationships/customXml" Target="../../customXml/item12.xml"/><Relationship Id="rId1" Type="http://schemas.openxmlformats.org/officeDocument/2006/relationships/customXml" Target="../../customXml/item1.xml"/><Relationship Id="rId6" Type="http://schemas.openxmlformats.org/officeDocument/2006/relationships/image" Target="../media/image2.png"/><Relationship Id="rId5" Type="http://schemas.openxmlformats.org/officeDocument/2006/relationships/slideLayout" Target="../slideLayouts/slideLayout2.xml"/><Relationship Id="rId4" Type="http://schemas.openxmlformats.org/officeDocument/2006/relationships/customXml" Target="../../customXml/item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customXml" Target="../../customXml/item15.xml"/><Relationship Id="rId2" Type="http://schemas.openxmlformats.org/officeDocument/2006/relationships/customXml" Target="../../customXml/item3.xml"/><Relationship Id="rId1" Type="http://schemas.openxmlformats.org/officeDocument/2006/relationships/customXml" Target="../../customXml/item6.xml"/><Relationship Id="rId5" Type="http://schemas.openxmlformats.org/officeDocument/2006/relationships/image" Target="../media/image9.png"/><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ustomXml" Target="../../customXml/item17.xml"/><Relationship Id="rId1" Type="http://schemas.openxmlformats.org/officeDocument/2006/relationships/customXml" Target="../../customXml/item1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lstStyle/>
          <a:p>
            <a:r>
              <a:rPr lang="en-US" dirty="0" smtClean="0"/>
              <a:t>Wealth Economy</a:t>
            </a:r>
            <a:endParaRPr lang="tr-TR" dirty="0"/>
          </a:p>
        </p:txBody>
      </p:sp>
      <p:sp>
        <p:nvSpPr>
          <p:cNvPr id="3" name="Alt Başlık 2"/>
          <p:cNvSpPr>
            <a:spLocks noGrp="1"/>
          </p:cNvSpPr>
          <p:nvPr>
            <p:ph type="subTitle" idx="1"/>
          </p:nvPr>
        </p:nvSpPr>
        <p:spPr/>
        <p:txBody>
          <a:bodyPr/>
          <a:lstStyle/>
          <a:p>
            <a:r>
              <a:rPr lang="en-US" dirty="0" smtClean="0"/>
              <a:t>Sketches, notes &amp; sitemap</a:t>
            </a:r>
          </a:p>
          <a:p>
            <a:r>
              <a:rPr lang="en-US" smtClean="0"/>
              <a:t>v0.1.0</a:t>
            </a:r>
            <a:endParaRPr lang="tr-TR" dirty="0"/>
          </a:p>
        </p:txBody>
      </p:sp>
    </p:spTree>
    <p:extLst>
      <p:ext uri="{BB962C8B-B14F-4D97-AF65-F5344CB8AC3E}">
        <p14:creationId xmlns:p14="http://schemas.microsoft.com/office/powerpoint/2010/main" val="21398978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ikdörtgen 10"/>
          <p:cNvSpPr/>
          <p:nvPr/>
        </p:nvSpPr>
        <p:spPr>
          <a:xfrm>
            <a:off x="323528" y="818059"/>
            <a:ext cx="6120680" cy="5832648"/>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tr-TR" dirty="0"/>
          </a:p>
        </p:txBody>
      </p:sp>
      <p:sp>
        <p:nvSpPr>
          <p:cNvPr id="2" name="Başlık 1"/>
          <p:cNvSpPr>
            <a:spLocks noGrp="1"/>
          </p:cNvSpPr>
          <p:nvPr>
            <p:ph type="title"/>
          </p:nvPr>
        </p:nvSpPr>
        <p:spPr>
          <a:xfrm>
            <a:off x="457200" y="274638"/>
            <a:ext cx="8229600" cy="562074"/>
          </a:xfrm>
        </p:spPr>
        <p:txBody>
          <a:bodyPr>
            <a:noAutofit/>
          </a:bodyPr>
          <a:lstStyle/>
          <a:p>
            <a:r>
              <a:rPr lang="en-US" sz="1600" dirty="0" smtClean="0"/>
              <a:t>Resource pool (simulation) viewer – </a:t>
            </a:r>
            <a:r>
              <a:rPr lang="en-US" sz="1600" dirty="0"/>
              <a:t>Initial page</a:t>
            </a:r>
            <a:br>
              <a:rPr lang="en-US" sz="1600" dirty="0"/>
            </a:br>
            <a:r>
              <a:rPr lang="en-US" sz="1600" dirty="0"/>
              <a:t>https://wealth.forcrowd.org/sample/All-in-One</a:t>
            </a:r>
            <a:endParaRPr lang="tr-TR" sz="1600" dirty="0"/>
          </a:p>
        </p:txBody>
      </p:sp>
      <p:sp>
        <p:nvSpPr>
          <p:cNvPr id="12" name="Başlık 1"/>
          <p:cNvSpPr txBox="1">
            <a:spLocks/>
          </p:cNvSpPr>
          <p:nvPr/>
        </p:nvSpPr>
        <p:spPr>
          <a:xfrm>
            <a:off x="393576"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Wealth Economy</a:t>
            </a:r>
            <a:endParaRPr lang="tr-TR" sz="1200" dirty="0"/>
          </a:p>
        </p:txBody>
      </p:sp>
      <p:sp>
        <p:nvSpPr>
          <p:cNvPr id="13" name="Başlık 1"/>
          <p:cNvSpPr txBox="1">
            <a:spLocks/>
          </p:cNvSpPr>
          <p:nvPr/>
        </p:nvSpPr>
        <p:spPr>
          <a:xfrm>
            <a:off x="1113656"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Articles</a:t>
            </a:r>
            <a:endParaRPr lang="tr-TR" sz="1200" dirty="0"/>
          </a:p>
        </p:txBody>
      </p:sp>
      <p:sp>
        <p:nvSpPr>
          <p:cNvPr id="15" name="Başlık 1"/>
          <p:cNvSpPr txBox="1">
            <a:spLocks/>
          </p:cNvSpPr>
          <p:nvPr/>
        </p:nvSpPr>
        <p:spPr>
          <a:xfrm>
            <a:off x="1689720"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Search</a:t>
            </a:r>
            <a:endParaRPr lang="tr-TR" sz="1200" dirty="0"/>
          </a:p>
        </p:txBody>
      </p:sp>
      <p:sp>
        <p:nvSpPr>
          <p:cNvPr id="16" name="Başlık 1"/>
          <p:cNvSpPr txBox="1">
            <a:spLocks/>
          </p:cNvSpPr>
          <p:nvPr/>
        </p:nvSpPr>
        <p:spPr>
          <a:xfrm>
            <a:off x="5434136"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Login</a:t>
            </a:r>
            <a:endParaRPr lang="tr-TR" sz="1200" dirty="0"/>
          </a:p>
        </p:txBody>
      </p:sp>
      <p:cxnSp>
        <p:nvCxnSpPr>
          <p:cNvPr id="18" name="Düz Bağlayıcı 17"/>
          <p:cNvCxnSpPr/>
          <p:nvPr/>
        </p:nvCxnSpPr>
        <p:spPr>
          <a:xfrm>
            <a:off x="323528" y="1196752"/>
            <a:ext cx="6120680" cy="0"/>
          </a:xfrm>
          <a:prstGeom prst="line">
            <a:avLst/>
          </a:prstGeom>
          <a:ln w="3175"/>
        </p:spPr>
        <p:style>
          <a:lnRef idx="1">
            <a:schemeClr val="dk1"/>
          </a:lnRef>
          <a:fillRef idx="0">
            <a:schemeClr val="dk1"/>
          </a:fillRef>
          <a:effectRef idx="0">
            <a:schemeClr val="dk1"/>
          </a:effectRef>
          <a:fontRef idx="minor">
            <a:schemeClr val="tx1"/>
          </a:fontRef>
        </p:style>
      </p:cxnSp>
      <p:sp>
        <p:nvSpPr>
          <p:cNvPr id="23" name="Başlık 1"/>
          <p:cNvSpPr txBox="1">
            <a:spLocks/>
          </p:cNvSpPr>
          <p:nvPr/>
        </p:nvSpPr>
        <p:spPr>
          <a:xfrm>
            <a:off x="5436096" y="6381328"/>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Contact us</a:t>
            </a:r>
            <a:endParaRPr lang="tr-TR" sz="1200" dirty="0"/>
          </a:p>
        </p:txBody>
      </p:sp>
      <p:cxnSp>
        <p:nvCxnSpPr>
          <p:cNvPr id="25" name="Düz Bağlayıcı 24"/>
          <p:cNvCxnSpPr/>
          <p:nvPr/>
        </p:nvCxnSpPr>
        <p:spPr>
          <a:xfrm>
            <a:off x="323528" y="6309320"/>
            <a:ext cx="6120680" cy="0"/>
          </a:xfrm>
          <a:prstGeom prst="line">
            <a:avLst/>
          </a:prstGeom>
          <a:ln w="3175"/>
        </p:spPr>
        <p:style>
          <a:lnRef idx="1">
            <a:schemeClr val="dk1"/>
          </a:lnRef>
          <a:fillRef idx="0">
            <a:schemeClr val="dk1"/>
          </a:fillRef>
          <a:effectRef idx="0">
            <a:schemeClr val="dk1"/>
          </a:effectRef>
          <a:fontRef idx="minor">
            <a:schemeClr val="tx1"/>
          </a:fontRef>
        </p:style>
      </p:cxnSp>
      <p:sp>
        <p:nvSpPr>
          <p:cNvPr id="26" name="Başlık 1"/>
          <p:cNvSpPr txBox="1">
            <a:spLocks/>
          </p:cNvSpPr>
          <p:nvPr/>
        </p:nvSpPr>
        <p:spPr>
          <a:xfrm>
            <a:off x="4786064" y="6381328"/>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err="1" smtClean="0"/>
              <a:t>Faq</a:t>
            </a:r>
            <a:endParaRPr lang="tr-TR" sz="1200" dirty="0"/>
          </a:p>
        </p:txBody>
      </p:sp>
      <p:sp>
        <p:nvSpPr>
          <p:cNvPr id="27" name="Başlık 1"/>
          <p:cNvSpPr txBox="1">
            <a:spLocks/>
          </p:cNvSpPr>
          <p:nvPr/>
        </p:nvSpPr>
        <p:spPr>
          <a:xfrm>
            <a:off x="1348681" y="6381328"/>
            <a:ext cx="631031"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Version</a:t>
            </a:r>
          </a:p>
        </p:txBody>
      </p:sp>
      <p:sp>
        <p:nvSpPr>
          <p:cNvPr id="29" name="Başlık 1"/>
          <p:cNvSpPr txBox="1">
            <a:spLocks/>
          </p:cNvSpPr>
          <p:nvPr/>
        </p:nvSpPr>
        <p:spPr>
          <a:xfrm>
            <a:off x="395536" y="6381328"/>
            <a:ext cx="1080120" cy="1936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800" dirty="0" err="1" smtClean="0"/>
              <a:t>forCrowd</a:t>
            </a:r>
            <a:r>
              <a:rPr lang="en-US" sz="800" dirty="0" smtClean="0"/>
              <a:t> Foundation</a:t>
            </a:r>
            <a:endParaRPr lang="tr-TR" sz="800" dirty="0"/>
          </a:p>
        </p:txBody>
      </p:sp>
      <p:sp>
        <p:nvSpPr>
          <p:cNvPr id="20" name="İçerik Yer Tutucusu 11"/>
          <p:cNvSpPr>
            <a:spLocks noGrp="1"/>
          </p:cNvSpPr>
          <p:nvPr>
            <p:ph idx="1"/>
          </p:nvPr>
        </p:nvSpPr>
        <p:spPr>
          <a:xfrm>
            <a:off x="6732240" y="1600200"/>
            <a:ext cx="1954560" cy="4525963"/>
          </a:xfrm>
        </p:spPr>
        <p:txBody>
          <a:bodyPr>
            <a:normAutofit fontScale="92500"/>
          </a:bodyPr>
          <a:lstStyle/>
          <a:p>
            <a:pPr>
              <a:buFont typeface="+mj-lt"/>
              <a:buAutoNum type="arabicPeriod"/>
            </a:pPr>
            <a:r>
              <a:rPr lang="en-US" sz="1200" dirty="0" smtClean="0"/>
              <a:t>My ratings vs. all user’s average ratings (results) toggle</a:t>
            </a:r>
          </a:p>
          <a:p>
            <a:pPr>
              <a:buFont typeface="+mj-lt"/>
              <a:buAutoNum type="arabicPeriod"/>
            </a:pPr>
            <a:r>
              <a:rPr lang="en-US" sz="1200" dirty="0" smtClean="0"/>
              <a:t>Every element can have its own fields &amp; items – when clicking on an element,  it shows that elements details </a:t>
            </a:r>
            <a:r>
              <a:rPr lang="en-US" sz="1200" dirty="0"/>
              <a:t>(</a:t>
            </a:r>
            <a:r>
              <a:rPr lang="en-US" sz="1200" dirty="0">
                <a:hlinkClick r:id="rId3" action="ppaction://hlinksldjump"/>
              </a:rPr>
              <a:t>see “Drill down” page</a:t>
            </a:r>
            <a:r>
              <a:rPr lang="en-US" sz="1200" dirty="0" smtClean="0"/>
              <a:t>) – Currently there is no limit for drill down</a:t>
            </a:r>
            <a:endParaRPr lang="en-US" sz="1200" dirty="0"/>
          </a:p>
          <a:p>
            <a:pPr>
              <a:buFont typeface="+mj-lt"/>
              <a:buAutoNum type="arabicPeriod"/>
            </a:pPr>
            <a:r>
              <a:rPr lang="en-US" sz="1200" dirty="0" smtClean="0"/>
              <a:t>In case there are multiple indexes on the simulation, user can compare &amp; rate them in ‘Indexes View’ (</a:t>
            </a:r>
            <a:r>
              <a:rPr lang="en-US" sz="1200" dirty="0" smtClean="0">
                <a:hlinkClick r:id="rId4" action="ppaction://hlinksldjump"/>
              </a:rPr>
              <a:t>see “Indexes View” page</a:t>
            </a:r>
            <a:r>
              <a:rPr lang="en-US" sz="1200" dirty="0" smtClean="0"/>
              <a:t>)</a:t>
            </a:r>
          </a:p>
          <a:p>
            <a:pPr>
              <a:buFont typeface="+mj-lt"/>
              <a:buAutoNum type="arabicPeriod"/>
            </a:pPr>
            <a:r>
              <a:rPr lang="en-US" sz="1200" dirty="0" smtClean="0"/>
              <a:t>Functions for all items - there are also functions for each line (see “Drill down” page) – These functions can be moved to a popup or a block at the right side (like Visual Studio windows?)</a:t>
            </a:r>
          </a:p>
        </p:txBody>
      </p:sp>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402" y="1297137"/>
            <a:ext cx="5564931" cy="4436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Metin kutusu 2"/>
          <p:cNvSpPr txBox="1"/>
          <p:nvPr/>
        </p:nvSpPr>
        <p:spPr>
          <a:xfrm>
            <a:off x="2247386" y="1346284"/>
            <a:ext cx="263214" cy="276999"/>
          </a:xfrm>
          <a:prstGeom prst="rect">
            <a:avLst/>
          </a:prstGeom>
          <a:noFill/>
        </p:spPr>
        <p:txBody>
          <a:bodyPr wrap="none" rtlCol="0">
            <a:spAutoFit/>
          </a:bodyPr>
          <a:lstStyle/>
          <a:p>
            <a:r>
              <a:rPr lang="en-US" sz="1200" dirty="0" smtClean="0">
                <a:solidFill>
                  <a:srgbClr val="FF0000"/>
                </a:solidFill>
              </a:rPr>
              <a:t>1</a:t>
            </a:r>
            <a:endParaRPr lang="tr-TR" sz="1200" dirty="0">
              <a:solidFill>
                <a:srgbClr val="FF0000"/>
              </a:solidFill>
            </a:endParaRPr>
          </a:p>
        </p:txBody>
      </p:sp>
      <p:sp>
        <p:nvSpPr>
          <p:cNvPr id="28" name="Metin kutusu 27"/>
          <p:cNvSpPr txBox="1"/>
          <p:nvPr/>
        </p:nvSpPr>
        <p:spPr>
          <a:xfrm>
            <a:off x="2411760" y="3573016"/>
            <a:ext cx="263214" cy="276999"/>
          </a:xfrm>
          <a:prstGeom prst="rect">
            <a:avLst/>
          </a:prstGeom>
          <a:noFill/>
        </p:spPr>
        <p:txBody>
          <a:bodyPr wrap="none" rtlCol="0">
            <a:spAutoFit/>
          </a:bodyPr>
          <a:lstStyle/>
          <a:p>
            <a:r>
              <a:rPr lang="en-US" sz="1200" dirty="0" smtClean="0">
                <a:solidFill>
                  <a:srgbClr val="FF0000"/>
                </a:solidFill>
              </a:rPr>
              <a:t>2</a:t>
            </a:r>
            <a:endParaRPr lang="tr-TR" sz="1200" dirty="0">
              <a:solidFill>
                <a:srgbClr val="FF0000"/>
              </a:solidFill>
            </a:endParaRPr>
          </a:p>
        </p:txBody>
      </p:sp>
      <p:sp>
        <p:nvSpPr>
          <p:cNvPr id="30" name="Metin kutusu 29"/>
          <p:cNvSpPr txBox="1"/>
          <p:nvPr/>
        </p:nvSpPr>
        <p:spPr>
          <a:xfrm>
            <a:off x="3923928" y="3573016"/>
            <a:ext cx="263214" cy="276999"/>
          </a:xfrm>
          <a:prstGeom prst="rect">
            <a:avLst/>
          </a:prstGeom>
          <a:noFill/>
        </p:spPr>
        <p:txBody>
          <a:bodyPr wrap="none" rtlCol="0">
            <a:spAutoFit/>
          </a:bodyPr>
          <a:lstStyle/>
          <a:p>
            <a:r>
              <a:rPr lang="en-US" sz="1200" dirty="0" smtClean="0">
                <a:solidFill>
                  <a:srgbClr val="FF0000"/>
                </a:solidFill>
              </a:rPr>
              <a:t>3</a:t>
            </a:r>
            <a:endParaRPr lang="tr-TR" sz="1200" dirty="0">
              <a:solidFill>
                <a:srgbClr val="FF0000"/>
              </a:solidFill>
            </a:endParaRPr>
          </a:p>
        </p:txBody>
      </p:sp>
      <p:sp>
        <p:nvSpPr>
          <p:cNvPr id="31" name="Metin kutusu 30"/>
          <p:cNvSpPr txBox="1"/>
          <p:nvPr/>
        </p:nvSpPr>
        <p:spPr>
          <a:xfrm>
            <a:off x="2195736" y="5301208"/>
            <a:ext cx="263214" cy="276999"/>
          </a:xfrm>
          <a:prstGeom prst="rect">
            <a:avLst/>
          </a:prstGeom>
          <a:noFill/>
        </p:spPr>
        <p:txBody>
          <a:bodyPr wrap="none" rtlCol="0">
            <a:spAutoFit/>
          </a:bodyPr>
          <a:lstStyle/>
          <a:p>
            <a:r>
              <a:rPr lang="en-US" sz="1200" dirty="0" smtClean="0">
                <a:solidFill>
                  <a:srgbClr val="FF0000"/>
                </a:solidFill>
              </a:rPr>
              <a:t>4</a:t>
            </a:r>
            <a:endParaRPr lang="tr-TR" sz="1200" dirty="0">
              <a:solidFill>
                <a:srgbClr val="FF0000"/>
              </a:solidFill>
            </a:endParaRPr>
          </a:p>
        </p:txBody>
      </p:sp>
      <p:sp>
        <p:nvSpPr>
          <p:cNvPr id="32" name="Content"/>
          <p:cNvSpPr/>
          <p:nvPr>
            <p:custDataLst>
              <p:custData r:id="rId1"/>
            </p:custDataLst>
          </p:nvPr>
        </p:nvSpPr>
        <p:spPr>
          <a:xfrm>
            <a:off x="467544" y="5877272"/>
            <a:ext cx="5752256" cy="36004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err="1" smtClean="0">
                <a:solidFill>
                  <a:srgbClr val="000000"/>
                </a:solidFill>
                <a:latin typeface="Segoe UI" pitchFamily="34" charset="0"/>
                <a:cs typeface="Segoe UI" pitchFamily="34" charset="0"/>
              </a:rPr>
              <a:t>Disqus</a:t>
            </a:r>
            <a:r>
              <a:rPr lang="en-US" sz="1200" dirty="0" smtClean="0">
                <a:solidFill>
                  <a:srgbClr val="000000"/>
                </a:solidFill>
                <a:latin typeface="Segoe UI" pitchFamily="34" charset="0"/>
                <a:cs typeface="Segoe UI" pitchFamily="34" charset="0"/>
              </a:rPr>
              <a:t> comments</a:t>
            </a:r>
          </a:p>
          <a:p>
            <a:endParaRPr lang="en-US" sz="1200" dirty="0">
              <a:latin typeface="Segoe UI" pitchFamily="34" charset="0"/>
              <a:cs typeface="Segoe UI" pitchFamily="34" charset="0"/>
            </a:endParaRPr>
          </a:p>
        </p:txBody>
      </p:sp>
    </p:spTree>
    <p:extLst>
      <p:ext uri="{BB962C8B-B14F-4D97-AF65-F5344CB8AC3E}">
        <p14:creationId xmlns:p14="http://schemas.microsoft.com/office/powerpoint/2010/main" val="24946394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ikdörtgen 10"/>
          <p:cNvSpPr/>
          <p:nvPr/>
        </p:nvSpPr>
        <p:spPr>
          <a:xfrm>
            <a:off x="323528" y="818059"/>
            <a:ext cx="6120680" cy="5832648"/>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tr-TR" dirty="0"/>
          </a:p>
        </p:txBody>
      </p:sp>
      <p:sp>
        <p:nvSpPr>
          <p:cNvPr id="2" name="Başlık 1"/>
          <p:cNvSpPr>
            <a:spLocks noGrp="1"/>
          </p:cNvSpPr>
          <p:nvPr>
            <p:ph type="title"/>
          </p:nvPr>
        </p:nvSpPr>
        <p:spPr>
          <a:xfrm>
            <a:off x="457200" y="274638"/>
            <a:ext cx="8229600" cy="562074"/>
          </a:xfrm>
        </p:spPr>
        <p:txBody>
          <a:bodyPr>
            <a:normAutofit/>
          </a:bodyPr>
          <a:lstStyle/>
          <a:p>
            <a:r>
              <a:rPr lang="en-US" sz="2800" dirty="0" smtClean="0"/>
              <a:t>Resource pool (simulation) viewer – Drill down</a:t>
            </a:r>
            <a:endParaRPr lang="tr-TR" sz="2800" dirty="0"/>
          </a:p>
        </p:txBody>
      </p:sp>
      <p:sp>
        <p:nvSpPr>
          <p:cNvPr id="12" name="Başlık 1"/>
          <p:cNvSpPr txBox="1">
            <a:spLocks/>
          </p:cNvSpPr>
          <p:nvPr/>
        </p:nvSpPr>
        <p:spPr>
          <a:xfrm>
            <a:off x="393576"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Wealth Economy</a:t>
            </a:r>
            <a:endParaRPr lang="tr-TR" sz="1200" dirty="0"/>
          </a:p>
        </p:txBody>
      </p:sp>
      <p:sp>
        <p:nvSpPr>
          <p:cNvPr id="13" name="Başlık 1"/>
          <p:cNvSpPr txBox="1">
            <a:spLocks/>
          </p:cNvSpPr>
          <p:nvPr/>
        </p:nvSpPr>
        <p:spPr>
          <a:xfrm>
            <a:off x="1113656"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Articles</a:t>
            </a:r>
            <a:endParaRPr lang="tr-TR" sz="1200" dirty="0"/>
          </a:p>
        </p:txBody>
      </p:sp>
      <p:sp>
        <p:nvSpPr>
          <p:cNvPr id="15" name="Başlık 1"/>
          <p:cNvSpPr txBox="1">
            <a:spLocks/>
          </p:cNvSpPr>
          <p:nvPr/>
        </p:nvSpPr>
        <p:spPr>
          <a:xfrm>
            <a:off x="1689720"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Search</a:t>
            </a:r>
            <a:endParaRPr lang="tr-TR" sz="1200" dirty="0"/>
          </a:p>
        </p:txBody>
      </p:sp>
      <p:sp>
        <p:nvSpPr>
          <p:cNvPr id="16" name="Başlık 1"/>
          <p:cNvSpPr txBox="1">
            <a:spLocks/>
          </p:cNvSpPr>
          <p:nvPr/>
        </p:nvSpPr>
        <p:spPr>
          <a:xfrm>
            <a:off x="5434136"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Login</a:t>
            </a:r>
            <a:endParaRPr lang="tr-TR" sz="1200" dirty="0"/>
          </a:p>
        </p:txBody>
      </p:sp>
      <p:cxnSp>
        <p:nvCxnSpPr>
          <p:cNvPr id="18" name="Düz Bağlayıcı 17"/>
          <p:cNvCxnSpPr/>
          <p:nvPr/>
        </p:nvCxnSpPr>
        <p:spPr>
          <a:xfrm>
            <a:off x="323528" y="1196752"/>
            <a:ext cx="6120680" cy="0"/>
          </a:xfrm>
          <a:prstGeom prst="line">
            <a:avLst/>
          </a:prstGeom>
          <a:ln w="3175"/>
        </p:spPr>
        <p:style>
          <a:lnRef idx="1">
            <a:schemeClr val="dk1"/>
          </a:lnRef>
          <a:fillRef idx="0">
            <a:schemeClr val="dk1"/>
          </a:fillRef>
          <a:effectRef idx="0">
            <a:schemeClr val="dk1"/>
          </a:effectRef>
          <a:fontRef idx="minor">
            <a:schemeClr val="tx1"/>
          </a:fontRef>
        </p:style>
      </p:cxnSp>
      <p:sp>
        <p:nvSpPr>
          <p:cNvPr id="23" name="Başlık 1"/>
          <p:cNvSpPr txBox="1">
            <a:spLocks/>
          </p:cNvSpPr>
          <p:nvPr/>
        </p:nvSpPr>
        <p:spPr>
          <a:xfrm>
            <a:off x="5436096" y="6381328"/>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Contact us</a:t>
            </a:r>
            <a:endParaRPr lang="tr-TR" sz="1200" dirty="0"/>
          </a:p>
        </p:txBody>
      </p:sp>
      <p:cxnSp>
        <p:nvCxnSpPr>
          <p:cNvPr id="25" name="Düz Bağlayıcı 24"/>
          <p:cNvCxnSpPr/>
          <p:nvPr/>
        </p:nvCxnSpPr>
        <p:spPr>
          <a:xfrm>
            <a:off x="323528" y="6309320"/>
            <a:ext cx="6120680" cy="0"/>
          </a:xfrm>
          <a:prstGeom prst="line">
            <a:avLst/>
          </a:prstGeom>
          <a:ln w="3175"/>
        </p:spPr>
        <p:style>
          <a:lnRef idx="1">
            <a:schemeClr val="dk1"/>
          </a:lnRef>
          <a:fillRef idx="0">
            <a:schemeClr val="dk1"/>
          </a:fillRef>
          <a:effectRef idx="0">
            <a:schemeClr val="dk1"/>
          </a:effectRef>
          <a:fontRef idx="minor">
            <a:schemeClr val="tx1"/>
          </a:fontRef>
        </p:style>
      </p:cxnSp>
      <p:sp>
        <p:nvSpPr>
          <p:cNvPr id="26" name="Başlık 1"/>
          <p:cNvSpPr txBox="1">
            <a:spLocks/>
          </p:cNvSpPr>
          <p:nvPr/>
        </p:nvSpPr>
        <p:spPr>
          <a:xfrm>
            <a:off x="4786064" y="6381328"/>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err="1" smtClean="0"/>
              <a:t>Faq</a:t>
            </a:r>
            <a:endParaRPr lang="tr-TR" sz="1200" dirty="0"/>
          </a:p>
        </p:txBody>
      </p:sp>
      <p:sp>
        <p:nvSpPr>
          <p:cNvPr id="27" name="Başlık 1"/>
          <p:cNvSpPr txBox="1">
            <a:spLocks/>
          </p:cNvSpPr>
          <p:nvPr/>
        </p:nvSpPr>
        <p:spPr>
          <a:xfrm>
            <a:off x="1348681" y="6381328"/>
            <a:ext cx="631031"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Version</a:t>
            </a:r>
          </a:p>
        </p:txBody>
      </p:sp>
      <p:sp>
        <p:nvSpPr>
          <p:cNvPr id="29" name="Başlık 1"/>
          <p:cNvSpPr txBox="1">
            <a:spLocks/>
          </p:cNvSpPr>
          <p:nvPr/>
        </p:nvSpPr>
        <p:spPr>
          <a:xfrm>
            <a:off x="395536" y="6381328"/>
            <a:ext cx="1080120" cy="1936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800" dirty="0" err="1" smtClean="0"/>
              <a:t>forCrowd</a:t>
            </a:r>
            <a:r>
              <a:rPr lang="en-US" sz="800" dirty="0" smtClean="0"/>
              <a:t> Foundation</a:t>
            </a:r>
            <a:endParaRPr lang="tr-TR" sz="800" dirty="0"/>
          </a:p>
        </p:txBody>
      </p:sp>
      <p:sp>
        <p:nvSpPr>
          <p:cNvPr id="20" name="İçerik Yer Tutucusu 11"/>
          <p:cNvSpPr>
            <a:spLocks noGrp="1"/>
          </p:cNvSpPr>
          <p:nvPr>
            <p:ph idx="1"/>
          </p:nvPr>
        </p:nvSpPr>
        <p:spPr>
          <a:xfrm>
            <a:off x="6732240" y="1600200"/>
            <a:ext cx="1954560" cy="4525963"/>
          </a:xfrm>
        </p:spPr>
        <p:txBody>
          <a:bodyPr>
            <a:normAutofit/>
          </a:bodyPr>
          <a:lstStyle/>
          <a:p>
            <a:pPr>
              <a:buFont typeface="+mj-lt"/>
              <a:buAutoNum type="arabicPeriod"/>
            </a:pPr>
            <a:r>
              <a:rPr lang="en-US" sz="1200" dirty="0" smtClean="0"/>
              <a:t>In drill down pages, breadcrumb links appear to let the user go back to initial page</a:t>
            </a:r>
          </a:p>
          <a:p>
            <a:pPr>
              <a:buFont typeface="+mj-lt"/>
              <a:buAutoNum type="arabicPeriod"/>
            </a:pPr>
            <a:r>
              <a:rPr lang="en-US" sz="1200" dirty="0" smtClean="0"/>
              <a:t>Functions per line</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442" y="1340768"/>
            <a:ext cx="5832648" cy="4464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Metin kutusu 20"/>
          <p:cNvSpPr txBox="1"/>
          <p:nvPr/>
        </p:nvSpPr>
        <p:spPr>
          <a:xfrm>
            <a:off x="935596" y="1787007"/>
            <a:ext cx="263214" cy="276999"/>
          </a:xfrm>
          <a:prstGeom prst="rect">
            <a:avLst/>
          </a:prstGeom>
          <a:noFill/>
        </p:spPr>
        <p:txBody>
          <a:bodyPr wrap="none" rtlCol="0">
            <a:spAutoFit/>
          </a:bodyPr>
          <a:lstStyle/>
          <a:p>
            <a:r>
              <a:rPr lang="en-US" sz="1200" dirty="0" smtClean="0">
                <a:solidFill>
                  <a:srgbClr val="FF0000"/>
                </a:solidFill>
              </a:rPr>
              <a:t>1</a:t>
            </a:r>
            <a:endParaRPr lang="tr-TR" sz="1200" dirty="0">
              <a:solidFill>
                <a:srgbClr val="FF0000"/>
              </a:solidFill>
            </a:endParaRPr>
          </a:p>
        </p:txBody>
      </p:sp>
      <p:sp>
        <p:nvSpPr>
          <p:cNvPr id="22" name="Metin kutusu 21"/>
          <p:cNvSpPr txBox="1"/>
          <p:nvPr/>
        </p:nvSpPr>
        <p:spPr>
          <a:xfrm>
            <a:off x="1716498" y="4809884"/>
            <a:ext cx="263214" cy="276999"/>
          </a:xfrm>
          <a:prstGeom prst="rect">
            <a:avLst/>
          </a:prstGeom>
          <a:noFill/>
        </p:spPr>
        <p:txBody>
          <a:bodyPr wrap="none" rtlCol="0">
            <a:spAutoFit/>
          </a:bodyPr>
          <a:lstStyle/>
          <a:p>
            <a:r>
              <a:rPr lang="en-US" sz="1200" dirty="0" smtClean="0">
                <a:solidFill>
                  <a:srgbClr val="FF0000"/>
                </a:solidFill>
              </a:rPr>
              <a:t>2</a:t>
            </a:r>
            <a:endParaRPr lang="tr-TR" sz="1200" dirty="0">
              <a:solidFill>
                <a:srgbClr val="FF0000"/>
              </a:solidFill>
            </a:endParaRPr>
          </a:p>
        </p:txBody>
      </p:sp>
      <p:sp>
        <p:nvSpPr>
          <p:cNvPr id="24" name="Content"/>
          <p:cNvSpPr/>
          <p:nvPr>
            <p:custDataLst>
              <p:custData r:id="rId1"/>
            </p:custDataLst>
          </p:nvPr>
        </p:nvSpPr>
        <p:spPr>
          <a:xfrm>
            <a:off x="467544" y="5877272"/>
            <a:ext cx="5752256" cy="36004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err="1" smtClean="0">
                <a:solidFill>
                  <a:srgbClr val="000000"/>
                </a:solidFill>
                <a:latin typeface="Segoe UI" pitchFamily="34" charset="0"/>
                <a:cs typeface="Segoe UI" pitchFamily="34" charset="0"/>
              </a:rPr>
              <a:t>Disqus</a:t>
            </a:r>
            <a:r>
              <a:rPr lang="en-US" sz="1200" dirty="0" smtClean="0">
                <a:solidFill>
                  <a:srgbClr val="000000"/>
                </a:solidFill>
                <a:latin typeface="Segoe UI" pitchFamily="34" charset="0"/>
                <a:cs typeface="Segoe UI" pitchFamily="34" charset="0"/>
              </a:rPr>
              <a:t> comments</a:t>
            </a:r>
          </a:p>
          <a:p>
            <a:endParaRPr lang="en-US" sz="1200" dirty="0">
              <a:latin typeface="Segoe UI" pitchFamily="34" charset="0"/>
              <a:cs typeface="Segoe UI" pitchFamily="34" charset="0"/>
            </a:endParaRPr>
          </a:p>
        </p:txBody>
      </p:sp>
    </p:spTree>
    <p:extLst>
      <p:ext uri="{BB962C8B-B14F-4D97-AF65-F5344CB8AC3E}">
        <p14:creationId xmlns:p14="http://schemas.microsoft.com/office/powerpoint/2010/main" val="3594728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ikdörtgen 10"/>
          <p:cNvSpPr/>
          <p:nvPr/>
        </p:nvSpPr>
        <p:spPr>
          <a:xfrm>
            <a:off x="323528" y="818059"/>
            <a:ext cx="6120680" cy="5832648"/>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tr-TR" dirty="0"/>
          </a:p>
        </p:txBody>
      </p:sp>
      <p:sp>
        <p:nvSpPr>
          <p:cNvPr id="2" name="Başlık 1"/>
          <p:cNvSpPr>
            <a:spLocks noGrp="1"/>
          </p:cNvSpPr>
          <p:nvPr>
            <p:ph type="title"/>
          </p:nvPr>
        </p:nvSpPr>
        <p:spPr>
          <a:xfrm>
            <a:off x="457200" y="274638"/>
            <a:ext cx="8229600" cy="562074"/>
          </a:xfrm>
        </p:spPr>
        <p:txBody>
          <a:bodyPr>
            <a:normAutofit/>
          </a:bodyPr>
          <a:lstStyle/>
          <a:p>
            <a:r>
              <a:rPr lang="en-US" sz="2800" dirty="0" smtClean="0"/>
              <a:t>Resource pool (simulation) viewer – Indexes view</a:t>
            </a:r>
            <a:endParaRPr lang="tr-TR" sz="2800" dirty="0"/>
          </a:p>
        </p:txBody>
      </p:sp>
      <p:sp>
        <p:nvSpPr>
          <p:cNvPr id="12" name="Başlık 1"/>
          <p:cNvSpPr txBox="1">
            <a:spLocks/>
          </p:cNvSpPr>
          <p:nvPr/>
        </p:nvSpPr>
        <p:spPr>
          <a:xfrm>
            <a:off x="393576"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Wealth Economy</a:t>
            </a:r>
            <a:endParaRPr lang="tr-TR" sz="1200" dirty="0"/>
          </a:p>
        </p:txBody>
      </p:sp>
      <p:sp>
        <p:nvSpPr>
          <p:cNvPr id="13" name="Başlık 1"/>
          <p:cNvSpPr txBox="1">
            <a:spLocks/>
          </p:cNvSpPr>
          <p:nvPr/>
        </p:nvSpPr>
        <p:spPr>
          <a:xfrm>
            <a:off x="1113656"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Articles</a:t>
            </a:r>
            <a:endParaRPr lang="tr-TR" sz="1200" dirty="0"/>
          </a:p>
        </p:txBody>
      </p:sp>
      <p:sp>
        <p:nvSpPr>
          <p:cNvPr id="15" name="Başlık 1"/>
          <p:cNvSpPr txBox="1">
            <a:spLocks/>
          </p:cNvSpPr>
          <p:nvPr/>
        </p:nvSpPr>
        <p:spPr>
          <a:xfrm>
            <a:off x="1689720"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Search</a:t>
            </a:r>
            <a:endParaRPr lang="tr-TR" sz="1200" dirty="0"/>
          </a:p>
        </p:txBody>
      </p:sp>
      <p:sp>
        <p:nvSpPr>
          <p:cNvPr id="16" name="Başlık 1"/>
          <p:cNvSpPr txBox="1">
            <a:spLocks/>
          </p:cNvSpPr>
          <p:nvPr/>
        </p:nvSpPr>
        <p:spPr>
          <a:xfrm>
            <a:off x="5434136"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Login</a:t>
            </a:r>
            <a:endParaRPr lang="tr-TR" sz="1200" dirty="0"/>
          </a:p>
        </p:txBody>
      </p:sp>
      <p:cxnSp>
        <p:nvCxnSpPr>
          <p:cNvPr id="18" name="Düz Bağlayıcı 17"/>
          <p:cNvCxnSpPr/>
          <p:nvPr/>
        </p:nvCxnSpPr>
        <p:spPr>
          <a:xfrm>
            <a:off x="323528" y="1196752"/>
            <a:ext cx="6120680" cy="0"/>
          </a:xfrm>
          <a:prstGeom prst="line">
            <a:avLst/>
          </a:prstGeom>
          <a:ln w="3175"/>
        </p:spPr>
        <p:style>
          <a:lnRef idx="1">
            <a:schemeClr val="dk1"/>
          </a:lnRef>
          <a:fillRef idx="0">
            <a:schemeClr val="dk1"/>
          </a:fillRef>
          <a:effectRef idx="0">
            <a:schemeClr val="dk1"/>
          </a:effectRef>
          <a:fontRef idx="minor">
            <a:schemeClr val="tx1"/>
          </a:fontRef>
        </p:style>
      </p:cxnSp>
      <p:sp>
        <p:nvSpPr>
          <p:cNvPr id="23" name="Başlık 1"/>
          <p:cNvSpPr txBox="1">
            <a:spLocks/>
          </p:cNvSpPr>
          <p:nvPr/>
        </p:nvSpPr>
        <p:spPr>
          <a:xfrm>
            <a:off x="5436096" y="6381328"/>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Contact us</a:t>
            </a:r>
            <a:endParaRPr lang="tr-TR" sz="1200" dirty="0"/>
          </a:p>
        </p:txBody>
      </p:sp>
      <p:cxnSp>
        <p:nvCxnSpPr>
          <p:cNvPr id="25" name="Düz Bağlayıcı 24"/>
          <p:cNvCxnSpPr/>
          <p:nvPr/>
        </p:nvCxnSpPr>
        <p:spPr>
          <a:xfrm>
            <a:off x="323528" y="6309320"/>
            <a:ext cx="6120680" cy="0"/>
          </a:xfrm>
          <a:prstGeom prst="line">
            <a:avLst/>
          </a:prstGeom>
          <a:ln w="3175"/>
        </p:spPr>
        <p:style>
          <a:lnRef idx="1">
            <a:schemeClr val="dk1"/>
          </a:lnRef>
          <a:fillRef idx="0">
            <a:schemeClr val="dk1"/>
          </a:fillRef>
          <a:effectRef idx="0">
            <a:schemeClr val="dk1"/>
          </a:effectRef>
          <a:fontRef idx="minor">
            <a:schemeClr val="tx1"/>
          </a:fontRef>
        </p:style>
      </p:cxnSp>
      <p:sp>
        <p:nvSpPr>
          <p:cNvPr id="26" name="Başlık 1"/>
          <p:cNvSpPr txBox="1">
            <a:spLocks/>
          </p:cNvSpPr>
          <p:nvPr/>
        </p:nvSpPr>
        <p:spPr>
          <a:xfrm>
            <a:off x="4786064" y="6381328"/>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err="1" smtClean="0"/>
              <a:t>Faq</a:t>
            </a:r>
            <a:endParaRPr lang="tr-TR" sz="1200" dirty="0"/>
          </a:p>
        </p:txBody>
      </p:sp>
      <p:sp>
        <p:nvSpPr>
          <p:cNvPr id="27" name="Başlık 1"/>
          <p:cNvSpPr txBox="1">
            <a:spLocks/>
          </p:cNvSpPr>
          <p:nvPr/>
        </p:nvSpPr>
        <p:spPr>
          <a:xfrm>
            <a:off x="1348681" y="6381328"/>
            <a:ext cx="631031"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Version</a:t>
            </a:r>
          </a:p>
        </p:txBody>
      </p:sp>
      <p:sp>
        <p:nvSpPr>
          <p:cNvPr id="29" name="Başlık 1"/>
          <p:cNvSpPr txBox="1">
            <a:spLocks/>
          </p:cNvSpPr>
          <p:nvPr/>
        </p:nvSpPr>
        <p:spPr>
          <a:xfrm>
            <a:off x="395536" y="6381328"/>
            <a:ext cx="1080120" cy="1936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800" dirty="0" err="1" smtClean="0"/>
              <a:t>forCrowd</a:t>
            </a:r>
            <a:r>
              <a:rPr lang="en-US" sz="800" dirty="0" smtClean="0"/>
              <a:t> Foundation</a:t>
            </a:r>
            <a:endParaRPr lang="tr-TR" sz="800" dirty="0"/>
          </a:p>
        </p:txBody>
      </p:sp>
      <p:sp>
        <p:nvSpPr>
          <p:cNvPr id="20" name="İçerik Yer Tutucusu 11"/>
          <p:cNvSpPr>
            <a:spLocks noGrp="1"/>
          </p:cNvSpPr>
          <p:nvPr>
            <p:ph idx="1"/>
          </p:nvPr>
        </p:nvSpPr>
        <p:spPr>
          <a:xfrm>
            <a:off x="6732240" y="1600200"/>
            <a:ext cx="1954560" cy="4525963"/>
          </a:xfrm>
        </p:spPr>
        <p:txBody>
          <a:bodyPr>
            <a:normAutofit/>
          </a:bodyPr>
          <a:lstStyle/>
          <a:p>
            <a:pPr>
              <a:buFont typeface="+mj-lt"/>
              <a:buAutoNum type="arabicPeriod"/>
            </a:pPr>
            <a:r>
              <a:rPr lang="en-US" sz="1200" dirty="0" smtClean="0"/>
              <a:t>In this view, it also displays each index as a separate field</a:t>
            </a:r>
          </a:p>
          <a:p>
            <a:pPr>
              <a:buFont typeface="+mj-lt"/>
              <a:buAutoNum type="arabicPeriod"/>
            </a:pPr>
            <a:r>
              <a:rPr lang="en-US" sz="1200" dirty="0" smtClean="0"/>
              <a:t>Clicking to “CMRP Income” link returns the page to initial view</a:t>
            </a:r>
          </a:p>
          <a:p>
            <a:pPr>
              <a:buFont typeface="+mj-lt"/>
              <a:buAutoNum type="arabicPeriod"/>
            </a:pPr>
            <a:r>
              <a:rPr lang="en-US" sz="1200" dirty="0" smtClean="0"/>
              <a:t>Each index again has its own functions at the bottom</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576" y="1280221"/>
            <a:ext cx="5254624" cy="45250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Metin kutusu 31"/>
          <p:cNvSpPr txBox="1"/>
          <p:nvPr/>
        </p:nvSpPr>
        <p:spPr>
          <a:xfrm>
            <a:off x="4139952" y="3140968"/>
            <a:ext cx="263214" cy="276999"/>
          </a:xfrm>
          <a:prstGeom prst="rect">
            <a:avLst/>
          </a:prstGeom>
          <a:noFill/>
        </p:spPr>
        <p:txBody>
          <a:bodyPr wrap="none" rtlCol="0">
            <a:spAutoFit/>
          </a:bodyPr>
          <a:lstStyle/>
          <a:p>
            <a:r>
              <a:rPr lang="en-US" sz="1200" dirty="0" smtClean="0">
                <a:solidFill>
                  <a:srgbClr val="FF0000"/>
                </a:solidFill>
              </a:rPr>
              <a:t>1</a:t>
            </a:r>
            <a:endParaRPr lang="tr-TR" sz="1200" dirty="0">
              <a:solidFill>
                <a:srgbClr val="FF0000"/>
              </a:solidFill>
            </a:endParaRPr>
          </a:p>
        </p:txBody>
      </p:sp>
      <p:sp>
        <p:nvSpPr>
          <p:cNvPr id="33" name="Metin kutusu 32"/>
          <p:cNvSpPr txBox="1"/>
          <p:nvPr/>
        </p:nvSpPr>
        <p:spPr>
          <a:xfrm>
            <a:off x="5027886" y="3154868"/>
            <a:ext cx="263214" cy="276999"/>
          </a:xfrm>
          <a:prstGeom prst="rect">
            <a:avLst/>
          </a:prstGeom>
          <a:noFill/>
        </p:spPr>
        <p:txBody>
          <a:bodyPr wrap="none" rtlCol="0">
            <a:spAutoFit/>
          </a:bodyPr>
          <a:lstStyle/>
          <a:p>
            <a:r>
              <a:rPr lang="en-US" sz="1200" dirty="0" smtClean="0">
                <a:solidFill>
                  <a:srgbClr val="FF0000"/>
                </a:solidFill>
              </a:rPr>
              <a:t>2</a:t>
            </a:r>
            <a:endParaRPr lang="tr-TR" sz="1200" dirty="0">
              <a:solidFill>
                <a:srgbClr val="FF0000"/>
              </a:solidFill>
            </a:endParaRPr>
          </a:p>
        </p:txBody>
      </p:sp>
      <p:sp>
        <p:nvSpPr>
          <p:cNvPr id="35" name="Content"/>
          <p:cNvSpPr/>
          <p:nvPr>
            <p:custDataLst>
              <p:custData r:id="rId1"/>
            </p:custDataLst>
          </p:nvPr>
        </p:nvSpPr>
        <p:spPr>
          <a:xfrm>
            <a:off x="467544" y="5877272"/>
            <a:ext cx="5752256" cy="36004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err="1" smtClean="0">
                <a:solidFill>
                  <a:srgbClr val="000000"/>
                </a:solidFill>
                <a:latin typeface="Segoe UI" pitchFamily="34" charset="0"/>
                <a:cs typeface="Segoe UI" pitchFamily="34" charset="0"/>
              </a:rPr>
              <a:t>Disqus</a:t>
            </a:r>
            <a:r>
              <a:rPr lang="en-US" sz="1200" dirty="0" smtClean="0">
                <a:solidFill>
                  <a:srgbClr val="000000"/>
                </a:solidFill>
                <a:latin typeface="Segoe UI" pitchFamily="34" charset="0"/>
                <a:cs typeface="Segoe UI" pitchFamily="34" charset="0"/>
              </a:rPr>
              <a:t> comments</a:t>
            </a:r>
          </a:p>
          <a:p>
            <a:endParaRPr lang="en-US" sz="1200" dirty="0">
              <a:latin typeface="Segoe UI" pitchFamily="34" charset="0"/>
              <a:cs typeface="Segoe UI" pitchFamily="34" charset="0"/>
            </a:endParaRPr>
          </a:p>
        </p:txBody>
      </p:sp>
      <p:sp>
        <p:nvSpPr>
          <p:cNvPr id="34" name="Metin kutusu 33"/>
          <p:cNvSpPr txBox="1"/>
          <p:nvPr/>
        </p:nvSpPr>
        <p:spPr>
          <a:xfrm>
            <a:off x="4092762" y="5445224"/>
            <a:ext cx="263214" cy="276999"/>
          </a:xfrm>
          <a:prstGeom prst="rect">
            <a:avLst/>
          </a:prstGeom>
          <a:noFill/>
        </p:spPr>
        <p:txBody>
          <a:bodyPr wrap="none" rtlCol="0">
            <a:spAutoFit/>
          </a:bodyPr>
          <a:lstStyle/>
          <a:p>
            <a:r>
              <a:rPr lang="en-US" sz="1200" dirty="0" smtClean="0">
                <a:solidFill>
                  <a:srgbClr val="FF0000"/>
                </a:solidFill>
              </a:rPr>
              <a:t>3</a:t>
            </a:r>
            <a:endParaRPr lang="tr-TR" sz="1200" dirty="0">
              <a:solidFill>
                <a:srgbClr val="FF0000"/>
              </a:solidFill>
            </a:endParaRPr>
          </a:p>
        </p:txBody>
      </p:sp>
    </p:spTree>
    <p:extLst>
      <p:ext uri="{BB962C8B-B14F-4D97-AF65-F5344CB8AC3E}">
        <p14:creationId xmlns:p14="http://schemas.microsoft.com/office/powerpoint/2010/main" val="19813199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ikdörtgen 10"/>
          <p:cNvSpPr/>
          <p:nvPr/>
        </p:nvSpPr>
        <p:spPr>
          <a:xfrm>
            <a:off x="323528" y="818059"/>
            <a:ext cx="6120680" cy="5832648"/>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tr-TR" dirty="0"/>
          </a:p>
        </p:txBody>
      </p:sp>
      <p:sp>
        <p:nvSpPr>
          <p:cNvPr id="2" name="Başlık 1"/>
          <p:cNvSpPr>
            <a:spLocks noGrp="1"/>
          </p:cNvSpPr>
          <p:nvPr>
            <p:ph type="title"/>
          </p:nvPr>
        </p:nvSpPr>
        <p:spPr>
          <a:xfrm>
            <a:off x="457200" y="274638"/>
            <a:ext cx="8229600" cy="562074"/>
          </a:xfrm>
        </p:spPr>
        <p:txBody>
          <a:bodyPr>
            <a:noAutofit/>
          </a:bodyPr>
          <a:lstStyle/>
          <a:p>
            <a:r>
              <a:rPr lang="en-US" sz="1600" dirty="0" smtClean="0"/>
              <a:t>Resource pool (simulation) viewer – </a:t>
            </a:r>
            <a:r>
              <a:rPr lang="en-US" sz="1600" dirty="0"/>
              <a:t>Alternative sample</a:t>
            </a:r>
            <a:br>
              <a:rPr lang="en-US" sz="1600" dirty="0"/>
            </a:br>
            <a:r>
              <a:rPr lang="en-US" sz="1600" dirty="0"/>
              <a:t>https://wealth.forcrowd.org/sample/Knowledge-Index-Popular-Software-Licenses</a:t>
            </a:r>
            <a:endParaRPr lang="tr-TR" sz="1600" dirty="0"/>
          </a:p>
        </p:txBody>
      </p:sp>
      <p:sp>
        <p:nvSpPr>
          <p:cNvPr id="12" name="Başlık 1"/>
          <p:cNvSpPr txBox="1">
            <a:spLocks/>
          </p:cNvSpPr>
          <p:nvPr/>
        </p:nvSpPr>
        <p:spPr>
          <a:xfrm>
            <a:off x="393576"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Wealth Economy</a:t>
            </a:r>
            <a:endParaRPr lang="tr-TR" sz="1200" dirty="0"/>
          </a:p>
        </p:txBody>
      </p:sp>
      <p:sp>
        <p:nvSpPr>
          <p:cNvPr id="13" name="Başlık 1"/>
          <p:cNvSpPr txBox="1">
            <a:spLocks/>
          </p:cNvSpPr>
          <p:nvPr/>
        </p:nvSpPr>
        <p:spPr>
          <a:xfrm>
            <a:off x="1113656"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Articles</a:t>
            </a:r>
            <a:endParaRPr lang="tr-TR" sz="1200" dirty="0"/>
          </a:p>
        </p:txBody>
      </p:sp>
      <p:sp>
        <p:nvSpPr>
          <p:cNvPr id="15" name="Başlık 1"/>
          <p:cNvSpPr txBox="1">
            <a:spLocks/>
          </p:cNvSpPr>
          <p:nvPr/>
        </p:nvSpPr>
        <p:spPr>
          <a:xfrm>
            <a:off x="1689720"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Search</a:t>
            </a:r>
            <a:endParaRPr lang="tr-TR" sz="1200" dirty="0"/>
          </a:p>
        </p:txBody>
      </p:sp>
      <p:sp>
        <p:nvSpPr>
          <p:cNvPr id="16" name="Başlık 1"/>
          <p:cNvSpPr txBox="1">
            <a:spLocks/>
          </p:cNvSpPr>
          <p:nvPr/>
        </p:nvSpPr>
        <p:spPr>
          <a:xfrm>
            <a:off x="5434136"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Login</a:t>
            </a:r>
            <a:endParaRPr lang="tr-TR" sz="1200" dirty="0"/>
          </a:p>
        </p:txBody>
      </p:sp>
      <p:cxnSp>
        <p:nvCxnSpPr>
          <p:cNvPr id="18" name="Düz Bağlayıcı 17"/>
          <p:cNvCxnSpPr/>
          <p:nvPr/>
        </p:nvCxnSpPr>
        <p:spPr>
          <a:xfrm>
            <a:off x="323528" y="1196752"/>
            <a:ext cx="6120680" cy="0"/>
          </a:xfrm>
          <a:prstGeom prst="line">
            <a:avLst/>
          </a:prstGeom>
          <a:ln w="3175"/>
        </p:spPr>
        <p:style>
          <a:lnRef idx="1">
            <a:schemeClr val="dk1"/>
          </a:lnRef>
          <a:fillRef idx="0">
            <a:schemeClr val="dk1"/>
          </a:fillRef>
          <a:effectRef idx="0">
            <a:schemeClr val="dk1"/>
          </a:effectRef>
          <a:fontRef idx="minor">
            <a:schemeClr val="tx1"/>
          </a:fontRef>
        </p:style>
      </p:cxnSp>
      <p:sp>
        <p:nvSpPr>
          <p:cNvPr id="23" name="Başlık 1"/>
          <p:cNvSpPr txBox="1">
            <a:spLocks/>
          </p:cNvSpPr>
          <p:nvPr/>
        </p:nvSpPr>
        <p:spPr>
          <a:xfrm>
            <a:off x="5436096" y="6381328"/>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Contact us</a:t>
            </a:r>
            <a:endParaRPr lang="tr-TR" sz="1200" dirty="0"/>
          </a:p>
        </p:txBody>
      </p:sp>
      <p:cxnSp>
        <p:nvCxnSpPr>
          <p:cNvPr id="25" name="Düz Bağlayıcı 24"/>
          <p:cNvCxnSpPr/>
          <p:nvPr/>
        </p:nvCxnSpPr>
        <p:spPr>
          <a:xfrm>
            <a:off x="323528" y="6309320"/>
            <a:ext cx="6120680" cy="0"/>
          </a:xfrm>
          <a:prstGeom prst="line">
            <a:avLst/>
          </a:prstGeom>
          <a:ln w="3175"/>
        </p:spPr>
        <p:style>
          <a:lnRef idx="1">
            <a:schemeClr val="dk1"/>
          </a:lnRef>
          <a:fillRef idx="0">
            <a:schemeClr val="dk1"/>
          </a:fillRef>
          <a:effectRef idx="0">
            <a:schemeClr val="dk1"/>
          </a:effectRef>
          <a:fontRef idx="minor">
            <a:schemeClr val="tx1"/>
          </a:fontRef>
        </p:style>
      </p:cxnSp>
      <p:sp>
        <p:nvSpPr>
          <p:cNvPr id="26" name="Başlık 1"/>
          <p:cNvSpPr txBox="1">
            <a:spLocks/>
          </p:cNvSpPr>
          <p:nvPr/>
        </p:nvSpPr>
        <p:spPr>
          <a:xfrm>
            <a:off x="4786064" y="6381328"/>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err="1" smtClean="0"/>
              <a:t>Faq</a:t>
            </a:r>
            <a:endParaRPr lang="tr-TR" sz="1200" dirty="0"/>
          </a:p>
        </p:txBody>
      </p:sp>
      <p:sp>
        <p:nvSpPr>
          <p:cNvPr id="27" name="Başlık 1"/>
          <p:cNvSpPr txBox="1">
            <a:spLocks/>
          </p:cNvSpPr>
          <p:nvPr/>
        </p:nvSpPr>
        <p:spPr>
          <a:xfrm>
            <a:off x="1348681" y="6381328"/>
            <a:ext cx="631031"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Version</a:t>
            </a:r>
          </a:p>
        </p:txBody>
      </p:sp>
      <p:sp>
        <p:nvSpPr>
          <p:cNvPr id="29" name="Başlık 1"/>
          <p:cNvSpPr txBox="1">
            <a:spLocks/>
          </p:cNvSpPr>
          <p:nvPr/>
        </p:nvSpPr>
        <p:spPr>
          <a:xfrm>
            <a:off x="395536" y="6381328"/>
            <a:ext cx="1080120" cy="1936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800" dirty="0" err="1" smtClean="0"/>
              <a:t>forCrowd</a:t>
            </a:r>
            <a:r>
              <a:rPr lang="en-US" sz="800" dirty="0" smtClean="0"/>
              <a:t> Foundation</a:t>
            </a:r>
            <a:endParaRPr lang="tr-TR" sz="800" dirty="0"/>
          </a:p>
        </p:txBody>
      </p:sp>
      <p:sp>
        <p:nvSpPr>
          <p:cNvPr id="20" name="İçerik Yer Tutucusu 11"/>
          <p:cNvSpPr>
            <a:spLocks noGrp="1"/>
          </p:cNvSpPr>
          <p:nvPr>
            <p:ph idx="1"/>
          </p:nvPr>
        </p:nvSpPr>
        <p:spPr>
          <a:xfrm>
            <a:off x="6732240" y="1600200"/>
            <a:ext cx="1954560" cy="4525963"/>
          </a:xfrm>
        </p:spPr>
        <p:txBody>
          <a:bodyPr>
            <a:normAutofit/>
          </a:bodyPr>
          <a:lstStyle/>
          <a:p>
            <a:pPr>
              <a:buFont typeface="+mj-lt"/>
              <a:buAutoNum type="arabicPeriod"/>
            </a:pPr>
            <a:r>
              <a:rPr lang="en-US" sz="1200" dirty="0" smtClean="0"/>
              <a:t>In general the problem with this component is that it may have too many (like in “All in One” or too less records (like in this one). What should be the upper limit for items &amp; fields?</a:t>
            </a:r>
            <a:r>
              <a:rPr lang="en-US" sz="1200" dirty="0"/>
              <a:t> </a:t>
            </a:r>
            <a:r>
              <a:rPr lang="en-US" sz="1200" dirty="0" smtClean="0"/>
              <a:t>And should it be displayed differently based on how many items and fields that it have (bigger fonts &amp; buttons in case of couple of items)?</a:t>
            </a:r>
          </a:p>
          <a:p>
            <a:pPr>
              <a:buFont typeface="+mj-lt"/>
              <a:buAutoNum type="arabicPeriod"/>
            </a:pPr>
            <a:r>
              <a:rPr lang="en-US" sz="1200" dirty="0" smtClean="0"/>
              <a:t>Also of course can we use sliders etc. as inputs?</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718" y="1268760"/>
            <a:ext cx="5936512" cy="36503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Content"/>
          <p:cNvSpPr/>
          <p:nvPr>
            <p:custDataLst>
              <p:custData r:id="rId1"/>
            </p:custDataLst>
          </p:nvPr>
        </p:nvSpPr>
        <p:spPr>
          <a:xfrm>
            <a:off x="467544" y="5877272"/>
            <a:ext cx="5752256" cy="36004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err="1" smtClean="0">
                <a:solidFill>
                  <a:srgbClr val="000000"/>
                </a:solidFill>
                <a:latin typeface="Segoe UI" pitchFamily="34" charset="0"/>
                <a:cs typeface="Segoe UI" pitchFamily="34" charset="0"/>
              </a:rPr>
              <a:t>Disqus</a:t>
            </a:r>
            <a:r>
              <a:rPr lang="en-US" sz="1200" dirty="0" smtClean="0">
                <a:solidFill>
                  <a:srgbClr val="000000"/>
                </a:solidFill>
                <a:latin typeface="Segoe UI" pitchFamily="34" charset="0"/>
                <a:cs typeface="Segoe UI" pitchFamily="34" charset="0"/>
              </a:rPr>
              <a:t> comments</a:t>
            </a:r>
          </a:p>
          <a:p>
            <a:endParaRPr lang="en-US" sz="1200" dirty="0">
              <a:latin typeface="Segoe UI" pitchFamily="34" charset="0"/>
              <a:cs typeface="Segoe UI" pitchFamily="34" charset="0"/>
            </a:endParaRPr>
          </a:p>
        </p:txBody>
      </p:sp>
    </p:spTree>
    <p:extLst>
      <p:ext uri="{BB962C8B-B14F-4D97-AF65-F5344CB8AC3E}">
        <p14:creationId xmlns:p14="http://schemas.microsoft.com/office/powerpoint/2010/main" val="9113137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ikdörtgen 10"/>
          <p:cNvSpPr/>
          <p:nvPr/>
        </p:nvSpPr>
        <p:spPr>
          <a:xfrm>
            <a:off x="323528" y="818059"/>
            <a:ext cx="6120680" cy="5832648"/>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tr-TR" dirty="0"/>
          </a:p>
        </p:txBody>
      </p:sp>
      <p:sp>
        <p:nvSpPr>
          <p:cNvPr id="2" name="Başlık 1"/>
          <p:cNvSpPr>
            <a:spLocks noGrp="1"/>
          </p:cNvSpPr>
          <p:nvPr>
            <p:ph type="title"/>
          </p:nvPr>
        </p:nvSpPr>
        <p:spPr>
          <a:xfrm>
            <a:off x="457200" y="274638"/>
            <a:ext cx="8229600" cy="562074"/>
          </a:xfrm>
        </p:spPr>
        <p:txBody>
          <a:bodyPr>
            <a:noAutofit/>
          </a:bodyPr>
          <a:lstStyle/>
          <a:p>
            <a:r>
              <a:rPr lang="en-US" sz="1600" dirty="0" smtClean="0"/>
              <a:t>Resource pool (simulation) editor (1)</a:t>
            </a:r>
            <a:r>
              <a:rPr lang="en-US" sz="1600" dirty="0"/>
              <a:t/>
            </a:r>
            <a:br>
              <a:rPr lang="en-US" sz="1600" dirty="0"/>
            </a:br>
            <a:r>
              <a:rPr lang="en-US" sz="1600" dirty="0">
                <a:hlinkClick r:id="rId3"/>
              </a:rPr>
              <a:t>https://</a:t>
            </a:r>
            <a:r>
              <a:rPr lang="en-US" sz="1600" dirty="0" smtClean="0">
                <a:hlinkClick r:id="rId3"/>
              </a:rPr>
              <a:t>wealth.forcrowd.org/coni2k/new</a:t>
            </a:r>
            <a:endParaRPr lang="tr-TR" sz="1600" dirty="0"/>
          </a:p>
        </p:txBody>
      </p:sp>
      <p:sp>
        <p:nvSpPr>
          <p:cNvPr id="12" name="Başlık 1"/>
          <p:cNvSpPr txBox="1">
            <a:spLocks/>
          </p:cNvSpPr>
          <p:nvPr/>
        </p:nvSpPr>
        <p:spPr>
          <a:xfrm>
            <a:off x="393576"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Wealth Economy</a:t>
            </a:r>
            <a:endParaRPr lang="tr-TR" sz="1200" dirty="0"/>
          </a:p>
        </p:txBody>
      </p:sp>
      <p:sp>
        <p:nvSpPr>
          <p:cNvPr id="13" name="Başlık 1"/>
          <p:cNvSpPr txBox="1">
            <a:spLocks/>
          </p:cNvSpPr>
          <p:nvPr/>
        </p:nvSpPr>
        <p:spPr>
          <a:xfrm>
            <a:off x="1113656"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Articles</a:t>
            </a:r>
            <a:endParaRPr lang="tr-TR" sz="1200" dirty="0"/>
          </a:p>
        </p:txBody>
      </p:sp>
      <p:sp>
        <p:nvSpPr>
          <p:cNvPr id="15" name="Başlık 1"/>
          <p:cNvSpPr txBox="1">
            <a:spLocks/>
          </p:cNvSpPr>
          <p:nvPr/>
        </p:nvSpPr>
        <p:spPr>
          <a:xfrm>
            <a:off x="1689720"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Search</a:t>
            </a:r>
            <a:endParaRPr lang="tr-TR" sz="1200" dirty="0"/>
          </a:p>
        </p:txBody>
      </p:sp>
      <p:sp>
        <p:nvSpPr>
          <p:cNvPr id="16" name="Başlık 1"/>
          <p:cNvSpPr txBox="1">
            <a:spLocks/>
          </p:cNvSpPr>
          <p:nvPr/>
        </p:nvSpPr>
        <p:spPr>
          <a:xfrm>
            <a:off x="5434136"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Login</a:t>
            </a:r>
            <a:endParaRPr lang="tr-TR" sz="1200" dirty="0"/>
          </a:p>
        </p:txBody>
      </p:sp>
      <p:cxnSp>
        <p:nvCxnSpPr>
          <p:cNvPr id="18" name="Düz Bağlayıcı 17"/>
          <p:cNvCxnSpPr/>
          <p:nvPr/>
        </p:nvCxnSpPr>
        <p:spPr>
          <a:xfrm>
            <a:off x="323528" y="1196752"/>
            <a:ext cx="6120680" cy="0"/>
          </a:xfrm>
          <a:prstGeom prst="line">
            <a:avLst/>
          </a:prstGeom>
          <a:ln w="3175"/>
        </p:spPr>
        <p:style>
          <a:lnRef idx="1">
            <a:schemeClr val="dk1"/>
          </a:lnRef>
          <a:fillRef idx="0">
            <a:schemeClr val="dk1"/>
          </a:fillRef>
          <a:effectRef idx="0">
            <a:schemeClr val="dk1"/>
          </a:effectRef>
          <a:fontRef idx="minor">
            <a:schemeClr val="tx1"/>
          </a:fontRef>
        </p:style>
      </p:cxnSp>
      <p:sp>
        <p:nvSpPr>
          <p:cNvPr id="23" name="Başlık 1"/>
          <p:cNvSpPr txBox="1">
            <a:spLocks/>
          </p:cNvSpPr>
          <p:nvPr/>
        </p:nvSpPr>
        <p:spPr>
          <a:xfrm>
            <a:off x="5436096" y="6381328"/>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Contact us</a:t>
            </a:r>
            <a:endParaRPr lang="tr-TR" sz="1200" dirty="0"/>
          </a:p>
        </p:txBody>
      </p:sp>
      <p:cxnSp>
        <p:nvCxnSpPr>
          <p:cNvPr id="25" name="Düz Bağlayıcı 24"/>
          <p:cNvCxnSpPr/>
          <p:nvPr/>
        </p:nvCxnSpPr>
        <p:spPr>
          <a:xfrm>
            <a:off x="323528" y="6309320"/>
            <a:ext cx="6120680" cy="0"/>
          </a:xfrm>
          <a:prstGeom prst="line">
            <a:avLst/>
          </a:prstGeom>
          <a:ln w="3175"/>
        </p:spPr>
        <p:style>
          <a:lnRef idx="1">
            <a:schemeClr val="dk1"/>
          </a:lnRef>
          <a:fillRef idx="0">
            <a:schemeClr val="dk1"/>
          </a:fillRef>
          <a:effectRef idx="0">
            <a:schemeClr val="dk1"/>
          </a:effectRef>
          <a:fontRef idx="minor">
            <a:schemeClr val="tx1"/>
          </a:fontRef>
        </p:style>
      </p:cxnSp>
      <p:sp>
        <p:nvSpPr>
          <p:cNvPr id="26" name="Başlık 1"/>
          <p:cNvSpPr txBox="1">
            <a:spLocks/>
          </p:cNvSpPr>
          <p:nvPr/>
        </p:nvSpPr>
        <p:spPr>
          <a:xfrm>
            <a:off x="4786064" y="6381328"/>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err="1" smtClean="0"/>
              <a:t>Faq</a:t>
            </a:r>
            <a:endParaRPr lang="tr-TR" sz="1200" dirty="0"/>
          </a:p>
        </p:txBody>
      </p:sp>
      <p:sp>
        <p:nvSpPr>
          <p:cNvPr id="27" name="Başlık 1"/>
          <p:cNvSpPr txBox="1">
            <a:spLocks/>
          </p:cNvSpPr>
          <p:nvPr/>
        </p:nvSpPr>
        <p:spPr>
          <a:xfrm>
            <a:off x="1348681" y="6381328"/>
            <a:ext cx="631031"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Version</a:t>
            </a:r>
          </a:p>
        </p:txBody>
      </p:sp>
      <p:sp>
        <p:nvSpPr>
          <p:cNvPr id="29" name="Başlık 1"/>
          <p:cNvSpPr txBox="1">
            <a:spLocks/>
          </p:cNvSpPr>
          <p:nvPr/>
        </p:nvSpPr>
        <p:spPr>
          <a:xfrm>
            <a:off x="395536" y="6381328"/>
            <a:ext cx="1080120" cy="1936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800" dirty="0" err="1" smtClean="0"/>
              <a:t>forCrowd</a:t>
            </a:r>
            <a:r>
              <a:rPr lang="en-US" sz="800" dirty="0" smtClean="0"/>
              <a:t> Foundation</a:t>
            </a:r>
            <a:endParaRPr lang="tr-TR" sz="800" dirty="0"/>
          </a:p>
        </p:txBody>
      </p:sp>
      <p:sp>
        <p:nvSpPr>
          <p:cNvPr id="20" name="İçerik Yer Tutucusu 11"/>
          <p:cNvSpPr>
            <a:spLocks noGrp="1"/>
          </p:cNvSpPr>
          <p:nvPr>
            <p:ph idx="1"/>
          </p:nvPr>
        </p:nvSpPr>
        <p:spPr>
          <a:xfrm>
            <a:off x="6732240" y="1600200"/>
            <a:ext cx="1954560" cy="4525963"/>
          </a:xfrm>
        </p:spPr>
        <p:txBody>
          <a:bodyPr>
            <a:normAutofit/>
          </a:bodyPr>
          <a:lstStyle/>
          <a:p>
            <a:pPr>
              <a:buFont typeface="+mj-lt"/>
              <a:buAutoNum type="arabicPeriod"/>
            </a:pPr>
            <a:r>
              <a:rPr lang="en-US" sz="1200" dirty="0" smtClean="0"/>
              <a:t>Create a new account in order to access new &amp; edit pages</a:t>
            </a:r>
          </a:p>
          <a:p>
            <a:pPr>
              <a:buFont typeface="+mj-lt"/>
              <a:buAutoNum type="arabicPeriod"/>
            </a:pPr>
            <a:r>
              <a:rPr lang="en-US" sz="1200" dirty="0" smtClean="0"/>
              <a:t>There 5 tabs here. First page is directly edit, however other tabs have additionally (possible </a:t>
            </a:r>
            <a:r>
              <a:rPr lang="en-US" sz="1200" dirty="0"/>
              <a:t>soon search &amp;) </a:t>
            </a:r>
            <a:r>
              <a:rPr lang="en-US" sz="1200" dirty="0" smtClean="0"/>
              <a:t>list views. The view with the most options is “Field – New &amp; Edit”</a:t>
            </a:r>
          </a:p>
        </p:txBody>
      </p:sp>
      <p:sp>
        <p:nvSpPr>
          <p:cNvPr id="21" name="Content"/>
          <p:cNvSpPr/>
          <p:nvPr>
            <p:custDataLst>
              <p:custData r:id="rId1"/>
            </p:custDataLst>
          </p:nvPr>
        </p:nvSpPr>
        <p:spPr>
          <a:xfrm>
            <a:off x="467544" y="5877272"/>
            <a:ext cx="5752256" cy="36004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err="1" smtClean="0">
                <a:solidFill>
                  <a:srgbClr val="000000"/>
                </a:solidFill>
                <a:latin typeface="Segoe UI" pitchFamily="34" charset="0"/>
                <a:cs typeface="Segoe UI" pitchFamily="34" charset="0"/>
              </a:rPr>
              <a:t>Disqus</a:t>
            </a:r>
            <a:r>
              <a:rPr lang="en-US" sz="1200" dirty="0" smtClean="0">
                <a:solidFill>
                  <a:srgbClr val="000000"/>
                </a:solidFill>
                <a:latin typeface="Segoe UI" pitchFamily="34" charset="0"/>
                <a:cs typeface="Segoe UI" pitchFamily="34" charset="0"/>
              </a:rPr>
              <a:t> comments</a:t>
            </a:r>
          </a:p>
          <a:p>
            <a:endParaRPr lang="en-US" sz="1200" dirty="0">
              <a:latin typeface="Segoe UI" pitchFamily="34" charset="0"/>
              <a:cs typeface="Segoe UI" pitchFamily="34" charset="0"/>
            </a:endParaRPr>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928" y="1340768"/>
            <a:ext cx="5743872" cy="29632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Metin kutusu 18"/>
          <p:cNvSpPr txBox="1"/>
          <p:nvPr/>
        </p:nvSpPr>
        <p:spPr>
          <a:xfrm>
            <a:off x="1776264" y="1484784"/>
            <a:ext cx="263214" cy="276999"/>
          </a:xfrm>
          <a:prstGeom prst="rect">
            <a:avLst/>
          </a:prstGeom>
          <a:noFill/>
        </p:spPr>
        <p:txBody>
          <a:bodyPr wrap="none" rtlCol="0">
            <a:spAutoFit/>
          </a:bodyPr>
          <a:lstStyle/>
          <a:p>
            <a:r>
              <a:rPr lang="en-US" sz="1200" dirty="0" smtClean="0">
                <a:solidFill>
                  <a:srgbClr val="FF0000"/>
                </a:solidFill>
              </a:rPr>
              <a:t>2</a:t>
            </a:r>
            <a:endParaRPr lang="tr-TR" sz="1200" dirty="0">
              <a:solidFill>
                <a:srgbClr val="FF0000"/>
              </a:solidFill>
            </a:endParaRPr>
          </a:p>
        </p:txBody>
      </p:sp>
    </p:spTree>
    <p:extLst>
      <p:ext uri="{BB962C8B-B14F-4D97-AF65-F5344CB8AC3E}">
        <p14:creationId xmlns:p14="http://schemas.microsoft.com/office/powerpoint/2010/main" val="31161592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dirty="0" smtClean="0"/>
              <a:t>Sitemap</a:t>
            </a:r>
            <a:endParaRPr lang="tr-TR" dirty="0"/>
          </a:p>
        </p:txBody>
      </p:sp>
      <p:sp>
        <p:nvSpPr>
          <p:cNvPr id="3" name="İçerik Yer Tutucusu 2"/>
          <p:cNvSpPr>
            <a:spLocks noGrp="1"/>
          </p:cNvSpPr>
          <p:nvPr>
            <p:ph idx="1"/>
          </p:nvPr>
        </p:nvSpPr>
        <p:spPr/>
        <p:txBody>
          <a:bodyPr>
            <a:normAutofit fontScale="25000" lnSpcReduction="20000"/>
          </a:bodyPr>
          <a:lstStyle/>
          <a:p>
            <a:pPr marL="0" indent="0">
              <a:buNone/>
            </a:pPr>
            <a:r>
              <a:rPr lang="en-US" dirty="0"/>
              <a:t>Home</a:t>
            </a:r>
          </a:p>
          <a:p>
            <a:pPr marL="0" indent="0">
              <a:buNone/>
            </a:pPr>
            <a:r>
              <a:rPr lang="en-US" dirty="0">
                <a:hlinkClick r:id="rId2"/>
              </a:rPr>
              <a:t>https://wealth.forcrowd.org</a:t>
            </a:r>
            <a:r>
              <a:rPr lang="en-US" dirty="0" smtClean="0">
                <a:hlinkClick r:id="rId2"/>
              </a:rPr>
              <a:t>/</a:t>
            </a:r>
            <a:endParaRPr lang="en-US" dirty="0" smtClean="0"/>
          </a:p>
          <a:p>
            <a:pPr marL="0" indent="0">
              <a:buNone/>
            </a:pPr>
            <a:endParaRPr lang="en-US" dirty="0"/>
          </a:p>
          <a:p>
            <a:pPr marL="0" indent="0">
              <a:buNone/>
            </a:pPr>
            <a:r>
              <a:rPr lang="en-US" dirty="0" smtClean="0"/>
              <a:t>Content </a:t>
            </a:r>
            <a:r>
              <a:rPr lang="en-US" dirty="0"/>
              <a:t>pages</a:t>
            </a:r>
          </a:p>
          <a:p>
            <a:pPr marL="0" indent="0">
              <a:buNone/>
            </a:pPr>
            <a:r>
              <a:rPr lang="en-US" dirty="0">
                <a:hlinkClick r:id="rId3"/>
              </a:rPr>
              <a:t>https://wealth.forcrowd.org/_</a:t>
            </a:r>
            <a:r>
              <a:rPr lang="en-US" dirty="0" smtClean="0">
                <a:hlinkClick r:id="rId3"/>
              </a:rPr>
              <a:t>system/content/basics</a:t>
            </a:r>
            <a:endParaRPr lang="en-US" dirty="0" smtClean="0"/>
          </a:p>
          <a:p>
            <a:pPr marL="0" indent="0">
              <a:buNone/>
            </a:pPr>
            <a:r>
              <a:rPr lang="en-US" dirty="0" smtClean="0">
                <a:hlinkClick r:id="rId4"/>
              </a:rPr>
              <a:t>https</a:t>
            </a:r>
            <a:r>
              <a:rPr lang="en-US" dirty="0">
                <a:hlinkClick r:id="rId4"/>
              </a:rPr>
              <a:t>://wealth.forcrowd.org/_</a:t>
            </a:r>
            <a:r>
              <a:rPr lang="en-US" dirty="0" smtClean="0">
                <a:hlinkClick r:id="rId4"/>
              </a:rPr>
              <a:t>system/content/knowledgeIndex</a:t>
            </a:r>
            <a:endParaRPr lang="en-US" dirty="0" smtClean="0"/>
          </a:p>
          <a:p>
            <a:pPr marL="0" indent="0">
              <a:buNone/>
            </a:pPr>
            <a:r>
              <a:rPr lang="en-US" dirty="0" smtClean="0"/>
              <a:t>...</a:t>
            </a:r>
            <a:endParaRPr lang="en-US" dirty="0"/>
          </a:p>
          <a:p>
            <a:pPr marL="0" indent="0">
              <a:buNone/>
            </a:pPr>
            <a:endParaRPr lang="en-US" dirty="0"/>
          </a:p>
          <a:p>
            <a:pPr marL="0" indent="0">
              <a:buNone/>
            </a:pPr>
            <a:r>
              <a:rPr lang="en-US" dirty="0"/>
              <a:t>CMRP List (Search)</a:t>
            </a:r>
          </a:p>
          <a:p>
            <a:pPr marL="0" indent="0">
              <a:buNone/>
            </a:pPr>
            <a:r>
              <a:rPr lang="en-US" dirty="0">
                <a:hlinkClick r:id="rId5"/>
              </a:rPr>
              <a:t>https://wealth.forcrowd.org/_</a:t>
            </a:r>
            <a:r>
              <a:rPr lang="en-US" dirty="0" smtClean="0">
                <a:hlinkClick r:id="rId5"/>
              </a:rPr>
              <a:t>system/resourcePool</a:t>
            </a:r>
            <a:endParaRPr lang="en-US" dirty="0" smtClean="0"/>
          </a:p>
          <a:p>
            <a:pPr marL="0" indent="0">
              <a:buNone/>
            </a:pPr>
            <a:endParaRPr lang="en-US" dirty="0"/>
          </a:p>
          <a:p>
            <a:pPr marL="0" indent="0">
              <a:buNone/>
            </a:pPr>
            <a:r>
              <a:rPr lang="en-US" dirty="0" smtClean="0"/>
              <a:t>Account </a:t>
            </a:r>
            <a:r>
              <a:rPr lang="en-US" dirty="0"/>
              <a:t>related</a:t>
            </a:r>
          </a:p>
          <a:p>
            <a:pPr marL="0" indent="0">
              <a:buNone/>
            </a:pPr>
            <a:r>
              <a:rPr lang="en-US" dirty="0">
                <a:hlinkClick r:id="rId6"/>
              </a:rPr>
              <a:t>https://wealth.forcrowd.org/_</a:t>
            </a:r>
            <a:r>
              <a:rPr lang="en-US" dirty="0" smtClean="0">
                <a:hlinkClick r:id="rId6"/>
              </a:rPr>
              <a:t>system/account</a:t>
            </a:r>
            <a:endParaRPr lang="en-US" dirty="0" smtClean="0"/>
          </a:p>
          <a:p>
            <a:pPr marL="0" indent="0">
              <a:buNone/>
            </a:pPr>
            <a:r>
              <a:rPr lang="en-US" dirty="0" smtClean="0">
                <a:hlinkClick r:id="rId7"/>
              </a:rPr>
              <a:t>https</a:t>
            </a:r>
            <a:r>
              <a:rPr lang="en-US" dirty="0">
                <a:hlinkClick r:id="rId7"/>
              </a:rPr>
              <a:t>://wealth.forcrowd.org/_</a:t>
            </a:r>
            <a:r>
              <a:rPr lang="en-US" dirty="0" smtClean="0">
                <a:hlinkClick r:id="rId7"/>
              </a:rPr>
              <a:t>system/account/accountEdit</a:t>
            </a:r>
            <a:endParaRPr lang="en-US" dirty="0" smtClean="0"/>
          </a:p>
          <a:p>
            <a:pPr marL="0" indent="0">
              <a:buNone/>
            </a:pPr>
            <a:r>
              <a:rPr lang="en-US" dirty="0" smtClean="0">
                <a:hlinkClick r:id="rId8"/>
              </a:rPr>
              <a:t>https</a:t>
            </a:r>
            <a:r>
              <a:rPr lang="en-US" dirty="0">
                <a:hlinkClick r:id="rId8"/>
              </a:rPr>
              <a:t>://wealth.forcrowd.org/_</a:t>
            </a:r>
            <a:r>
              <a:rPr lang="en-US" dirty="0" smtClean="0">
                <a:hlinkClick r:id="rId8"/>
              </a:rPr>
              <a:t>system/account/addPassword</a:t>
            </a:r>
            <a:endParaRPr lang="en-US" dirty="0" smtClean="0"/>
          </a:p>
          <a:p>
            <a:pPr marL="0" indent="0">
              <a:buNone/>
            </a:pPr>
            <a:r>
              <a:rPr lang="en-US" dirty="0" smtClean="0">
                <a:hlinkClick r:id="rId9"/>
              </a:rPr>
              <a:t>https</a:t>
            </a:r>
            <a:r>
              <a:rPr lang="en-US" dirty="0">
                <a:hlinkClick r:id="rId9"/>
              </a:rPr>
              <a:t>://wealth.forcrowd.org/_</a:t>
            </a:r>
            <a:r>
              <a:rPr lang="en-US" dirty="0" smtClean="0">
                <a:hlinkClick r:id="rId9"/>
              </a:rPr>
              <a:t>system/account/changeEmail</a:t>
            </a:r>
            <a:endParaRPr lang="en-US" dirty="0" smtClean="0"/>
          </a:p>
          <a:p>
            <a:pPr marL="0" indent="0">
              <a:buNone/>
            </a:pPr>
            <a:r>
              <a:rPr lang="en-US" dirty="0" smtClean="0">
                <a:hlinkClick r:id="rId10"/>
              </a:rPr>
              <a:t>https</a:t>
            </a:r>
            <a:r>
              <a:rPr lang="en-US" dirty="0">
                <a:hlinkClick r:id="rId10"/>
              </a:rPr>
              <a:t>://wealth.forcrowd.org/_</a:t>
            </a:r>
            <a:r>
              <a:rPr lang="en-US" dirty="0" smtClean="0">
                <a:hlinkClick r:id="rId10"/>
              </a:rPr>
              <a:t>system/account/changePassword</a:t>
            </a:r>
            <a:endParaRPr lang="en-US" dirty="0" smtClean="0"/>
          </a:p>
          <a:p>
            <a:pPr marL="0" indent="0">
              <a:buNone/>
            </a:pPr>
            <a:r>
              <a:rPr lang="en-US" dirty="0" smtClean="0">
                <a:hlinkClick r:id="rId11"/>
              </a:rPr>
              <a:t>https</a:t>
            </a:r>
            <a:r>
              <a:rPr lang="en-US" dirty="0">
                <a:hlinkClick r:id="rId11"/>
              </a:rPr>
              <a:t>://wealth.forcrowd.org/_</a:t>
            </a:r>
            <a:r>
              <a:rPr lang="en-US" dirty="0" smtClean="0">
                <a:hlinkClick r:id="rId11"/>
              </a:rPr>
              <a:t>system/account/changeUserName</a:t>
            </a:r>
            <a:endParaRPr lang="en-US" dirty="0" smtClean="0"/>
          </a:p>
          <a:p>
            <a:pPr marL="0" indent="0">
              <a:buNone/>
            </a:pPr>
            <a:r>
              <a:rPr lang="en-US" dirty="0" smtClean="0">
                <a:hlinkClick r:id="rId12"/>
              </a:rPr>
              <a:t>https</a:t>
            </a:r>
            <a:r>
              <a:rPr lang="en-US" dirty="0">
                <a:hlinkClick r:id="rId12"/>
              </a:rPr>
              <a:t>://wealth.forcrowd.org/_</a:t>
            </a:r>
            <a:r>
              <a:rPr lang="en-US" dirty="0" smtClean="0">
                <a:hlinkClick r:id="rId12"/>
              </a:rPr>
              <a:t>system/account/confirmEmail</a:t>
            </a:r>
            <a:endParaRPr lang="en-US" dirty="0" smtClean="0"/>
          </a:p>
          <a:p>
            <a:pPr marL="0" indent="0">
              <a:buNone/>
            </a:pPr>
            <a:r>
              <a:rPr lang="en-US" dirty="0" smtClean="0">
                <a:hlinkClick r:id="rId13"/>
              </a:rPr>
              <a:t>https</a:t>
            </a:r>
            <a:r>
              <a:rPr lang="en-US" dirty="0">
                <a:hlinkClick r:id="rId13"/>
              </a:rPr>
              <a:t>://wealth.forcrowd.org/_</a:t>
            </a:r>
            <a:r>
              <a:rPr lang="en-US" dirty="0" smtClean="0">
                <a:hlinkClick r:id="rId13"/>
              </a:rPr>
              <a:t>system/account/login</a:t>
            </a:r>
            <a:endParaRPr lang="en-US" dirty="0" smtClean="0"/>
          </a:p>
          <a:p>
            <a:pPr marL="0" indent="0">
              <a:buNone/>
            </a:pPr>
            <a:r>
              <a:rPr lang="en-US" dirty="0" smtClean="0">
                <a:hlinkClick r:id="rId14"/>
              </a:rPr>
              <a:t>https</a:t>
            </a:r>
            <a:r>
              <a:rPr lang="en-US" dirty="0">
                <a:hlinkClick r:id="rId14"/>
              </a:rPr>
              <a:t>://wealth.forcrowd.org/_</a:t>
            </a:r>
            <a:r>
              <a:rPr lang="en-US" dirty="0" smtClean="0">
                <a:hlinkClick r:id="rId14"/>
              </a:rPr>
              <a:t>system/account/register</a:t>
            </a:r>
            <a:endParaRPr lang="en-US" dirty="0" smtClean="0"/>
          </a:p>
          <a:p>
            <a:pPr marL="0" indent="0">
              <a:buNone/>
            </a:pPr>
            <a:r>
              <a:rPr lang="en-US" dirty="0" smtClean="0">
                <a:hlinkClick r:id="rId15"/>
              </a:rPr>
              <a:t>https</a:t>
            </a:r>
            <a:r>
              <a:rPr lang="en-US" dirty="0">
                <a:hlinkClick r:id="rId15"/>
              </a:rPr>
              <a:t>://wealth.forcrowd.org/_</a:t>
            </a:r>
            <a:r>
              <a:rPr lang="en-US" dirty="0" smtClean="0">
                <a:hlinkClick r:id="rId15"/>
              </a:rPr>
              <a:t>system/account/resetPassword</a:t>
            </a:r>
            <a:endParaRPr lang="en-US" dirty="0" smtClean="0"/>
          </a:p>
          <a:p>
            <a:pPr marL="0" indent="0">
              <a:buNone/>
            </a:pPr>
            <a:endParaRPr lang="en-US" dirty="0"/>
          </a:p>
          <a:p>
            <a:pPr marL="0" indent="0">
              <a:buNone/>
            </a:pPr>
            <a:r>
              <a:rPr lang="en-US" dirty="0"/>
              <a:t>Profile:</a:t>
            </a:r>
          </a:p>
          <a:p>
            <a:pPr marL="0" indent="0">
              <a:buNone/>
            </a:pPr>
            <a:r>
              <a:rPr lang="en-US" dirty="0">
                <a:hlinkClick r:id="rId16"/>
              </a:rPr>
              <a:t>https://wealth.forcrowd.org/[userName</a:t>
            </a:r>
            <a:r>
              <a:rPr lang="en-US" dirty="0" smtClean="0"/>
              <a:t>]</a:t>
            </a:r>
          </a:p>
          <a:p>
            <a:pPr marL="0" indent="0">
              <a:buNone/>
            </a:pPr>
            <a:endParaRPr lang="en-US" dirty="0"/>
          </a:p>
          <a:p>
            <a:pPr marL="0" indent="0">
              <a:buNone/>
            </a:pPr>
            <a:r>
              <a:rPr lang="en-US" dirty="0" smtClean="0"/>
              <a:t>New</a:t>
            </a:r>
            <a:r>
              <a:rPr lang="en-US" dirty="0"/>
              <a:t>, edit, view resource pool</a:t>
            </a:r>
          </a:p>
          <a:p>
            <a:pPr marL="0" indent="0">
              <a:buNone/>
            </a:pPr>
            <a:r>
              <a:rPr lang="en-US" dirty="0">
                <a:hlinkClick r:id="rId17"/>
              </a:rPr>
              <a:t>https://wealth.forcrowd.org/[userName]/</a:t>
            </a:r>
            <a:r>
              <a:rPr lang="en-US" dirty="0" smtClean="0">
                <a:hlinkClick r:id="rId17"/>
              </a:rPr>
              <a:t>new</a:t>
            </a:r>
            <a:endParaRPr lang="en-US" dirty="0" smtClean="0"/>
          </a:p>
          <a:p>
            <a:pPr marL="0" indent="0">
              <a:buNone/>
            </a:pPr>
            <a:r>
              <a:rPr lang="en-US" dirty="0" smtClean="0">
                <a:hlinkClick r:id="rId18"/>
              </a:rPr>
              <a:t>https</a:t>
            </a:r>
            <a:r>
              <a:rPr lang="en-US" dirty="0">
                <a:hlinkClick r:id="rId18"/>
              </a:rPr>
              <a:t>://wealth.forcrowd.org/[userName]/[resourcePoolKey]/</a:t>
            </a:r>
            <a:r>
              <a:rPr lang="en-US" dirty="0" smtClean="0">
                <a:hlinkClick r:id="rId18"/>
              </a:rPr>
              <a:t>edit</a:t>
            </a:r>
            <a:endParaRPr lang="en-US" dirty="0" smtClean="0"/>
          </a:p>
          <a:p>
            <a:pPr marL="0" indent="0">
              <a:buNone/>
            </a:pPr>
            <a:r>
              <a:rPr lang="en-US" dirty="0" smtClean="0">
                <a:hlinkClick r:id="rId19"/>
              </a:rPr>
              <a:t>https</a:t>
            </a:r>
            <a:r>
              <a:rPr lang="en-US" dirty="0">
                <a:hlinkClick r:id="rId19"/>
              </a:rPr>
              <a:t>://wealth.forcrowd.org/[userName]/[resourcePoolKey</a:t>
            </a:r>
            <a:r>
              <a:rPr lang="en-US" dirty="0" smtClean="0"/>
              <a:t>]</a:t>
            </a:r>
          </a:p>
          <a:p>
            <a:pPr marL="0" indent="0">
              <a:buNone/>
            </a:pPr>
            <a:endParaRPr lang="en-US" dirty="0"/>
          </a:p>
          <a:p>
            <a:pPr marL="0" indent="0">
              <a:buNone/>
            </a:pPr>
            <a:r>
              <a:rPr lang="en-US" dirty="0"/>
              <a:t>404</a:t>
            </a:r>
          </a:p>
          <a:p>
            <a:pPr marL="0" indent="0">
              <a:buNone/>
            </a:pPr>
            <a:r>
              <a:rPr lang="en-US" dirty="0">
                <a:hlinkClick r:id="rId20"/>
              </a:rPr>
              <a:t>https://wealth.forcrowd.org/_</a:t>
            </a:r>
            <a:r>
              <a:rPr lang="en-US" dirty="0" smtClean="0">
                <a:hlinkClick r:id="rId20"/>
              </a:rPr>
              <a:t>system/content/404</a:t>
            </a:r>
            <a:endParaRPr lang="en-US" dirty="0" smtClean="0"/>
          </a:p>
          <a:p>
            <a:pPr marL="0" indent="0">
              <a:buNone/>
            </a:pPr>
            <a:endParaRPr lang="en-US" dirty="0"/>
          </a:p>
          <a:p>
            <a:pPr marL="0" indent="0">
              <a:buNone/>
            </a:pPr>
            <a:endParaRPr lang="tr-TR" dirty="0"/>
          </a:p>
        </p:txBody>
      </p:sp>
    </p:spTree>
    <p:extLst>
      <p:ext uri="{BB962C8B-B14F-4D97-AF65-F5344CB8AC3E}">
        <p14:creationId xmlns:p14="http://schemas.microsoft.com/office/powerpoint/2010/main" val="7548514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ikdörtgen 10"/>
          <p:cNvSpPr/>
          <p:nvPr/>
        </p:nvSpPr>
        <p:spPr>
          <a:xfrm>
            <a:off x="323528" y="836712"/>
            <a:ext cx="6120680" cy="5832648"/>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tr-TR" dirty="0"/>
          </a:p>
        </p:txBody>
      </p:sp>
      <p:sp>
        <p:nvSpPr>
          <p:cNvPr id="2" name="Başlık 1"/>
          <p:cNvSpPr>
            <a:spLocks noGrp="1"/>
          </p:cNvSpPr>
          <p:nvPr>
            <p:ph type="title"/>
          </p:nvPr>
        </p:nvSpPr>
        <p:spPr>
          <a:xfrm>
            <a:off x="457200" y="274638"/>
            <a:ext cx="8229600" cy="562074"/>
          </a:xfrm>
        </p:spPr>
        <p:txBody>
          <a:bodyPr>
            <a:normAutofit/>
          </a:bodyPr>
          <a:lstStyle/>
          <a:p>
            <a:r>
              <a:rPr lang="en-US" sz="2800" dirty="0" smtClean="0"/>
              <a:t>Home &amp; general layout</a:t>
            </a:r>
            <a:endParaRPr lang="tr-TR" sz="2800" dirty="0"/>
          </a:p>
        </p:txBody>
      </p:sp>
      <p:sp>
        <p:nvSpPr>
          <p:cNvPr id="12" name="Başlık 1"/>
          <p:cNvSpPr txBox="1">
            <a:spLocks/>
          </p:cNvSpPr>
          <p:nvPr/>
        </p:nvSpPr>
        <p:spPr>
          <a:xfrm>
            <a:off x="393576"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Wealth Economy</a:t>
            </a:r>
            <a:endParaRPr lang="tr-TR" sz="1200" dirty="0"/>
          </a:p>
        </p:txBody>
      </p:sp>
      <p:sp>
        <p:nvSpPr>
          <p:cNvPr id="13" name="Başlık 1"/>
          <p:cNvSpPr txBox="1">
            <a:spLocks/>
          </p:cNvSpPr>
          <p:nvPr/>
        </p:nvSpPr>
        <p:spPr>
          <a:xfrm>
            <a:off x="1113656"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Articles</a:t>
            </a:r>
            <a:endParaRPr lang="tr-TR" sz="1200" dirty="0"/>
          </a:p>
        </p:txBody>
      </p:sp>
      <p:sp>
        <p:nvSpPr>
          <p:cNvPr id="15" name="Başlık 1"/>
          <p:cNvSpPr txBox="1">
            <a:spLocks/>
          </p:cNvSpPr>
          <p:nvPr/>
        </p:nvSpPr>
        <p:spPr>
          <a:xfrm>
            <a:off x="1689720"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Search</a:t>
            </a:r>
            <a:endParaRPr lang="tr-TR" sz="1200" dirty="0"/>
          </a:p>
        </p:txBody>
      </p:sp>
      <p:sp>
        <p:nvSpPr>
          <p:cNvPr id="16" name="Başlık 1"/>
          <p:cNvSpPr txBox="1">
            <a:spLocks/>
          </p:cNvSpPr>
          <p:nvPr/>
        </p:nvSpPr>
        <p:spPr>
          <a:xfrm>
            <a:off x="5434136" y="931094"/>
            <a:ext cx="1010072" cy="193650"/>
          </a:xfrm>
          <a:prstGeom prst="rect">
            <a:avLst/>
          </a:prstGeom>
        </p:spPr>
        <p:txBody>
          <a:bodyPr vert="horz" lIns="91440" tIns="45720" rIns="91440" bIns="45720" rtlCol="0" anchor="ctr">
            <a:normAutofit fontScale="5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Login (1) &amp; Profile (2)</a:t>
            </a:r>
            <a:endParaRPr lang="tr-TR" sz="1200" dirty="0"/>
          </a:p>
        </p:txBody>
      </p:sp>
      <p:cxnSp>
        <p:nvCxnSpPr>
          <p:cNvPr id="18" name="Düz Bağlayıcı 17"/>
          <p:cNvCxnSpPr/>
          <p:nvPr/>
        </p:nvCxnSpPr>
        <p:spPr>
          <a:xfrm>
            <a:off x="323528" y="1196752"/>
            <a:ext cx="6120680" cy="0"/>
          </a:xfrm>
          <a:prstGeom prst="line">
            <a:avLst/>
          </a:prstGeom>
          <a:ln w="3175"/>
        </p:spPr>
        <p:style>
          <a:lnRef idx="1">
            <a:schemeClr val="dk1"/>
          </a:lnRef>
          <a:fillRef idx="0">
            <a:schemeClr val="dk1"/>
          </a:fillRef>
          <a:effectRef idx="0">
            <a:schemeClr val="dk1"/>
          </a:effectRef>
          <a:fontRef idx="minor">
            <a:schemeClr val="tx1"/>
          </a:fontRef>
        </p:style>
      </p:cxnSp>
      <p:sp>
        <p:nvSpPr>
          <p:cNvPr id="23" name="Başlık 1"/>
          <p:cNvSpPr txBox="1">
            <a:spLocks/>
          </p:cNvSpPr>
          <p:nvPr/>
        </p:nvSpPr>
        <p:spPr>
          <a:xfrm>
            <a:off x="5436096" y="6381328"/>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Contact us (3)</a:t>
            </a:r>
            <a:endParaRPr lang="tr-TR" sz="1200" dirty="0"/>
          </a:p>
        </p:txBody>
      </p:sp>
      <p:cxnSp>
        <p:nvCxnSpPr>
          <p:cNvPr id="25" name="Düz Bağlayıcı 24"/>
          <p:cNvCxnSpPr/>
          <p:nvPr/>
        </p:nvCxnSpPr>
        <p:spPr>
          <a:xfrm>
            <a:off x="323528" y="6309320"/>
            <a:ext cx="6120680" cy="0"/>
          </a:xfrm>
          <a:prstGeom prst="line">
            <a:avLst/>
          </a:prstGeom>
          <a:ln w="3175"/>
        </p:spPr>
        <p:style>
          <a:lnRef idx="1">
            <a:schemeClr val="dk1"/>
          </a:lnRef>
          <a:fillRef idx="0">
            <a:schemeClr val="dk1"/>
          </a:fillRef>
          <a:effectRef idx="0">
            <a:schemeClr val="dk1"/>
          </a:effectRef>
          <a:fontRef idx="minor">
            <a:schemeClr val="tx1"/>
          </a:fontRef>
        </p:style>
      </p:cxnSp>
      <p:sp>
        <p:nvSpPr>
          <p:cNvPr id="26" name="Başlık 1"/>
          <p:cNvSpPr txBox="1">
            <a:spLocks/>
          </p:cNvSpPr>
          <p:nvPr/>
        </p:nvSpPr>
        <p:spPr>
          <a:xfrm>
            <a:off x="4786064" y="6381328"/>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err="1" smtClean="0"/>
              <a:t>Faq</a:t>
            </a:r>
            <a:endParaRPr lang="tr-TR" sz="1200" dirty="0"/>
          </a:p>
        </p:txBody>
      </p:sp>
      <p:sp>
        <p:nvSpPr>
          <p:cNvPr id="27" name="Başlık 1"/>
          <p:cNvSpPr txBox="1">
            <a:spLocks/>
          </p:cNvSpPr>
          <p:nvPr/>
        </p:nvSpPr>
        <p:spPr>
          <a:xfrm>
            <a:off x="340569" y="6331694"/>
            <a:ext cx="631031"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Version</a:t>
            </a:r>
          </a:p>
        </p:txBody>
      </p:sp>
      <p:sp>
        <p:nvSpPr>
          <p:cNvPr id="29" name="Başlık 1"/>
          <p:cNvSpPr txBox="1">
            <a:spLocks/>
          </p:cNvSpPr>
          <p:nvPr/>
        </p:nvSpPr>
        <p:spPr>
          <a:xfrm>
            <a:off x="395536" y="6475710"/>
            <a:ext cx="1080120" cy="1936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800" dirty="0" err="1" smtClean="0"/>
              <a:t>forCrowd</a:t>
            </a:r>
            <a:r>
              <a:rPr lang="en-US" sz="800" dirty="0" smtClean="0"/>
              <a:t> Foundation</a:t>
            </a:r>
            <a:endParaRPr lang="tr-TR" sz="800" dirty="0"/>
          </a:p>
        </p:txBody>
      </p:sp>
      <p:sp>
        <p:nvSpPr>
          <p:cNvPr id="31" name="Content"/>
          <p:cNvSpPr/>
          <p:nvPr>
            <p:custDataLst>
              <p:custData r:id="rId1"/>
            </p:custDataLst>
          </p:nvPr>
        </p:nvSpPr>
        <p:spPr>
          <a:xfrm>
            <a:off x="4139952" y="1412776"/>
            <a:ext cx="2092854" cy="468052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solidFill>
                  <a:srgbClr val="000000"/>
                </a:solidFill>
                <a:latin typeface="Segoe UI" pitchFamily="34" charset="0"/>
                <a:cs typeface="Segoe UI" pitchFamily="34" charset="0"/>
              </a:rPr>
              <a:t>Lorem ipsum</a:t>
            </a:r>
          </a:p>
          <a:p>
            <a:endParaRPr lang="en-US" sz="1200" dirty="0">
              <a:latin typeface="Segoe UI" pitchFamily="34" charset="0"/>
              <a:cs typeface="Segoe UI" pitchFamily="34" charset="0"/>
            </a:endParaRPr>
          </a:p>
        </p:txBody>
      </p:sp>
      <p:pic>
        <p:nvPicPr>
          <p:cNvPr id="30" name="Picture 1"/>
          <p:cNvPicPr>
            <a:picLocks noChangeAspect="1"/>
          </p:cNvPicPr>
          <p:nvPr>
            <p:custDataLst>
              <p:custData r:id="rId2"/>
            </p:custDataLst>
          </p:nvPr>
        </p:nvPicPr>
        <p:blipFill>
          <a:blip r:embed="rId5" cstate="print">
            <a:extLst>
              <a:ext uri="{28A0092B-C50C-407E-A947-70E740481C1C}">
                <a14:useLocalDpi xmlns:a14="http://schemas.microsoft.com/office/drawing/2010/main" val="0"/>
              </a:ext>
            </a:extLst>
          </a:blip>
          <a:stretch>
            <a:fillRect/>
          </a:stretch>
        </p:blipFill>
        <p:spPr>
          <a:xfrm>
            <a:off x="323528" y="1196752"/>
            <a:ext cx="5112568" cy="5112568"/>
          </a:xfrm>
          <a:prstGeom prst="rect">
            <a:avLst/>
          </a:prstGeom>
        </p:spPr>
      </p:pic>
      <p:pic>
        <p:nvPicPr>
          <p:cNvPr id="32" name="Picture 2" descr="C:\Users\t-dantay\Documents\First24\arrow1.png"/>
          <p:cNvPicPr>
            <a:picLocks noChangeAspect="1" noChangeArrowheads="1"/>
          </p:cNvPicPr>
          <p:nvPr>
            <p:custDataLst>
              <p:custData r:id="rId3"/>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2765512" y="6080720"/>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43" name="İçerik Yer Tutucusu 11"/>
          <p:cNvSpPr>
            <a:spLocks noGrp="1"/>
          </p:cNvSpPr>
          <p:nvPr>
            <p:ph idx="1"/>
          </p:nvPr>
        </p:nvSpPr>
        <p:spPr>
          <a:xfrm>
            <a:off x="6732240" y="1600200"/>
            <a:ext cx="1954560" cy="4525963"/>
          </a:xfrm>
        </p:spPr>
        <p:txBody>
          <a:bodyPr>
            <a:normAutofit/>
          </a:bodyPr>
          <a:lstStyle/>
          <a:p>
            <a:pPr>
              <a:buFont typeface="+mj-lt"/>
              <a:buAutoNum type="arabicPeriod"/>
            </a:pPr>
            <a:r>
              <a:rPr lang="en-US" sz="1200" dirty="0" smtClean="0"/>
              <a:t>Currently there are both login / register pages &amp; popup. Later hopefully there will only be popup left.</a:t>
            </a:r>
          </a:p>
          <a:p>
            <a:pPr>
              <a:buFont typeface="+mj-lt"/>
              <a:buAutoNum type="arabicPeriod"/>
            </a:pPr>
            <a:r>
              <a:rPr lang="en-US" sz="1200" dirty="0" smtClean="0"/>
              <a:t>For logged in users’, it will be a link to profile page</a:t>
            </a:r>
          </a:p>
          <a:p>
            <a:pPr>
              <a:buFont typeface="+mj-lt"/>
              <a:buAutoNum type="arabicPeriod"/>
            </a:pPr>
            <a:r>
              <a:rPr lang="en-US" sz="1200" dirty="0" smtClean="0"/>
              <a:t>Twitter, </a:t>
            </a:r>
            <a:r>
              <a:rPr lang="en-US" sz="1200" dirty="0" err="1" smtClean="0"/>
              <a:t>gitter</a:t>
            </a:r>
            <a:r>
              <a:rPr lang="en-US" sz="1200" dirty="0" smtClean="0"/>
              <a:t>, email, view project on </a:t>
            </a:r>
            <a:r>
              <a:rPr lang="en-US" sz="1200" dirty="0" err="1" smtClean="0"/>
              <a:t>github</a:t>
            </a:r>
            <a:r>
              <a:rPr lang="en-US" sz="1200" dirty="0" smtClean="0"/>
              <a:t> links – should all be in the footer or only at the bottom of home page</a:t>
            </a:r>
            <a:r>
              <a:rPr lang="en-US" sz="1200" dirty="0" smtClean="0"/>
              <a:t>?</a:t>
            </a:r>
            <a:endParaRPr lang="tr-TR" sz="1200" dirty="0" smtClean="0"/>
          </a:p>
          <a:p>
            <a:pPr>
              <a:buFont typeface="+mj-lt"/>
              <a:buAutoNum type="arabicPeriod"/>
            </a:pPr>
            <a:r>
              <a:rPr lang="en-US" sz="1200" dirty="0" smtClean="0"/>
              <a:t>Home page and some articles may have custom (info)graphic for quick explanations</a:t>
            </a:r>
            <a:endParaRPr lang="tr-TR" sz="1200" dirty="0"/>
          </a:p>
        </p:txBody>
      </p:sp>
      <p:sp>
        <p:nvSpPr>
          <p:cNvPr id="19" name="Metin kutusu 18"/>
          <p:cNvSpPr txBox="1"/>
          <p:nvPr/>
        </p:nvSpPr>
        <p:spPr>
          <a:xfrm>
            <a:off x="683568" y="1700808"/>
            <a:ext cx="263214" cy="276999"/>
          </a:xfrm>
          <a:prstGeom prst="rect">
            <a:avLst/>
          </a:prstGeom>
          <a:noFill/>
        </p:spPr>
        <p:txBody>
          <a:bodyPr wrap="none" rtlCol="0">
            <a:spAutoFit/>
          </a:bodyPr>
          <a:lstStyle/>
          <a:p>
            <a:r>
              <a:rPr lang="tr-TR" sz="1200" dirty="0" smtClean="0">
                <a:solidFill>
                  <a:srgbClr val="FF0000"/>
                </a:solidFill>
              </a:rPr>
              <a:t>4</a:t>
            </a:r>
            <a:endParaRPr lang="tr-TR" sz="1200" dirty="0">
              <a:solidFill>
                <a:srgbClr val="FF0000"/>
              </a:solidFill>
            </a:endParaRPr>
          </a:p>
        </p:txBody>
      </p:sp>
    </p:spTree>
    <p:extLst>
      <p:ext uri="{BB962C8B-B14F-4D97-AF65-F5344CB8AC3E}">
        <p14:creationId xmlns:p14="http://schemas.microsoft.com/office/powerpoint/2010/main" val="28205028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dirty="0" smtClean="0"/>
              <a:t>Examples</a:t>
            </a:r>
            <a:endParaRPr lang="tr-TR" dirty="0"/>
          </a:p>
        </p:txBody>
      </p:sp>
      <p:sp>
        <p:nvSpPr>
          <p:cNvPr id="7" name="Metin Yer Tutucusu 6"/>
          <p:cNvSpPr>
            <a:spLocks noGrp="1"/>
          </p:cNvSpPr>
          <p:nvPr>
            <p:ph type="body" idx="1"/>
          </p:nvPr>
        </p:nvSpPr>
        <p:spPr>
          <a:xfrm>
            <a:off x="457200" y="1268760"/>
            <a:ext cx="4040188" cy="639762"/>
          </a:xfrm>
        </p:spPr>
        <p:txBody>
          <a:bodyPr/>
          <a:lstStyle/>
          <a:p>
            <a:r>
              <a:rPr lang="en-US" dirty="0"/>
              <a:t>https://github.com/</a:t>
            </a:r>
            <a:endParaRPr lang="tr-TR" dirty="0"/>
          </a:p>
        </p:txBody>
      </p:sp>
      <p:sp>
        <p:nvSpPr>
          <p:cNvPr id="9" name="Metin Yer Tutucusu 8"/>
          <p:cNvSpPr>
            <a:spLocks noGrp="1"/>
          </p:cNvSpPr>
          <p:nvPr>
            <p:ph type="body" sz="quarter" idx="3"/>
          </p:nvPr>
        </p:nvSpPr>
        <p:spPr>
          <a:xfrm>
            <a:off x="4645025" y="1268760"/>
            <a:ext cx="4041775" cy="639762"/>
          </a:xfrm>
        </p:spPr>
        <p:txBody>
          <a:bodyPr/>
          <a:lstStyle/>
          <a:p>
            <a:r>
              <a:rPr lang="tr-TR" dirty="0"/>
              <a:t>https://www.kickstarter.com/</a:t>
            </a:r>
          </a:p>
        </p:txBody>
      </p:sp>
      <p:pic>
        <p:nvPicPr>
          <p:cNvPr id="1026" name="Picture 2"/>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938511"/>
            <a:ext cx="4040188" cy="1837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Grp="1" noChangeAspect="1" noChangeArrowheads="1"/>
          </p:cNvPicPr>
          <p:nvPr>
            <p:ph sz="quarter" idx="4"/>
          </p:nvPr>
        </p:nvPicPr>
        <p:blipFill>
          <a:blip r:embed="rId3" cstate="print">
            <a:extLst>
              <a:ext uri="{28A0092B-C50C-407E-A947-70E740481C1C}">
                <a14:useLocalDpi xmlns:a14="http://schemas.microsoft.com/office/drawing/2010/main" val="0"/>
              </a:ext>
            </a:extLst>
          </a:blip>
          <a:srcRect/>
          <a:stretch>
            <a:fillRect/>
          </a:stretch>
        </p:blipFill>
        <p:spPr bwMode="auto">
          <a:xfrm>
            <a:off x="4645025" y="1938511"/>
            <a:ext cx="4041775" cy="20715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Metin Yer Tutucusu 2"/>
          <p:cNvSpPr txBox="1">
            <a:spLocks/>
          </p:cNvSpPr>
          <p:nvPr/>
        </p:nvSpPr>
        <p:spPr>
          <a:xfrm>
            <a:off x="457200" y="3861048"/>
            <a:ext cx="4040188" cy="639762"/>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r>
              <a:rPr lang="tr-TR" dirty="0" smtClean="0"/>
              <a:t>https://flattr.com/</a:t>
            </a:r>
            <a:endParaRPr lang="tr-TR" dirty="0"/>
          </a:p>
        </p:txBody>
      </p:sp>
      <p:sp>
        <p:nvSpPr>
          <p:cNvPr id="18" name="Metin Yer Tutucusu 4"/>
          <p:cNvSpPr txBox="1">
            <a:spLocks/>
          </p:cNvSpPr>
          <p:nvPr/>
        </p:nvSpPr>
        <p:spPr>
          <a:xfrm>
            <a:off x="4645025" y="3861048"/>
            <a:ext cx="4041775" cy="639762"/>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r>
              <a:rPr lang="tr-TR" dirty="0" smtClean="0"/>
              <a:t>https://getpocket.com/</a:t>
            </a:r>
            <a:endParaRPr lang="tr-TR" dirty="0"/>
          </a:p>
        </p:txBody>
      </p:sp>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 y="4530799"/>
            <a:ext cx="4040188" cy="21290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45025" y="4518423"/>
            <a:ext cx="4041775" cy="2244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62216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ikdörtgen 10"/>
          <p:cNvSpPr/>
          <p:nvPr/>
        </p:nvSpPr>
        <p:spPr>
          <a:xfrm>
            <a:off x="323528" y="836712"/>
            <a:ext cx="6120680" cy="5832648"/>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tr-TR" dirty="0"/>
          </a:p>
        </p:txBody>
      </p:sp>
      <p:sp>
        <p:nvSpPr>
          <p:cNvPr id="2" name="Başlık 1"/>
          <p:cNvSpPr>
            <a:spLocks noGrp="1"/>
          </p:cNvSpPr>
          <p:nvPr>
            <p:ph type="title"/>
          </p:nvPr>
        </p:nvSpPr>
        <p:spPr>
          <a:xfrm>
            <a:off x="457200" y="274638"/>
            <a:ext cx="8229600" cy="562074"/>
          </a:xfrm>
        </p:spPr>
        <p:txBody>
          <a:bodyPr>
            <a:normAutofit/>
          </a:bodyPr>
          <a:lstStyle/>
          <a:p>
            <a:r>
              <a:rPr lang="en-US" sz="2800" dirty="0" smtClean="0"/>
              <a:t>Articles &amp; content</a:t>
            </a:r>
            <a:endParaRPr lang="tr-TR" sz="2800" dirty="0"/>
          </a:p>
        </p:txBody>
      </p:sp>
      <p:sp>
        <p:nvSpPr>
          <p:cNvPr id="12" name="Başlık 1"/>
          <p:cNvSpPr txBox="1">
            <a:spLocks/>
          </p:cNvSpPr>
          <p:nvPr/>
        </p:nvSpPr>
        <p:spPr>
          <a:xfrm>
            <a:off x="393576"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Wealth Economy</a:t>
            </a:r>
            <a:endParaRPr lang="tr-TR" sz="1200" dirty="0"/>
          </a:p>
        </p:txBody>
      </p:sp>
      <p:sp>
        <p:nvSpPr>
          <p:cNvPr id="13" name="Başlık 1"/>
          <p:cNvSpPr txBox="1">
            <a:spLocks/>
          </p:cNvSpPr>
          <p:nvPr/>
        </p:nvSpPr>
        <p:spPr>
          <a:xfrm>
            <a:off x="1113656"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Articles</a:t>
            </a:r>
            <a:endParaRPr lang="tr-TR" sz="1200" dirty="0"/>
          </a:p>
        </p:txBody>
      </p:sp>
      <p:sp>
        <p:nvSpPr>
          <p:cNvPr id="15" name="Başlık 1"/>
          <p:cNvSpPr txBox="1">
            <a:spLocks/>
          </p:cNvSpPr>
          <p:nvPr/>
        </p:nvSpPr>
        <p:spPr>
          <a:xfrm>
            <a:off x="1689720"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Search</a:t>
            </a:r>
            <a:endParaRPr lang="tr-TR" sz="1200" dirty="0"/>
          </a:p>
        </p:txBody>
      </p:sp>
      <p:sp>
        <p:nvSpPr>
          <p:cNvPr id="16" name="Başlık 1"/>
          <p:cNvSpPr txBox="1">
            <a:spLocks/>
          </p:cNvSpPr>
          <p:nvPr/>
        </p:nvSpPr>
        <p:spPr>
          <a:xfrm>
            <a:off x="5434136"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Login</a:t>
            </a:r>
            <a:endParaRPr lang="tr-TR" sz="1200" dirty="0"/>
          </a:p>
        </p:txBody>
      </p:sp>
      <p:cxnSp>
        <p:nvCxnSpPr>
          <p:cNvPr id="18" name="Düz Bağlayıcı 17"/>
          <p:cNvCxnSpPr/>
          <p:nvPr/>
        </p:nvCxnSpPr>
        <p:spPr>
          <a:xfrm>
            <a:off x="323528" y="1196752"/>
            <a:ext cx="6120680" cy="0"/>
          </a:xfrm>
          <a:prstGeom prst="line">
            <a:avLst/>
          </a:prstGeom>
          <a:ln w="3175"/>
        </p:spPr>
        <p:style>
          <a:lnRef idx="1">
            <a:schemeClr val="dk1"/>
          </a:lnRef>
          <a:fillRef idx="0">
            <a:schemeClr val="dk1"/>
          </a:fillRef>
          <a:effectRef idx="0">
            <a:schemeClr val="dk1"/>
          </a:effectRef>
          <a:fontRef idx="minor">
            <a:schemeClr val="tx1"/>
          </a:fontRef>
        </p:style>
      </p:cxnSp>
      <p:sp>
        <p:nvSpPr>
          <p:cNvPr id="23" name="Başlık 1"/>
          <p:cNvSpPr txBox="1">
            <a:spLocks/>
          </p:cNvSpPr>
          <p:nvPr/>
        </p:nvSpPr>
        <p:spPr>
          <a:xfrm>
            <a:off x="5436096" y="6381328"/>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Contact us</a:t>
            </a:r>
            <a:endParaRPr lang="tr-TR" sz="1200" dirty="0"/>
          </a:p>
        </p:txBody>
      </p:sp>
      <p:cxnSp>
        <p:nvCxnSpPr>
          <p:cNvPr id="25" name="Düz Bağlayıcı 24"/>
          <p:cNvCxnSpPr/>
          <p:nvPr/>
        </p:nvCxnSpPr>
        <p:spPr>
          <a:xfrm>
            <a:off x="323528" y="6309320"/>
            <a:ext cx="6120680" cy="0"/>
          </a:xfrm>
          <a:prstGeom prst="line">
            <a:avLst/>
          </a:prstGeom>
          <a:ln w="3175"/>
        </p:spPr>
        <p:style>
          <a:lnRef idx="1">
            <a:schemeClr val="dk1"/>
          </a:lnRef>
          <a:fillRef idx="0">
            <a:schemeClr val="dk1"/>
          </a:fillRef>
          <a:effectRef idx="0">
            <a:schemeClr val="dk1"/>
          </a:effectRef>
          <a:fontRef idx="minor">
            <a:schemeClr val="tx1"/>
          </a:fontRef>
        </p:style>
      </p:cxnSp>
      <p:sp>
        <p:nvSpPr>
          <p:cNvPr id="26" name="Başlık 1"/>
          <p:cNvSpPr txBox="1">
            <a:spLocks/>
          </p:cNvSpPr>
          <p:nvPr/>
        </p:nvSpPr>
        <p:spPr>
          <a:xfrm>
            <a:off x="4786064" y="6381328"/>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err="1" smtClean="0"/>
              <a:t>Faq</a:t>
            </a:r>
            <a:endParaRPr lang="tr-TR" sz="1200" dirty="0"/>
          </a:p>
        </p:txBody>
      </p:sp>
      <p:sp>
        <p:nvSpPr>
          <p:cNvPr id="27" name="Başlık 1"/>
          <p:cNvSpPr txBox="1">
            <a:spLocks/>
          </p:cNvSpPr>
          <p:nvPr/>
        </p:nvSpPr>
        <p:spPr>
          <a:xfrm>
            <a:off x="1348681" y="6381328"/>
            <a:ext cx="631031"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Version</a:t>
            </a:r>
          </a:p>
        </p:txBody>
      </p:sp>
      <p:sp>
        <p:nvSpPr>
          <p:cNvPr id="29" name="Başlık 1"/>
          <p:cNvSpPr txBox="1">
            <a:spLocks/>
          </p:cNvSpPr>
          <p:nvPr/>
        </p:nvSpPr>
        <p:spPr>
          <a:xfrm>
            <a:off x="395536" y="6381328"/>
            <a:ext cx="1080120" cy="1936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800" dirty="0" err="1" smtClean="0"/>
              <a:t>forCrowd</a:t>
            </a:r>
            <a:r>
              <a:rPr lang="en-US" sz="800" dirty="0" smtClean="0"/>
              <a:t> Foundation</a:t>
            </a:r>
            <a:endParaRPr lang="tr-TR" sz="800" dirty="0"/>
          </a:p>
        </p:txBody>
      </p:sp>
      <p:sp>
        <p:nvSpPr>
          <p:cNvPr id="31" name="Content"/>
          <p:cNvSpPr/>
          <p:nvPr>
            <p:custDataLst>
              <p:custData r:id="rId1"/>
            </p:custDataLst>
          </p:nvPr>
        </p:nvSpPr>
        <p:spPr>
          <a:xfrm>
            <a:off x="467544" y="1412776"/>
            <a:ext cx="4680520" cy="4333056"/>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solidFill>
                  <a:srgbClr val="000000"/>
                </a:solidFill>
                <a:latin typeface="Segoe UI" pitchFamily="34" charset="0"/>
                <a:cs typeface="Segoe UI" pitchFamily="34" charset="0"/>
              </a:rPr>
              <a:t>Lorem ipsum</a:t>
            </a:r>
          </a:p>
          <a:p>
            <a:endParaRPr lang="en-US" sz="1200" dirty="0">
              <a:latin typeface="Segoe UI" pitchFamily="34" charset="0"/>
              <a:cs typeface="Segoe UI" pitchFamily="34" charset="0"/>
            </a:endParaRPr>
          </a:p>
        </p:txBody>
      </p:sp>
      <p:pic>
        <p:nvPicPr>
          <p:cNvPr id="32" name="Picture 2" descr="C:\Users\t-dantay\Documents\First24\arrow1.png"/>
          <p:cNvPicPr>
            <a:picLocks noChangeAspect="1" noChangeArrowheads="1"/>
          </p:cNvPicPr>
          <p:nvPr>
            <p:custDataLst>
              <p:custData r:id="rId2"/>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2765512" y="5517232"/>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17" name="Content"/>
          <p:cNvSpPr/>
          <p:nvPr>
            <p:custDataLst>
              <p:custData r:id="rId3"/>
            </p:custDataLst>
          </p:nvPr>
        </p:nvSpPr>
        <p:spPr>
          <a:xfrm>
            <a:off x="5291100" y="1400200"/>
            <a:ext cx="928700" cy="4333056"/>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solidFill>
                  <a:srgbClr val="000000"/>
                </a:solidFill>
                <a:latin typeface="Segoe UI" pitchFamily="34" charset="0"/>
                <a:cs typeface="Segoe UI" pitchFamily="34" charset="0"/>
              </a:rPr>
              <a:t>Menu for articles (1)</a:t>
            </a:r>
          </a:p>
          <a:p>
            <a:r>
              <a:rPr lang="en-US" sz="1200" dirty="0" smtClean="0">
                <a:latin typeface="Segoe UI" pitchFamily="34" charset="0"/>
                <a:cs typeface="Segoe UI" pitchFamily="34" charset="0"/>
              </a:rPr>
              <a:t>.</a:t>
            </a:r>
          </a:p>
          <a:p>
            <a:r>
              <a:rPr lang="en-US" sz="1200" dirty="0" smtClean="0">
                <a:solidFill>
                  <a:srgbClr val="000000"/>
                </a:solidFill>
                <a:latin typeface="Segoe UI" pitchFamily="34" charset="0"/>
                <a:cs typeface="Segoe UI" pitchFamily="34" charset="0"/>
              </a:rPr>
              <a:t>.</a:t>
            </a:r>
          </a:p>
          <a:p>
            <a:r>
              <a:rPr lang="en-US" sz="1200" dirty="0" smtClean="0">
                <a:latin typeface="Segoe UI" pitchFamily="34" charset="0"/>
                <a:cs typeface="Segoe UI" pitchFamily="34" charset="0"/>
              </a:rPr>
              <a:t>.</a:t>
            </a:r>
          </a:p>
          <a:p>
            <a:r>
              <a:rPr lang="en-US" sz="1200" dirty="0" smtClean="0">
                <a:solidFill>
                  <a:srgbClr val="000000"/>
                </a:solidFill>
                <a:latin typeface="Segoe UI" pitchFamily="34" charset="0"/>
                <a:cs typeface="Segoe UI" pitchFamily="34" charset="0"/>
              </a:rPr>
              <a:t>.</a:t>
            </a:r>
          </a:p>
          <a:p>
            <a:r>
              <a:rPr lang="en-US" sz="1200" dirty="0" smtClean="0">
                <a:latin typeface="Segoe UI" pitchFamily="34" charset="0"/>
                <a:cs typeface="Segoe UI" pitchFamily="34" charset="0"/>
              </a:rPr>
              <a:t>.</a:t>
            </a:r>
          </a:p>
          <a:p>
            <a:endParaRPr lang="en-US" sz="1200" dirty="0" smtClean="0">
              <a:solidFill>
                <a:srgbClr val="000000"/>
              </a:solidFill>
              <a:latin typeface="Segoe UI" pitchFamily="34" charset="0"/>
              <a:cs typeface="Segoe UI" pitchFamily="34" charset="0"/>
            </a:endParaRPr>
          </a:p>
          <a:p>
            <a:endParaRPr lang="en-US" sz="1200" dirty="0">
              <a:latin typeface="Segoe UI" pitchFamily="34" charset="0"/>
              <a:cs typeface="Segoe UI" pitchFamily="34" charset="0"/>
            </a:endParaRPr>
          </a:p>
        </p:txBody>
      </p:sp>
      <p:sp>
        <p:nvSpPr>
          <p:cNvPr id="20" name="İçerik Yer Tutucusu 11"/>
          <p:cNvSpPr>
            <a:spLocks noGrp="1"/>
          </p:cNvSpPr>
          <p:nvPr>
            <p:ph idx="1"/>
          </p:nvPr>
        </p:nvSpPr>
        <p:spPr>
          <a:xfrm>
            <a:off x="6732240" y="1600200"/>
            <a:ext cx="1954560" cy="4525963"/>
          </a:xfrm>
        </p:spPr>
        <p:txBody>
          <a:bodyPr>
            <a:normAutofit/>
          </a:bodyPr>
          <a:lstStyle/>
          <a:p>
            <a:pPr>
              <a:buFont typeface="+mj-lt"/>
              <a:buAutoNum type="arabicPeriod"/>
            </a:pPr>
            <a:r>
              <a:rPr lang="en-US" sz="1200" dirty="0" smtClean="0"/>
              <a:t>Can be on the left or right side – I tried this myself however it didn’t fit together with resource pool viewer in the exiting articles</a:t>
            </a:r>
            <a:endParaRPr lang="tr-TR" sz="1200" dirty="0"/>
          </a:p>
        </p:txBody>
      </p:sp>
      <p:sp>
        <p:nvSpPr>
          <p:cNvPr id="21" name="Content"/>
          <p:cNvSpPr/>
          <p:nvPr>
            <p:custDataLst>
              <p:custData r:id="rId4"/>
            </p:custDataLst>
          </p:nvPr>
        </p:nvSpPr>
        <p:spPr>
          <a:xfrm>
            <a:off x="467544" y="5877272"/>
            <a:ext cx="5752256" cy="36004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err="1" smtClean="0">
                <a:solidFill>
                  <a:srgbClr val="000000"/>
                </a:solidFill>
                <a:latin typeface="Segoe UI" pitchFamily="34" charset="0"/>
                <a:cs typeface="Segoe UI" pitchFamily="34" charset="0"/>
              </a:rPr>
              <a:t>Disqus</a:t>
            </a:r>
            <a:r>
              <a:rPr lang="en-US" sz="1200" dirty="0" smtClean="0">
                <a:solidFill>
                  <a:srgbClr val="000000"/>
                </a:solidFill>
                <a:latin typeface="Segoe UI" pitchFamily="34" charset="0"/>
                <a:cs typeface="Segoe UI" pitchFamily="34" charset="0"/>
              </a:rPr>
              <a:t> comments</a:t>
            </a:r>
          </a:p>
          <a:p>
            <a:endParaRPr lang="en-US" sz="1200" dirty="0">
              <a:latin typeface="Segoe UI" pitchFamily="34" charset="0"/>
              <a:cs typeface="Segoe UI" pitchFamily="34" charset="0"/>
            </a:endParaRPr>
          </a:p>
        </p:txBody>
      </p:sp>
    </p:spTree>
    <p:extLst>
      <p:ext uri="{BB962C8B-B14F-4D97-AF65-F5344CB8AC3E}">
        <p14:creationId xmlns:p14="http://schemas.microsoft.com/office/powerpoint/2010/main" val="33315652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p:cNvSpPr>
            <a:spLocks noGrp="1"/>
          </p:cNvSpPr>
          <p:nvPr>
            <p:ph type="title"/>
          </p:nvPr>
        </p:nvSpPr>
        <p:spPr/>
        <p:txBody>
          <a:bodyPr/>
          <a:lstStyle/>
          <a:p>
            <a:r>
              <a:rPr lang="en-US" dirty="0" smtClean="0"/>
              <a:t>Examples</a:t>
            </a:r>
            <a:endParaRPr lang="tr-TR" dirty="0"/>
          </a:p>
        </p:txBody>
      </p:sp>
      <p:sp>
        <p:nvSpPr>
          <p:cNvPr id="5" name="Metin Yer Tutucusu 4"/>
          <p:cNvSpPr>
            <a:spLocks noGrp="1"/>
          </p:cNvSpPr>
          <p:nvPr>
            <p:ph type="body" idx="1"/>
          </p:nvPr>
        </p:nvSpPr>
        <p:spPr/>
        <p:txBody>
          <a:bodyPr>
            <a:normAutofit fontScale="62500" lnSpcReduction="20000"/>
          </a:bodyPr>
          <a:lstStyle/>
          <a:p>
            <a:r>
              <a:rPr lang="en-US" dirty="0" smtClean="0"/>
              <a:t>For articles menu – right menu on the page;</a:t>
            </a:r>
          </a:p>
          <a:p>
            <a:r>
              <a:rPr lang="tr-TR" dirty="0"/>
              <a:t>http://getbootstrap.com/css/#grid</a:t>
            </a:r>
          </a:p>
        </p:txBody>
      </p:sp>
      <p:sp>
        <p:nvSpPr>
          <p:cNvPr id="7" name="Metin Yer Tutucusu 6"/>
          <p:cNvSpPr>
            <a:spLocks noGrp="1"/>
          </p:cNvSpPr>
          <p:nvPr>
            <p:ph type="body" sz="quarter" idx="3"/>
          </p:nvPr>
        </p:nvSpPr>
        <p:spPr/>
        <p:txBody>
          <a:bodyPr>
            <a:normAutofit fontScale="55000" lnSpcReduction="20000"/>
          </a:bodyPr>
          <a:lstStyle/>
          <a:p>
            <a:r>
              <a:rPr lang="en-US" dirty="0" smtClean="0"/>
              <a:t>Content page from wealth;</a:t>
            </a:r>
          </a:p>
          <a:p>
            <a:r>
              <a:rPr lang="en-US" dirty="0"/>
              <a:t>https://wealth.forcrowd.org/_system/content/basics</a:t>
            </a:r>
          </a:p>
        </p:txBody>
      </p:sp>
      <p:pic>
        <p:nvPicPr>
          <p:cNvPr id="3075" name="Picture 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57200" y="2926699"/>
            <a:ext cx="4040188" cy="2447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5171231" y="2174875"/>
            <a:ext cx="2989363" cy="3951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43421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ikdörtgen 10"/>
          <p:cNvSpPr/>
          <p:nvPr/>
        </p:nvSpPr>
        <p:spPr>
          <a:xfrm>
            <a:off x="323528" y="836712"/>
            <a:ext cx="6120680" cy="5832648"/>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tr-TR" dirty="0"/>
          </a:p>
        </p:txBody>
      </p:sp>
      <p:sp>
        <p:nvSpPr>
          <p:cNvPr id="2" name="Başlık 1"/>
          <p:cNvSpPr>
            <a:spLocks noGrp="1"/>
          </p:cNvSpPr>
          <p:nvPr>
            <p:ph type="title"/>
          </p:nvPr>
        </p:nvSpPr>
        <p:spPr>
          <a:xfrm>
            <a:off x="457200" y="274638"/>
            <a:ext cx="8229600" cy="562074"/>
          </a:xfrm>
        </p:spPr>
        <p:txBody>
          <a:bodyPr>
            <a:normAutofit/>
          </a:bodyPr>
          <a:lstStyle/>
          <a:p>
            <a:r>
              <a:rPr lang="en-US" sz="2800" dirty="0" smtClean="0"/>
              <a:t>Search (1)</a:t>
            </a:r>
            <a:endParaRPr lang="tr-TR" sz="2800" dirty="0"/>
          </a:p>
        </p:txBody>
      </p:sp>
      <p:sp>
        <p:nvSpPr>
          <p:cNvPr id="12" name="Başlık 1"/>
          <p:cNvSpPr txBox="1">
            <a:spLocks/>
          </p:cNvSpPr>
          <p:nvPr/>
        </p:nvSpPr>
        <p:spPr>
          <a:xfrm>
            <a:off x="393576"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Wealth Economy</a:t>
            </a:r>
            <a:endParaRPr lang="tr-TR" sz="1200" dirty="0"/>
          </a:p>
        </p:txBody>
      </p:sp>
      <p:sp>
        <p:nvSpPr>
          <p:cNvPr id="13" name="Başlık 1"/>
          <p:cNvSpPr txBox="1">
            <a:spLocks/>
          </p:cNvSpPr>
          <p:nvPr/>
        </p:nvSpPr>
        <p:spPr>
          <a:xfrm>
            <a:off x="1113656"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Articles</a:t>
            </a:r>
            <a:endParaRPr lang="tr-TR" sz="1200" dirty="0"/>
          </a:p>
        </p:txBody>
      </p:sp>
      <p:sp>
        <p:nvSpPr>
          <p:cNvPr id="15" name="Başlık 1"/>
          <p:cNvSpPr txBox="1">
            <a:spLocks/>
          </p:cNvSpPr>
          <p:nvPr/>
        </p:nvSpPr>
        <p:spPr>
          <a:xfrm>
            <a:off x="1689720"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Search</a:t>
            </a:r>
            <a:endParaRPr lang="tr-TR" sz="1200" dirty="0"/>
          </a:p>
        </p:txBody>
      </p:sp>
      <p:sp>
        <p:nvSpPr>
          <p:cNvPr id="16" name="Başlık 1"/>
          <p:cNvSpPr txBox="1">
            <a:spLocks/>
          </p:cNvSpPr>
          <p:nvPr/>
        </p:nvSpPr>
        <p:spPr>
          <a:xfrm>
            <a:off x="5434136"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Login</a:t>
            </a:r>
            <a:endParaRPr lang="tr-TR" sz="1200" dirty="0"/>
          </a:p>
        </p:txBody>
      </p:sp>
      <p:cxnSp>
        <p:nvCxnSpPr>
          <p:cNvPr id="18" name="Düz Bağlayıcı 17"/>
          <p:cNvCxnSpPr/>
          <p:nvPr/>
        </p:nvCxnSpPr>
        <p:spPr>
          <a:xfrm>
            <a:off x="323528" y="1196752"/>
            <a:ext cx="6120680" cy="0"/>
          </a:xfrm>
          <a:prstGeom prst="line">
            <a:avLst/>
          </a:prstGeom>
          <a:ln w="3175"/>
        </p:spPr>
        <p:style>
          <a:lnRef idx="1">
            <a:schemeClr val="dk1"/>
          </a:lnRef>
          <a:fillRef idx="0">
            <a:schemeClr val="dk1"/>
          </a:fillRef>
          <a:effectRef idx="0">
            <a:schemeClr val="dk1"/>
          </a:effectRef>
          <a:fontRef idx="minor">
            <a:schemeClr val="tx1"/>
          </a:fontRef>
        </p:style>
      </p:cxnSp>
      <p:sp>
        <p:nvSpPr>
          <p:cNvPr id="23" name="Başlık 1"/>
          <p:cNvSpPr txBox="1">
            <a:spLocks/>
          </p:cNvSpPr>
          <p:nvPr/>
        </p:nvSpPr>
        <p:spPr>
          <a:xfrm>
            <a:off x="5436096" y="6381328"/>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Contact us</a:t>
            </a:r>
            <a:endParaRPr lang="tr-TR" sz="1200" dirty="0"/>
          </a:p>
        </p:txBody>
      </p:sp>
      <p:cxnSp>
        <p:nvCxnSpPr>
          <p:cNvPr id="25" name="Düz Bağlayıcı 24"/>
          <p:cNvCxnSpPr/>
          <p:nvPr/>
        </p:nvCxnSpPr>
        <p:spPr>
          <a:xfrm>
            <a:off x="323528" y="6309320"/>
            <a:ext cx="6120680" cy="0"/>
          </a:xfrm>
          <a:prstGeom prst="line">
            <a:avLst/>
          </a:prstGeom>
          <a:ln w="3175"/>
        </p:spPr>
        <p:style>
          <a:lnRef idx="1">
            <a:schemeClr val="dk1"/>
          </a:lnRef>
          <a:fillRef idx="0">
            <a:schemeClr val="dk1"/>
          </a:fillRef>
          <a:effectRef idx="0">
            <a:schemeClr val="dk1"/>
          </a:effectRef>
          <a:fontRef idx="minor">
            <a:schemeClr val="tx1"/>
          </a:fontRef>
        </p:style>
      </p:cxnSp>
      <p:sp>
        <p:nvSpPr>
          <p:cNvPr id="26" name="Başlık 1"/>
          <p:cNvSpPr txBox="1">
            <a:spLocks/>
          </p:cNvSpPr>
          <p:nvPr/>
        </p:nvSpPr>
        <p:spPr>
          <a:xfrm>
            <a:off x="4786064" y="6381328"/>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err="1" smtClean="0"/>
              <a:t>Faq</a:t>
            </a:r>
            <a:endParaRPr lang="tr-TR" sz="1200" dirty="0"/>
          </a:p>
        </p:txBody>
      </p:sp>
      <p:sp>
        <p:nvSpPr>
          <p:cNvPr id="27" name="Başlık 1"/>
          <p:cNvSpPr txBox="1">
            <a:spLocks/>
          </p:cNvSpPr>
          <p:nvPr/>
        </p:nvSpPr>
        <p:spPr>
          <a:xfrm>
            <a:off x="1348681" y="6381328"/>
            <a:ext cx="631031"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Version</a:t>
            </a:r>
          </a:p>
        </p:txBody>
      </p:sp>
      <p:sp>
        <p:nvSpPr>
          <p:cNvPr id="29" name="Başlık 1"/>
          <p:cNvSpPr txBox="1">
            <a:spLocks/>
          </p:cNvSpPr>
          <p:nvPr/>
        </p:nvSpPr>
        <p:spPr>
          <a:xfrm>
            <a:off x="395536" y="6381328"/>
            <a:ext cx="1080120" cy="1936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800" dirty="0" err="1" smtClean="0"/>
              <a:t>forCrowd</a:t>
            </a:r>
            <a:r>
              <a:rPr lang="en-US" sz="800" dirty="0" smtClean="0"/>
              <a:t> Foundation</a:t>
            </a:r>
            <a:endParaRPr lang="tr-TR" sz="800" dirty="0"/>
          </a:p>
        </p:txBody>
      </p:sp>
      <p:sp>
        <p:nvSpPr>
          <p:cNvPr id="20" name="İçerik Yer Tutucusu 11"/>
          <p:cNvSpPr>
            <a:spLocks noGrp="1"/>
          </p:cNvSpPr>
          <p:nvPr>
            <p:ph idx="1"/>
          </p:nvPr>
        </p:nvSpPr>
        <p:spPr>
          <a:xfrm>
            <a:off x="6732240" y="1600200"/>
            <a:ext cx="1954560" cy="4525963"/>
          </a:xfrm>
        </p:spPr>
        <p:txBody>
          <a:bodyPr>
            <a:normAutofit/>
          </a:bodyPr>
          <a:lstStyle/>
          <a:p>
            <a:pPr>
              <a:buFont typeface="+mj-lt"/>
              <a:buAutoNum type="arabicPeriod"/>
            </a:pPr>
            <a:r>
              <a:rPr lang="en-US" sz="1200" dirty="0" smtClean="0"/>
              <a:t>For articles or resource pools (simulations)</a:t>
            </a:r>
          </a:p>
          <a:p>
            <a:pPr>
              <a:buFont typeface="+mj-lt"/>
              <a:buAutoNum type="arabicPeriod"/>
            </a:pPr>
            <a:r>
              <a:rPr lang="en-US" sz="1200" dirty="0" smtClean="0"/>
              <a:t>Results with paging etc.</a:t>
            </a:r>
            <a:endParaRPr lang="tr-TR" sz="1200" dirty="0"/>
          </a:p>
        </p:txBody>
      </p:sp>
      <p:sp>
        <p:nvSpPr>
          <p:cNvPr id="22" name="Başlık 1"/>
          <p:cNvSpPr txBox="1">
            <a:spLocks/>
          </p:cNvSpPr>
          <p:nvPr/>
        </p:nvSpPr>
        <p:spPr>
          <a:xfrm>
            <a:off x="179512" y="1340768"/>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Search (2)</a:t>
            </a:r>
            <a:endParaRPr lang="tr-TR" sz="1200" dirty="0"/>
          </a:p>
        </p:txBody>
      </p:sp>
      <p:grpSp>
        <p:nvGrpSpPr>
          <p:cNvPr id="28" name="SearchBox"/>
          <p:cNvGrpSpPr/>
          <p:nvPr>
            <p:custDataLst>
              <p:custData r:id="rId1"/>
            </p:custDataLst>
          </p:nvPr>
        </p:nvGrpSpPr>
        <p:grpSpPr>
          <a:xfrm>
            <a:off x="395536" y="1533928"/>
            <a:ext cx="5904650" cy="310896"/>
            <a:chOff x="4111925" y="3293648"/>
            <a:chExt cx="962995" cy="310896"/>
          </a:xfrm>
        </p:grpSpPr>
        <p:sp>
          <p:nvSpPr>
            <p:cNvPr id="30" name="Content"/>
            <p:cNvSpPr>
              <a:spLocks/>
            </p:cNvSpPr>
            <p:nvPr/>
          </p:nvSpPr>
          <p:spPr>
            <a:xfrm>
              <a:off x="4111925" y="3328416"/>
              <a:ext cx="956008" cy="228600"/>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33" name="Icon" descr="C:\Users\t-dantay\Documents\WPIcons\appbar.feature.search.res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24216" y="3293648"/>
              <a:ext cx="50704" cy="310896"/>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34" name="List"/>
          <p:cNvGrpSpPr/>
          <p:nvPr>
            <p:custDataLst>
              <p:custData r:id="rId2"/>
            </p:custDataLst>
          </p:nvPr>
        </p:nvGrpSpPr>
        <p:grpSpPr>
          <a:xfrm>
            <a:off x="393576" y="1960616"/>
            <a:ext cx="5863769" cy="4204687"/>
            <a:chOff x="4610405" y="3047458"/>
            <a:chExt cx="1651415" cy="1533692"/>
          </a:xfrm>
        </p:grpSpPr>
        <p:grpSp>
          <p:nvGrpSpPr>
            <p:cNvPr id="35" name="Group 2"/>
            <p:cNvGrpSpPr/>
            <p:nvPr/>
          </p:nvGrpSpPr>
          <p:grpSpPr>
            <a:xfrm>
              <a:off x="4610405" y="3047458"/>
              <a:ext cx="1651415" cy="1533692"/>
              <a:chOff x="4648810" y="3359442"/>
              <a:chExt cx="713680" cy="756307"/>
            </a:xfrm>
          </p:grpSpPr>
          <p:sp>
            <p:nvSpPr>
              <p:cNvPr id="41" name="Background"/>
              <p:cNvSpPr>
                <a:spLocks/>
              </p:cNvSpPr>
              <p:nvPr/>
            </p:nvSpPr>
            <p:spPr>
              <a:xfrm>
                <a:off x="4648810" y="3359442"/>
                <a:ext cx="713680" cy="756307"/>
              </a:xfrm>
              <a:prstGeom prst="rect">
                <a:avLst/>
              </a:prstGeom>
              <a:solidFill>
                <a:srgbClr val="FFFFFF"/>
              </a:solidFill>
              <a:ln w="3175" cap="flat" cmpd="sng" algn="ctr">
                <a:solidFill>
                  <a:srgbClr val="FFFFFF">
                    <a:lumMod val="50000"/>
                  </a:srgbClr>
                </a:solidFill>
                <a:prstDash val="solid"/>
              </a:ln>
              <a:effectLst/>
            </p:spPr>
            <p:txBody>
              <a:bodyPr rot="0" spcFirstLastPara="0" vertOverflow="overflow" horzOverflow="overflow" vert="horz" wrap="square" lIns="45720" tIns="0" rIns="91440" bIns="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5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42" name="Content"/>
              <p:cNvSpPr/>
              <p:nvPr/>
            </p:nvSpPr>
            <p:spPr>
              <a:xfrm>
                <a:off x="4648810" y="3359442"/>
                <a:ext cx="713680" cy="69754"/>
              </a:xfrm>
              <a:prstGeom prst="rect">
                <a:avLst/>
              </a:prstGeom>
              <a:noFill/>
              <a:ln w="3175">
                <a:noFill/>
              </a:ln>
              <a:effectLst/>
            </p:spPr>
            <p:style>
              <a:lnRef idx="2">
                <a:srgbClr val="4F81BD">
                  <a:shade val="50000"/>
                </a:srgbClr>
              </a:lnRef>
              <a:fillRef idx="1">
                <a:srgbClr val="4F81BD"/>
              </a:fillRef>
              <a:effectRef idx="0">
                <a:srgbClr val="4F81BD"/>
              </a:effectRef>
              <a:fontRef idx="minor">
                <a:srgbClr val="000000"/>
              </a:fontRef>
            </p:style>
            <p:txBody>
              <a:bodyPr lIns="45720" tIns="0" rIns="0" bIns="18288" rtlCol="0" anchor="t" anchorCtr="0">
                <a:spAutoFit/>
              </a:bodyPr>
              <a:lstStyle/>
              <a:p>
                <a:r>
                  <a:rPr lang="en-US" sz="1200" dirty="0" smtClean="0">
                    <a:solidFill>
                      <a:sysClr val="windowText" lastClr="000000"/>
                    </a:solidFill>
                    <a:latin typeface="Segoe UI" pitchFamily="34" charset="0"/>
                    <a:cs typeface="Segoe UI" pitchFamily="34" charset="0"/>
                  </a:rPr>
                  <a:t>Project 1</a:t>
                </a:r>
              </a:p>
              <a:p>
                <a:r>
                  <a:rPr lang="en-US" sz="1200" dirty="0">
                    <a:solidFill>
                      <a:sysClr val="windowText" lastClr="000000"/>
                    </a:solidFill>
                    <a:latin typeface="Segoe UI" pitchFamily="34" charset="0"/>
                    <a:cs typeface="Segoe UI" pitchFamily="34" charset="0"/>
                  </a:rPr>
                  <a:t>Project </a:t>
                </a:r>
                <a:r>
                  <a:rPr lang="en-US" sz="1200" dirty="0" smtClean="0">
                    <a:solidFill>
                      <a:sysClr val="windowText" lastClr="000000"/>
                    </a:solidFill>
                    <a:latin typeface="Segoe UI" pitchFamily="34" charset="0"/>
                    <a:cs typeface="Segoe UI" pitchFamily="34" charset="0"/>
                  </a:rPr>
                  <a:t>2…</a:t>
                </a:r>
              </a:p>
            </p:txBody>
          </p:sp>
        </p:grpSp>
        <p:grpSp>
          <p:nvGrpSpPr>
            <p:cNvPr id="36" name="Group 3"/>
            <p:cNvGrpSpPr/>
            <p:nvPr>
              <p:custDataLst>
                <p:custData r:id="rId3"/>
              </p:custDataLst>
            </p:nvPr>
          </p:nvGrpSpPr>
          <p:grpSpPr>
            <a:xfrm>
              <a:off x="6220141" y="3047458"/>
              <a:ext cx="41679" cy="1533691"/>
              <a:chOff x="4602972" y="1543110"/>
              <a:chExt cx="41679" cy="3562295"/>
            </a:xfrm>
          </p:grpSpPr>
          <p:sp>
            <p:nvSpPr>
              <p:cNvPr id="37" name="ScrollBar"/>
              <p:cNvSpPr>
                <a:spLocks/>
              </p:cNvSpPr>
              <p:nvPr/>
            </p:nvSpPr>
            <p:spPr>
              <a:xfrm>
                <a:off x="4602972" y="1543110"/>
                <a:ext cx="41679" cy="3562295"/>
              </a:xfrm>
              <a:prstGeom prst="rect">
                <a:avLst/>
              </a:prstGeom>
              <a:solidFill>
                <a:srgbClr val="FFFFFF">
                  <a:lumMod val="95000"/>
                </a:srgbClr>
              </a:solidFill>
              <a:ln w="3175">
                <a:solidFill>
                  <a:srgbClr val="FFFFFF">
                    <a:lumMod val="50000"/>
                  </a:srgbClr>
                </a:solidFill>
              </a:ln>
            </p:spPr>
            <p:style>
              <a:lnRef idx="2">
                <a:srgbClr val="4F81BD">
                  <a:shade val="50000"/>
                </a:srgbClr>
              </a:lnRef>
              <a:fillRef idx="1001">
                <a:srgbClr val="000000"/>
              </a:fillRef>
              <a:effectRef idx="0">
                <a:srgbClr val="4F81BD"/>
              </a:effectRef>
              <a:fontRef idx="minor">
                <a:srgbClr val="000000"/>
              </a:fontRef>
            </p:style>
            <p:txBody>
              <a:bodyPr lIns="97548" tIns="48774" rIns="97548" bIns="48774" rtlCol="0" anchor="ctr"/>
              <a:lstStyle/>
              <a:p>
                <a:pPr algn="ctr" defTabSz="913915"/>
                <a:endParaRPr lang="en-US" dirty="0"/>
              </a:p>
            </p:txBody>
          </p:sp>
          <p:sp>
            <p:nvSpPr>
              <p:cNvPr id="38" name="Slider"/>
              <p:cNvSpPr>
                <a:spLocks/>
              </p:cNvSpPr>
              <p:nvPr/>
            </p:nvSpPr>
            <p:spPr>
              <a:xfrm>
                <a:off x="4602972" y="1796410"/>
                <a:ext cx="41679" cy="293616"/>
              </a:xfrm>
              <a:prstGeom prst="rect">
                <a:avLst/>
              </a:prstGeom>
              <a:solidFill>
                <a:srgbClr val="FFFFFF">
                  <a:lumMod val="85000"/>
                </a:srgbClr>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39" name="UpArrow"/>
              <p:cNvSpPr>
                <a:spLocks/>
              </p:cNvSpPr>
              <p:nvPr/>
            </p:nvSpPr>
            <p:spPr>
              <a:xfrm>
                <a:off x="4614798" y="1574232"/>
                <a:ext cx="18027" cy="54229"/>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40" name="DownArrow"/>
              <p:cNvSpPr>
                <a:spLocks/>
              </p:cNvSpPr>
              <p:nvPr/>
            </p:nvSpPr>
            <p:spPr>
              <a:xfrm rot="10800000">
                <a:off x="4614798" y="5023497"/>
                <a:ext cx="18027" cy="54229"/>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grpSp>
      </p:grpSp>
    </p:spTree>
    <p:extLst>
      <p:ext uri="{BB962C8B-B14F-4D97-AF65-F5344CB8AC3E}">
        <p14:creationId xmlns:p14="http://schemas.microsoft.com/office/powerpoint/2010/main" val="31172739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p:cNvSpPr>
            <a:spLocks noGrp="1"/>
          </p:cNvSpPr>
          <p:nvPr>
            <p:ph type="title"/>
          </p:nvPr>
        </p:nvSpPr>
        <p:spPr/>
        <p:txBody>
          <a:bodyPr/>
          <a:lstStyle/>
          <a:p>
            <a:r>
              <a:rPr lang="en-US" dirty="0" smtClean="0"/>
              <a:t>Examples</a:t>
            </a:r>
            <a:endParaRPr lang="tr-TR" dirty="0"/>
          </a:p>
        </p:txBody>
      </p:sp>
      <p:sp>
        <p:nvSpPr>
          <p:cNvPr id="5" name="Metin Yer Tutucusu 4"/>
          <p:cNvSpPr>
            <a:spLocks noGrp="1"/>
          </p:cNvSpPr>
          <p:nvPr>
            <p:ph type="body" idx="1"/>
          </p:nvPr>
        </p:nvSpPr>
        <p:spPr/>
        <p:txBody>
          <a:bodyPr>
            <a:normAutofit fontScale="55000" lnSpcReduction="20000"/>
          </a:bodyPr>
          <a:lstStyle/>
          <a:p>
            <a:r>
              <a:rPr lang="en-US" dirty="0"/>
              <a:t>Current (search &amp;) list page;</a:t>
            </a:r>
          </a:p>
          <a:p>
            <a:r>
              <a:rPr lang="tr-TR" dirty="0"/>
              <a:t>https://wealth.forcrowd.org/_system/resourcePool</a:t>
            </a:r>
          </a:p>
        </p:txBody>
      </p:sp>
      <p:sp>
        <p:nvSpPr>
          <p:cNvPr id="7" name="Metin Yer Tutucusu 6"/>
          <p:cNvSpPr>
            <a:spLocks noGrp="1"/>
          </p:cNvSpPr>
          <p:nvPr>
            <p:ph type="body" sz="quarter" idx="3"/>
          </p:nvPr>
        </p:nvSpPr>
        <p:spPr/>
        <p:txBody>
          <a:bodyPr>
            <a:normAutofit fontScale="55000" lnSpcReduction="20000"/>
          </a:bodyPr>
          <a:lstStyle/>
          <a:p>
            <a:r>
              <a:rPr lang="en-US" dirty="0" smtClean="0"/>
              <a:t>Search result from Kickstarter</a:t>
            </a:r>
          </a:p>
          <a:p>
            <a:r>
              <a:rPr lang="en-US" dirty="0" smtClean="0"/>
              <a:t>(Results can be blocks like these, instead of one line?)</a:t>
            </a:r>
            <a:endParaRPr lang="en-US" dirty="0"/>
          </a:p>
        </p:txBody>
      </p:sp>
      <p:pic>
        <p:nvPicPr>
          <p:cNvPr id="18" name="Picture 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57200" y="2936456"/>
            <a:ext cx="4040188" cy="24281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4645025" y="2989061"/>
            <a:ext cx="4041775" cy="23229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37114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ikdörtgen 10"/>
          <p:cNvSpPr/>
          <p:nvPr/>
        </p:nvSpPr>
        <p:spPr>
          <a:xfrm>
            <a:off x="323528" y="836712"/>
            <a:ext cx="6120680" cy="5832648"/>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tr-TR" dirty="0"/>
          </a:p>
        </p:txBody>
      </p:sp>
      <p:sp>
        <p:nvSpPr>
          <p:cNvPr id="2" name="Başlık 1"/>
          <p:cNvSpPr>
            <a:spLocks noGrp="1"/>
          </p:cNvSpPr>
          <p:nvPr>
            <p:ph type="title"/>
          </p:nvPr>
        </p:nvSpPr>
        <p:spPr>
          <a:xfrm>
            <a:off x="457200" y="274638"/>
            <a:ext cx="8229600" cy="562074"/>
          </a:xfrm>
        </p:spPr>
        <p:txBody>
          <a:bodyPr>
            <a:normAutofit/>
          </a:bodyPr>
          <a:lstStyle/>
          <a:p>
            <a:r>
              <a:rPr lang="en-US" sz="2800" dirty="0" smtClean="0"/>
              <a:t>User profile</a:t>
            </a:r>
            <a:endParaRPr lang="tr-TR" sz="2800" dirty="0"/>
          </a:p>
        </p:txBody>
      </p:sp>
      <p:sp>
        <p:nvSpPr>
          <p:cNvPr id="12" name="Başlık 1"/>
          <p:cNvSpPr txBox="1">
            <a:spLocks/>
          </p:cNvSpPr>
          <p:nvPr/>
        </p:nvSpPr>
        <p:spPr>
          <a:xfrm>
            <a:off x="393576"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Wealth Economy</a:t>
            </a:r>
            <a:endParaRPr lang="tr-TR" sz="1200" dirty="0"/>
          </a:p>
        </p:txBody>
      </p:sp>
      <p:sp>
        <p:nvSpPr>
          <p:cNvPr id="13" name="Başlık 1"/>
          <p:cNvSpPr txBox="1">
            <a:spLocks/>
          </p:cNvSpPr>
          <p:nvPr/>
        </p:nvSpPr>
        <p:spPr>
          <a:xfrm>
            <a:off x="1113656"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Articles</a:t>
            </a:r>
            <a:endParaRPr lang="tr-TR" sz="1200" dirty="0"/>
          </a:p>
        </p:txBody>
      </p:sp>
      <p:sp>
        <p:nvSpPr>
          <p:cNvPr id="15" name="Başlık 1"/>
          <p:cNvSpPr txBox="1">
            <a:spLocks/>
          </p:cNvSpPr>
          <p:nvPr/>
        </p:nvSpPr>
        <p:spPr>
          <a:xfrm>
            <a:off x="1689720"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Search</a:t>
            </a:r>
            <a:endParaRPr lang="tr-TR" sz="1200" dirty="0"/>
          </a:p>
        </p:txBody>
      </p:sp>
      <p:sp>
        <p:nvSpPr>
          <p:cNvPr id="16" name="Başlık 1"/>
          <p:cNvSpPr txBox="1">
            <a:spLocks/>
          </p:cNvSpPr>
          <p:nvPr/>
        </p:nvSpPr>
        <p:spPr>
          <a:xfrm>
            <a:off x="5434136"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Login</a:t>
            </a:r>
            <a:endParaRPr lang="tr-TR" sz="1200" dirty="0"/>
          </a:p>
        </p:txBody>
      </p:sp>
      <p:cxnSp>
        <p:nvCxnSpPr>
          <p:cNvPr id="18" name="Düz Bağlayıcı 17"/>
          <p:cNvCxnSpPr/>
          <p:nvPr/>
        </p:nvCxnSpPr>
        <p:spPr>
          <a:xfrm>
            <a:off x="323528" y="1196752"/>
            <a:ext cx="6120680" cy="0"/>
          </a:xfrm>
          <a:prstGeom prst="line">
            <a:avLst/>
          </a:prstGeom>
          <a:ln w="3175"/>
        </p:spPr>
        <p:style>
          <a:lnRef idx="1">
            <a:schemeClr val="dk1"/>
          </a:lnRef>
          <a:fillRef idx="0">
            <a:schemeClr val="dk1"/>
          </a:fillRef>
          <a:effectRef idx="0">
            <a:schemeClr val="dk1"/>
          </a:effectRef>
          <a:fontRef idx="minor">
            <a:schemeClr val="tx1"/>
          </a:fontRef>
        </p:style>
      </p:cxnSp>
      <p:sp>
        <p:nvSpPr>
          <p:cNvPr id="23" name="Başlık 1"/>
          <p:cNvSpPr txBox="1">
            <a:spLocks/>
          </p:cNvSpPr>
          <p:nvPr/>
        </p:nvSpPr>
        <p:spPr>
          <a:xfrm>
            <a:off x="5436096" y="6381328"/>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Contact us</a:t>
            </a:r>
            <a:endParaRPr lang="tr-TR" sz="1200" dirty="0"/>
          </a:p>
        </p:txBody>
      </p:sp>
      <p:cxnSp>
        <p:nvCxnSpPr>
          <p:cNvPr id="25" name="Düz Bağlayıcı 24"/>
          <p:cNvCxnSpPr/>
          <p:nvPr/>
        </p:nvCxnSpPr>
        <p:spPr>
          <a:xfrm>
            <a:off x="323528" y="6309320"/>
            <a:ext cx="6120680" cy="0"/>
          </a:xfrm>
          <a:prstGeom prst="line">
            <a:avLst/>
          </a:prstGeom>
          <a:ln w="3175"/>
        </p:spPr>
        <p:style>
          <a:lnRef idx="1">
            <a:schemeClr val="dk1"/>
          </a:lnRef>
          <a:fillRef idx="0">
            <a:schemeClr val="dk1"/>
          </a:fillRef>
          <a:effectRef idx="0">
            <a:schemeClr val="dk1"/>
          </a:effectRef>
          <a:fontRef idx="minor">
            <a:schemeClr val="tx1"/>
          </a:fontRef>
        </p:style>
      </p:cxnSp>
      <p:sp>
        <p:nvSpPr>
          <p:cNvPr id="26" name="Başlık 1"/>
          <p:cNvSpPr txBox="1">
            <a:spLocks/>
          </p:cNvSpPr>
          <p:nvPr/>
        </p:nvSpPr>
        <p:spPr>
          <a:xfrm>
            <a:off x="4786064" y="6381328"/>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err="1" smtClean="0"/>
              <a:t>Faq</a:t>
            </a:r>
            <a:endParaRPr lang="tr-TR" sz="1200" dirty="0"/>
          </a:p>
        </p:txBody>
      </p:sp>
      <p:sp>
        <p:nvSpPr>
          <p:cNvPr id="27" name="Başlık 1"/>
          <p:cNvSpPr txBox="1">
            <a:spLocks/>
          </p:cNvSpPr>
          <p:nvPr/>
        </p:nvSpPr>
        <p:spPr>
          <a:xfrm>
            <a:off x="1348681" y="6381328"/>
            <a:ext cx="631031"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Version</a:t>
            </a:r>
          </a:p>
        </p:txBody>
      </p:sp>
      <p:sp>
        <p:nvSpPr>
          <p:cNvPr id="29" name="Başlık 1"/>
          <p:cNvSpPr txBox="1">
            <a:spLocks/>
          </p:cNvSpPr>
          <p:nvPr/>
        </p:nvSpPr>
        <p:spPr>
          <a:xfrm>
            <a:off x="395536" y="6381328"/>
            <a:ext cx="1080120" cy="1936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800" dirty="0" err="1" smtClean="0"/>
              <a:t>forCrowd</a:t>
            </a:r>
            <a:r>
              <a:rPr lang="en-US" sz="800" dirty="0" smtClean="0"/>
              <a:t> Foundation</a:t>
            </a:r>
            <a:endParaRPr lang="tr-TR" sz="800" dirty="0"/>
          </a:p>
        </p:txBody>
      </p:sp>
      <p:sp>
        <p:nvSpPr>
          <p:cNvPr id="20" name="İçerik Yer Tutucusu 11"/>
          <p:cNvSpPr>
            <a:spLocks noGrp="1"/>
          </p:cNvSpPr>
          <p:nvPr>
            <p:ph idx="1"/>
          </p:nvPr>
        </p:nvSpPr>
        <p:spPr>
          <a:xfrm>
            <a:off x="6732240" y="1600200"/>
            <a:ext cx="1954560" cy="4525963"/>
          </a:xfrm>
        </p:spPr>
        <p:txBody>
          <a:bodyPr>
            <a:normAutofit/>
          </a:bodyPr>
          <a:lstStyle/>
          <a:p>
            <a:pPr>
              <a:buFont typeface="+mj-lt"/>
              <a:buAutoNum type="arabicPeriod"/>
            </a:pPr>
            <a:r>
              <a:rPr lang="en-US" sz="1200" dirty="0" smtClean="0"/>
              <a:t>Profile picture?</a:t>
            </a:r>
          </a:p>
          <a:p>
            <a:pPr>
              <a:buFont typeface="+mj-lt"/>
              <a:buAutoNum type="arabicPeriod"/>
            </a:pPr>
            <a:r>
              <a:rPr lang="en-US" sz="1200" dirty="0" smtClean="0"/>
              <a:t>Projects created by this user</a:t>
            </a:r>
            <a:endParaRPr lang="tr-TR" sz="1200" dirty="0"/>
          </a:p>
        </p:txBody>
      </p:sp>
      <p:grpSp>
        <p:nvGrpSpPr>
          <p:cNvPr id="54" name="List"/>
          <p:cNvGrpSpPr/>
          <p:nvPr>
            <p:custDataLst>
              <p:custData r:id="rId1"/>
            </p:custDataLst>
          </p:nvPr>
        </p:nvGrpSpPr>
        <p:grpSpPr>
          <a:xfrm>
            <a:off x="395536" y="2032625"/>
            <a:ext cx="5863769" cy="4204687"/>
            <a:chOff x="4610405" y="3047458"/>
            <a:chExt cx="1651415" cy="1533692"/>
          </a:xfrm>
        </p:grpSpPr>
        <p:grpSp>
          <p:nvGrpSpPr>
            <p:cNvPr id="55" name="Group 2"/>
            <p:cNvGrpSpPr/>
            <p:nvPr/>
          </p:nvGrpSpPr>
          <p:grpSpPr>
            <a:xfrm>
              <a:off x="4610405" y="3047458"/>
              <a:ext cx="1651415" cy="1533692"/>
              <a:chOff x="4648810" y="3359442"/>
              <a:chExt cx="713680" cy="756307"/>
            </a:xfrm>
          </p:grpSpPr>
          <p:sp>
            <p:nvSpPr>
              <p:cNvPr id="61" name="Background"/>
              <p:cNvSpPr>
                <a:spLocks/>
              </p:cNvSpPr>
              <p:nvPr/>
            </p:nvSpPr>
            <p:spPr>
              <a:xfrm>
                <a:off x="4648810" y="3359442"/>
                <a:ext cx="713680" cy="756307"/>
              </a:xfrm>
              <a:prstGeom prst="rect">
                <a:avLst/>
              </a:prstGeom>
              <a:solidFill>
                <a:srgbClr val="FFFFFF"/>
              </a:solidFill>
              <a:ln w="3175" cap="flat" cmpd="sng" algn="ctr">
                <a:solidFill>
                  <a:srgbClr val="FFFFFF">
                    <a:lumMod val="50000"/>
                  </a:srgbClr>
                </a:solidFill>
                <a:prstDash val="solid"/>
              </a:ln>
              <a:effectLst/>
            </p:spPr>
            <p:txBody>
              <a:bodyPr rot="0" spcFirstLastPara="0" vertOverflow="overflow" horzOverflow="overflow" vert="horz" wrap="square" lIns="45720" tIns="0" rIns="91440" bIns="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5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62" name="Content"/>
              <p:cNvSpPr/>
              <p:nvPr/>
            </p:nvSpPr>
            <p:spPr>
              <a:xfrm>
                <a:off x="4648810" y="3359442"/>
                <a:ext cx="713680" cy="69754"/>
              </a:xfrm>
              <a:prstGeom prst="rect">
                <a:avLst/>
              </a:prstGeom>
              <a:noFill/>
              <a:ln w="3175">
                <a:noFill/>
              </a:ln>
              <a:effectLst/>
            </p:spPr>
            <p:style>
              <a:lnRef idx="2">
                <a:srgbClr val="4F81BD">
                  <a:shade val="50000"/>
                </a:srgbClr>
              </a:lnRef>
              <a:fillRef idx="1">
                <a:srgbClr val="4F81BD"/>
              </a:fillRef>
              <a:effectRef idx="0">
                <a:srgbClr val="4F81BD"/>
              </a:effectRef>
              <a:fontRef idx="minor">
                <a:srgbClr val="000000"/>
              </a:fontRef>
            </p:style>
            <p:txBody>
              <a:bodyPr lIns="45720" tIns="0" rIns="0" bIns="18288" rtlCol="0" anchor="t" anchorCtr="0">
                <a:spAutoFit/>
              </a:bodyPr>
              <a:lstStyle/>
              <a:p>
                <a:r>
                  <a:rPr lang="en-US" sz="1200" dirty="0" smtClean="0">
                    <a:solidFill>
                      <a:sysClr val="windowText" lastClr="000000"/>
                    </a:solidFill>
                    <a:latin typeface="Segoe UI" pitchFamily="34" charset="0"/>
                    <a:cs typeface="Segoe UI" pitchFamily="34" charset="0"/>
                  </a:rPr>
                  <a:t>Project 1</a:t>
                </a:r>
              </a:p>
              <a:p>
                <a:r>
                  <a:rPr lang="en-US" sz="1200" dirty="0">
                    <a:solidFill>
                      <a:sysClr val="windowText" lastClr="000000"/>
                    </a:solidFill>
                    <a:latin typeface="Segoe UI" pitchFamily="34" charset="0"/>
                    <a:cs typeface="Segoe UI" pitchFamily="34" charset="0"/>
                  </a:rPr>
                  <a:t>Project </a:t>
                </a:r>
                <a:r>
                  <a:rPr lang="en-US" sz="1200" dirty="0" smtClean="0">
                    <a:solidFill>
                      <a:sysClr val="windowText" lastClr="000000"/>
                    </a:solidFill>
                    <a:latin typeface="Segoe UI" pitchFamily="34" charset="0"/>
                    <a:cs typeface="Segoe UI" pitchFamily="34" charset="0"/>
                  </a:rPr>
                  <a:t>2…</a:t>
                </a:r>
              </a:p>
            </p:txBody>
          </p:sp>
        </p:grpSp>
        <p:grpSp>
          <p:nvGrpSpPr>
            <p:cNvPr id="56" name="Group 3"/>
            <p:cNvGrpSpPr/>
            <p:nvPr>
              <p:custDataLst>
                <p:custData r:id="rId2"/>
              </p:custDataLst>
            </p:nvPr>
          </p:nvGrpSpPr>
          <p:grpSpPr>
            <a:xfrm>
              <a:off x="6220141" y="3047458"/>
              <a:ext cx="41679" cy="1533691"/>
              <a:chOff x="4602972" y="1543110"/>
              <a:chExt cx="41679" cy="3562295"/>
            </a:xfrm>
          </p:grpSpPr>
          <p:sp>
            <p:nvSpPr>
              <p:cNvPr id="57" name="ScrollBar"/>
              <p:cNvSpPr>
                <a:spLocks/>
              </p:cNvSpPr>
              <p:nvPr/>
            </p:nvSpPr>
            <p:spPr>
              <a:xfrm>
                <a:off x="4602972" y="1543110"/>
                <a:ext cx="41679" cy="3562295"/>
              </a:xfrm>
              <a:prstGeom prst="rect">
                <a:avLst/>
              </a:prstGeom>
              <a:solidFill>
                <a:srgbClr val="FFFFFF">
                  <a:lumMod val="95000"/>
                </a:srgbClr>
              </a:solidFill>
              <a:ln w="3175">
                <a:solidFill>
                  <a:srgbClr val="FFFFFF">
                    <a:lumMod val="50000"/>
                  </a:srgbClr>
                </a:solidFill>
              </a:ln>
            </p:spPr>
            <p:style>
              <a:lnRef idx="2">
                <a:srgbClr val="4F81BD">
                  <a:shade val="50000"/>
                </a:srgbClr>
              </a:lnRef>
              <a:fillRef idx="1001">
                <a:srgbClr val="000000"/>
              </a:fillRef>
              <a:effectRef idx="0">
                <a:srgbClr val="4F81BD"/>
              </a:effectRef>
              <a:fontRef idx="minor">
                <a:srgbClr val="000000"/>
              </a:fontRef>
            </p:style>
            <p:txBody>
              <a:bodyPr lIns="97548" tIns="48774" rIns="97548" bIns="48774" rtlCol="0" anchor="ctr"/>
              <a:lstStyle/>
              <a:p>
                <a:pPr algn="ctr" defTabSz="913915"/>
                <a:endParaRPr lang="en-US" dirty="0"/>
              </a:p>
            </p:txBody>
          </p:sp>
          <p:sp>
            <p:nvSpPr>
              <p:cNvPr id="58" name="Slider"/>
              <p:cNvSpPr>
                <a:spLocks/>
              </p:cNvSpPr>
              <p:nvPr/>
            </p:nvSpPr>
            <p:spPr>
              <a:xfrm>
                <a:off x="4602972" y="1796410"/>
                <a:ext cx="41679" cy="293616"/>
              </a:xfrm>
              <a:prstGeom prst="rect">
                <a:avLst/>
              </a:prstGeom>
              <a:solidFill>
                <a:srgbClr val="FFFFFF">
                  <a:lumMod val="85000"/>
                </a:srgbClr>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59" name="UpArrow"/>
              <p:cNvSpPr>
                <a:spLocks/>
              </p:cNvSpPr>
              <p:nvPr/>
            </p:nvSpPr>
            <p:spPr>
              <a:xfrm>
                <a:off x="4614798" y="1574232"/>
                <a:ext cx="18027" cy="54229"/>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60" name="DownArrow"/>
              <p:cNvSpPr>
                <a:spLocks/>
              </p:cNvSpPr>
              <p:nvPr/>
            </p:nvSpPr>
            <p:spPr>
              <a:xfrm rot="10800000">
                <a:off x="4614798" y="5023497"/>
                <a:ext cx="18027" cy="54229"/>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grpSp>
      </p:grpSp>
      <p:sp>
        <p:nvSpPr>
          <p:cNvPr id="63" name="Başlık 1"/>
          <p:cNvSpPr txBox="1">
            <a:spLocks/>
          </p:cNvSpPr>
          <p:nvPr/>
        </p:nvSpPr>
        <p:spPr>
          <a:xfrm>
            <a:off x="179512" y="1795190"/>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Projects (2)</a:t>
            </a:r>
            <a:endParaRPr lang="tr-TR" sz="1200" dirty="0"/>
          </a:p>
        </p:txBody>
      </p:sp>
      <p:sp>
        <p:nvSpPr>
          <p:cNvPr id="28" name="Başlık 1"/>
          <p:cNvSpPr txBox="1">
            <a:spLocks/>
          </p:cNvSpPr>
          <p:nvPr/>
        </p:nvSpPr>
        <p:spPr>
          <a:xfrm>
            <a:off x="251520" y="1507158"/>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[Username] (1)</a:t>
            </a:r>
            <a:endParaRPr lang="tr-TR" sz="1200" dirty="0"/>
          </a:p>
        </p:txBody>
      </p:sp>
    </p:spTree>
    <p:extLst>
      <p:ext uri="{BB962C8B-B14F-4D97-AF65-F5344CB8AC3E}">
        <p14:creationId xmlns:p14="http://schemas.microsoft.com/office/powerpoint/2010/main" val="41260867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p:cNvSpPr>
            <a:spLocks noGrp="1"/>
          </p:cNvSpPr>
          <p:nvPr>
            <p:ph type="title"/>
          </p:nvPr>
        </p:nvSpPr>
        <p:spPr/>
        <p:txBody>
          <a:bodyPr/>
          <a:lstStyle/>
          <a:p>
            <a:r>
              <a:rPr lang="en-US" dirty="0" smtClean="0"/>
              <a:t>Examples</a:t>
            </a:r>
            <a:endParaRPr lang="tr-TR" dirty="0"/>
          </a:p>
        </p:txBody>
      </p:sp>
      <p:sp>
        <p:nvSpPr>
          <p:cNvPr id="5" name="Metin Yer Tutucusu 4"/>
          <p:cNvSpPr>
            <a:spLocks noGrp="1"/>
          </p:cNvSpPr>
          <p:nvPr>
            <p:ph type="body" idx="1"/>
          </p:nvPr>
        </p:nvSpPr>
        <p:spPr/>
        <p:txBody>
          <a:bodyPr>
            <a:normAutofit fontScale="77500" lnSpcReduction="20000"/>
          </a:bodyPr>
          <a:lstStyle/>
          <a:p>
            <a:r>
              <a:rPr lang="en-US" dirty="0"/>
              <a:t>Current profile page;</a:t>
            </a:r>
          </a:p>
          <a:p>
            <a:r>
              <a:rPr lang="tr-TR" dirty="0"/>
              <a:t>https://wealth.forcrowd.org/coni2k</a:t>
            </a:r>
          </a:p>
        </p:txBody>
      </p:sp>
      <p:sp>
        <p:nvSpPr>
          <p:cNvPr id="7" name="Metin Yer Tutucusu 6"/>
          <p:cNvSpPr>
            <a:spLocks noGrp="1"/>
          </p:cNvSpPr>
          <p:nvPr>
            <p:ph type="body" sz="quarter" idx="3"/>
          </p:nvPr>
        </p:nvSpPr>
        <p:spPr/>
        <p:txBody>
          <a:bodyPr>
            <a:normAutofit fontScale="77500" lnSpcReduction="20000"/>
          </a:bodyPr>
          <a:lstStyle/>
          <a:p>
            <a:r>
              <a:rPr lang="en-US" dirty="0" err="1" smtClean="0"/>
              <a:t>Github</a:t>
            </a:r>
            <a:r>
              <a:rPr lang="en-US" dirty="0" smtClean="0"/>
              <a:t> profile page;</a:t>
            </a:r>
          </a:p>
          <a:p>
            <a:r>
              <a:rPr lang="en-US" dirty="0"/>
              <a:t>https://github.com/coni2k</a:t>
            </a:r>
          </a:p>
        </p:txBody>
      </p:sp>
      <p:pic>
        <p:nvPicPr>
          <p:cNvPr id="12" name="Picture 4"/>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420888"/>
            <a:ext cx="4040188" cy="16025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Grp="1" noChangeAspect="1" noChangeArrowheads="1"/>
          </p:cNvPicPr>
          <p:nvPr>
            <p:ph sz="quarter" idx="4"/>
          </p:nvPr>
        </p:nvPicPr>
        <p:blipFill>
          <a:blip r:embed="rId3" cstate="print">
            <a:extLst>
              <a:ext uri="{28A0092B-C50C-407E-A947-70E740481C1C}">
                <a14:useLocalDpi xmlns:a14="http://schemas.microsoft.com/office/drawing/2010/main" val="0"/>
              </a:ext>
            </a:extLst>
          </a:blip>
          <a:srcRect/>
          <a:stretch>
            <a:fillRect/>
          </a:stretch>
        </p:blipFill>
        <p:spPr bwMode="auto">
          <a:xfrm>
            <a:off x="4645025" y="2384548"/>
            <a:ext cx="4041775" cy="21245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74673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System.Storyboarding.Common.TextArea" Revision="1" Stencil="System.Storyboarding.Common" StencilVersion="0.1"/>
</Control>
</file>

<file path=customXml/item10.xml><?xml version="1.0" encoding="utf-8"?>
<Control xmlns="http://schemas.microsoft.com/VisualStudio/2011/storyboarding/control">
  <Id Name="System.Storyboarding.Common.TextArea" Revision="1" Stencil="System.Storyboarding.Common" StencilVersion="0.1"/>
</Control>
</file>

<file path=customXml/item11.xml><?xml version="1.0" encoding="utf-8"?>
<Control xmlns="http://schemas.microsoft.com/VisualStudio/2011/storyboarding/control">
  <Id Name="System.Storyboarding.Common.TextArea" Revision="1" Stencil="System.Storyboarding.Common" StencilVersion="0.1"/>
</Control>
</file>

<file path=customXml/item12.xml><?xml version="1.0" encoding="utf-8"?>
<Control xmlns="http://schemas.microsoft.com/VisualStudio/2011/storyboarding/control">
  <Id Name="System.Storyboarding.Icons.DownArrow" Revision="1" Stencil="System.Storyboarding.Icons" StencilVersion="0.1"/>
</Control>
</file>

<file path=customXml/item13.xml><?xml version="1.0" encoding="utf-8"?>
<Control xmlns="http://schemas.microsoft.com/VisualStudio/2011/storyboarding/control">
  <Id Name="System.Storyboarding.Common.TextArea" Revision="1" Stencil="System.Storyboarding.Common" StencilVersion="0.1"/>
</Control>
</file>

<file path=customXml/item14.xml><?xml version="1.0" encoding="utf-8"?>
<Control xmlns="http://schemas.microsoft.com/VisualStudio/2011/storyboarding/control">
  <Id Name="System.Storyboarding.Common.List" Revision="1" Stencil="System.Storyboarding.Common" StencilVersion="0.1"/>
</Control>
</file>

<file path=customXml/item15.xml><?xml version="1.0" encoding="utf-8"?>
<Control xmlns="http://schemas.microsoft.com/VisualStudio/2011/storyboarding/control">
  <Id Name="System.Storyboarding.Common.ScrollbarVertical" RevisionId="68ea164d-c1de-47a5-804f-d4d1290fa524" Stencil="System.Storyboarding.Common" StencilRevisionId="68ea164d-c1de-47a5-804f-d4d1290fa524" StencilVersion="0.1"/>
</Control>
</file>

<file path=customXml/item16.xml><?xml version="1.0" encoding="utf-8"?>
<Control xmlns="http://schemas.microsoft.com/VisualStudio/2011/storyboarding/control">
  <Id Name="System.Storyboarding.Common.TextArea" Revision="1" Stencil="System.Storyboarding.Common" StencilVersion="0.1"/>
</Control>
</file>

<file path=customXml/item17.xml><?xml version="1.0" encoding="utf-8"?>
<Control xmlns="http://schemas.microsoft.com/VisualStudio/2011/storyboarding/control">
  <Id Name="System.Storyboarding.Common.ScrollbarVertical" RevisionId="68ea164d-c1de-47a5-804f-d4d1290fa524" Stencil="System.Storyboarding.Common" StencilRevisionId="68ea164d-c1de-47a5-804f-d4d1290fa524" StencilVersion="0.1"/>
</Control>
</file>

<file path=customXml/item2.xml><?xml version="1.0" encoding="utf-8"?>
<Control xmlns="http://schemas.microsoft.com/VisualStudio/2011/storyboarding/control">
  <Id Name="System.Storyboarding.Icons.Image" Revision="1" Stencil="System.Storyboarding.Icons" StencilVersion="0.1"/>
</Control>
</file>

<file path=customXml/item3.xml><?xml version="1.0" encoding="utf-8"?>
<Control xmlns="http://schemas.microsoft.com/VisualStudio/2011/storyboarding/control">
  <Id Name="System.Storyboarding.Common.List" Revision="1" Stencil="System.Storyboarding.Common" StencilVersion="0.1"/>
</Control>
</file>

<file path=customXml/item4.xml><?xml version="1.0" encoding="utf-8"?>
<Control xmlns="http://schemas.microsoft.com/VisualStudio/2011/storyboarding/control">
  <Id Name="System.Storyboarding.Icons.DownArrow" Revision="1" Stencil="System.Storyboarding.Icons" StencilVersion="0.1"/>
</Control>
</file>

<file path=customXml/item5.xml><?xml version="1.0" encoding="utf-8"?>
<Control xmlns="http://schemas.microsoft.com/VisualStudio/2011/storyboarding/control">
  <Id Name="System.Storyboarding.Common.TextArea" Revision="1" Stencil="System.Storyboarding.Common" StencilVersion="0.1"/>
</Control>
</file>

<file path=customXml/item6.xml><?xml version="1.0" encoding="utf-8"?>
<Control xmlns="http://schemas.microsoft.com/VisualStudio/2011/storyboarding/control">
  <Id Name="System.Storyboarding.Common.SearchBox" Revision="1" Stencil="System.Storyboarding.Common" StencilVersion="0.1"/>
</Control>
</file>

<file path=customXml/item7.xml><?xml version="1.0" encoding="utf-8"?>
<Control xmlns="http://schemas.microsoft.com/VisualStudio/2011/storyboarding/control">
  <Id Name="System.Storyboarding.Common.TextArea" Revision="1" Stencil="System.Storyboarding.Common" StencilVersion="0.1"/>
</Control>
</file>

<file path=customXml/item8.xml><?xml version="1.0" encoding="utf-8"?>
<Control xmlns="http://schemas.microsoft.com/VisualStudio/2011/storyboarding/control">
  <Id Name="System.Storyboarding.Common.TextArea" Revision="1" Stencil="System.Storyboarding.Common" StencilVersion="0.1"/>
</Control>
</file>

<file path=customXml/item9.xml><?xml version="1.0" encoding="utf-8"?>
<Control xmlns="http://schemas.microsoft.com/VisualStudio/2011/storyboarding/control">
  <Id Name="System.Storyboarding.Common.TextArea" Revision="1" Stencil="System.Storyboarding.Common" StencilVersion="0.1"/>
</Control>
</file>

<file path=customXml/itemProps1.xml><?xml version="1.0" encoding="utf-8"?>
<ds:datastoreItem xmlns:ds="http://schemas.openxmlformats.org/officeDocument/2006/customXml" ds:itemID="{23428141-E39A-4C0B-99EE-A9A05E8D0257}">
  <ds:schemaRefs>
    <ds:schemaRef ds:uri="http://schemas.microsoft.com/VisualStudio/2011/storyboarding/control"/>
  </ds:schemaRefs>
</ds:datastoreItem>
</file>

<file path=customXml/itemProps10.xml><?xml version="1.0" encoding="utf-8"?>
<ds:datastoreItem xmlns:ds="http://schemas.openxmlformats.org/officeDocument/2006/customXml" ds:itemID="{20AD3C5B-2FCF-4FA3-870E-275CDDEB63D5}">
  <ds:schemaRefs>
    <ds:schemaRef ds:uri="http://schemas.microsoft.com/VisualStudio/2011/storyboarding/control"/>
  </ds:schemaRefs>
</ds:datastoreItem>
</file>

<file path=customXml/itemProps11.xml><?xml version="1.0" encoding="utf-8"?>
<ds:datastoreItem xmlns:ds="http://schemas.openxmlformats.org/officeDocument/2006/customXml" ds:itemID="{4C37DA4B-FD74-4B5C-9899-26AFDD142B29}">
  <ds:schemaRefs>
    <ds:schemaRef ds:uri="http://schemas.microsoft.com/VisualStudio/2011/storyboarding/control"/>
  </ds:schemaRefs>
</ds:datastoreItem>
</file>

<file path=customXml/itemProps12.xml><?xml version="1.0" encoding="utf-8"?>
<ds:datastoreItem xmlns:ds="http://schemas.openxmlformats.org/officeDocument/2006/customXml" ds:itemID="{E3005F58-756D-4E3D-9437-2E6D3FCDD5FD}">
  <ds:schemaRefs>
    <ds:schemaRef ds:uri="http://schemas.microsoft.com/VisualStudio/2011/storyboarding/control"/>
  </ds:schemaRefs>
</ds:datastoreItem>
</file>

<file path=customXml/itemProps13.xml><?xml version="1.0" encoding="utf-8"?>
<ds:datastoreItem xmlns:ds="http://schemas.openxmlformats.org/officeDocument/2006/customXml" ds:itemID="{784494DF-A351-49FE-8957-308702E57FB0}">
  <ds:schemaRefs>
    <ds:schemaRef ds:uri="http://schemas.microsoft.com/VisualStudio/2011/storyboarding/control"/>
  </ds:schemaRefs>
</ds:datastoreItem>
</file>

<file path=customXml/itemProps14.xml><?xml version="1.0" encoding="utf-8"?>
<ds:datastoreItem xmlns:ds="http://schemas.openxmlformats.org/officeDocument/2006/customXml" ds:itemID="{17319DD1-001E-4C60-835F-B9C9AC9C8909}">
  <ds:schemaRefs>
    <ds:schemaRef ds:uri="http://schemas.microsoft.com/VisualStudio/2011/storyboarding/control"/>
  </ds:schemaRefs>
</ds:datastoreItem>
</file>

<file path=customXml/itemProps15.xml><?xml version="1.0" encoding="utf-8"?>
<ds:datastoreItem xmlns:ds="http://schemas.openxmlformats.org/officeDocument/2006/customXml" ds:itemID="{21619272-9BB7-4049-BB04-862A04446400}">
  <ds:schemaRefs>
    <ds:schemaRef ds:uri="http://schemas.microsoft.com/VisualStudio/2011/storyboarding/control"/>
  </ds:schemaRefs>
</ds:datastoreItem>
</file>

<file path=customXml/itemProps16.xml><?xml version="1.0" encoding="utf-8"?>
<ds:datastoreItem xmlns:ds="http://schemas.openxmlformats.org/officeDocument/2006/customXml" ds:itemID="{6B0B88D2-06C7-4144-81FC-504D02CE0CA6}">
  <ds:schemaRefs>
    <ds:schemaRef ds:uri="http://schemas.microsoft.com/VisualStudio/2011/storyboarding/control"/>
  </ds:schemaRefs>
</ds:datastoreItem>
</file>

<file path=customXml/itemProps17.xml><?xml version="1.0" encoding="utf-8"?>
<ds:datastoreItem xmlns:ds="http://schemas.openxmlformats.org/officeDocument/2006/customXml" ds:itemID="{3434CD0A-E2DB-42D0-9354-7F5D4B101B73}">
  <ds:schemaRefs>
    <ds:schemaRef ds:uri="http://schemas.microsoft.com/VisualStudio/2011/storyboarding/control"/>
  </ds:schemaRefs>
</ds:datastoreItem>
</file>

<file path=customXml/itemProps2.xml><?xml version="1.0" encoding="utf-8"?>
<ds:datastoreItem xmlns:ds="http://schemas.openxmlformats.org/officeDocument/2006/customXml" ds:itemID="{F9342E50-3409-4CBB-9511-A122BDD0F478}">
  <ds:schemaRefs>
    <ds:schemaRef ds:uri="http://schemas.microsoft.com/VisualStudio/2011/storyboarding/control"/>
  </ds:schemaRefs>
</ds:datastoreItem>
</file>

<file path=customXml/itemProps3.xml><?xml version="1.0" encoding="utf-8"?>
<ds:datastoreItem xmlns:ds="http://schemas.openxmlformats.org/officeDocument/2006/customXml" ds:itemID="{1313AE88-5F56-4EC9-B115-32F413AC2743}">
  <ds:schemaRefs>
    <ds:schemaRef ds:uri="http://schemas.microsoft.com/VisualStudio/2011/storyboarding/control"/>
  </ds:schemaRefs>
</ds:datastoreItem>
</file>

<file path=customXml/itemProps4.xml><?xml version="1.0" encoding="utf-8"?>
<ds:datastoreItem xmlns:ds="http://schemas.openxmlformats.org/officeDocument/2006/customXml" ds:itemID="{C7DFA1DD-EB76-457B-A5E3-B4451C83A666}">
  <ds:schemaRefs>
    <ds:schemaRef ds:uri="http://schemas.microsoft.com/VisualStudio/2011/storyboarding/control"/>
  </ds:schemaRefs>
</ds:datastoreItem>
</file>

<file path=customXml/itemProps5.xml><?xml version="1.0" encoding="utf-8"?>
<ds:datastoreItem xmlns:ds="http://schemas.openxmlformats.org/officeDocument/2006/customXml" ds:itemID="{B0B3323F-8294-415B-A825-B53C190B801F}">
  <ds:schemaRefs>
    <ds:schemaRef ds:uri="http://schemas.microsoft.com/VisualStudio/2011/storyboarding/control"/>
  </ds:schemaRefs>
</ds:datastoreItem>
</file>

<file path=customXml/itemProps6.xml><?xml version="1.0" encoding="utf-8"?>
<ds:datastoreItem xmlns:ds="http://schemas.openxmlformats.org/officeDocument/2006/customXml" ds:itemID="{B8137A13-4AB1-44CA-8B11-C445B2AD2029}">
  <ds:schemaRefs>
    <ds:schemaRef ds:uri="http://schemas.microsoft.com/VisualStudio/2011/storyboarding/control"/>
  </ds:schemaRefs>
</ds:datastoreItem>
</file>

<file path=customXml/itemProps7.xml><?xml version="1.0" encoding="utf-8"?>
<ds:datastoreItem xmlns:ds="http://schemas.openxmlformats.org/officeDocument/2006/customXml" ds:itemID="{E615E2F6-5DC6-44FA-942F-6071A4ED7EE2}">
  <ds:schemaRefs>
    <ds:schemaRef ds:uri="http://schemas.microsoft.com/VisualStudio/2011/storyboarding/control"/>
  </ds:schemaRefs>
</ds:datastoreItem>
</file>

<file path=customXml/itemProps8.xml><?xml version="1.0" encoding="utf-8"?>
<ds:datastoreItem xmlns:ds="http://schemas.openxmlformats.org/officeDocument/2006/customXml" ds:itemID="{78CDAA2F-14F8-4D4B-8D6A-66DEF4F14658}">
  <ds:schemaRefs>
    <ds:schemaRef ds:uri="http://schemas.microsoft.com/VisualStudio/2011/storyboarding/control"/>
  </ds:schemaRefs>
</ds:datastoreItem>
</file>

<file path=customXml/itemProps9.xml><?xml version="1.0" encoding="utf-8"?>
<ds:datastoreItem xmlns:ds="http://schemas.openxmlformats.org/officeDocument/2006/customXml" ds:itemID="{5A165FC7-5DD2-4132-9B60-AFA89063A517}">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
  <TotalTime>559</TotalTime>
  <Words>883</Words>
  <Application>Microsoft Office PowerPoint</Application>
  <PresentationFormat>Ekran Gösterisi (4:3)</PresentationFormat>
  <Paragraphs>193</Paragraphs>
  <Slides>15</Slides>
  <Notes>0</Notes>
  <HiddenSlides>0</HiddenSlides>
  <MMClips>0</MMClips>
  <ScaleCrop>false</ScaleCrop>
  <HeadingPairs>
    <vt:vector size="4" baseType="variant">
      <vt:variant>
        <vt:lpstr>Tema</vt:lpstr>
      </vt:variant>
      <vt:variant>
        <vt:i4>1</vt:i4>
      </vt:variant>
      <vt:variant>
        <vt:lpstr>Slayt Başlıkları</vt:lpstr>
      </vt:variant>
      <vt:variant>
        <vt:i4>15</vt:i4>
      </vt:variant>
    </vt:vector>
  </HeadingPairs>
  <TitlesOfParts>
    <vt:vector size="16" baseType="lpstr">
      <vt:lpstr>Ofis Teması</vt:lpstr>
      <vt:lpstr>Wealth Economy</vt:lpstr>
      <vt:lpstr>Home &amp; general layout</vt:lpstr>
      <vt:lpstr>Examples</vt:lpstr>
      <vt:lpstr>Articles &amp; content</vt:lpstr>
      <vt:lpstr>Examples</vt:lpstr>
      <vt:lpstr>Search (1)</vt:lpstr>
      <vt:lpstr>Examples</vt:lpstr>
      <vt:lpstr>User profile</vt:lpstr>
      <vt:lpstr>Examples</vt:lpstr>
      <vt:lpstr>Resource pool (simulation) viewer – Initial page https://wealth.forcrowd.org/sample/All-in-One</vt:lpstr>
      <vt:lpstr>Resource pool (simulation) viewer – Drill down</vt:lpstr>
      <vt:lpstr>Resource pool (simulation) viewer – Indexes view</vt:lpstr>
      <vt:lpstr>Resource pool (simulation) viewer – Alternative sample https://wealth.forcrowd.org/sample/Knowledge-Index-Popular-Software-Licenses</vt:lpstr>
      <vt:lpstr>Resource pool (simulation) editor (1) https://wealth.forcrowd.org/coni2k/new</vt:lpstr>
      <vt:lpstr>Sitemap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Serkan Holat</dc:creator>
  <cp:lastModifiedBy>Serkan Holat</cp:lastModifiedBy>
  <cp:revision>35</cp:revision>
  <dcterms:created xsi:type="dcterms:W3CDTF">2016-03-30T15:34:00Z</dcterms:created>
  <dcterms:modified xsi:type="dcterms:W3CDTF">2016-04-01T11:12:28Z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