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8" r:id="rId2"/>
    <p:sldId id="276" r:id="rId3"/>
    <p:sldId id="284" r:id="rId4"/>
    <p:sldId id="281" r:id="rId5"/>
    <p:sldId id="282" r:id="rId6"/>
    <p:sldId id="274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kan Holat" initials="SH" lastIdx="1" clrIdx="0">
    <p:extLst>
      <p:ext uri="{19B8F6BF-5375-455C-9EA6-DF929625EA0E}">
        <p15:presenceInfo xmlns:p15="http://schemas.microsoft.com/office/powerpoint/2012/main" userId="05c87c043e0551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83039" autoAdjust="0"/>
  </p:normalViewPr>
  <p:slideViewPr>
    <p:cSldViewPr snapToGrid="0">
      <p:cViewPr>
        <p:scale>
          <a:sx n="66" d="100"/>
          <a:sy n="66" d="100"/>
        </p:scale>
        <p:origin x="426" y="61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9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Income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 (14 Feb. '17)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18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E1E2B886-D233-4AC6-A1C4-60CD52B366F2}" type="presOf" srcId="{0AB197B5-5050-47A4-ABA6-BAAB029FFE40}" destId="{09DB1028-F721-486B-BDC8-AB258A429294}" srcOrd="0" destOrd="0" presId="urn:microsoft.com/office/officeart/2005/8/layout/hList1"/>
    <dgm:cxn modelId="{39064AE6-7575-457A-BEA9-B3282F8FEB8F}" type="presOf" srcId="{482C7A7A-164B-454A-A61A-AC8DCBBBBBCF}" destId="{9B142C9A-2A0D-4E2C-B9E8-D42355D0593C}" srcOrd="0" destOrd="0" presId="urn:microsoft.com/office/officeart/2005/8/layout/hList1"/>
    <dgm:cxn modelId="{4803A696-BFD9-461E-8760-CB340D90DB25}" type="presOf" srcId="{71E5FF34-20B9-4834-83FF-EA749F1E7780}" destId="{09DB1028-F721-486B-BDC8-AB258A429294}" srcOrd="0" destOrd="1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01F10E92-0AFD-4388-894F-C1F166417F44}" type="presOf" srcId="{312A71E8-5176-4A17-834F-D8E55CE64AB4}" destId="{F9A97A13-FD5B-42B3-B4E4-1A6015E27F65}" srcOrd="0" destOrd="0" presId="urn:microsoft.com/office/officeart/2005/8/layout/hList1"/>
    <dgm:cxn modelId="{C4EA27EE-A834-472A-9ADF-0B649DA2C18B}" type="presParOf" srcId="{F9A97A13-FD5B-42B3-B4E4-1A6015E27F65}" destId="{C7575492-05A1-41DB-8AA7-AD7545ED6423}" srcOrd="0" destOrd="0" presId="urn:microsoft.com/office/officeart/2005/8/layout/hList1"/>
    <dgm:cxn modelId="{7E8A63DC-50BD-4760-A358-D13348E1D121}" type="presParOf" srcId="{C7575492-05A1-41DB-8AA7-AD7545ED6423}" destId="{9B142C9A-2A0D-4E2C-B9E8-D42355D0593C}" srcOrd="0" destOrd="0" presId="urn:microsoft.com/office/officeart/2005/8/layout/hList1"/>
    <dgm:cxn modelId="{95A4A858-A50F-41F2-A77F-521AC0A84D91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0"/>
          <a:ext cx="182879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Licenses</a:t>
          </a:r>
          <a:endParaRPr lang="en-US" sz="2900" kern="1200" dirty="0"/>
        </a:p>
      </dsp:txBody>
      <dsp:txXfrm>
        <a:off x="0" y="0"/>
        <a:ext cx="1828798" cy="489600"/>
      </dsp:txXfrm>
    </dsp:sp>
    <dsp:sp modelId="{09DB1028-F721-486B-BDC8-AB258A429294}">
      <dsp:nvSpPr>
        <dsp:cNvPr id="0" name=""/>
        <dsp:cNvSpPr/>
      </dsp:nvSpPr>
      <dsp:spPr>
        <a:xfrm>
          <a:off x="0" y="491614"/>
          <a:ext cx="1828798" cy="793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491614"/>
        <a:ext cx="1828798" cy="793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5BE10-3D62-4B6A-AD5D-ECEC1F21CBD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8097-361B-46C6-80B2-F2352B6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1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2636E-F41E-48B7-8DE1-3F6AC60893E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6EF3-B4A8-4F5F-9287-40ACF2D2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this is Serkan Holat,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forCrowd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 am working 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is,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funding system that aims to improve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economy by empowering organizations that are seeking benefit over profit.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How It Works?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categories for organizations to determine the benefits.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for software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industry.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each item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category.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License in our case.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 the fund periodically to all organizations in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their (license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preference.</a:t>
            </a:r>
          </a:p>
          <a:p>
            <a:pPr marL="0" indent="0">
              <a:buFont typeface="+mj-lt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benefits to society means more income from the pool.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a quick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survey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and here are the results.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organizations with proprietary license get most of the income.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be an extreme case but,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software industry would be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funded through such system by using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ratings, now open source organizations would have more income than proprietary ones.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2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Open Source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License matters?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open source license usage woul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simply boost our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innovation progress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estimation of 80 ~ 90%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means we can reach to our goals as a society much faster.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to License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categorization,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funding system could address multiple global issues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2" name="Straight Connector 21"/>
          <p:cNvCxnSpPr>
            <a:stCxn id="16" idx="1"/>
            <a:endCxn id="16" idx="1"/>
          </p:cNvCxnSpPr>
          <p:nvPr userDrawn="1"/>
        </p:nvCxnSpPr>
        <p:spPr>
          <a:xfrm>
            <a:off x="40386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6" idx="3"/>
          </p:cNvCxnSpPr>
          <p:nvPr userDrawn="1"/>
        </p:nvCxnSpPr>
        <p:spPr>
          <a:xfrm>
            <a:off x="81534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30"/>
          <p:cNvSpPr>
            <a:spLocks noGrp="1"/>
          </p:cNvSpPr>
          <p:nvPr>
            <p:ph sz="quarter" idx="10"/>
          </p:nvPr>
        </p:nvSpPr>
        <p:spPr>
          <a:xfrm>
            <a:off x="838200" y="1472400"/>
            <a:ext cx="11023600" cy="4705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1023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85" y="6356350"/>
            <a:ext cx="1725051" cy="3651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357188" y="0"/>
            <a:ext cx="23812" cy="6538912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</p:cNvCxnSpPr>
          <p:nvPr userDrawn="1"/>
        </p:nvCxnSpPr>
        <p:spPr>
          <a:xfrm flipH="1" flipV="1">
            <a:off x="290514" y="6538912"/>
            <a:ext cx="3748086" cy="1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8151621" y="6538912"/>
            <a:ext cx="4040379" cy="1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  <a:endCxn id="5" idx="1"/>
          </p:cNvCxnSpPr>
          <p:nvPr userDrawn="1"/>
        </p:nvCxnSpPr>
        <p:spPr>
          <a:xfrm>
            <a:off x="40386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5" idx="3"/>
          </p:cNvCxnSpPr>
          <p:nvPr userDrawn="1"/>
        </p:nvCxnSpPr>
        <p:spPr>
          <a:xfrm>
            <a:off x="81534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00"/>
          </a:xfrm>
        </p:spPr>
        <p:txBody>
          <a:bodyPr>
            <a:normAutofit/>
          </a:bodyPr>
          <a:lstStyle/>
          <a:p>
            <a:r>
              <a:rPr lang="en-US" dirty="0" smtClean="0"/>
              <a:t>Intro: </a:t>
            </a:r>
            <a:r>
              <a:rPr lang="en-US" dirty="0"/>
              <a:t>Sustainable and productive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Benefit &gt; Profit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00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 2"/>
          <p:cNvSpPr>
            <a:spLocks noGrp="1"/>
          </p:cNvSpPr>
          <p:nvPr>
            <p:ph idx="4294967295"/>
          </p:nvPr>
        </p:nvSpPr>
        <p:spPr>
          <a:xfrm>
            <a:off x="838200" y="1473200"/>
            <a:ext cx="11023600" cy="4703763"/>
          </a:xfrm>
        </p:spPr>
      </p:sp>
      <p:sp>
        <p:nvSpPr>
          <p:cNvPr id="31" name="Shape 4"/>
          <p:cNvSpPr/>
          <p:nvPr/>
        </p:nvSpPr>
        <p:spPr>
          <a:xfrm>
            <a:off x="8532822" y="5664186"/>
            <a:ext cx="1005232" cy="8641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120" tIns="71120" rIns="71120" bIns="71120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600" kern="1200"/>
          </a:p>
        </p:txBody>
      </p:sp>
      <p:grpSp>
        <p:nvGrpSpPr>
          <p:cNvPr id="58" name="Group 57"/>
          <p:cNvGrpSpPr/>
          <p:nvPr/>
        </p:nvGrpSpPr>
        <p:grpSpPr>
          <a:xfrm>
            <a:off x="6994323" y="1480781"/>
            <a:ext cx="3969743" cy="4550768"/>
            <a:chOff x="6994323" y="1480781"/>
            <a:chExt cx="3969743" cy="4550768"/>
          </a:xfrm>
        </p:grpSpPr>
        <p:sp>
          <p:nvSpPr>
            <p:cNvPr id="37" name="Freeform 36"/>
            <p:cNvSpPr>
              <a:spLocks noChangeAspect="1"/>
            </p:cNvSpPr>
            <p:nvPr/>
          </p:nvSpPr>
          <p:spPr>
            <a:xfrm>
              <a:off x="7507974" y="3002623"/>
              <a:ext cx="1439994" cy="1439994"/>
            </a:xfrm>
            <a:custGeom>
              <a:avLst/>
              <a:gdLst>
                <a:gd name="connsiteX0" fmla="*/ 0 w 1439994"/>
                <a:gd name="connsiteY0" fmla="*/ 719997 h 1439994"/>
                <a:gd name="connsiteX1" fmla="*/ 719997 w 1439994"/>
                <a:gd name="connsiteY1" fmla="*/ 0 h 1439994"/>
                <a:gd name="connsiteX2" fmla="*/ 1439994 w 1439994"/>
                <a:gd name="connsiteY2" fmla="*/ 719997 h 1439994"/>
                <a:gd name="connsiteX3" fmla="*/ 719997 w 1439994"/>
                <a:gd name="connsiteY3" fmla="*/ 1439994 h 1439994"/>
                <a:gd name="connsiteX4" fmla="*/ 0 w 1439994"/>
                <a:gd name="connsiteY4" fmla="*/ 719997 h 143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994" h="1439994">
                  <a:moveTo>
                    <a:pt x="0" y="719997"/>
                  </a:moveTo>
                  <a:cubicBezTo>
                    <a:pt x="0" y="322354"/>
                    <a:pt x="322354" y="0"/>
                    <a:pt x="719997" y="0"/>
                  </a:cubicBezTo>
                  <a:cubicBezTo>
                    <a:pt x="1117640" y="0"/>
                    <a:pt x="1439994" y="322354"/>
                    <a:pt x="1439994" y="719997"/>
                  </a:cubicBezTo>
                  <a:cubicBezTo>
                    <a:pt x="1439994" y="1117640"/>
                    <a:pt x="1117640" y="1439994"/>
                    <a:pt x="719997" y="1439994"/>
                  </a:cubicBezTo>
                  <a:cubicBezTo>
                    <a:pt x="322354" y="1439994"/>
                    <a:pt x="0" y="1117640"/>
                    <a:pt x="0" y="71999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042" tIns="221042" rIns="221042" bIns="22104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Windows</a:t>
              </a:r>
              <a:endParaRPr lang="en-US" sz="1200" b="1" kern="1200" dirty="0"/>
            </a:p>
          </p:txBody>
        </p:sp>
        <p:sp>
          <p:nvSpPr>
            <p:cNvPr id="38" name="Left Arrow 37"/>
            <p:cNvSpPr/>
            <p:nvPr/>
          </p:nvSpPr>
          <p:spPr>
            <a:xfrm rot="16200000">
              <a:off x="7914753" y="2446559"/>
              <a:ext cx="631286" cy="460842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462326" y="2003972"/>
              <a:ext cx="1536140" cy="540000"/>
            </a:xfrm>
            <a:custGeom>
              <a:avLst/>
              <a:gdLst>
                <a:gd name="connsiteX0" fmla="*/ 0 w 1536140"/>
                <a:gd name="connsiteY0" fmla="*/ 61462 h 614616"/>
                <a:gd name="connsiteX1" fmla="*/ 61462 w 1536140"/>
                <a:gd name="connsiteY1" fmla="*/ 0 h 614616"/>
                <a:gd name="connsiteX2" fmla="*/ 1474678 w 1536140"/>
                <a:gd name="connsiteY2" fmla="*/ 0 h 614616"/>
                <a:gd name="connsiteX3" fmla="*/ 1536140 w 1536140"/>
                <a:gd name="connsiteY3" fmla="*/ 61462 h 614616"/>
                <a:gd name="connsiteX4" fmla="*/ 1536140 w 1536140"/>
                <a:gd name="connsiteY4" fmla="*/ 553154 h 614616"/>
                <a:gd name="connsiteX5" fmla="*/ 1474678 w 1536140"/>
                <a:gd name="connsiteY5" fmla="*/ 614616 h 614616"/>
                <a:gd name="connsiteX6" fmla="*/ 61462 w 1536140"/>
                <a:gd name="connsiteY6" fmla="*/ 614616 h 614616"/>
                <a:gd name="connsiteX7" fmla="*/ 0 w 1536140"/>
                <a:gd name="connsiteY7" fmla="*/ 553154 h 614616"/>
                <a:gd name="connsiteX8" fmla="*/ 0 w 1536140"/>
                <a:gd name="connsiteY8" fmla="*/ 61462 h 61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140" h="614616">
                  <a:moveTo>
                    <a:pt x="0" y="61462"/>
                  </a:moveTo>
                  <a:cubicBezTo>
                    <a:pt x="0" y="27517"/>
                    <a:pt x="27517" y="0"/>
                    <a:pt x="61462" y="0"/>
                  </a:cubicBezTo>
                  <a:lnTo>
                    <a:pt x="1474678" y="0"/>
                  </a:lnTo>
                  <a:cubicBezTo>
                    <a:pt x="1508623" y="0"/>
                    <a:pt x="1536140" y="27517"/>
                    <a:pt x="1536140" y="61462"/>
                  </a:cubicBezTo>
                  <a:lnTo>
                    <a:pt x="1536140" y="553154"/>
                  </a:lnTo>
                  <a:cubicBezTo>
                    <a:pt x="1536140" y="587099"/>
                    <a:pt x="1508623" y="614616"/>
                    <a:pt x="1474678" y="614616"/>
                  </a:cubicBezTo>
                  <a:lnTo>
                    <a:pt x="61462" y="614616"/>
                  </a:lnTo>
                  <a:cubicBezTo>
                    <a:pt x="27517" y="614616"/>
                    <a:pt x="0" y="587099"/>
                    <a:pt x="0" y="553154"/>
                  </a:cubicBezTo>
                  <a:lnTo>
                    <a:pt x="0" y="614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101" tIns="56101" rIns="56101" bIns="56101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EULA</a:t>
              </a:r>
              <a:endParaRPr lang="en-US" sz="3800" kern="1200" dirty="0"/>
            </a:p>
          </p:txBody>
        </p:sp>
        <p:sp>
          <p:nvSpPr>
            <p:cNvPr id="30" name="Shape 29"/>
            <p:cNvSpPr>
              <a:spLocks noChangeAspect="1"/>
            </p:cNvSpPr>
            <p:nvPr/>
          </p:nvSpPr>
          <p:spPr>
            <a:xfrm>
              <a:off x="8407110" y="4375549"/>
              <a:ext cx="1656000" cy="1656000"/>
            </a:xfrm>
            <a:prstGeom prst="gear9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dirty="0" smtClean="0"/>
                <a:t>Fund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994323" y="1480781"/>
              <a:ext cx="648000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3600" dirty="0" smtClean="0"/>
                <a:t>3</a:t>
              </a:r>
              <a:endParaRPr lang="en-US" sz="1400" dirty="0"/>
            </a:p>
          </p:txBody>
        </p:sp>
        <p:sp>
          <p:nvSpPr>
            <p:cNvPr id="41" name="Freeform 40"/>
            <p:cNvSpPr>
              <a:spLocks noChangeAspect="1"/>
            </p:cNvSpPr>
            <p:nvPr/>
          </p:nvSpPr>
          <p:spPr>
            <a:xfrm>
              <a:off x="9344069" y="3002400"/>
              <a:ext cx="1619997" cy="1619997"/>
            </a:xfrm>
            <a:custGeom>
              <a:avLst/>
              <a:gdLst>
                <a:gd name="connsiteX0" fmla="*/ 0 w 1619997"/>
                <a:gd name="connsiteY0" fmla="*/ 809999 h 1619997"/>
                <a:gd name="connsiteX1" fmla="*/ 809999 w 1619997"/>
                <a:gd name="connsiteY1" fmla="*/ 0 h 1619997"/>
                <a:gd name="connsiteX2" fmla="*/ 1619998 w 1619997"/>
                <a:gd name="connsiteY2" fmla="*/ 809999 h 1619997"/>
                <a:gd name="connsiteX3" fmla="*/ 809999 w 1619997"/>
                <a:gd name="connsiteY3" fmla="*/ 1619998 h 1619997"/>
                <a:gd name="connsiteX4" fmla="*/ 0 w 1619997"/>
                <a:gd name="connsiteY4" fmla="*/ 809999 h 161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997" h="1619997">
                  <a:moveTo>
                    <a:pt x="0" y="809999"/>
                  </a:moveTo>
                  <a:cubicBezTo>
                    <a:pt x="0" y="362649"/>
                    <a:pt x="362649" y="0"/>
                    <a:pt x="809999" y="0"/>
                  </a:cubicBezTo>
                  <a:cubicBezTo>
                    <a:pt x="1257349" y="0"/>
                    <a:pt x="1619998" y="362649"/>
                    <a:pt x="1619998" y="809999"/>
                  </a:cubicBezTo>
                  <a:cubicBezTo>
                    <a:pt x="1619998" y="1257349"/>
                    <a:pt x="1257349" y="1619998"/>
                    <a:pt x="809999" y="1619998"/>
                  </a:cubicBezTo>
                  <a:cubicBezTo>
                    <a:pt x="362649" y="1619998"/>
                    <a:pt x="0" y="1257349"/>
                    <a:pt x="0" y="8099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403" tIns="247403" rIns="247403" bIns="247403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Linux</a:t>
              </a:r>
              <a:endParaRPr lang="en-US" sz="1200" b="1" kern="1200" dirty="0"/>
            </a:p>
          </p:txBody>
        </p:sp>
        <p:sp>
          <p:nvSpPr>
            <p:cNvPr id="42" name="Left Arrow 41"/>
            <p:cNvSpPr/>
            <p:nvPr/>
          </p:nvSpPr>
          <p:spPr>
            <a:xfrm rot="16222788">
              <a:off x="9839426" y="2446193"/>
              <a:ext cx="630000" cy="460842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42"/>
            <p:cNvSpPr/>
            <p:nvPr/>
          </p:nvSpPr>
          <p:spPr>
            <a:xfrm>
              <a:off x="9345776" y="2003972"/>
              <a:ext cx="1536140" cy="540000"/>
            </a:xfrm>
            <a:custGeom>
              <a:avLst/>
              <a:gdLst>
                <a:gd name="connsiteX0" fmla="*/ 0 w 1536140"/>
                <a:gd name="connsiteY0" fmla="*/ 61462 h 614616"/>
                <a:gd name="connsiteX1" fmla="*/ 61462 w 1536140"/>
                <a:gd name="connsiteY1" fmla="*/ 0 h 614616"/>
                <a:gd name="connsiteX2" fmla="*/ 1474678 w 1536140"/>
                <a:gd name="connsiteY2" fmla="*/ 0 h 614616"/>
                <a:gd name="connsiteX3" fmla="*/ 1536140 w 1536140"/>
                <a:gd name="connsiteY3" fmla="*/ 61462 h 614616"/>
                <a:gd name="connsiteX4" fmla="*/ 1536140 w 1536140"/>
                <a:gd name="connsiteY4" fmla="*/ 553154 h 614616"/>
                <a:gd name="connsiteX5" fmla="*/ 1474678 w 1536140"/>
                <a:gd name="connsiteY5" fmla="*/ 614616 h 614616"/>
                <a:gd name="connsiteX6" fmla="*/ 61462 w 1536140"/>
                <a:gd name="connsiteY6" fmla="*/ 614616 h 614616"/>
                <a:gd name="connsiteX7" fmla="*/ 0 w 1536140"/>
                <a:gd name="connsiteY7" fmla="*/ 553154 h 614616"/>
                <a:gd name="connsiteX8" fmla="*/ 0 w 1536140"/>
                <a:gd name="connsiteY8" fmla="*/ 61462 h 61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140" h="614616">
                  <a:moveTo>
                    <a:pt x="0" y="61462"/>
                  </a:moveTo>
                  <a:cubicBezTo>
                    <a:pt x="0" y="27517"/>
                    <a:pt x="27517" y="0"/>
                    <a:pt x="61462" y="0"/>
                  </a:cubicBezTo>
                  <a:lnTo>
                    <a:pt x="1474678" y="0"/>
                  </a:lnTo>
                  <a:cubicBezTo>
                    <a:pt x="1508623" y="0"/>
                    <a:pt x="1536140" y="27517"/>
                    <a:pt x="1536140" y="61462"/>
                  </a:cubicBezTo>
                  <a:lnTo>
                    <a:pt x="1536140" y="553154"/>
                  </a:lnTo>
                  <a:cubicBezTo>
                    <a:pt x="1536140" y="587099"/>
                    <a:pt x="1508623" y="614616"/>
                    <a:pt x="1474678" y="614616"/>
                  </a:cubicBezTo>
                  <a:lnTo>
                    <a:pt x="61462" y="614616"/>
                  </a:lnTo>
                  <a:cubicBezTo>
                    <a:pt x="27517" y="614616"/>
                    <a:pt x="0" y="587099"/>
                    <a:pt x="0" y="553154"/>
                  </a:cubicBezTo>
                  <a:lnTo>
                    <a:pt x="0" y="614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91" tIns="52291" rIns="52291" bIns="5229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GPL-3.0</a:t>
              </a:r>
              <a:endParaRPr lang="en-US" sz="2000" kern="1200" dirty="0"/>
            </a:p>
          </p:txBody>
        </p:sp>
        <p:sp>
          <p:nvSpPr>
            <p:cNvPr id="20" name="Curved Down Arrow 19"/>
            <p:cNvSpPr>
              <a:spLocks noChangeAspect="1"/>
            </p:cNvSpPr>
            <p:nvPr/>
          </p:nvSpPr>
          <p:spPr>
            <a:xfrm rot="14467320">
              <a:off x="7324532" y="4756917"/>
              <a:ext cx="1208471" cy="508268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urved Right Arrow 20"/>
            <p:cNvSpPr>
              <a:spLocks noChangeAspect="1"/>
            </p:cNvSpPr>
            <p:nvPr/>
          </p:nvSpPr>
          <p:spPr>
            <a:xfrm rot="12482011">
              <a:off x="10377000" y="4578113"/>
              <a:ext cx="524916" cy="1250873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9582495" y="3259594"/>
              <a:ext cx="166002" cy="1830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0533685" y="3237919"/>
              <a:ext cx="187781" cy="1808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9573944" y="4164665"/>
              <a:ext cx="183103" cy="19455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10510582" y="4164665"/>
              <a:ext cx="210884" cy="21088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5-Point Star 31"/>
            <p:cNvSpPr>
              <a:spLocks noChangeAspect="1"/>
            </p:cNvSpPr>
            <p:nvPr/>
          </p:nvSpPr>
          <p:spPr>
            <a:xfrm>
              <a:off x="8118363" y="2258032"/>
              <a:ext cx="228600" cy="228600"/>
            </a:xfrm>
            <a:prstGeom prst="star5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9808699" y="2252966"/>
              <a:ext cx="688269" cy="228600"/>
              <a:chOff x="9793821" y="2398076"/>
              <a:chExt cx="688269" cy="228600"/>
            </a:xfrm>
          </p:grpSpPr>
          <p:sp>
            <p:nvSpPr>
              <p:cNvPr id="47" name="5-Point Star 46"/>
              <p:cNvSpPr>
                <a:spLocks noChangeAspect="1"/>
              </p:cNvSpPr>
              <p:nvPr/>
            </p:nvSpPr>
            <p:spPr>
              <a:xfrm>
                <a:off x="10024890" y="239807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5-Point Star 47"/>
              <p:cNvSpPr>
                <a:spLocks noChangeAspect="1"/>
              </p:cNvSpPr>
              <p:nvPr/>
            </p:nvSpPr>
            <p:spPr>
              <a:xfrm>
                <a:off x="9793821" y="239807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5-Point Star 48"/>
              <p:cNvSpPr>
                <a:spLocks noChangeAspect="1"/>
              </p:cNvSpPr>
              <p:nvPr/>
            </p:nvSpPr>
            <p:spPr>
              <a:xfrm>
                <a:off x="10253490" y="239807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790268" y="1480781"/>
            <a:ext cx="2365521" cy="1810125"/>
            <a:chOff x="3844367" y="1480781"/>
            <a:chExt cx="2365521" cy="1810125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032606480"/>
                </p:ext>
              </p:extLst>
            </p:nvPr>
          </p:nvGraphicFramePr>
          <p:xfrm>
            <a:off x="4381090" y="2003972"/>
            <a:ext cx="1828798" cy="12869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5-Point Star 8"/>
            <p:cNvSpPr>
              <a:spLocks noChangeAspect="1"/>
            </p:cNvSpPr>
            <p:nvPr/>
          </p:nvSpPr>
          <p:spPr>
            <a:xfrm>
              <a:off x="5384382" y="2555081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3844367" y="1480781"/>
              <a:ext cx="648000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3600" dirty="0" smtClean="0"/>
                <a:t>2</a:t>
              </a:r>
              <a:endParaRPr lang="en-US" sz="14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384382" y="2845088"/>
              <a:ext cx="688269" cy="228600"/>
              <a:chOff x="9793821" y="2398076"/>
              <a:chExt cx="688269" cy="228600"/>
            </a:xfrm>
          </p:grpSpPr>
          <p:sp>
            <p:nvSpPr>
              <p:cNvPr id="51" name="5-Point Star 50"/>
              <p:cNvSpPr>
                <a:spLocks noChangeAspect="1"/>
              </p:cNvSpPr>
              <p:nvPr/>
            </p:nvSpPr>
            <p:spPr>
              <a:xfrm>
                <a:off x="10024890" y="2398076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5-Point Star 51"/>
              <p:cNvSpPr>
                <a:spLocks noChangeAspect="1"/>
              </p:cNvSpPr>
              <p:nvPr/>
            </p:nvSpPr>
            <p:spPr>
              <a:xfrm>
                <a:off x="9793821" y="2398076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5-Point Star 52"/>
              <p:cNvSpPr>
                <a:spLocks noChangeAspect="1"/>
              </p:cNvSpPr>
              <p:nvPr/>
            </p:nvSpPr>
            <p:spPr>
              <a:xfrm>
                <a:off x="10253490" y="2398076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867516" y="1480781"/>
            <a:ext cx="2084219" cy="3141619"/>
            <a:chOff x="867516" y="1480781"/>
            <a:chExt cx="2084219" cy="3141619"/>
          </a:xfrm>
        </p:grpSpPr>
        <p:sp>
          <p:nvSpPr>
            <p:cNvPr id="54" name="Freeform 53"/>
            <p:cNvSpPr>
              <a:spLocks noChangeAspect="1"/>
            </p:cNvSpPr>
            <p:nvPr/>
          </p:nvSpPr>
          <p:spPr>
            <a:xfrm>
              <a:off x="1331735" y="3002400"/>
              <a:ext cx="1620000" cy="1620000"/>
            </a:xfrm>
            <a:custGeom>
              <a:avLst/>
              <a:gdLst>
                <a:gd name="connsiteX0" fmla="*/ 0 w 1439994"/>
                <a:gd name="connsiteY0" fmla="*/ 719997 h 1439994"/>
                <a:gd name="connsiteX1" fmla="*/ 719997 w 1439994"/>
                <a:gd name="connsiteY1" fmla="*/ 0 h 1439994"/>
                <a:gd name="connsiteX2" fmla="*/ 1439994 w 1439994"/>
                <a:gd name="connsiteY2" fmla="*/ 719997 h 1439994"/>
                <a:gd name="connsiteX3" fmla="*/ 719997 w 1439994"/>
                <a:gd name="connsiteY3" fmla="*/ 1439994 h 1439994"/>
                <a:gd name="connsiteX4" fmla="*/ 0 w 1439994"/>
                <a:gd name="connsiteY4" fmla="*/ 719997 h 143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994" h="1439994">
                  <a:moveTo>
                    <a:pt x="0" y="719997"/>
                  </a:moveTo>
                  <a:cubicBezTo>
                    <a:pt x="0" y="322354"/>
                    <a:pt x="322354" y="0"/>
                    <a:pt x="719997" y="0"/>
                  </a:cubicBezTo>
                  <a:cubicBezTo>
                    <a:pt x="1117640" y="0"/>
                    <a:pt x="1439994" y="322354"/>
                    <a:pt x="1439994" y="719997"/>
                  </a:cubicBezTo>
                  <a:cubicBezTo>
                    <a:pt x="1439994" y="1117640"/>
                    <a:pt x="1117640" y="1439994"/>
                    <a:pt x="719997" y="1439994"/>
                  </a:cubicBezTo>
                  <a:cubicBezTo>
                    <a:pt x="322354" y="1439994"/>
                    <a:pt x="0" y="1117640"/>
                    <a:pt x="0" y="71999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042" tIns="221042" rIns="221042" bIns="22104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Organizations</a:t>
              </a:r>
              <a:endParaRPr lang="en-US" sz="1200" b="1" kern="1200" dirty="0"/>
            </a:p>
          </p:txBody>
        </p:sp>
        <p:sp>
          <p:nvSpPr>
            <p:cNvPr id="55" name="Left Arrow 54"/>
            <p:cNvSpPr/>
            <p:nvPr/>
          </p:nvSpPr>
          <p:spPr>
            <a:xfrm rot="16200000">
              <a:off x="1826092" y="2446559"/>
              <a:ext cx="631286" cy="460842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Freeform 55"/>
            <p:cNvSpPr/>
            <p:nvPr/>
          </p:nvSpPr>
          <p:spPr>
            <a:xfrm>
              <a:off x="1373665" y="2003972"/>
              <a:ext cx="1536140" cy="540000"/>
            </a:xfrm>
            <a:custGeom>
              <a:avLst/>
              <a:gdLst>
                <a:gd name="connsiteX0" fmla="*/ 0 w 1536140"/>
                <a:gd name="connsiteY0" fmla="*/ 61462 h 614616"/>
                <a:gd name="connsiteX1" fmla="*/ 61462 w 1536140"/>
                <a:gd name="connsiteY1" fmla="*/ 0 h 614616"/>
                <a:gd name="connsiteX2" fmla="*/ 1474678 w 1536140"/>
                <a:gd name="connsiteY2" fmla="*/ 0 h 614616"/>
                <a:gd name="connsiteX3" fmla="*/ 1536140 w 1536140"/>
                <a:gd name="connsiteY3" fmla="*/ 61462 h 614616"/>
                <a:gd name="connsiteX4" fmla="*/ 1536140 w 1536140"/>
                <a:gd name="connsiteY4" fmla="*/ 553154 h 614616"/>
                <a:gd name="connsiteX5" fmla="*/ 1474678 w 1536140"/>
                <a:gd name="connsiteY5" fmla="*/ 614616 h 614616"/>
                <a:gd name="connsiteX6" fmla="*/ 61462 w 1536140"/>
                <a:gd name="connsiteY6" fmla="*/ 614616 h 614616"/>
                <a:gd name="connsiteX7" fmla="*/ 0 w 1536140"/>
                <a:gd name="connsiteY7" fmla="*/ 553154 h 614616"/>
                <a:gd name="connsiteX8" fmla="*/ 0 w 1536140"/>
                <a:gd name="connsiteY8" fmla="*/ 61462 h 61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140" h="614616">
                  <a:moveTo>
                    <a:pt x="0" y="61462"/>
                  </a:moveTo>
                  <a:cubicBezTo>
                    <a:pt x="0" y="27517"/>
                    <a:pt x="27517" y="0"/>
                    <a:pt x="61462" y="0"/>
                  </a:cubicBezTo>
                  <a:lnTo>
                    <a:pt x="1474678" y="0"/>
                  </a:lnTo>
                  <a:cubicBezTo>
                    <a:pt x="1508623" y="0"/>
                    <a:pt x="1536140" y="27517"/>
                    <a:pt x="1536140" y="61462"/>
                  </a:cubicBezTo>
                  <a:lnTo>
                    <a:pt x="1536140" y="553154"/>
                  </a:lnTo>
                  <a:cubicBezTo>
                    <a:pt x="1536140" y="587099"/>
                    <a:pt x="1508623" y="614616"/>
                    <a:pt x="1474678" y="614616"/>
                  </a:cubicBezTo>
                  <a:lnTo>
                    <a:pt x="61462" y="614616"/>
                  </a:lnTo>
                  <a:cubicBezTo>
                    <a:pt x="27517" y="614616"/>
                    <a:pt x="0" y="587099"/>
                    <a:pt x="0" y="553154"/>
                  </a:cubicBezTo>
                  <a:lnTo>
                    <a:pt x="0" y="614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101" tIns="56101" rIns="56101" bIns="5610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License?</a:t>
              </a:r>
              <a:endParaRPr lang="en-US" sz="3800" kern="1200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867516" y="1480781"/>
              <a:ext cx="648000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3600" dirty="0" smtClean="0"/>
                <a:t>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(14 Feb – 10 Mar)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472401"/>
            <a:ext cx="11023600" cy="3756599"/>
          </a:xfrm>
        </p:spPr>
        <p:txBody>
          <a:bodyPr anchor="ctr"/>
          <a:lstStyle/>
          <a:p>
            <a:r>
              <a:rPr lang="en-US" dirty="0"/>
              <a:t>Number of participants: </a:t>
            </a:r>
            <a:r>
              <a:rPr lang="en-US" b="1" dirty="0"/>
              <a:t>6</a:t>
            </a:r>
            <a:endParaRPr lang="en-US" dirty="0"/>
          </a:p>
          <a:p>
            <a:r>
              <a:rPr lang="en-US" dirty="0"/>
              <a:t>Apache-2.0: </a:t>
            </a:r>
            <a:r>
              <a:rPr lang="en-US" b="1" dirty="0">
                <a:solidFill>
                  <a:schemeClr val="accent1"/>
                </a:solidFill>
              </a:rPr>
              <a:t>27,8%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EULA: </a:t>
            </a:r>
            <a:r>
              <a:rPr lang="en-US" b="1" dirty="0">
                <a:solidFill>
                  <a:schemeClr val="accent2"/>
                </a:solidFill>
              </a:rPr>
              <a:t>17,4 %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GPL-3.0: </a:t>
            </a:r>
            <a:r>
              <a:rPr lang="en-US" b="1" dirty="0">
                <a:solidFill>
                  <a:schemeClr val="accent1"/>
                </a:solidFill>
              </a:rPr>
              <a:t>27,8 %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MIT: </a:t>
            </a:r>
            <a:r>
              <a:rPr lang="en-US" b="1" dirty="0">
                <a:solidFill>
                  <a:schemeClr val="accent1"/>
                </a:solidFill>
              </a:rPr>
              <a:t>27,0 </a:t>
            </a:r>
            <a:r>
              <a:rPr lang="en-US" b="1" dirty="0" smtClean="0">
                <a:solidFill>
                  <a:schemeClr val="accent1"/>
                </a:solidFill>
              </a:rPr>
              <a:t>%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86702" y="1629000"/>
            <a:ext cx="7905298" cy="3600000"/>
            <a:chOff x="330204" y="1314450"/>
            <a:chExt cx="7905298" cy="360000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7842037"/>
                </p:ext>
              </p:extLst>
            </p:nvPr>
          </p:nvGraphicFramePr>
          <p:xfrm>
            <a:off x="330204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07040448"/>
                </p:ext>
              </p:extLst>
            </p:nvPr>
          </p:nvGraphicFramePr>
          <p:xfrm>
            <a:off x="4635502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64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OpenSourceLicenseMatters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52384" y="1318532"/>
            <a:ext cx="9487232" cy="4220937"/>
            <a:chOff x="645737" y="1756226"/>
            <a:chExt cx="9487232" cy="4220937"/>
          </a:xfrm>
        </p:grpSpPr>
        <p:grpSp>
          <p:nvGrpSpPr>
            <p:cNvPr id="5" name="Group 4"/>
            <p:cNvGrpSpPr/>
            <p:nvPr/>
          </p:nvGrpSpPr>
          <p:grpSpPr>
            <a:xfrm>
              <a:off x="645737" y="1756226"/>
              <a:ext cx="4224531" cy="4220937"/>
              <a:chOff x="645737" y="1756226"/>
              <a:chExt cx="4224531" cy="4220937"/>
            </a:xfrm>
          </p:grpSpPr>
          <p:sp>
            <p:nvSpPr>
              <p:cNvPr id="17" name="Hexagon 16"/>
              <p:cNvSpPr>
                <a:spLocks noChangeAspect="1"/>
              </p:cNvSpPr>
              <p:nvPr/>
            </p:nvSpPr>
            <p:spPr>
              <a:xfrm>
                <a:off x="183563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18" name="Hexagon 17"/>
              <p:cNvSpPr>
                <a:spLocks noChangeAspect="1"/>
              </p:cNvSpPr>
              <p:nvPr/>
            </p:nvSpPr>
            <p:spPr>
              <a:xfrm>
                <a:off x="1835639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19" name="Hexagon 18"/>
              <p:cNvSpPr>
                <a:spLocks noChangeAspect="1"/>
              </p:cNvSpPr>
              <p:nvPr/>
            </p:nvSpPr>
            <p:spPr>
              <a:xfrm>
                <a:off x="27095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20" name="Hexagon 19"/>
              <p:cNvSpPr>
                <a:spLocks noChangeAspect="1"/>
              </p:cNvSpPr>
              <p:nvPr/>
            </p:nvSpPr>
            <p:spPr>
              <a:xfrm>
                <a:off x="27111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21" name="Hexagon 20"/>
              <p:cNvSpPr>
                <a:spLocks noChangeAspect="1"/>
              </p:cNvSpPr>
              <p:nvPr/>
            </p:nvSpPr>
            <p:spPr>
              <a:xfrm>
                <a:off x="358500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22" name="Hexagon 21"/>
              <p:cNvSpPr>
                <a:spLocks noChangeAspect="1"/>
              </p:cNvSpPr>
              <p:nvPr/>
            </p:nvSpPr>
            <p:spPr>
              <a:xfrm>
                <a:off x="27111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12562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7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5400000" flipH="1" flipV="1">
                <a:off x="30581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5400000">
                <a:off x="27581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08438" y="1756226"/>
              <a:ext cx="4224531" cy="4220937"/>
              <a:chOff x="3007937" y="1756226"/>
              <a:chExt cx="4224531" cy="4220937"/>
            </a:xfrm>
          </p:grpSpPr>
          <p:sp>
            <p:nvSpPr>
              <p:cNvPr id="7" name="Hexagon 6"/>
              <p:cNvSpPr>
                <a:spLocks noChangeAspect="1"/>
              </p:cNvSpPr>
              <p:nvPr/>
            </p:nvSpPr>
            <p:spPr>
              <a:xfrm>
                <a:off x="4415291" y="315880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L3+</a:t>
                </a:r>
                <a:endParaRPr lang="en-US" sz="1600" b="1" dirty="0"/>
              </a:p>
            </p:txBody>
          </p:sp>
          <p:sp>
            <p:nvSpPr>
              <p:cNvPr id="8" name="Hexagon 7"/>
              <p:cNvSpPr>
                <a:spLocks noChangeAspect="1"/>
              </p:cNvSpPr>
              <p:nvPr/>
            </p:nvSpPr>
            <p:spPr>
              <a:xfrm>
                <a:off x="4415291" y="254569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L4+</a:t>
                </a:r>
                <a:endParaRPr lang="en-US" sz="1600" b="1" dirty="0"/>
              </a:p>
            </p:txBody>
          </p:sp>
          <p:sp>
            <p:nvSpPr>
              <p:cNvPr id="9" name="Hexagon 8"/>
              <p:cNvSpPr>
                <a:spLocks noChangeAspect="1"/>
              </p:cNvSpPr>
              <p:nvPr/>
            </p:nvSpPr>
            <p:spPr>
              <a:xfrm>
                <a:off x="50717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10" name="Hexagon 9"/>
              <p:cNvSpPr>
                <a:spLocks noChangeAspect="1"/>
              </p:cNvSpPr>
              <p:nvPr/>
            </p:nvSpPr>
            <p:spPr>
              <a:xfrm>
                <a:off x="50733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11" name="Hexagon 10"/>
              <p:cNvSpPr>
                <a:spLocks noChangeAspect="1"/>
              </p:cNvSpPr>
              <p:nvPr/>
            </p:nvSpPr>
            <p:spPr>
              <a:xfrm>
                <a:off x="5069839" y="217975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L5+</a:t>
                </a:r>
                <a:endParaRPr lang="en-US" sz="1600" b="1" dirty="0"/>
              </a:p>
            </p:txBody>
          </p:sp>
          <p:sp>
            <p:nvSpPr>
              <p:cNvPr id="12" name="Hexagon 11"/>
              <p:cNvSpPr>
                <a:spLocks noChangeAspect="1"/>
              </p:cNvSpPr>
              <p:nvPr/>
            </p:nvSpPr>
            <p:spPr>
              <a:xfrm>
                <a:off x="50733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36184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0079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54203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 rot="5400000">
                <a:off x="51203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0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Categories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57419" y="1448861"/>
            <a:ext cx="6677162" cy="3960278"/>
            <a:chOff x="1669900" y="1512017"/>
            <a:chExt cx="6677162" cy="3960278"/>
          </a:xfrm>
        </p:grpSpPr>
        <p:sp>
          <p:nvSpPr>
            <p:cNvPr id="5" name="Freeform 4"/>
            <p:cNvSpPr/>
            <p:nvPr/>
          </p:nvSpPr>
          <p:spPr>
            <a:xfrm>
              <a:off x="4123392" y="3702117"/>
              <a:ext cx="1770178" cy="1770178"/>
            </a:xfrm>
            <a:custGeom>
              <a:avLst/>
              <a:gdLst>
                <a:gd name="connsiteX0" fmla="*/ 0 w 1770178"/>
                <a:gd name="connsiteY0" fmla="*/ 885089 h 1770178"/>
                <a:gd name="connsiteX1" fmla="*/ 885089 w 1770178"/>
                <a:gd name="connsiteY1" fmla="*/ 0 h 1770178"/>
                <a:gd name="connsiteX2" fmla="*/ 1770178 w 1770178"/>
                <a:gd name="connsiteY2" fmla="*/ 885089 h 1770178"/>
                <a:gd name="connsiteX3" fmla="*/ 885089 w 1770178"/>
                <a:gd name="connsiteY3" fmla="*/ 1770178 h 1770178"/>
                <a:gd name="connsiteX4" fmla="*/ 0 w 1770178"/>
                <a:gd name="connsiteY4" fmla="*/ 885089 h 17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0178" h="1770178">
                  <a:moveTo>
                    <a:pt x="0" y="885089"/>
                  </a:moveTo>
                  <a:cubicBezTo>
                    <a:pt x="0" y="396268"/>
                    <a:pt x="396268" y="0"/>
                    <a:pt x="885089" y="0"/>
                  </a:cubicBezTo>
                  <a:cubicBezTo>
                    <a:pt x="1373910" y="0"/>
                    <a:pt x="1770178" y="396268"/>
                    <a:pt x="1770178" y="885089"/>
                  </a:cubicBezTo>
                  <a:cubicBezTo>
                    <a:pt x="1770178" y="1373910"/>
                    <a:pt x="1373910" y="1770178"/>
                    <a:pt x="885089" y="1770178"/>
                  </a:cubicBezTo>
                  <a:cubicBezTo>
                    <a:pt x="396268" y="1770178"/>
                    <a:pt x="0" y="1373910"/>
                    <a:pt x="0" y="88508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032" tIns="270032" rIns="270032" bIns="270032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smtClean="0"/>
                <a:t>Organizations</a:t>
              </a:r>
              <a:endParaRPr lang="en-US" sz="1700" kern="1200" dirty="0"/>
            </a:p>
          </p:txBody>
        </p:sp>
        <p:sp>
          <p:nvSpPr>
            <p:cNvPr id="6" name="Left Arrow 5"/>
            <p:cNvSpPr/>
            <p:nvPr/>
          </p:nvSpPr>
          <p:spPr>
            <a:xfrm rot="10800000">
              <a:off x="2410516" y="4334956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69900" y="4109982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License?</a:t>
              </a:r>
              <a:endParaRPr lang="en-US" sz="1800" kern="1200" dirty="0"/>
            </a:p>
          </p:txBody>
        </p:sp>
        <p:sp>
          <p:nvSpPr>
            <p:cNvPr id="8" name="Left Arrow 7"/>
            <p:cNvSpPr/>
            <p:nvPr/>
          </p:nvSpPr>
          <p:spPr>
            <a:xfrm rot="13500000">
              <a:off x="2934394" y="3070203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2430827" y="2272944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Healthy?</a:t>
              </a:r>
              <a:endParaRPr lang="en-US" sz="1800" kern="1200" dirty="0"/>
            </a:p>
          </p:txBody>
        </p:sp>
        <p:sp>
          <p:nvSpPr>
            <p:cNvPr id="10" name="Left Arrow 9"/>
            <p:cNvSpPr/>
            <p:nvPr/>
          </p:nvSpPr>
          <p:spPr>
            <a:xfrm rot="16200000">
              <a:off x="4199147" y="2546325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267865" y="1512017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Environment?</a:t>
              </a:r>
              <a:endParaRPr lang="en-US" sz="1800" kern="1200" dirty="0"/>
            </a:p>
          </p:txBody>
        </p:sp>
        <p:sp>
          <p:nvSpPr>
            <p:cNvPr id="12" name="Left Arrow 11"/>
            <p:cNvSpPr/>
            <p:nvPr/>
          </p:nvSpPr>
          <p:spPr>
            <a:xfrm rot="18900000">
              <a:off x="5463900" y="3070203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6104904" y="2272944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Equal Pay?</a:t>
              </a:r>
              <a:endParaRPr lang="en-US" sz="1800" kern="1200" dirty="0"/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5987778" y="4334956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865831" y="4109982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800" kern="1200" dirty="0" smtClean="0"/>
                <a:t>And more</a:t>
              </a:r>
              <a:r>
                <a:rPr lang="en-US" sz="1800" kern="1200" dirty="0" smtClean="0"/>
                <a:t>…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1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371600"/>
            <a:ext cx="10515600" cy="4805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Would United Nations create </a:t>
            </a:r>
            <a:r>
              <a:rPr lang="en-US" sz="4400" dirty="0" smtClean="0"/>
              <a:t>such a </a:t>
            </a:r>
            <a:r>
              <a:rPr lang="en-US" sz="4400" dirty="0"/>
              <a:t>global fund for this purpose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90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69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1038</TotalTime>
  <Words>262</Words>
  <Application>Microsoft Office PowerPoint</Application>
  <PresentationFormat>Widescreen</PresentationFormat>
  <Paragraphs>78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Intro: Sustainable and productive economy</vt:lpstr>
      <vt:lpstr>How It Works?</vt:lpstr>
      <vt:lpstr>Results (14 Feb – 10 Mar)</vt:lpstr>
      <vt:lpstr>#OpenSourceLicenseMatters</vt:lpstr>
      <vt:lpstr>Other Categories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Holat</dc:creator>
  <cp:lastModifiedBy>Serkan Holat</cp:lastModifiedBy>
  <cp:revision>92</cp:revision>
  <dcterms:created xsi:type="dcterms:W3CDTF">2017-02-14T14:59:05Z</dcterms:created>
  <dcterms:modified xsi:type="dcterms:W3CDTF">2017-02-18T13:57:23Z</dcterms:modified>
</cp:coreProperties>
</file>