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8" r:id="rId2"/>
    <p:sldId id="276" r:id="rId3"/>
    <p:sldId id="284" r:id="rId4"/>
    <p:sldId id="281" r:id="rId5"/>
    <p:sldId id="282" r:id="rId6"/>
    <p:sldId id="274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kan Holat" initials="SH" lastIdx="1" clrIdx="0">
    <p:extLst>
      <p:ext uri="{19B8F6BF-5375-455C-9EA6-DF929625EA0E}">
        <p15:presenceInfo xmlns:p15="http://schemas.microsoft.com/office/powerpoint/2012/main" userId="05c87c043e0551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76561" autoAdjust="0"/>
  </p:normalViewPr>
  <p:slideViewPr>
    <p:cSldViewPr snapToGrid="0">
      <p:cViewPr varScale="1">
        <p:scale>
          <a:sx n="83" d="100"/>
          <a:sy n="83" d="100"/>
        </p:scale>
        <p:origin x="1182" y="90"/>
      </p:cViewPr>
      <p:guideLst/>
    </p:cSldViewPr>
  </p:slideViewPr>
  <p:notesTextViewPr>
    <p:cViewPr>
      <p:scale>
        <a:sx n="3" d="2"/>
        <a:sy n="3" d="2"/>
      </p:scale>
      <p:origin x="0" y="-27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29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Income Distribution</a:t>
            </a:r>
            <a:r>
              <a:rPr lang="en-US" baseline="0" dirty="0" smtClean="0"/>
              <a:t> - </a:t>
            </a:r>
            <a:r>
              <a:rPr lang="en-US" dirty="0" smtClean="0"/>
              <a:t>Before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Windows (EULA)</c:v>
                </c:pt>
                <c:pt idx="1">
                  <c:v>Linux (GPL-3.0)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Income Distribution - After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Income (14 Feb. '17)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Windows (EULA)</c:v>
                </c:pt>
                <c:pt idx="1">
                  <c:v>Linux (GPL-3.0)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39</c:v>
                </c:pt>
                <c:pt idx="1">
                  <c:v>61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2A71E8-5176-4A17-834F-D8E55CE64AB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2C7A7A-164B-454A-A61A-AC8DCBBBBBCF}">
      <dgm:prSet phldrT="[Text]" custT="1"/>
      <dgm:spPr/>
      <dgm:t>
        <a:bodyPr/>
        <a:lstStyle/>
        <a:p>
          <a:r>
            <a:rPr lang="en-US" sz="1800" dirty="0" smtClean="0"/>
            <a:t>Licenses</a:t>
          </a:r>
          <a:endParaRPr lang="en-US" sz="2900" dirty="0"/>
        </a:p>
      </dgm:t>
    </dgm:pt>
    <dgm:pt modelId="{B717B692-4F01-45D0-AB5D-B552E1C9BB32}" type="parTrans" cxnId="{F72FB9B3-A866-48F9-8EDF-43A547B50B50}">
      <dgm:prSet/>
      <dgm:spPr/>
      <dgm:t>
        <a:bodyPr/>
        <a:lstStyle/>
        <a:p>
          <a:endParaRPr lang="en-US"/>
        </a:p>
      </dgm:t>
    </dgm:pt>
    <dgm:pt modelId="{CAEB16E7-7B8E-4F28-8209-049B24B1DC46}" type="sibTrans" cxnId="{F72FB9B3-A866-48F9-8EDF-43A547B50B50}">
      <dgm:prSet/>
      <dgm:spPr/>
      <dgm:t>
        <a:bodyPr/>
        <a:lstStyle/>
        <a:p>
          <a:endParaRPr lang="en-US"/>
        </a:p>
      </dgm:t>
    </dgm:pt>
    <dgm:pt modelId="{0AB197B5-5050-47A4-ABA6-BAAB029FFE40}">
      <dgm:prSet phldrT="[Text]" custT="1"/>
      <dgm:spPr/>
      <dgm:t>
        <a:bodyPr/>
        <a:lstStyle/>
        <a:p>
          <a:r>
            <a:rPr lang="en-US" sz="1800" dirty="0" smtClean="0"/>
            <a:t>EULA</a:t>
          </a:r>
          <a:endParaRPr lang="en-US" sz="1800" dirty="0"/>
        </a:p>
      </dgm:t>
    </dgm:pt>
    <dgm:pt modelId="{49A1F8BF-21D5-4B5E-B376-3AC7E2647455}" type="parTrans" cxnId="{1B81F282-AF97-474B-A99E-EE696A6820F1}">
      <dgm:prSet/>
      <dgm:spPr/>
      <dgm:t>
        <a:bodyPr/>
        <a:lstStyle/>
        <a:p>
          <a:endParaRPr lang="en-US"/>
        </a:p>
      </dgm:t>
    </dgm:pt>
    <dgm:pt modelId="{4A6AD4CF-9E72-42E8-AD83-FF09176C0594}" type="sibTrans" cxnId="{1B81F282-AF97-474B-A99E-EE696A6820F1}">
      <dgm:prSet/>
      <dgm:spPr/>
      <dgm:t>
        <a:bodyPr/>
        <a:lstStyle/>
        <a:p>
          <a:endParaRPr lang="en-US"/>
        </a:p>
      </dgm:t>
    </dgm:pt>
    <dgm:pt modelId="{71E5FF34-20B9-4834-83FF-EA749F1E7780}">
      <dgm:prSet phldrT="[Text]" custT="1"/>
      <dgm:spPr/>
      <dgm:t>
        <a:bodyPr/>
        <a:lstStyle/>
        <a:p>
          <a:r>
            <a:rPr lang="en-US" sz="1800" dirty="0" smtClean="0"/>
            <a:t>GPL-3.0</a:t>
          </a:r>
          <a:endParaRPr lang="en-US" sz="1800" dirty="0"/>
        </a:p>
      </dgm:t>
    </dgm:pt>
    <dgm:pt modelId="{139FF6F3-A338-48AF-85E6-483D4B763F4A}" type="parTrans" cxnId="{79643BF7-70C3-4A2F-B580-B22C9FBFB065}">
      <dgm:prSet/>
      <dgm:spPr/>
      <dgm:t>
        <a:bodyPr/>
        <a:lstStyle/>
        <a:p>
          <a:endParaRPr lang="en-US"/>
        </a:p>
      </dgm:t>
    </dgm:pt>
    <dgm:pt modelId="{7BFFD08C-FE9F-461E-AD37-09AD4B55646D}" type="sibTrans" cxnId="{79643BF7-70C3-4A2F-B580-B22C9FBFB065}">
      <dgm:prSet/>
      <dgm:spPr/>
      <dgm:t>
        <a:bodyPr/>
        <a:lstStyle/>
        <a:p>
          <a:endParaRPr lang="en-US"/>
        </a:p>
      </dgm:t>
    </dgm:pt>
    <dgm:pt modelId="{F9A97A13-FD5B-42B3-B4E4-1A6015E27F65}" type="pres">
      <dgm:prSet presAssocID="{312A71E8-5176-4A17-834F-D8E55CE64A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575492-05A1-41DB-8AA7-AD7545ED6423}" type="pres">
      <dgm:prSet presAssocID="{482C7A7A-164B-454A-A61A-AC8DCBBBBBCF}" presName="composite" presStyleCnt="0"/>
      <dgm:spPr/>
    </dgm:pt>
    <dgm:pt modelId="{9B142C9A-2A0D-4E2C-B9E8-D42355D0593C}" type="pres">
      <dgm:prSet presAssocID="{482C7A7A-164B-454A-A61A-AC8DCBBBBBCF}" presName="parTx" presStyleLbl="alignNode1" presStyleIdx="0" presStyleCnt="1" custLinFactNeighborX="-7306" custLinFactNeighborY="-2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B1028-F721-486B-BDC8-AB258A429294}" type="pres">
      <dgm:prSet presAssocID="{482C7A7A-164B-454A-A61A-AC8DCBBBBBCF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2FB9B3-A866-48F9-8EDF-43A547B50B50}" srcId="{312A71E8-5176-4A17-834F-D8E55CE64AB4}" destId="{482C7A7A-164B-454A-A61A-AC8DCBBBBBCF}" srcOrd="0" destOrd="0" parTransId="{B717B692-4F01-45D0-AB5D-B552E1C9BB32}" sibTransId="{CAEB16E7-7B8E-4F28-8209-049B24B1DC46}"/>
    <dgm:cxn modelId="{E1E2B886-D233-4AC6-A1C4-60CD52B366F2}" type="presOf" srcId="{0AB197B5-5050-47A4-ABA6-BAAB029FFE40}" destId="{09DB1028-F721-486B-BDC8-AB258A429294}" srcOrd="0" destOrd="0" presId="urn:microsoft.com/office/officeart/2005/8/layout/hList1"/>
    <dgm:cxn modelId="{39064AE6-7575-457A-BEA9-B3282F8FEB8F}" type="presOf" srcId="{482C7A7A-164B-454A-A61A-AC8DCBBBBBCF}" destId="{9B142C9A-2A0D-4E2C-B9E8-D42355D0593C}" srcOrd="0" destOrd="0" presId="urn:microsoft.com/office/officeart/2005/8/layout/hList1"/>
    <dgm:cxn modelId="{4803A696-BFD9-461E-8760-CB340D90DB25}" type="presOf" srcId="{71E5FF34-20B9-4834-83FF-EA749F1E7780}" destId="{09DB1028-F721-486B-BDC8-AB258A429294}" srcOrd="0" destOrd="1" presId="urn:microsoft.com/office/officeart/2005/8/layout/hList1"/>
    <dgm:cxn modelId="{1B81F282-AF97-474B-A99E-EE696A6820F1}" srcId="{482C7A7A-164B-454A-A61A-AC8DCBBBBBCF}" destId="{0AB197B5-5050-47A4-ABA6-BAAB029FFE40}" srcOrd="0" destOrd="0" parTransId="{49A1F8BF-21D5-4B5E-B376-3AC7E2647455}" sibTransId="{4A6AD4CF-9E72-42E8-AD83-FF09176C0594}"/>
    <dgm:cxn modelId="{79643BF7-70C3-4A2F-B580-B22C9FBFB065}" srcId="{482C7A7A-164B-454A-A61A-AC8DCBBBBBCF}" destId="{71E5FF34-20B9-4834-83FF-EA749F1E7780}" srcOrd="1" destOrd="0" parTransId="{139FF6F3-A338-48AF-85E6-483D4B763F4A}" sibTransId="{7BFFD08C-FE9F-461E-AD37-09AD4B55646D}"/>
    <dgm:cxn modelId="{01F10E92-0AFD-4388-894F-C1F166417F44}" type="presOf" srcId="{312A71E8-5176-4A17-834F-D8E55CE64AB4}" destId="{F9A97A13-FD5B-42B3-B4E4-1A6015E27F65}" srcOrd="0" destOrd="0" presId="urn:microsoft.com/office/officeart/2005/8/layout/hList1"/>
    <dgm:cxn modelId="{C4EA27EE-A834-472A-9ADF-0B649DA2C18B}" type="presParOf" srcId="{F9A97A13-FD5B-42B3-B4E4-1A6015E27F65}" destId="{C7575492-05A1-41DB-8AA7-AD7545ED6423}" srcOrd="0" destOrd="0" presId="urn:microsoft.com/office/officeart/2005/8/layout/hList1"/>
    <dgm:cxn modelId="{7E8A63DC-50BD-4760-A358-D13348E1D121}" type="presParOf" srcId="{C7575492-05A1-41DB-8AA7-AD7545ED6423}" destId="{9B142C9A-2A0D-4E2C-B9E8-D42355D0593C}" srcOrd="0" destOrd="0" presId="urn:microsoft.com/office/officeart/2005/8/layout/hList1"/>
    <dgm:cxn modelId="{95A4A858-A50F-41F2-A77F-521AC0A84D91}" type="presParOf" srcId="{C7575492-05A1-41DB-8AA7-AD7545ED6423}" destId="{09DB1028-F721-486B-BDC8-AB258A4292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42C9A-2A0D-4E2C-B9E8-D42355D0593C}">
      <dsp:nvSpPr>
        <dsp:cNvPr id="0" name=""/>
        <dsp:cNvSpPr/>
      </dsp:nvSpPr>
      <dsp:spPr>
        <a:xfrm>
          <a:off x="0" y="0"/>
          <a:ext cx="1828798" cy="48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Licenses</a:t>
          </a:r>
          <a:endParaRPr lang="en-US" sz="2900" kern="1200" dirty="0"/>
        </a:p>
      </dsp:txBody>
      <dsp:txXfrm>
        <a:off x="0" y="0"/>
        <a:ext cx="1828798" cy="489600"/>
      </dsp:txXfrm>
    </dsp:sp>
    <dsp:sp modelId="{09DB1028-F721-486B-BDC8-AB258A429294}">
      <dsp:nvSpPr>
        <dsp:cNvPr id="0" name=""/>
        <dsp:cNvSpPr/>
      </dsp:nvSpPr>
      <dsp:spPr>
        <a:xfrm>
          <a:off x="0" y="491614"/>
          <a:ext cx="1828798" cy="7933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EULA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GPL-3.0</a:t>
          </a:r>
          <a:endParaRPr lang="en-US" sz="1800" kern="1200" dirty="0"/>
        </a:p>
      </dsp:txBody>
      <dsp:txXfrm>
        <a:off x="0" y="491614"/>
        <a:ext cx="1828798" cy="793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5BE10-3D62-4B6A-AD5D-ECEC1F21CBDA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8097-361B-46C6-80B2-F2352B64E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51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2636E-F41E-48B7-8DE1-3F6AC60893EC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C6EF3-B4A8-4F5F-9287-40ACF2D24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9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this is Serkan Holat,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forCrowd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Foundation.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 am working 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is,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funding system that aims to improve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economy by empowering organizations that are seeking benefit over profit.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(I am)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proposing..</a:t>
            </a:r>
          </a:p>
          <a:p>
            <a:r>
              <a:rPr lang="en-US" dirty="0" smtClean="0"/>
              <a:t>(Sustainable and productive economy)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How It Works?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categories for organizations to determine the benefits. For instance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for software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industry.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ratings 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item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category.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this case, each license.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 the fund periodically to all organizations in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their preference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these categories.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benefits to society means more income from this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pool.</a:t>
            </a:r>
          </a:p>
          <a:p>
            <a:pPr marL="0" indent="0">
              <a:buFont typeface="+mj-lt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had a quick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survey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category and here are the results.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organizations with proprietary license get most of the income.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would be an extreme case but,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software industry would be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funded through such system by using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results, now open source organizations would have much more income than proprietary ones.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24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Open Source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License matters?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open source license usage woul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simply boost our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innovation progress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an estimation of 80 ~ 90%.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we can reach to our goals as a society much faster.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to License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categorization,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funding system could address multiple global issues at the same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C6EF3-B4A8-4F5F-9287-40ACF2D241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5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B7B5-E762-4288-8599-01B681E6515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2" name="Straight Connector 21"/>
          <p:cNvCxnSpPr>
            <a:stCxn id="16" idx="1"/>
            <a:endCxn id="16" idx="1"/>
          </p:cNvCxnSpPr>
          <p:nvPr userDrawn="1"/>
        </p:nvCxnSpPr>
        <p:spPr>
          <a:xfrm>
            <a:off x="40386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3"/>
            <a:endCxn id="16" idx="3"/>
          </p:cNvCxnSpPr>
          <p:nvPr userDrawn="1"/>
        </p:nvCxnSpPr>
        <p:spPr>
          <a:xfrm>
            <a:off x="81534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30"/>
          <p:cNvSpPr>
            <a:spLocks noGrp="1"/>
          </p:cNvSpPr>
          <p:nvPr>
            <p:ph sz="quarter" idx="10"/>
          </p:nvPr>
        </p:nvSpPr>
        <p:spPr>
          <a:xfrm>
            <a:off x="838200" y="1472400"/>
            <a:ext cx="11023600" cy="4705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1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2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1B7B5-E762-4288-8599-01B681E6515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73200"/>
            <a:ext cx="11023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1B7B5-E762-4288-8599-01B681E65152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41FA-9C6B-4423-B7BF-E2251E2A13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85" y="6356350"/>
            <a:ext cx="1725051" cy="3651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357188" y="0"/>
            <a:ext cx="23812" cy="6538912"/>
          </a:xfrm>
          <a:prstGeom prst="line">
            <a:avLst/>
          </a:prstGeom>
          <a:ln w="127000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</p:cNvCxnSpPr>
          <p:nvPr userDrawn="1"/>
        </p:nvCxnSpPr>
        <p:spPr>
          <a:xfrm flipH="1" flipV="1">
            <a:off x="290514" y="6538912"/>
            <a:ext cx="3748086" cy="1"/>
          </a:xfrm>
          <a:prstGeom prst="line">
            <a:avLst/>
          </a:prstGeom>
          <a:ln w="127000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8151621" y="6538912"/>
            <a:ext cx="4040379" cy="1"/>
          </a:xfrm>
          <a:prstGeom prst="line">
            <a:avLst/>
          </a:prstGeom>
          <a:ln w="127000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1"/>
            <a:endCxn id="5" idx="1"/>
          </p:cNvCxnSpPr>
          <p:nvPr userDrawn="1"/>
        </p:nvCxnSpPr>
        <p:spPr>
          <a:xfrm>
            <a:off x="40386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3"/>
            <a:endCxn id="5" idx="3"/>
          </p:cNvCxnSpPr>
          <p:nvPr userDrawn="1"/>
        </p:nvCxnSpPr>
        <p:spPr>
          <a:xfrm>
            <a:off x="8153400" y="6538913"/>
            <a:ext cx="0" cy="0"/>
          </a:xfrm>
          <a:prstGeom prst="line">
            <a:avLst/>
          </a:prstGeom>
          <a:ln w="127000" cap="rnd" cmpd="sng">
            <a:solidFill>
              <a:srgbClr val="3E6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600" cy="752400"/>
          </a:xfrm>
        </p:spPr>
        <p:txBody>
          <a:bodyPr>
            <a:normAutofit/>
          </a:bodyPr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Benefit &gt; Profit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00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1" name="Shape 4"/>
          <p:cNvSpPr/>
          <p:nvPr/>
        </p:nvSpPr>
        <p:spPr>
          <a:xfrm>
            <a:off x="8532822" y="5664186"/>
            <a:ext cx="1005232" cy="86419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1120" tIns="71120" rIns="71120" bIns="71120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600" kern="1200"/>
          </a:p>
        </p:txBody>
      </p:sp>
      <p:grpSp>
        <p:nvGrpSpPr>
          <p:cNvPr id="4" name="Group 3"/>
          <p:cNvGrpSpPr/>
          <p:nvPr/>
        </p:nvGrpSpPr>
        <p:grpSpPr>
          <a:xfrm>
            <a:off x="1047725" y="1480781"/>
            <a:ext cx="10096550" cy="4550768"/>
            <a:chOff x="867516" y="1480781"/>
            <a:chExt cx="10096550" cy="4550768"/>
          </a:xfrm>
        </p:grpSpPr>
        <p:grpSp>
          <p:nvGrpSpPr>
            <p:cNvPr id="58" name="Group 57"/>
            <p:cNvGrpSpPr/>
            <p:nvPr/>
          </p:nvGrpSpPr>
          <p:grpSpPr>
            <a:xfrm>
              <a:off x="6994323" y="1480781"/>
              <a:ext cx="3969743" cy="4550768"/>
              <a:chOff x="6994323" y="1480781"/>
              <a:chExt cx="3969743" cy="4550768"/>
            </a:xfrm>
          </p:grpSpPr>
          <p:sp>
            <p:nvSpPr>
              <p:cNvPr id="37" name="Freeform 36"/>
              <p:cNvSpPr>
                <a:spLocks noChangeAspect="1"/>
              </p:cNvSpPr>
              <p:nvPr/>
            </p:nvSpPr>
            <p:spPr>
              <a:xfrm>
                <a:off x="7507974" y="3002623"/>
                <a:ext cx="1439994" cy="1439994"/>
              </a:xfrm>
              <a:custGeom>
                <a:avLst/>
                <a:gdLst>
                  <a:gd name="connsiteX0" fmla="*/ 0 w 1439994"/>
                  <a:gd name="connsiteY0" fmla="*/ 719997 h 1439994"/>
                  <a:gd name="connsiteX1" fmla="*/ 719997 w 1439994"/>
                  <a:gd name="connsiteY1" fmla="*/ 0 h 1439994"/>
                  <a:gd name="connsiteX2" fmla="*/ 1439994 w 1439994"/>
                  <a:gd name="connsiteY2" fmla="*/ 719997 h 1439994"/>
                  <a:gd name="connsiteX3" fmla="*/ 719997 w 1439994"/>
                  <a:gd name="connsiteY3" fmla="*/ 1439994 h 1439994"/>
                  <a:gd name="connsiteX4" fmla="*/ 0 w 1439994"/>
                  <a:gd name="connsiteY4" fmla="*/ 719997 h 143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9994" h="1439994">
                    <a:moveTo>
                      <a:pt x="0" y="719997"/>
                    </a:moveTo>
                    <a:cubicBezTo>
                      <a:pt x="0" y="322354"/>
                      <a:pt x="322354" y="0"/>
                      <a:pt x="719997" y="0"/>
                    </a:cubicBezTo>
                    <a:cubicBezTo>
                      <a:pt x="1117640" y="0"/>
                      <a:pt x="1439994" y="322354"/>
                      <a:pt x="1439994" y="719997"/>
                    </a:cubicBezTo>
                    <a:cubicBezTo>
                      <a:pt x="1439994" y="1117640"/>
                      <a:pt x="1117640" y="1439994"/>
                      <a:pt x="719997" y="1439994"/>
                    </a:cubicBezTo>
                    <a:cubicBezTo>
                      <a:pt x="322354" y="1439994"/>
                      <a:pt x="0" y="1117640"/>
                      <a:pt x="0" y="719997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1042" tIns="221042" rIns="221042" bIns="22104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/>
                  <a:t>Windows</a:t>
                </a:r>
                <a:endParaRPr lang="en-US" sz="1200" b="1" kern="1200" dirty="0"/>
              </a:p>
            </p:txBody>
          </p:sp>
          <p:sp>
            <p:nvSpPr>
              <p:cNvPr id="38" name="Left Arrow 37"/>
              <p:cNvSpPr/>
              <p:nvPr/>
            </p:nvSpPr>
            <p:spPr>
              <a:xfrm rot="16200000">
                <a:off x="7914753" y="2446559"/>
                <a:ext cx="631286" cy="460842"/>
              </a:xfrm>
              <a:prstGeom prst="lef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Freeform 38"/>
              <p:cNvSpPr/>
              <p:nvPr/>
            </p:nvSpPr>
            <p:spPr>
              <a:xfrm>
                <a:off x="7462326" y="2003972"/>
                <a:ext cx="1536140" cy="540000"/>
              </a:xfrm>
              <a:custGeom>
                <a:avLst/>
                <a:gdLst>
                  <a:gd name="connsiteX0" fmla="*/ 0 w 1536140"/>
                  <a:gd name="connsiteY0" fmla="*/ 61462 h 614616"/>
                  <a:gd name="connsiteX1" fmla="*/ 61462 w 1536140"/>
                  <a:gd name="connsiteY1" fmla="*/ 0 h 614616"/>
                  <a:gd name="connsiteX2" fmla="*/ 1474678 w 1536140"/>
                  <a:gd name="connsiteY2" fmla="*/ 0 h 614616"/>
                  <a:gd name="connsiteX3" fmla="*/ 1536140 w 1536140"/>
                  <a:gd name="connsiteY3" fmla="*/ 61462 h 614616"/>
                  <a:gd name="connsiteX4" fmla="*/ 1536140 w 1536140"/>
                  <a:gd name="connsiteY4" fmla="*/ 553154 h 614616"/>
                  <a:gd name="connsiteX5" fmla="*/ 1474678 w 1536140"/>
                  <a:gd name="connsiteY5" fmla="*/ 614616 h 614616"/>
                  <a:gd name="connsiteX6" fmla="*/ 61462 w 1536140"/>
                  <a:gd name="connsiteY6" fmla="*/ 614616 h 614616"/>
                  <a:gd name="connsiteX7" fmla="*/ 0 w 1536140"/>
                  <a:gd name="connsiteY7" fmla="*/ 553154 h 614616"/>
                  <a:gd name="connsiteX8" fmla="*/ 0 w 1536140"/>
                  <a:gd name="connsiteY8" fmla="*/ 61462 h 61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6140" h="614616">
                    <a:moveTo>
                      <a:pt x="0" y="61462"/>
                    </a:moveTo>
                    <a:cubicBezTo>
                      <a:pt x="0" y="27517"/>
                      <a:pt x="27517" y="0"/>
                      <a:pt x="61462" y="0"/>
                    </a:cubicBezTo>
                    <a:lnTo>
                      <a:pt x="1474678" y="0"/>
                    </a:lnTo>
                    <a:cubicBezTo>
                      <a:pt x="1508623" y="0"/>
                      <a:pt x="1536140" y="27517"/>
                      <a:pt x="1536140" y="61462"/>
                    </a:cubicBezTo>
                    <a:lnTo>
                      <a:pt x="1536140" y="553154"/>
                    </a:lnTo>
                    <a:cubicBezTo>
                      <a:pt x="1536140" y="587099"/>
                      <a:pt x="1508623" y="614616"/>
                      <a:pt x="1474678" y="614616"/>
                    </a:cubicBezTo>
                    <a:lnTo>
                      <a:pt x="61462" y="614616"/>
                    </a:lnTo>
                    <a:cubicBezTo>
                      <a:pt x="27517" y="614616"/>
                      <a:pt x="0" y="587099"/>
                      <a:pt x="0" y="553154"/>
                    </a:cubicBezTo>
                    <a:lnTo>
                      <a:pt x="0" y="614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101" tIns="56101" rIns="56101" bIns="56101" numCol="1" spcCol="1270" anchor="t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/>
                  <a:t>EULA</a:t>
                </a:r>
                <a:endParaRPr lang="en-US" sz="3800" kern="1200" dirty="0"/>
              </a:p>
            </p:txBody>
          </p:sp>
          <p:sp>
            <p:nvSpPr>
              <p:cNvPr id="30" name="Shape 29"/>
              <p:cNvSpPr>
                <a:spLocks noChangeAspect="1"/>
              </p:cNvSpPr>
              <p:nvPr/>
            </p:nvSpPr>
            <p:spPr>
              <a:xfrm>
                <a:off x="8407110" y="4375549"/>
                <a:ext cx="1656000" cy="1656000"/>
              </a:xfrm>
              <a:prstGeom prst="gear9">
                <a:avLst/>
              </a:prstGeom>
              <a:solidFill>
                <a:schemeClr val="accent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2000" dirty="0" smtClean="0"/>
                  <a:t>Fund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flipH="1">
                <a:off x="6994323" y="1480781"/>
                <a:ext cx="648000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3600" dirty="0" smtClean="0"/>
                  <a:t>3</a:t>
                </a:r>
                <a:endParaRPr lang="en-US" sz="1400" dirty="0"/>
              </a:p>
            </p:txBody>
          </p:sp>
          <p:sp>
            <p:nvSpPr>
              <p:cNvPr id="41" name="Freeform 40"/>
              <p:cNvSpPr>
                <a:spLocks noChangeAspect="1"/>
              </p:cNvSpPr>
              <p:nvPr/>
            </p:nvSpPr>
            <p:spPr>
              <a:xfrm>
                <a:off x="9344069" y="3002400"/>
                <a:ext cx="1619997" cy="1619997"/>
              </a:xfrm>
              <a:custGeom>
                <a:avLst/>
                <a:gdLst>
                  <a:gd name="connsiteX0" fmla="*/ 0 w 1619997"/>
                  <a:gd name="connsiteY0" fmla="*/ 809999 h 1619997"/>
                  <a:gd name="connsiteX1" fmla="*/ 809999 w 1619997"/>
                  <a:gd name="connsiteY1" fmla="*/ 0 h 1619997"/>
                  <a:gd name="connsiteX2" fmla="*/ 1619998 w 1619997"/>
                  <a:gd name="connsiteY2" fmla="*/ 809999 h 1619997"/>
                  <a:gd name="connsiteX3" fmla="*/ 809999 w 1619997"/>
                  <a:gd name="connsiteY3" fmla="*/ 1619998 h 1619997"/>
                  <a:gd name="connsiteX4" fmla="*/ 0 w 1619997"/>
                  <a:gd name="connsiteY4" fmla="*/ 809999 h 1619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997" h="1619997">
                    <a:moveTo>
                      <a:pt x="0" y="809999"/>
                    </a:moveTo>
                    <a:cubicBezTo>
                      <a:pt x="0" y="362649"/>
                      <a:pt x="362649" y="0"/>
                      <a:pt x="809999" y="0"/>
                    </a:cubicBezTo>
                    <a:cubicBezTo>
                      <a:pt x="1257349" y="0"/>
                      <a:pt x="1619998" y="362649"/>
                      <a:pt x="1619998" y="809999"/>
                    </a:cubicBezTo>
                    <a:cubicBezTo>
                      <a:pt x="1619998" y="1257349"/>
                      <a:pt x="1257349" y="1619998"/>
                      <a:pt x="809999" y="1619998"/>
                    </a:cubicBezTo>
                    <a:cubicBezTo>
                      <a:pt x="362649" y="1619998"/>
                      <a:pt x="0" y="1257349"/>
                      <a:pt x="0" y="809999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7403" tIns="247403" rIns="247403" bIns="247403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/>
                  <a:t>Linux</a:t>
                </a:r>
                <a:endParaRPr lang="en-US" sz="1200" b="1" kern="1200" dirty="0"/>
              </a:p>
            </p:txBody>
          </p:sp>
          <p:sp>
            <p:nvSpPr>
              <p:cNvPr id="42" name="Left Arrow 41"/>
              <p:cNvSpPr/>
              <p:nvPr/>
            </p:nvSpPr>
            <p:spPr>
              <a:xfrm rot="16222788">
                <a:off x="9839426" y="2446193"/>
                <a:ext cx="630000" cy="460842"/>
              </a:xfrm>
              <a:prstGeom prst="lef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Freeform 42"/>
              <p:cNvSpPr/>
              <p:nvPr/>
            </p:nvSpPr>
            <p:spPr>
              <a:xfrm>
                <a:off x="9345776" y="2003972"/>
                <a:ext cx="1536140" cy="540000"/>
              </a:xfrm>
              <a:custGeom>
                <a:avLst/>
                <a:gdLst>
                  <a:gd name="connsiteX0" fmla="*/ 0 w 1536140"/>
                  <a:gd name="connsiteY0" fmla="*/ 61462 h 614616"/>
                  <a:gd name="connsiteX1" fmla="*/ 61462 w 1536140"/>
                  <a:gd name="connsiteY1" fmla="*/ 0 h 614616"/>
                  <a:gd name="connsiteX2" fmla="*/ 1474678 w 1536140"/>
                  <a:gd name="connsiteY2" fmla="*/ 0 h 614616"/>
                  <a:gd name="connsiteX3" fmla="*/ 1536140 w 1536140"/>
                  <a:gd name="connsiteY3" fmla="*/ 61462 h 614616"/>
                  <a:gd name="connsiteX4" fmla="*/ 1536140 w 1536140"/>
                  <a:gd name="connsiteY4" fmla="*/ 553154 h 614616"/>
                  <a:gd name="connsiteX5" fmla="*/ 1474678 w 1536140"/>
                  <a:gd name="connsiteY5" fmla="*/ 614616 h 614616"/>
                  <a:gd name="connsiteX6" fmla="*/ 61462 w 1536140"/>
                  <a:gd name="connsiteY6" fmla="*/ 614616 h 614616"/>
                  <a:gd name="connsiteX7" fmla="*/ 0 w 1536140"/>
                  <a:gd name="connsiteY7" fmla="*/ 553154 h 614616"/>
                  <a:gd name="connsiteX8" fmla="*/ 0 w 1536140"/>
                  <a:gd name="connsiteY8" fmla="*/ 61462 h 61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6140" h="614616">
                    <a:moveTo>
                      <a:pt x="0" y="61462"/>
                    </a:moveTo>
                    <a:cubicBezTo>
                      <a:pt x="0" y="27517"/>
                      <a:pt x="27517" y="0"/>
                      <a:pt x="61462" y="0"/>
                    </a:cubicBezTo>
                    <a:lnTo>
                      <a:pt x="1474678" y="0"/>
                    </a:lnTo>
                    <a:cubicBezTo>
                      <a:pt x="1508623" y="0"/>
                      <a:pt x="1536140" y="27517"/>
                      <a:pt x="1536140" y="61462"/>
                    </a:cubicBezTo>
                    <a:lnTo>
                      <a:pt x="1536140" y="553154"/>
                    </a:lnTo>
                    <a:cubicBezTo>
                      <a:pt x="1536140" y="587099"/>
                      <a:pt x="1508623" y="614616"/>
                      <a:pt x="1474678" y="614616"/>
                    </a:cubicBezTo>
                    <a:lnTo>
                      <a:pt x="61462" y="614616"/>
                    </a:lnTo>
                    <a:cubicBezTo>
                      <a:pt x="27517" y="614616"/>
                      <a:pt x="0" y="587099"/>
                      <a:pt x="0" y="553154"/>
                    </a:cubicBezTo>
                    <a:lnTo>
                      <a:pt x="0" y="614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91" tIns="52291" rIns="52291" bIns="52291" numCol="1" spcCol="1270" anchor="t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800" kern="1200" dirty="0" smtClean="0"/>
                  <a:t>GPL-3.0</a:t>
                </a:r>
                <a:endParaRPr lang="en-US" sz="2000" kern="1200" dirty="0"/>
              </a:p>
            </p:txBody>
          </p:sp>
          <p:sp>
            <p:nvSpPr>
              <p:cNvPr id="20" name="Curved Down Arrow 19"/>
              <p:cNvSpPr>
                <a:spLocks noChangeAspect="1"/>
              </p:cNvSpPr>
              <p:nvPr/>
            </p:nvSpPr>
            <p:spPr>
              <a:xfrm rot="14467320">
                <a:off x="7324532" y="4756917"/>
                <a:ext cx="1208471" cy="508268"/>
              </a:xfrm>
              <a:prstGeom prst="curved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Curved Right Arrow 20"/>
              <p:cNvSpPr>
                <a:spLocks noChangeAspect="1"/>
              </p:cNvSpPr>
              <p:nvPr/>
            </p:nvSpPr>
            <p:spPr>
              <a:xfrm rot="12482011">
                <a:off x="10377000" y="4578113"/>
                <a:ext cx="524916" cy="1250873"/>
              </a:xfrm>
              <a:prstGeom prst="curved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9582495" y="3259594"/>
                <a:ext cx="166002" cy="183009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0533685" y="3237919"/>
                <a:ext cx="187781" cy="18089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non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9573944" y="4164665"/>
                <a:ext cx="183103" cy="194555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10510582" y="4164665"/>
                <a:ext cx="210884" cy="210884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5-Point Star 31"/>
              <p:cNvSpPr>
                <a:spLocks noChangeAspect="1"/>
              </p:cNvSpPr>
              <p:nvPr/>
            </p:nvSpPr>
            <p:spPr>
              <a:xfrm>
                <a:off x="8118363" y="2258032"/>
                <a:ext cx="228600" cy="228600"/>
              </a:xfrm>
              <a:prstGeom prst="star5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9808699" y="2252966"/>
                <a:ext cx="688269" cy="228600"/>
                <a:chOff x="9793821" y="2398076"/>
                <a:chExt cx="688269" cy="228600"/>
              </a:xfrm>
            </p:grpSpPr>
            <p:sp>
              <p:nvSpPr>
                <p:cNvPr id="47" name="5-Point Star 46"/>
                <p:cNvSpPr>
                  <a:spLocks noChangeAspect="1"/>
                </p:cNvSpPr>
                <p:nvPr/>
              </p:nvSpPr>
              <p:spPr>
                <a:xfrm>
                  <a:off x="10024890" y="239807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5-Point Star 47"/>
                <p:cNvSpPr>
                  <a:spLocks noChangeAspect="1"/>
                </p:cNvSpPr>
                <p:nvPr/>
              </p:nvSpPr>
              <p:spPr>
                <a:xfrm>
                  <a:off x="9793821" y="239807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5-Point Star 48"/>
                <p:cNvSpPr>
                  <a:spLocks noChangeAspect="1"/>
                </p:cNvSpPr>
                <p:nvPr/>
              </p:nvSpPr>
              <p:spPr>
                <a:xfrm>
                  <a:off x="10253490" y="2398076"/>
                  <a:ext cx="228600" cy="228600"/>
                </a:xfrm>
                <a:prstGeom prst="star5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7" name="Group 56"/>
            <p:cNvGrpSpPr/>
            <p:nvPr/>
          </p:nvGrpSpPr>
          <p:grpSpPr>
            <a:xfrm>
              <a:off x="3805570" y="1480781"/>
              <a:ext cx="2334918" cy="1810125"/>
              <a:chOff x="3874970" y="1480781"/>
              <a:chExt cx="2334918" cy="1810125"/>
            </a:xfrm>
          </p:grpSpPr>
          <p:graphicFrame>
            <p:nvGraphicFramePr>
              <p:cNvPr id="8" name="Diagram 7"/>
              <p:cNvGraphicFramePr/>
              <p:nvPr>
                <p:extLst>
                  <p:ext uri="{D42A27DB-BD31-4B8C-83A1-F6EECF244321}">
                    <p14:modId xmlns:p14="http://schemas.microsoft.com/office/powerpoint/2010/main" val="2032606480"/>
                  </p:ext>
                </p:extLst>
              </p:nvPr>
            </p:nvGraphicFramePr>
            <p:xfrm>
              <a:off x="4381090" y="2003972"/>
              <a:ext cx="1828798" cy="12869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9" name="5-Point Star 8"/>
              <p:cNvSpPr>
                <a:spLocks noChangeAspect="1"/>
              </p:cNvSpPr>
              <p:nvPr/>
            </p:nvSpPr>
            <p:spPr>
              <a:xfrm>
                <a:off x="5384382" y="2555081"/>
                <a:ext cx="228600" cy="228600"/>
              </a:xfrm>
              <a:prstGeom prst="star5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flipH="1">
                <a:off x="3874970" y="1480781"/>
                <a:ext cx="648000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3600" dirty="0" smtClean="0"/>
                  <a:t>2</a:t>
                </a:r>
                <a:endParaRPr lang="en-US" sz="1400" dirty="0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5384382" y="2845088"/>
                <a:ext cx="688269" cy="228600"/>
                <a:chOff x="9793821" y="2398076"/>
                <a:chExt cx="688269" cy="228600"/>
              </a:xfrm>
            </p:grpSpPr>
            <p:sp>
              <p:nvSpPr>
                <p:cNvPr id="51" name="5-Point Star 50"/>
                <p:cNvSpPr>
                  <a:spLocks noChangeAspect="1"/>
                </p:cNvSpPr>
                <p:nvPr/>
              </p:nvSpPr>
              <p:spPr>
                <a:xfrm>
                  <a:off x="10024890" y="2398076"/>
                  <a:ext cx="228600" cy="228600"/>
                </a:xfrm>
                <a:prstGeom prst="star5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5-Point Star 51"/>
                <p:cNvSpPr>
                  <a:spLocks noChangeAspect="1"/>
                </p:cNvSpPr>
                <p:nvPr/>
              </p:nvSpPr>
              <p:spPr>
                <a:xfrm>
                  <a:off x="9793821" y="2398076"/>
                  <a:ext cx="228600" cy="228600"/>
                </a:xfrm>
                <a:prstGeom prst="star5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5-Point Star 52"/>
                <p:cNvSpPr>
                  <a:spLocks noChangeAspect="1"/>
                </p:cNvSpPr>
                <p:nvPr/>
              </p:nvSpPr>
              <p:spPr>
                <a:xfrm>
                  <a:off x="10253490" y="2398076"/>
                  <a:ext cx="228600" cy="228600"/>
                </a:xfrm>
                <a:prstGeom prst="star5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9" name="Group 58"/>
            <p:cNvGrpSpPr/>
            <p:nvPr/>
          </p:nvGrpSpPr>
          <p:grpSpPr>
            <a:xfrm>
              <a:off x="867516" y="1480781"/>
              <a:ext cx="2084219" cy="3141619"/>
              <a:chOff x="867516" y="1480781"/>
              <a:chExt cx="2084219" cy="3141619"/>
            </a:xfrm>
          </p:grpSpPr>
          <p:sp>
            <p:nvSpPr>
              <p:cNvPr id="54" name="Freeform 53"/>
              <p:cNvSpPr>
                <a:spLocks noChangeAspect="1"/>
              </p:cNvSpPr>
              <p:nvPr/>
            </p:nvSpPr>
            <p:spPr>
              <a:xfrm>
                <a:off x="1331735" y="3002400"/>
                <a:ext cx="1620000" cy="1620000"/>
              </a:xfrm>
              <a:custGeom>
                <a:avLst/>
                <a:gdLst>
                  <a:gd name="connsiteX0" fmla="*/ 0 w 1439994"/>
                  <a:gd name="connsiteY0" fmla="*/ 719997 h 1439994"/>
                  <a:gd name="connsiteX1" fmla="*/ 719997 w 1439994"/>
                  <a:gd name="connsiteY1" fmla="*/ 0 h 1439994"/>
                  <a:gd name="connsiteX2" fmla="*/ 1439994 w 1439994"/>
                  <a:gd name="connsiteY2" fmla="*/ 719997 h 1439994"/>
                  <a:gd name="connsiteX3" fmla="*/ 719997 w 1439994"/>
                  <a:gd name="connsiteY3" fmla="*/ 1439994 h 1439994"/>
                  <a:gd name="connsiteX4" fmla="*/ 0 w 1439994"/>
                  <a:gd name="connsiteY4" fmla="*/ 719997 h 143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9994" h="1439994">
                    <a:moveTo>
                      <a:pt x="0" y="719997"/>
                    </a:moveTo>
                    <a:cubicBezTo>
                      <a:pt x="0" y="322354"/>
                      <a:pt x="322354" y="0"/>
                      <a:pt x="719997" y="0"/>
                    </a:cubicBezTo>
                    <a:cubicBezTo>
                      <a:pt x="1117640" y="0"/>
                      <a:pt x="1439994" y="322354"/>
                      <a:pt x="1439994" y="719997"/>
                    </a:cubicBezTo>
                    <a:cubicBezTo>
                      <a:pt x="1439994" y="1117640"/>
                      <a:pt x="1117640" y="1439994"/>
                      <a:pt x="719997" y="1439994"/>
                    </a:cubicBezTo>
                    <a:cubicBezTo>
                      <a:pt x="322354" y="1439994"/>
                      <a:pt x="0" y="1117640"/>
                      <a:pt x="0" y="719997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1042" tIns="221042" rIns="221042" bIns="221042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/>
                  <a:t>Organizations</a:t>
                </a:r>
                <a:endParaRPr lang="en-US" sz="1200" b="1" kern="1200" dirty="0"/>
              </a:p>
            </p:txBody>
          </p:sp>
          <p:sp>
            <p:nvSpPr>
              <p:cNvPr id="55" name="Left Arrow 54"/>
              <p:cNvSpPr/>
              <p:nvPr/>
            </p:nvSpPr>
            <p:spPr>
              <a:xfrm rot="16200000">
                <a:off x="1826092" y="2446559"/>
                <a:ext cx="631286" cy="460842"/>
              </a:xfrm>
              <a:prstGeom prst="lef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6" name="Freeform 55"/>
              <p:cNvSpPr/>
              <p:nvPr/>
            </p:nvSpPr>
            <p:spPr>
              <a:xfrm>
                <a:off x="1373665" y="2003972"/>
                <a:ext cx="1536140" cy="540000"/>
              </a:xfrm>
              <a:custGeom>
                <a:avLst/>
                <a:gdLst>
                  <a:gd name="connsiteX0" fmla="*/ 0 w 1536140"/>
                  <a:gd name="connsiteY0" fmla="*/ 61462 h 614616"/>
                  <a:gd name="connsiteX1" fmla="*/ 61462 w 1536140"/>
                  <a:gd name="connsiteY1" fmla="*/ 0 h 614616"/>
                  <a:gd name="connsiteX2" fmla="*/ 1474678 w 1536140"/>
                  <a:gd name="connsiteY2" fmla="*/ 0 h 614616"/>
                  <a:gd name="connsiteX3" fmla="*/ 1536140 w 1536140"/>
                  <a:gd name="connsiteY3" fmla="*/ 61462 h 614616"/>
                  <a:gd name="connsiteX4" fmla="*/ 1536140 w 1536140"/>
                  <a:gd name="connsiteY4" fmla="*/ 553154 h 614616"/>
                  <a:gd name="connsiteX5" fmla="*/ 1474678 w 1536140"/>
                  <a:gd name="connsiteY5" fmla="*/ 614616 h 614616"/>
                  <a:gd name="connsiteX6" fmla="*/ 61462 w 1536140"/>
                  <a:gd name="connsiteY6" fmla="*/ 614616 h 614616"/>
                  <a:gd name="connsiteX7" fmla="*/ 0 w 1536140"/>
                  <a:gd name="connsiteY7" fmla="*/ 553154 h 614616"/>
                  <a:gd name="connsiteX8" fmla="*/ 0 w 1536140"/>
                  <a:gd name="connsiteY8" fmla="*/ 61462 h 614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6140" h="614616">
                    <a:moveTo>
                      <a:pt x="0" y="61462"/>
                    </a:moveTo>
                    <a:cubicBezTo>
                      <a:pt x="0" y="27517"/>
                      <a:pt x="27517" y="0"/>
                      <a:pt x="61462" y="0"/>
                    </a:cubicBezTo>
                    <a:lnTo>
                      <a:pt x="1474678" y="0"/>
                    </a:lnTo>
                    <a:cubicBezTo>
                      <a:pt x="1508623" y="0"/>
                      <a:pt x="1536140" y="27517"/>
                      <a:pt x="1536140" y="61462"/>
                    </a:cubicBezTo>
                    <a:lnTo>
                      <a:pt x="1536140" y="553154"/>
                    </a:lnTo>
                    <a:cubicBezTo>
                      <a:pt x="1536140" y="587099"/>
                      <a:pt x="1508623" y="614616"/>
                      <a:pt x="1474678" y="614616"/>
                    </a:cubicBezTo>
                    <a:lnTo>
                      <a:pt x="61462" y="614616"/>
                    </a:lnTo>
                    <a:cubicBezTo>
                      <a:pt x="27517" y="614616"/>
                      <a:pt x="0" y="587099"/>
                      <a:pt x="0" y="553154"/>
                    </a:cubicBezTo>
                    <a:lnTo>
                      <a:pt x="0" y="61462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6101" tIns="56101" rIns="56101" bIns="56101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/>
                  <a:t>License?</a:t>
                </a:r>
                <a:endParaRPr lang="en-US" sz="3800" kern="12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flipH="1">
                <a:off x="867516" y="1480781"/>
                <a:ext cx="648000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algn="ctr"/>
                <a:r>
                  <a:rPr lang="en-US" sz="3600" dirty="0" smtClean="0"/>
                  <a:t>1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4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(14 Feb – 10 Mar)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38200" y="1472401"/>
            <a:ext cx="11023600" cy="3756599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# of participants: </a:t>
            </a:r>
            <a:r>
              <a:rPr lang="en-US" b="1" dirty="0" smtClean="0"/>
              <a:t>6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Apache-2.0: </a:t>
            </a:r>
            <a:r>
              <a:rPr lang="en-US" b="1" dirty="0" smtClean="0">
                <a:solidFill>
                  <a:schemeClr val="accent1"/>
                </a:solidFill>
              </a:rPr>
              <a:t>27,8%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GPL-3.0: </a:t>
            </a:r>
            <a:r>
              <a:rPr lang="en-US" b="1" dirty="0" smtClean="0">
                <a:solidFill>
                  <a:schemeClr val="accent1"/>
                </a:solidFill>
              </a:rPr>
              <a:t>27,8 %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MIT: </a:t>
            </a:r>
            <a:r>
              <a:rPr lang="en-US" b="1" dirty="0" smtClean="0">
                <a:solidFill>
                  <a:schemeClr val="accent1"/>
                </a:solidFill>
              </a:rPr>
              <a:t>27,0 %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EULA: </a:t>
            </a:r>
            <a:r>
              <a:rPr lang="en-US" b="1" dirty="0" smtClean="0">
                <a:solidFill>
                  <a:schemeClr val="accent2"/>
                </a:solidFill>
              </a:rPr>
              <a:t>17,4 %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86702" y="1629000"/>
            <a:ext cx="7905298" cy="3600000"/>
            <a:chOff x="330204" y="1314450"/>
            <a:chExt cx="7905298" cy="3600000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83906184"/>
                </p:ext>
              </p:extLst>
            </p:nvPr>
          </p:nvGraphicFramePr>
          <p:xfrm>
            <a:off x="330204" y="1314450"/>
            <a:ext cx="36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96212167"/>
                </p:ext>
              </p:extLst>
            </p:nvPr>
          </p:nvGraphicFramePr>
          <p:xfrm>
            <a:off x="4635502" y="1314450"/>
            <a:ext cx="36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64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OpenSourceLicenseMatters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52384" y="1318532"/>
            <a:ext cx="9487232" cy="4220937"/>
            <a:chOff x="645737" y="1756226"/>
            <a:chExt cx="9487232" cy="4220937"/>
          </a:xfrm>
        </p:grpSpPr>
        <p:grpSp>
          <p:nvGrpSpPr>
            <p:cNvPr id="5" name="Group 4"/>
            <p:cNvGrpSpPr/>
            <p:nvPr/>
          </p:nvGrpSpPr>
          <p:grpSpPr>
            <a:xfrm>
              <a:off x="645737" y="1756226"/>
              <a:ext cx="4224531" cy="4220937"/>
              <a:chOff x="645737" y="1756226"/>
              <a:chExt cx="4224531" cy="4220937"/>
            </a:xfrm>
          </p:grpSpPr>
          <p:sp>
            <p:nvSpPr>
              <p:cNvPr id="17" name="Hexagon 16"/>
              <p:cNvSpPr>
                <a:spLocks noChangeAspect="1"/>
              </p:cNvSpPr>
              <p:nvPr/>
            </p:nvSpPr>
            <p:spPr>
              <a:xfrm>
                <a:off x="1835639" y="4750957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18" name="Hexagon 17"/>
              <p:cNvSpPr>
                <a:spLocks noChangeAspect="1"/>
              </p:cNvSpPr>
              <p:nvPr/>
            </p:nvSpPr>
            <p:spPr>
              <a:xfrm>
                <a:off x="1835639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19" name="Hexagon 18"/>
              <p:cNvSpPr>
                <a:spLocks noChangeAspect="1"/>
              </p:cNvSpPr>
              <p:nvPr/>
            </p:nvSpPr>
            <p:spPr>
              <a:xfrm>
                <a:off x="2709507" y="4750956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20" name="Hexagon 19"/>
              <p:cNvSpPr>
                <a:spLocks noChangeAspect="1"/>
              </p:cNvSpPr>
              <p:nvPr/>
            </p:nvSpPr>
            <p:spPr>
              <a:xfrm>
                <a:off x="2711141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21" name="Hexagon 20"/>
              <p:cNvSpPr>
                <a:spLocks noChangeAspect="1"/>
              </p:cNvSpPr>
              <p:nvPr/>
            </p:nvSpPr>
            <p:spPr>
              <a:xfrm>
                <a:off x="3585009" y="4750957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22" name="Hexagon 21"/>
              <p:cNvSpPr>
                <a:spLocks noChangeAspect="1"/>
              </p:cNvSpPr>
              <p:nvPr/>
            </p:nvSpPr>
            <p:spPr>
              <a:xfrm>
                <a:off x="2711141" y="352474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</a:t>
                </a:r>
                <a:endParaRPr lang="en-US" sz="1600" b="1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1256210" y="1756226"/>
                <a:ext cx="10160" cy="361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45737" y="1872343"/>
                <a:ext cx="615553" cy="338182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Development Progress</a:t>
                </a:r>
                <a:endParaRPr lang="en-US" sz="2800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rot="5400000" flipH="1" flipV="1">
                <a:off x="3058159" y="3571001"/>
                <a:ext cx="10160" cy="361405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5400000">
                <a:off x="2758148" y="4630192"/>
                <a:ext cx="615553" cy="207838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Organizations</a:t>
                </a:r>
                <a:endParaRPr lang="en-US" sz="28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908438" y="1756226"/>
              <a:ext cx="4224531" cy="4220937"/>
              <a:chOff x="3007937" y="1756226"/>
              <a:chExt cx="4224531" cy="4220937"/>
            </a:xfrm>
          </p:grpSpPr>
          <p:sp>
            <p:nvSpPr>
              <p:cNvPr id="7" name="Hexagon 6"/>
              <p:cNvSpPr>
                <a:spLocks noChangeAspect="1"/>
              </p:cNvSpPr>
              <p:nvPr/>
            </p:nvSpPr>
            <p:spPr>
              <a:xfrm>
                <a:off x="4415291" y="3158804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L3+</a:t>
                </a:r>
                <a:endParaRPr lang="en-US" sz="1600" b="1" dirty="0"/>
              </a:p>
            </p:txBody>
          </p:sp>
          <p:sp>
            <p:nvSpPr>
              <p:cNvPr id="8" name="Hexagon 7"/>
              <p:cNvSpPr>
                <a:spLocks noChangeAspect="1"/>
              </p:cNvSpPr>
              <p:nvPr/>
            </p:nvSpPr>
            <p:spPr>
              <a:xfrm>
                <a:off x="4415291" y="254569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L4+</a:t>
                </a:r>
                <a:endParaRPr lang="en-US" sz="1600" b="1" dirty="0"/>
              </a:p>
            </p:txBody>
          </p:sp>
          <p:sp>
            <p:nvSpPr>
              <p:cNvPr id="9" name="Hexagon 8"/>
              <p:cNvSpPr>
                <a:spLocks noChangeAspect="1"/>
              </p:cNvSpPr>
              <p:nvPr/>
            </p:nvSpPr>
            <p:spPr>
              <a:xfrm>
                <a:off x="5071707" y="4750956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L1</a:t>
                </a:r>
                <a:endParaRPr lang="en-US" sz="1600" b="1" dirty="0"/>
              </a:p>
            </p:txBody>
          </p:sp>
          <p:sp>
            <p:nvSpPr>
              <p:cNvPr id="10" name="Hexagon 9"/>
              <p:cNvSpPr>
                <a:spLocks noChangeAspect="1"/>
              </p:cNvSpPr>
              <p:nvPr/>
            </p:nvSpPr>
            <p:spPr>
              <a:xfrm>
                <a:off x="5073341" y="4137852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L2</a:t>
                </a:r>
                <a:endParaRPr lang="en-US" sz="1600" b="1" dirty="0"/>
              </a:p>
            </p:txBody>
          </p:sp>
          <p:sp>
            <p:nvSpPr>
              <p:cNvPr id="11" name="Hexagon 10"/>
              <p:cNvSpPr>
                <a:spLocks noChangeAspect="1"/>
              </p:cNvSpPr>
              <p:nvPr/>
            </p:nvSpPr>
            <p:spPr>
              <a:xfrm>
                <a:off x="5069839" y="2179754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L5+</a:t>
                </a:r>
                <a:endParaRPr lang="en-US" sz="1600" b="1" dirty="0"/>
              </a:p>
            </p:txBody>
          </p:sp>
          <p:sp>
            <p:nvSpPr>
              <p:cNvPr id="12" name="Hexagon 11"/>
              <p:cNvSpPr>
                <a:spLocks noChangeAspect="1"/>
              </p:cNvSpPr>
              <p:nvPr/>
            </p:nvSpPr>
            <p:spPr>
              <a:xfrm>
                <a:off x="5073341" y="3524749"/>
                <a:ext cx="711200" cy="613103"/>
              </a:xfrm>
              <a:prstGeom prst="hexagon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L3</a:t>
                </a:r>
                <a:endParaRPr lang="en-US" sz="1600" b="1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3618410" y="1756226"/>
                <a:ext cx="10160" cy="3614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007937" y="1872343"/>
                <a:ext cx="615553" cy="338182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Development Progress</a:t>
                </a:r>
                <a:endParaRPr lang="en-US" sz="2800" dirty="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 flipH="1" flipV="1">
                <a:off x="5420359" y="3571001"/>
                <a:ext cx="10160" cy="3614058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 rot="5400000">
                <a:off x="5120348" y="4630192"/>
                <a:ext cx="615553" cy="2078389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sz="2800" dirty="0" smtClean="0"/>
                  <a:t>Organizations</a:t>
                </a:r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60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Categories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57419" y="1448861"/>
            <a:ext cx="6677162" cy="3960278"/>
            <a:chOff x="1669900" y="1512017"/>
            <a:chExt cx="6677162" cy="3960278"/>
          </a:xfrm>
        </p:grpSpPr>
        <p:sp>
          <p:nvSpPr>
            <p:cNvPr id="5" name="Freeform 4"/>
            <p:cNvSpPr/>
            <p:nvPr/>
          </p:nvSpPr>
          <p:spPr>
            <a:xfrm>
              <a:off x="4123392" y="3702117"/>
              <a:ext cx="1770178" cy="1770178"/>
            </a:xfrm>
            <a:custGeom>
              <a:avLst/>
              <a:gdLst>
                <a:gd name="connsiteX0" fmla="*/ 0 w 1770178"/>
                <a:gd name="connsiteY0" fmla="*/ 885089 h 1770178"/>
                <a:gd name="connsiteX1" fmla="*/ 885089 w 1770178"/>
                <a:gd name="connsiteY1" fmla="*/ 0 h 1770178"/>
                <a:gd name="connsiteX2" fmla="*/ 1770178 w 1770178"/>
                <a:gd name="connsiteY2" fmla="*/ 885089 h 1770178"/>
                <a:gd name="connsiteX3" fmla="*/ 885089 w 1770178"/>
                <a:gd name="connsiteY3" fmla="*/ 1770178 h 1770178"/>
                <a:gd name="connsiteX4" fmla="*/ 0 w 1770178"/>
                <a:gd name="connsiteY4" fmla="*/ 885089 h 17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0178" h="1770178">
                  <a:moveTo>
                    <a:pt x="0" y="885089"/>
                  </a:moveTo>
                  <a:cubicBezTo>
                    <a:pt x="0" y="396268"/>
                    <a:pt x="396268" y="0"/>
                    <a:pt x="885089" y="0"/>
                  </a:cubicBezTo>
                  <a:cubicBezTo>
                    <a:pt x="1373910" y="0"/>
                    <a:pt x="1770178" y="396268"/>
                    <a:pt x="1770178" y="885089"/>
                  </a:cubicBezTo>
                  <a:cubicBezTo>
                    <a:pt x="1770178" y="1373910"/>
                    <a:pt x="1373910" y="1770178"/>
                    <a:pt x="885089" y="1770178"/>
                  </a:cubicBezTo>
                  <a:cubicBezTo>
                    <a:pt x="396268" y="1770178"/>
                    <a:pt x="0" y="1373910"/>
                    <a:pt x="0" y="88508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0032" tIns="270032" rIns="270032" bIns="270032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kern="1200" smtClean="0"/>
                <a:t>Organizations</a:t>
              </a:r>
              <a:endParaRPr lang="en-US" sz="1700" kern="1200" dirty="0"/>
            </a:p>
          </p:txBody>
        </p:sp>
        <p:sp>
          <p:nvSpPr>
            <p:cNvPr id="6" name="Left Arrow 5"/>
            <p:cNvSpPr/>
            <p:nvPr/>
          </p:nvSpPr>
          <p:spPr>
            <a:xfrm rot="10800000">
              <a:off x="2410516" y="4334956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1669900" y="4109982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License?</a:t>
              </a:r>
              <a:endParaRPr lang="en-US" sz="1800" kern="1200" dirty="0"/>
            </a:p>
          </p:txBody>
        </p:sp>
        <p:sp>
          <p:nvSpPr>
            <p:cNvPr id="8" name="Left Arrow 7"/>
            <p:cNvSpPr/>
            <p:nvPr/>
          </p:nvSpPr>
          <p:spPr>
            <a:xfrm rot="13500000">
              <a:off x="2934394" y="3070203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2430827" y="2272944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Healthy?</a:t>
              </a:r>
              <a:endParaRPr lang="en-US" sz="1800" kern="1200" dirty="0"/>
            </a:p>
          </p:txBody>
        </p:sp>
        <p:sp>
          <p:nvSpPr>
            <p:cNvPr id="10" name="Left Arrow 9"/>
            <p:cNvSpPr/>
            <p:nvPr/>
          </p:nvSpPr>
          <p:spPr>
            <a:xfrm rot="16200000">
              <a:off x="4199147" y="2546325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4267865" y="1512017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Environment?</a:t>
              </a:r>
              <a:endParaRPr lang="en-US" sz="1800" kern="1200" dirty="0"/>
            </a:p>
          </p:txBody>
        </p:sp>
        <p:sp>
          <p:nvSpPr>
            <p:cNvPr id="12" name="Left Arrow 11"/>
            <p:cNvSpPr/>
            <p:nvPr/>
          </p:nvSpPr>
          <p:spPr>
            <a:xfrm rot="18900000">
              <a:off x="5463900" y="3070203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6104904" y="2272944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Equal Pay?</a:t>
              </a:r>
              <a:endParaRPr lang="en-US" sz="1800" kern="1200" dirty="0"/>
            </a:p>
          </p:txBody>
        </p:sp>
        <p:sp>
          <p:nvSpPr>
            <p:cNvPr id="14" name="Left Arrow 13"/>
            <p:cNvSpPr/>
            <p:nvPr/>
          </p:nvSpPr>
          <p:spPr>
            <a:xfrm>
              <a:off x="5987778" y="4334956"/>
              <a:ext cx="1618667" cy="504500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6865831" y="4109982"/>
              <a:ext cx="1481231" cy="954448"/>
            </a:xfrm>
            <a:custGeom>
              <a:avLst/>
              <a:gdLst>
                <a:gd name="connsiteX0" fmla="*/ 0 w 1481231"/>
                <a:gd name="connsiteY0" fmla="*/ 95445 h 954448"/>
                <a:gd name="connsiteX1" fmla="*/ 95445 w 1481231"/>
                <a:gd name="connsiteY1" fmla="*/ 0 h 954448"/>
                <a:gd name="connsiteX2" fmla="*/ 1385786 w 1481231"/>
                <a:gd name="connsiteY2" fmla="*/ 0 h 954448"/>
                <a:gd name="connsiteX3" fmla="*/ 1481231 w 1481231"/>
                <a:gd name="connsiteY3" fmla="*/ 95445 h 954448"/>
                <a:gd name="connsiteX4" fmla="*/ 1481231 w 1481231"/>
                <a:gd name="connsiteY4" fmla="*/ 859003 h 954448"/>
                <a:gd name="connsiteX5" fmla="*/ 1385786 w 1481231"/>
                <a:gd name="connsiteY5" fmla="*/ 954448 h 954448"/>
                <a:gd name="connsiteX6" fmla="*/ 95445 w 1481231"/>
                <a:gd name="connsiteY6" fmla="*/ 954448 h 954448"/>
                <a:gd name="connsiteX7" fmla="*/ 0 w 1481231"/>
                <a:gd name="connsiteY7" fmla="*/ 859003 h 954448"/>
                <a:gd name="connsiteX8" fmla="*/ 0 w 1481231"/>
                <a:gd name="connsiteY8" fmla="*/ 95445 h 9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231" h="954448">
                  <a:moveTo>
                    <a:pt x="0" y="95445"/>
                  </a:moveTo>
                  <a:cubicBezTo>
                    <a:pt x="0" y="42732"/>
                    <a:pt x="42732" y="0"/>
                    <a:pt x="95445" y="0"/>
                  </a:cubicBezTo>
                  <a:lnTo>
                    <a:pt x="1385786" y="0"/>
                  </a:lnTo>
                  <a:cubicBezTo>
                    <a:pt x="1438499" y="0"/>
                    <a:pt x="1481231" y="42732"/>
                    <a:pt x="1481231" y="95445"/>
                  </a:cubicBezTo>
                  <a:lnTo>
                    <a:pt x="1481231" y="859003"/>
                  </a:lnTo>
                  <a:cubicBezTo>
                    <a:pt x="1481231" y="911716"/>
                    <a:pt x="1438499" y="954448"/>
                    <a:pt x="1385786" y="954448"/>
                  </a:cubicBezTo>
                  <a:lnTo>
                    <a:pt x="95445" y="954448"/>
                  </a:lnTo>
                  <a:cubicBezTo>
                    <a:pt x="42732" y="954448"/>
                    <a:pt x="0" y="911716"/>
                    <a:pt x="0" y="859003"/>
                  </a:cubicBezTo>
                  <a:lnTo>
                    <a:pt x="0" y="954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45" tIns="62245" rIns="62245" bIns="62245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1800" kern="1200" dirty="0" smtClean="0"/>
                <a:t>And more</a:t>
              </a:r>
              <a:r>
                <a:rPr lang="en-US" sz="1800" kern="1200" dirty="0" smtClean="0"/>
                <a:t>…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01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371600"/>
            <a:ext cx="10515600" cy="48053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Would United Nations </a:t>
            </a:r>
            <a:r>
              <a:rPr lang="en-US" sz="4400" dirty="0" smtClean="0"/>
              <a:t>help us create such a </a:t>
            </a:r>
            <a:r>
              <a:rPr lang="en-US" sz="4400" dirty="0"/>
              <a:t>global fund for this purpose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890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69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1375</TotalTime>
  <Words>284</Words>
  <Application>Microsoft Office PowerPoint</Application>
  <PresentationFormat>Widescreen</PresentationFormat>
  <Paragraphs>83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Intro</vt:lpstr>
      <vt:lpstr>How It Works?</vt:lpstr>
      <vt:lpstr>Results (14 Feb – 10 Mar)</vt:lpstr>
      <vt:lpstr>#OpenSourceLicenseMatters</vt:lpstr>
      <vt:lpstr>Other Categories</vt:lpstr>
      <vt:lpstr>Question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Serkan Holat</dc:creator>
  <cp:lastModifiedBy>Serkan Holat</cp:lastModifiedBy>
  <cp:revision>111</cp:revision>
  <dcterms:created xsi:type="dcterms:W3CDTF">2017-02-14T14:59:05Z</dcterms:created>
  <dcterms:modified xsi:type="dcterms:W3CDTF">2017-02-24T00:51:01Z</dcterms:modified>
</cp:coreProperties>
</file>