
<file path=[Content_Types].xml><?xml version="1.0" encoding="utf-8"?>
<Types xmlns="http://schemas.openxmlformats.org/package/2006/content-types">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9" r:id="rId6"/>
    <p:sldId id="258" r:id="rId7"/>
    <p:sldId id="260" r:id="rId8"/>
    <p:sldId id="261" r:id="rId9"/>
    <p:sldId id="272" r:id="rId10"/>
    <p:sldId id="267" r:id="rId11"/>
    <p:sldId id="273" r:id="rId12"/>
    <p:sldId id="274" r:id="rId13"/>
    <p:sldId id="275" r:id="rId14"/>
    <p:sldId id="276" r:id="rId15"/>
    <p:sldId id="262" r:id="rId16"/>
    <p:sldId id="263" r:id="rId17"/>
    <p:sldId id="277" r:id="rId18"/>
    <p:sldId id="264" r:id="rId19"/>
    <p:sldId id="265" r:id="rId20"/>
  </p:sldIdLst>
  <p:sldSz cx="9144000" cy="5143500"/>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48" userDrawn="1">
          <p15:clr>
            <a:srgbClr val="A4A3A4"/>
          </p15:clr>
        </p15:guide>
        <p15:guide id="2" pos="2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48"/>
        <p:guide pos="212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4"/>
        <p:cNvGrpSpPr/>
        <p:nvPr/>
      </p:nvGrpSpPr>
      <p:grpSpPr>
        <a:xfrm>
          <a:off x="0" y="0"/>
          <a:ext cx="0" cy="0"/>
          <a:chOff x="0" y="0"/>
          <a:chExt cx="0" cy="0"/>
        </a:xfrm>
      </p:grpSpPr>
      <p:sp>
        <p:nvSpPr>
          <p:cNvPr id="55" name="Google Shape;55;p1:notes"/>
          <p:cNvSpPr txBox="1"/>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6" name="Google Shape;56;p1:notes"/>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p2:notes"/>
          <p:cNvSpPr txBox="1"/>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7" name="Google Shape;67;p2:notes"/>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showMasterSp="0" matchingName="Title and Content">
  <p:cSld name="OBJECT">
    <p:bg>
      <p:bgPr>
        <a:solidFill>
          <a:schemeClr val="lt1"/>
        </a:solidFill>
        <a:effectLst/>
      </p:bgPr>
    </p:bg>
    <p:spTree>
      <p:nvGrpSpPr>
        <p:cNvPr id="11" name="Shape 11"/>
        <p:cNvGrpSpPr/>
        <p:nvPr/>
      </p:nvGrpSpPr>
      <p:grpSpPr>
        <a:xfrm>
          <a:off x="0" y="0"/>
          <a:ext cx="0" cy="0"/>
          <a:chOff x="0" y="0"/>
          <a:chExt cx="0" cy="0"/>
        </a:xfrm>
      </p:grpSpPr>
      <p:sp>
        <p:nvSpPr>
          <p:cNvPr id="12" name="Google Shape;12;p4"/>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163EF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 name="Google Shape;13;p4"/>
          <p:cNvSpPr/>
          <p:nvPr/>
        </p:nvSpPr>
        <p:spPr>
          <a:xfrm>
            <a:off x="30" y="2824500"/>
            <a:ext cx="7370445" cy="2319020"/>
          </a:xfrm>
          <a:custGeom>
            <a:avLst/>
            <a:gdLst/>
            <a:ahLst/>
            <a:cxnLst/>
            <a:rect l="l" t="t" r="r" b="b"/>
            <a:pathLst>
              <a:path w="7370445" h="2319020" extrusionOk="0">
                <a:moveTo>
                  <a:pt x="7370399" y="2318999"/>
                </a:moveTo>
                <a:lnTo>
                  <a:pt x="0" y="2318999"/>
                </a:lnTo>
                <a:lnTo>
                  <a:pt x="0" y="0"/>
                </a:lnTo>
                <a:lnTo>
                  <a:pt x="7370399" y="2318999"/>
                </a:lnTo>
                <a:close/>
              </a:path>
            </a:pathLst>
          </a:custGeom>
          <a:solidFill>
            <a:srgbClr val="0078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14;p4"/>
          <p:cNvSpPr/>
          <p:nvPr/>
        </p:nvSpPr>
        <p:spPr>
          <a:xfrm>
            <a:off x="3582599" y="1550700"/>
            <a:ext cx="5561965" cy="3592829"/>
          </a:xfrm>
          <a:custGeom>
            <a:avLst/>
            <a:gdLst/>
            <a:ahLst/>
            <a:cxnLst/>
            <a:rect l="l" t="t" r="r" b="b"/>
            <a:pathLst>
              <a:path w="5561965" h="3592829" extrusionOk="0">
                <a:moveTo>
                  <a:pt x="5561399" y="3592799"/>
                </a:moveTo>
                <a:lnTo>
                  <a:pt x="0" y="3592799"/>
                </a:lnTo>
                <a:lnTo>
                  <a:pt x="5561399" y="0"/>
                </a:lnTo>
                <a:lnTo>
                  <a:pt x="5561399" y="3592799"/>
                </a:lnTo>
                <a:close/>
              </a:path>
            </a:pathLst>
          </a:custGeom>
          <a:solidFill>
            <a:srgbClr val="C4A15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 name="Google Shape;15;p4"/>
          <p:cNvSpPr/>
          <p:nvPr/>
        </p:nvSpPr>
        <p:spPr>
          <a:xfrm>
            <a:off x="5058904" y="0"/>
            <a:ext cx="4085590" cy="2052955"/>
          </a:xfrm>
          <a:custGeom>
            <a:avLst/>
            <a:gdLst/>
            <a:ahLst/>
            <a:cxnLst/>
            <a:rect l="l" t="t" r="r" b="b"/>
            <a:pathLst>
              <a:path w="4085590" h="2052955" extrusionOk="0">
                <a:moveTo>
                  <a:pt x="4085100" y="2052599"/>
                </a:moveTo>
                <a:lnTo>
                  <a:pt x="0" y="0"/>
                </a:lnTo>
                <a:lnTo>
                  <a:pt x="4085100" y="0"/>
                </a:lnTo>
                <a:lnTo>
                  <a:pt x="4085100" y="2052599"/>
                </a:lnTo>
                <a:close/>
              </a:path>
            </a:pathLst>
          </a:custGeom>
          <a:solidFill>
            <a:srgbClr val="23394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6" name="Google Shape;16;p4"/>
          <p:cNvPicPr preferRelativeResize="0"/>
          <p:nvPr/>
        </p:nvPicPr>
        <p:blipFill rotWithShape="1">
          <a:blip r:embed="rId2"/>
          <a:srcRect/>
          <a:stretch>
            <a:fillRect/>
          </a:stretch>
        </p:blipFill>
        <p:spPr>
          <a:xfrm>
            <a:off x="0" y="0"/>
            <a:ext cx="9143999" cy="5143499"/>
          </a:xfrm>
          <a:prstGeom prst="rect">
            <a:avLst/>
          </a:prstGeom>
          <a:noFill/>
          <a:ln>
            <a:noFill/>
          </a:ln>
        </p:spPr>
      </p:pic>
      <p:sp>
        <p:nvSpPr>
          <p:cNvPr id="17" name="Google Shape;17;p4"/>
          <p:cNvSpPr/>
          <p:nvPr/>
        </p:nvSpPr>
        <p:spPr>
          <a:xfrm>
            <a:off x="203263" y="596"/>
            <a:ext cx="8737600" cy="4937125"/>
          </a:xfrm>
          <a:custGeom>
            <a:avLst/>
            <a:gdLst/>
            <a:ahLst/>
            <a:cxnLst/>
            <a:rect l="l" t="t" r="r" b="b"/>
            <a:pathLst>
              <a:path w="8737600" h="4937125" extrusionOk="0">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 name="Google Shape;18;p4"/>
          <p:cNvSpPr/>
          <p:nvPr/>
        </p:nvSpPr>
        <p:spPr>
          <a:xfrm>
            <a:off x="905383" y="596"/>
            <a:ext cx="2250440" cy="1044575"/>
          </a:xfrm>
          <a:custGeom>
            <a:avLst/>
            <a:gdLst/>
            <a:ahLst/>
            <a:cxnLst/>
            <a:rect l="l" t="t" r="r" b="b"/>
            <a:pathLst>
              <a:path w="2250440" h="1044575" extrusionOk="0">
                <a:moveTo>
                  <a:pt x="1741500" y="0"/>
                </a:moveTo>
                <a:lnTo>
                  <a:pt x="1599806" y="0"/>
                </a:lnTo>
                <a:lnTo>
                  <a:pt x="0" y="1044308"/>
                </a:lnTo>
                <a:lnTo>
                  <a:pt x="141706" y="1044308"/>
                </a:lnTo>
                <a:lnTo>
                  <a:pt x="1741500" y="0"/>
                </a:lnTo>
                <a:close/>
              </a:path>
              <a:path w="2250440" h="1044575" extrusionOk="0">
                <a:moveTo>
                  <a:pt x="1995932" y="0"/>
                </a:moveTo>
                <a:lnTo>
                  <a:pt x="1854225" y="0"/>
                </a:lnTo>
                <a:lnTo>
                  <a:pt x="254431" y="1044308"/>
                </a:lnTo>
                <a:lnTo>
                  <a:pt x="396138" y="1044308"/>
                </a:lnTo>
                <a:lnTo>
                  <a:pt x="1995932" y="0"/>
                </a:lnTo>
                <a:close/>
              </a:path>
              <a:path w="2250440" h="1044575" extrusionOk="0">
                <a:moveTo>
                  <a:pt x="2250363" y="0"/>
                </a:moveTo>
                <a:lnTo>
                  <a:pt x="2108657" y="0"/>
                </a:lnTo>
                <a:lnTo>
                  <a:pt x="508863" y="1044308"/>
                </a:lnTo>
                <a:lnTo>
                  <a:pt x="650570" y="1044308"/>
                </a:lnTo>
                <a:lnTo>
                  <a:pt x="2250363" y="0"/>
                </a:lnTo>
                <a:close/>
              </a:path>
            </a:pathLst>
          </a:custGeom>
          <a:solidFill>
            <a:srgbClr val="163EF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 name="Google Shape;19;p4"/>
          <p:cNvSpPr/>
          <p:nvPr/>
        </p:nvSpPr>
        <p:spPr>
          <a:xfrm>
            <a:off x="7057466" y="5092"/>
            <a:ext cx="1851660" cy="752475"/>
          </a:xfrm>
          <a:custGeom>
            <a:avLst/>
            <a:gdLst/>
            <a:ahLst/>
            <a:cxnLst/>
            <a:rect l="l" t="t" r="r" b="b"/>
            <a:pathLst>
              <a:path w="1851659" h="752475" extrusionOk="0">
                <a:moveTo>
                  <a:pt x="1249235" y="0"/>
                </a:moveTo>
                <a:lnTo>
                  <a:pt x="1188504" y="0"/>
                </a:lnTo>
                <a:lnTo>
                  <a:pt x="0" y="752106"/>
                </a:lnTo>
                <a:lnTo>
                  <a:pt x="60731" y="752106"/>
                </a:lnTo>
                <a:lnTo>
                  <a:pt x="1249235" y="0"/>
                </a:lnTo>
                <a:close/>
              </a:path>
              <a:path w="1851659" h="752475" extrusionOk="0">
                <a:moveTo>
                  <a:pt x="1550263" y="0"/>
                </a:moveTo>
                <a:lnTo>
                  <a:pt x="1489532" y="0"/>
                </a:lnTo>
                <a:lnTo>
                  <a:pt x="301015" y="752106"/>
                </a:lnTo>
                <a:lnTo>
                  <a:pt x="361746" y="752106"/>
                </a:lnTo>
                <a:lnTo>
                  <a:pt x="1550263" y="0"/>
                </a:lnTo>
                <a:close/>
              </a:path>
              <a:path w="1851659" h="752475" extrusionOk="0">
                <a:moveTo>
                  <a:pt x="1851279" y="0"/>
                </a:moveTo>
                <a:lnTo>
                  <a:pt x="1790547" y="0"/>
                </a:lnTo>
                <a:lnTo>
                  <a:pt x="602030" y="752106"/>
                </a:lnTo>
                <a:lnTo>
                  <a:pt x="662762" y="752106"/>
                </a:lnTo>
                <a:lnTo>
                  <a:pt x="1851279" y="0"/>
                </a:lnTo>
                <a:close/>
              </a:path>
            </a:pathLst>
          </a:custGeom>
          <a:solidFill>
            <a:srgbClr val="23394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 name="Google Shape;20;p4"/>
          <p:cNvSpPr/>
          <p:nvPr/>
        </p:nvSpPr>
        <p:spPr>
          <a:xfrm>
            <a:off x="6553022" y="4217860"/>
            <a:ext cx="2389505" cy="925830"/>
          </a:xfrm>
          <a:custGeom>
            <a:avLst/>
            <a:gdLst/>
            <a:ahLst/>
            <a:cxnLst/>
            <a:rect l="l" t="t" r="r" b="b"/>
            <a:pathLst>
              <a:path w="2389504" h="925829" extrusionOk="0">
                <a:moveTo>
                  <a:pt x="1612138" y="0"/>
                </a:moveTo>
                <a:lnTo>
                  <a:pt x="1462887" y="0"/>
                </a:lnTo>
                <a:lnTo>
                  <a:pt x="0" y="925728"/>
                </a:lnTo>
                <a:lnTo>
                  <a:pt x="149250" y="925728"/>
                </a:lnTo>
                <a:lnTo>
                  <a:pt x="1612138" y="0"/>
                </a:lnTo>
                <a:close/>
              </a:path>
              <a:path w="2389504" h="925829" extrusionOk="0">
                <a:moveTo>
                  <a:pt x="2000605" y="0"/>
                </a:moveTo>
                <a:lnTo>
                  <a:pt x="1851355" y="0"/>
                </a:lnTo>
                <a:lnTo>
                  <a:pt x="388467" y="925728"/>
                </a:lnTo>
                <a:lnTo>
                  <a:pt x="537718" y="925728"/>
                </a:lnTo>
                <a:lnTo>
                  <a:pt x="2000605" y="0"/>
                </a:lnTo>
                <a:close/>
              </a:path>
              <a:path w="2389504" h="925829" extrusionOk="0">
                <a:moveTo>
                  <a:pt x="2389073" y="0"/>
                </a:moveTo>
                <a:lnTo>
                  <a:pt x="2239822" y="0"/>
                </a:lnTo>
                <a:lnTo>
                  <a:pt x="776935" y="925728"/>
                </a:lnTo>
                <a:lnTo>
                  <a:pt x="926185" y="925728"/>
                </a:lnTo>
                <a:lnTo>
                  <a:pt x="238907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 name="Google Shape;21;p4"/>
          <p:cNvSpPr/>
          <p:nvPr/>
        </p:nvSpPr>
        <p:spPr>
          <a:xfrm>
            <a:off x="199148" y="4055655"/>
            <a:ext cx="2795905" cy="1083310"/>
          </a:xfrm>
          <a:custGeom>
            <a:avLst/>
            <a:gdLst/>
            <a:ahLst/>
            <a:cxnLst/>
            <a:rect l="l" t="t" r="r" b="b"/>
            <a:pathLst>
              <a:path w="2795905" h="1083310" extrusionOk="0">
                <a:moveTo>
                  <a:pt x="1886331" y="0"/>
                </a:moveTo>
                <a:lnTo>
                  <a:pt x="1711883" y="0"/>
                </a:lnTo>
                <a:lnTo>
                  <a:pt x="0" y="1083310"/>
                </a:lnTo>
                <a:lnTo>
                  <a:pt x="174447" y="1083310"/>
                </a:lnTo>
                <a:lnTo>
                  <a:pt x="1886331" y="0"/>
                </a:lnTo>
                <a:close/>
              </a:path>
              <a:path w="2795905" h="1083310" extrusionOk="0">
                <a:moveTo>
                  <a:pt x="2340876" y="0"/>
                </a:moveTo>
                <a:lnTo>
                  <a:pt x="2166416" y="0"/>
                </a:lnTo>
                <a:lnTo>
                  <a:pt x="454533" y="1083310"/>
                </a:lnTo>
                <a:lnTo>
                  <a:pt x="628980" y="1083310"/>
                </a:lnTo>
                <a:lnTo>
                  <a:pt x="2340876" y="0"/>
                </a:lnTo>
                <a:close/>
              </a:path>
              <a:path w="2795905" h="1083310" extrusionOk="0">
                <a:moveTo>
                  <a:pt x="2795409" y="0"/>
                </a:moveTo>
                <a:lnTo>
                  <a:pt x="2620949" y="0"/>
                </a:lnTo>
                <a:lnTo>
                  <a:pt x="909066" y="1083310"/>
                </a:lnTo>
                <a:lnTo>
                  <a:pt x="1083525" y="1083310"/>
                </a:lnTo>
                <a:lnTo>
                  <a:pt x="2795409" y="0"/>
                </a:lnTo>
                <a:close/>
              </a:path>
            </a:pathLst>
          </a:custGeom>
          <a:solidFill>
            <a:srgbClr val="0078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 name="Google Shape;22;p4"/>
          <p:cNvSpPr txBox="1"/>
          <p:nvPr>
            <p:ph type="title"/>
          </p:nvPr>
        </p:nvSpPr>
        <p:spPr>
          <a:xfrm>
            <a:off x="2088395" y="2242083"/>
            <a:ext cx="4967208" cy="609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type="body" idx="1"/>
          </p:nvPr>
        </p:nvSpPr>
        <p:spPr>
          <a:xfrm>
            <a:off x="457200" y="1183005"/>
            <a:ext cx="822960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24" name="Google Shape;24;p4"/>
          <p:cNvSpPr txBox="1"/>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sz="1800" b="0" i="0" u="none" strike="noStrike" cap="none">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27" name="Shape 27"/>
        <p:cNvGrpSpPr/>
        <p:nvPr/>
      </p:nvGrpSpPr>
      <p:grpSpPr>
        <a:xfrm>
          <a:off x="0" y="0"/>
          <a:ext cx="0" cy="0"/>
          <a:chOff x="0" y="0"/>
          <a:chExt cx="0" cy="0"/>
        </a:xfrm>
      </p:grpSpPr>
      <p:sp>
        <p:nvSpPr>
          <p:cNvPr id="28" name="Google Shape;28;p5"/>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23394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 name="Google Shape;29;p5"/>
          <p:cNvSpPr/>
          <p:nvPr/>
        </p:nvSpPr>
        <p:spPr>
          <a:xfrm>
            <a:off x="3582599" y="1550700"/>
            <a:ext cx="5561965" cy="3592829"/>
          </a:xfrm>
          <a:custGeom>
            <a:avLst/>
            <a:gdLst/>
            <a:ahLst/>
            <a:cxnLst/>
            <a:rect l="l" t="t" r="r" b="b"/>
            <a:pathLst>
              <a:path w="5561965" h="3592829" extrusionOk="0">
                <a:moveTo>
                  <a:pt x="5561399" y="3592799"/>
                </a:moveTo>
                <a:lnTo>
                  <a:pt x="0" y="3592799"/>
                </a:lnTo>
                <a:lnTo>
                  <a:pt x="5561399" y="0"/>
                </a:lnTo>
                <a:lnTo>
                  <a:pt x="5561399" y="3592799"/>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 name="Google Shape;30;p5"/>
          <p:cNvSpPr/>
          <p:nvPr/>
        </p:nvSpPr>
        <p:spPr>
          <a:xfrm>
            <a:off x="30" y="2824500"/>
            <a:ext cx="7370445" cy="2319020"/>
          </a:xfrm>
          <a:custGeom>
            <a:avLst/>
            <a:gdLst/>
            <a:ahLst/>
            <a:cxnLst/>
            <a:rect l="l" t="t" r="r" b="b"/>
            <a:pathLst>
              <a:path w="7370445" h="2319020" extrusionOk="0">
                <a:moveTo>
                  <a:pt x="7370399" y="2318999"/>
                </a:moveTo>
                <a:lnTo>
                  <a:pt x="0" y="2318999"/>
                </a:lnTo>
                <a:lnTo>
                  <a:pt x="0" y="0"/>
                </a:lnTo>
                <a:lnTo>
                  <a:pt x="7370399" y="2318999"/>
                </a:lnTo>
                <a:close/>
              </a:path>
            </a:pathLst>
          </a:custGeom>
          <a:solidFill>
            <a:srgbClr val="C4A15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1" name="Google Shape;31;p5"/>
          <p:cNvPicPr preferRelativeResize="0"/>
          <p:nvPr/>
        </p:nvPicPr>
        <p:blipFill rotWithShape="1">
          <a:blip r:embed="rId2"/>
          <a:srcRect/>
          <a:stretch>
            <a:fillRect/>
          </a:stretch>
        </p:blipFill>
        <p:spPr>
          <a:xfrm>
            <a:off x="0" y="0"/>
            <a:ext cx="9143999" cy="5143499"/>
          </a:xfrm>
          <a:prstGeom prst="rect">
            <a:avLst/>
          </a:prstGeom>
          <a:noFill/>
          <a:ln>
            <a:noFill/>
          </a:ln>
        </p:spPr>
      </p:pic>
      <p:sp>
        <p:nvSpPr>
          <p:cNvPr id="32" name="Google Shape;32;p5"/>
          <p:cNvSpPr/>
          <p:nvPr/>
        </p:nvSpPr>
        <p:spPr>
          <a:xfrm>
            <a:off x="203224" y="206250"/>
            <a:ext cx="8737600" cy="4731385"/>
          </a:xfrm>
          <a:custGeom>
            <a:avLst/>
            <a:gdLst/>
            <a:ahLst/>
            <a:cxnLst/>
            <a:rect l="l" t="t" r="r" b="b"/>
            <a:pathLst>
              <a:path w="8737600" h="4731385" extrusionOk="0">
                <a:moveTo>
                  <a:pt x="8737499" y="4730999"/>
                </a:moveTo>
                <a:lnTo>
                  <a:pt x="0" y="4730999"/>
                </a:lnTo>
                <a:lnTo>
                  <a:pt x="0" y="0"/>
                </a:lnTo>
                <a:lnTo>
                  <a:pt x="8737499" y="0"/>
                </a:lnTo>
                <a:lnTo>
                  <a:pt x="8737499" y="47309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 name="Google Shape;33;p5"/>
          <p:cNvSpPr txBox="1"/>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36" name="Shape 36"/>
        <p:cNvGrpSpPr/>
        <p:nvPr/>
      </p:nvGrpSpPr>
      <p:grpSpPr>
        <a:xfrm>
          <a:off x="0" y="0"/>
          <a:ext cx="0" cy="0"/>
          <a:chOff x="0" y="0"/>
          <a:chExt cx="0" cy="0"/>
        </a:xfrm>
      </p:grpSpPr>
      <p:sp>
        <p:nvSpPr>
          <p:cNvPr id="37" name="Google Shape;37;p6"/>
          <p:cNvSpPr txBox="1"/>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42" name="Shape 42"/>
        <p:cNvGrpSpPr/>
        <p:nvPr/>
      </p:nvGrpSpPr>
      <p:grpSpPr>
        <a:xfrm>
          <a:off x="0" y="0"/>
          <a:ext cx="0" cy="0"/>
          <a:chOff x="0" y="0"/>
          <a:chExt cx="0" cy="0"/>
        </a:xfrm>
      </p:grpSpPr>
      <p:sp>
        <p:nvSpPr>
          <p:cNvPr id="43" name="Google Shape;43;p7"/>
          <p:cNvSpPr txBox="1"/>
          <p:nvPr>
            <p:ph type="title"/>
          </p:nvPr>
        </p:nvSpPr>
        <p:spPr>
          <a:xfrm>
            <a:off x="2088395" y="2242083"/>
            <a:ext cx="4967208" cy="609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5" name="Google Shape;45;p7"/>
          <p:cNvSpPr txBox="1"/>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6" name="Google Shape;46;p7"/>
          <p:cNvSpPr txBox="1"/>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49" name="Shape 49"/>
        <p:cNvGrpSpPr/>
        <p:nvPr/>
      </p:nvGrpSpPr>
      <p:grpSpPr>
        <a:xfrm>
          <a:off x="0" y="0"/>
          <a:ext cx="0" cy="0"/>
          <a:chOff x="0" y="0"/>
          <a:chExt cx="0" cy="0"/>
        </a:xfrm>
      </p:grpSpPr>
      <p:sp>
        <p:nvSpPr>
          <p:cNvPr id="50" name="Google Shape;50;p8"/>
          <p:cNvSpPr txBox="1"/>
          <p:nvPr>
            <p:ph type="title"/>
          </p:nvPr>
        </p:nvSpPr>
        <p:spPr>
          <a:xfrm>
            <a:off x="2088395" y="2242083"/>
            <a:ext cx="4967208" cy="609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3"/>
          <p:cNvSpPr txBox="1"/>
          <p:nvPr>
            <p:ph type="title"/>
          </p:nvPr>
        </p:nvSpPr>
        <p:spPr>
          <a:xfrm>
            <a:off x="2088395" y="2242083"/>
            <a:ext cx="4967208" cy="6096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type="body" idx="1"/>
          </p:nvPr>
        </p:nvSpPr>
        <p:spPr>
          <a:xfrm>
            <a:off x="457200" y="1183005"/>
            <a:ext cx="8229600" cy="339471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8" name="Google Shape;8;p3"/>
          <p:cNvSpPr txBox="1"/>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3"/>
          <p:cNvSpPr txBox="1"/>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3"/>
          <p:cNvSpPr txBox="1"/>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1.xml"/><Relationship Id="rId2" Type="http://schemas.microsoft.com/office/2007/relationships/media" Target="../media/media1.mp4"/><Relationship Id="rId1" Type="http://schemas.openxmlformats.org/officeDocument/2006/relationships/video" Target="../media/media1.mp4"/></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7" name="Shape 57"/>
        <p:cNvGrpSpPr/>
        <p:nvPr/>
      </p:nvGrpSpPr>
      <p:grpSpPr>
        <a:xfrm>
          <a:off x="0" y="0"/>
          <a:ext cx="0" cy="0"/>
          <a:chOff x="0" y="0"/>
          <a:chExt cx="0" cy="0"/>
        </a:xfrm>
      </p:grpSpPr>
      <p:sp>
        <p:nvSpPr>
          <p:cNvPr id="58" name="Google Shape;58;p1"/>
          <p:cNvSpPr txBox="1"/>
          <p:nvPr>
            <p:ph type="title"/>
          </p:nvPr>
        </p:nvSpPr>
        <p:spPr>
          <a:xfrm>
            <a:off x="1780328" y="1189483"/>
            <a:ext cx="4436533" cy="570230"/>
          </a:xfrm>
          <a:prstGeom prst="rect">
            <a:avLst/>
          </a:prstGeom>
          <a:solidFill>
            <a:srgbClr val="EDEBE9"/>
          </a:solidFill>
          <a:ln>
            <a:noFill/>
          </a:ln>
        </p:spPr>
        <p:txBody>
          <a:bodyPr spcFirstLastPara="1" wrap="square" lIns="0" tIns="0" rIns="0" bIns="0" anchor="t" anchorCtr="0">
            <a:spAutoFit/>
          </a:bodyPr>
          <a:lstStyle/>
          <a:p>
            <a:pPr marL="0" lvl="0" indent="0" algn="l" rtl="0">
              <a:lnSpc>
                <a:spcPct val="116000"/>
              </a:lnSpc>
              <a:spcBef>
                <a:spcPts val="0"/>
              </a:spcBef>
              <a:spcAft>
                <a:spcPts val="0"/>
              </a:spcAft>
              <a:buNone/>
            </a:pPr>
            <a:r>
              <a:rPr lang="en-IN" sz="3200" b="1" dirty="0">
                <a:latin typeface="Times New Roman" panose="02020603050405020304" pitchFamily="18" charset="0"/>
                <a:cs typeface="Times New Roman" panose="02020603050405020304" pitchFamily="18" charset="0"/>
                <a:sym typeface="+mn-ea"/>
              </a:rPr>
              <a:t>IOT based Robotic ARM</a:t>
            </a:r>
            <a:endParaRPr lang="en-IN" sz="3200" b="1" dirty="0">
              <a:latin typeface="Times New Roman" panose="02020603050405020304" pitchFamily="18" charset="0"/>
              <a:cs typeface="Times New Roman" panose="02020603050405020304" pitchFamily="18" charset="0"/>
              <a:sym typeface="+mn-ea"/>
            </a:endParaRPr>
          </a:p>
        </p:txBody>
      </p:sp>
      <p:sp>
        <p:nvSpPr>
          <p:cNvPr id="59" name="Google Shape;59;p1"/>
          <p:cNvSpPr/>
          <p:nvPr/>
        </p:nvSpPr>
        <p:spPr>
          <a:xfrm>
            <a:off x="2402250" y="4539949"/>
            <a:ext cx="6131560" cy="167640"/>
          </a:xfrm>
          <a:custGeom>
            <a:avLst/>
            <a:gdLst/>
            <a:ahLst/>
            <a:cxnLst/>
            <a:rect l="l" t="t" r="r" b="b"/>
            <a:pathLst>
              <a:path w="6131559" h="167639" extrusionOk="0">
                <a:moveTo>
                  <a:pt x="6131117" y="167639"/>
                </a:moveTo>
                <a:lnTo>
                  <a:pt x="0" y="167639"/>
                </a:lnTo>
                <a:lnTo>
                  <a:pt x="0" y="0"/>
                </a:lnTo>
                <a:lnTo>
                  <a:pt x="6131117" y="0"/>
                </a:lnTo>
                <a:lnTo>
                  <a:pt x="6131117" y="16763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 name="Google Shape;63;p1"/>
          <p:cNvSpPr txBox="1"/>
          <p:nvPr/>
        </p:nvSpPr>
        <p:spPr>
          <a:xfrm>
            <a:off x="3161030" y="1837055"/>
            <a:ext cx="1363345" cy="570230"/>
          </a:xfrm>
          <a:prstGeom prst="rect">
            <a:avLst/>
          </a:prstGeom>
          <a:solidFill>
            <a:srgbClr val="EDEBE9"/>
          </a:solidFill>
          <a:ln>
            <a:noFill/>
          </a:ln>
        </p:spPr>
        <p:txBody>
          <a:bodyPr spcFirstLastPara="1" wrap="square" lIns="0" tIns="0" rIns="0" bIns="0" anchor="t" anchorCtr="0">
            <a:noAutofit/>
          </a:bodyPr>
          <a:lstStyle/>
          <a:p>
            <a:pPr marL="0" marR="0" lvl="0" indent="0" algn="l" rtl="0">
              <a:lnSpc>
                <a:spcPct val="116000"/>
              </a:lnSpc>
              <a:spcBef>
                <a:spcPts val="0"/>
              </a:spcBef>
              <a:spcAft>
                <a:spcPts val="0"/>
              </a:spcAft>
              <a:buNone/>
            </a:pPr>
            <a:r>
              <a:rPr lang="en-US" sz="2400" b="0" i="0">
                <a:solidFill>
                  <a:schemeClr val="dk1"/>
                </a:solidFill>
                <a:latin typeface="Arial" panose="020B0604020202020204"/>
                <a:ea typeface="Arial" panose="020B0604020202020204"/>
                <a:cs typeface="Arial" panose="020B0604020202020204"/>
                <a:sym typeface="Arial" panose="020B0604020202020204"/>
              </a:rPr>
              <a:t>IoT 25-05</a:t>
            </a:r>
            <a:endParaRPr lang="en-US" sz="2400" b="0" i="0">
              <a:solidFill>
                <a:schemeClr val="dk1"/>
              </a:solidFill>
              <a:latin typeface="Arial" panose="020B0604020202020204"/>
              <a:ea typeface="Arial" panose="020B0604020202020204"/>
              <a:cs typeface="Arial" panose="020B0604020202020204"/>
              <a:sym typeface="Arial" panose="020B0604020202020204"/>
            </a:endParaRPr>
          </a:p>
        </p:txBody>
      </p:sp>
      <p:sp>
        <p:nvSpPr>
          <p:cNvPr id="64" name="Google Shape;64;p1"/>
          <p:cNvSpPr/>
          <p:nvPr/>
        </p:nvSpPr>
        <p:spPr>
          <a:xfrm flipH="1">
            <a:off x="1780540" y="2646045"/>
            <a:ext cx="4331970" cy="1546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Calibri" panose="020F0502020204030204"/>
                <a:ea typeface="Calibri" panose="020F0502020204030204"/>
                <a:cs typeface="Calibri" panose="020F0502020204030204"/>
                <a:sym typeface="Calibri" panose="020F0502020204030204"/>
              </a:rPr>
              <a:t>K Mallikarjuna Reddy</a:t>
            </a:r>
            <a:r>
              <a:rPr lang="en-IN" altLang="en-US" sz="1600">
                <a:solidFill>
                  <a:schemeClr val="dk1"/>
                </a:solidFill>
                <a:latin typeface="Calibri" panose="020F0502020204030204"/>
                <a:ea typeface="Calibri" panose="020F0502020204030204"/>
                <a:cs typeface="Calibri" panose="020F0502020204030204"/>
                <a:sym typeface="Calibri" panose="020F0502020204030204"/>
              </a:rPr>
              <a:t>  	21121A3516</a:t>
            </a:r>
            <a:endParaRPr lang="en-US"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altLang="en-US" sz="1600">
                <a:solidFill>
                  <a:schemeClr val="dk1"/>
                </a:solidFill>
                <a:latin typeface="Calibri" panose="020F0502020204030204"/>
                <a:ea typeface="Calibri" panose="020F0502020204030204"/>
                <a:cs typeface="Calibri" panose="020F0502020204030204"/>
                <a:sym typeface="Calibri" panose="020F0502020204030204"/>
              </a:rPr>
              <a:t>CHATTA NAVEEN</a:t>
            </a:r>
            <a:r>
              <a:rPr lang="en-IN" altLang="en-US" sz="1600">
                <a:solidFill>
                  <a:schemeClr val="dk1"/>
                </a:solidFill>
                <a:latin typeface="Calibri" panose="020F0502020204030204"/>
                <a:ea typeface="Calibri" panose="020F0502020204030204"/>
                <a:cs typeface="Calibri" panose="020F0502020204030204"/>
                <a:sym typeface="Calibri" panose="020F0502020204030204"/>
              </a:rPr>
              <a:t>		</a:t>
            </a:r>
            <a:r>
              <a:rPr lang="en-IN" altLang="en-US" sz="1600">
                <a:solidFill>
                  <a:schemeClr val="dk1"/>
                </a:solidFill>
                <a:latin typeface="Calibri" panose="020F0502020204030204"/>
                <a:ea typeface="Calibri" panose="020F0502020204030204"/>
                <a:cs typeface="Calibri" panose="020F0502020204030204"/>
                <a:sym typeface="Calibri" panose="020F0502020204030204"/>
              </a:rPr>
              <a:t>21121A3504</a:t>
            </a:r>
            <a:endParaRPr lang="en-US" altLang="en-US"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altLang="en-US" sz="1600">
                <a:solidFill>
                  <a:schemeClr val="dk1"/>
                </a:solidFill>
                <a:latin typeface="Calibri" panose="020F0502020204030204"/>
                <a:ea typeface="Calibri" panose="020F0502020204030204"/>
                <a:cs typeface="Calibri" panose="020F0502020204030204"/>
                <a:sym typeface="Calibri" panose="020F0502020204030204"/>
              </a:rPr>
              <a:t>T KUSHAL KUMAR</a:t>
            </a:r>
            <a:r>
              <a:rPr lang="en-IN" altLang="en-US" sz="1600">
                <a:solidFill>
                  <a:schemeClr val="dk1"/>
                </a:solidFill>
                <a:latin typeface="Calibri" panose="020F0502020204030204"/>
                <a:ea typeface="Calibri" panose="020F0502020204030204"/>
                <a:cs typeface="Calibri" panose="020F0502020204030204"/>
                <a:sym typeface="Calibri" panose="020F0502020204030204"/>
              </a:rPr>
              <a:t>		</a:t>
            </a:r>
            <a:r>
              <a:rPr lang="en-IN" altLang="en-US" sz="1600">
                <a:solidFill>
                  <a:schemeClr val="dk1"/>
                </a:solidFill>
                <a:latin typeface="Calibri" panose="020F0502020204030204"/>
                <a:ea typeface="Calibri" panose="020F0502020204030204"/>
                <a:cs typeface="Calibri" panose="020F0502020204030204"/>
                <a:sym typeface="Calibri" panose="020F0502020204030204"/>
              </a:rPr>
              <a:t>21121A3545</a:t>
            </a:r>
            <a:endParaRPr lang="en-US" altLang="en-US"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altLang="en-US" sz="1600">
                <a:solidFill>
                  <a:schemeClr val="dk1"/>
                </a:solidFill>
                <a:latin typeface="Calibri" panose="020F0502020204030204"/>
                <a:ea typeface="Calibri" panose="020F0502020204030204"/>
                <a:cs typeface="Calibri" panose="020F0502020204030204"/>
                <a:sym typeface="Calibri" panose="020F0502020204030204"/>
              </a:rPr>
              <a:t>GIDDALURI STEVEN</a:t>
            </a:r>
            <a:r>
              <a:rPr lang="en-IN" altLang="en-US" sz="1600">
                <a:solidFill>
                  <a:schemeClr val="dk1"/>
                </a:solidFill>
                <a:latin typeface="Calibri" panose="020F0502020204030204"/>
                <a:ea typeface="Calibri" panose="020F0502020204030204"/>
                <a:cs typeface="Calibri" panose="020F0502020204030204"/>
                <a:sym typeface="Calibri" panose="020F0502020204030204"/>
              </a:rPr>
              <a:t>		</a:t>
            </a:r>
            <a:r>
              <a:rPr lang="en-IN" altLang="en-US" sz="1600">
                <a:solidFill>
                  <a:schemeClr val="dk1"/>
                </a:solidFill>
                <a:latin typeface="Calibri" panose="020F0502020204030204"/>
                <a:ea typeface="Calibri" panose="020F0502020204030204"/>
                <a:cs typeface="Calibri" panose="020F0502020204030204"/>
                <a:sym typeface="Calibri" panose="020F0502020204030204"/>
              </a:rPr>
              <a:t>21121A3509</a:t>
            </a:r>
            <a:endParaRPr lang="en-US"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lang="en-US" altLang="en-US"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lang="en-US" sz="16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4830" y="372745"/>
            <a:ext cx="7806690" cy="3966845"/>
          </a:xfrm>
          <a:prstGeom prst="rect">
            <a:avLst/>
          </a:prstGeom>
        </p:spPr>
        <p:txBody>
          <a:bodyPr wrap="square">
            <a:noAutofit/>
          </a:bodyPr>
          <a:p>
            <a:pPr>
              <a:spcAft>
                <a:spcPct val="60000"/>
              </a:spcAft>
            </a:pPr>
            <a:r>
              <a:rPr lang="en-US" altLang="zh-CN" sz="1900" b="1"/>
              <a:t>Cosine Law for Inverse Kinematics:</a:t>
            </a:r>
            <a:endParaRPr lang="en-US" altLang="zh-CN" sz="1900" b="1"/>
          </a:p>
          <a:p>
            <a:r>
              <a:rPr lang="en-US" altLang="zh-CN" sz="1600"/>
              <a:t>The inverse kinematics formula used in the code to calculate alpha is derived from the cosine law applied to the triangle formed by the upper arm (L1), forearm (L2), and the horizontal distance (x):</a:t>
            </a:r>
            <a:endParaRPr lang="en-US" altLang="zh-CN" sz="1600"/>
          </a:p>
          <a:p>
            <a:endParaRPr lang="en-US" altLang="zh-CN" sz="1600"/>
          </a:p>
        </p:txBody>
      </p:sp>
      <p:pic>
        <p:nvPicPr>
          <p:cNvPr id="3" name="Picture 2"/>
          <p:cNvPicPr>
            <a:picLocks noChangeAspect="1"/>
          </p:cNvPicPr>
          <p:nvPr/>
        </p:nvPicPr>
        <p:blipFill>
          <a:blip r:embed="rId1"/>
          <a:stretch>
            <a:fillRect/>
          </a:stretch>
        </p:blipFill>
        <p:spPr>
          <a:xfrm>
            <a:off x="5077460" y="1802130"/>
            <a:ext cx="3642360" cy="1539240"/>
          </a:xfrm>
          <a:prstGeom prst="rect">
            <a:avLst/>
          </a:prstGeom>
        </p:spPr>
      </p:pic>
      <p:pic>
        <p:nvPicPr>
          <p:cNvPr id="5" name="Picture 4" descr="alpa_beta_angles_in arm"/>
          <p:cNvPicPr>
            <a:picLocks noChangeAspect="1"/>
          </p:cNvPicPr>
          <p:nvPr/>
        </p:nvPicPr>
        <p:blipFill>
          <a:blip r:embed="rId2"/>
          <a:stretch>
            <a:fillRect/>
          </a:stretch>
        </p:blipFill>
        <p:spPr>
          <a:xfrm>
            <a:off x="302260" y="1639570"/>
            <a:ext cx="4972050" cy="2333625"/>
          </a:xfrm>
          <a:prstGeom prst="rect">
            <a:avLst/>
          </a:prstGeom>
        </p:spPr>
      </p:pic>
      <p:pic>
        <p:nvPicPr>
          <p:cNvPr id="6" name="Picture 5"/>
          <p:cNvPicPr>
            <a:picLocks noChangeAspect="1"/>
          </p:cNvPicPr>
          <p:nvPr/>
        </p:nvPicPr>
        <p:blipFill>
          <a:blip r:embed="rId3"/>
          <a:stretch>
            <a:fillRect/>
          </a:stretch>
        </p:blipFill>
        <p:spPr>
          <a:xfrm>
            <a:off x="4725670" y="3656965"/>
            <a:ext cx="3931920" cy="594360"/>
          </a:xfrm>
          <a:prstGeom prst="rect">
            <a:avLst/>
          </a:prstGeom>
        </p:spPr>
      </p:pic>
      <p:sp>
        <p:nvSpPr>
          <p:cNvPr id="7" name="Text Box 6"/>
          <p:cNvSpPr txBox="1"/>
          <p:nvPr/>
        </p:nvSpPr>
        <p:spPr>
          <a:xfrm>
            <a:off x="436245" y="4415790"/>
            <a:ext cx="8023860" cy="337185"/>
          </a:xfrm>
          <a:prstGeom prst="rect">
            <a:avLst/>
          </a:prstGeom>
        </p:spPr>
        <p:txBody>
          <a:bodyPr wrap="square">
            <a:spAutoFit/>
          </a:bodyPr>
          <a:p>
            <a:r>
              <a:rPr lang="en-US" altLang="zh-CN" sz="1600"/>
              <a:t>Thus, the angles alpha and beta can be determined from the horizontal distance x.</a:t>
            </a:r>
            <a:endParaRPr lang="en-US" altLang="zh-CN"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09905" y="224155"/>
            <a:ext cx="8062595" cy="1640840"/>
          </a:xfrm>
          <a:prstGeom prst="rect">
            <a:avLst/>
          </a:prstGeom>
        </p:spPr>
        <p:txBody>
          <a:bodyPr wrap="square">
            <a:spAutoFit/>
          </a:bodyPr>
          <a:p>
            <a:pPr>
              <a:spcAft>
                <a:spcPct val="60000"/>
              </a:spcAft>
            </a:pPr>
            <a:r>
              <a:rPr lang="en-US" altLang="zh-CN" sz="2200" b="1"/>
              <a:t>2. Jacobian Matrix:</a:t>
            </a:r>
            <a:endParaRPr lang="en-US" altLang="zh-CN" sz="2200" b="1"/>
          </a:p>
          <a:p>
            <a:r>
              <a:rPr lang="en-US" altLang="zh-CN" sz="1600"/>
              <a:t>In robotics, the Jacobian matrix relates the joint velocities (or rate of change of the joint angles) to the velocity of the end-effector. For a two-link planar arm, the Jacobian matrix J can be used to express the relationship between joint velocities and end-effector velocity.</a:t>
            </a:r>
            <a:endParaRPr lang="en-US" altLang="zh-CN" sz="1600"/>
          </a:p>
        </p:txBody>
      </p:sp>
      <p:pic>
        <p:nvPicPr>
          <p:cNvPr id="4" name="Picture 3"/>
          <p:cNvPicPr>
            <a:picLocks noChangeAspect="1"/>
          </p:cNvPicPr>
          <p:nvPr/>
        </p:nvPicPr>
        <p:blipFill>
          <a:blip r:embed="rId1"/>
          <a:stretch>
            <a:fillRect/>
          </a:stretch>
        </p:blipFill>
        <p:spPr>
          <a:xfrm>
            <a:off x="1786890" y="1864995"/>
            <a:ext cx="4451985" cy="1271270"/>
          </a:xfrm>
          <a:prstGeom prst="rect">
            <a:avLst/>
          </a:prstGeom>
        </p:spPr>
      </p:pic>
      <p:pic>
        <p:nvPicPr>
          <p:cNvPr id="5" name="Picture 4"/>
          <p:cNvPicPr>
            <a:picLocks noChangeAspect="1"/>
          </p:cNvPicPr>
          <p:nvPr/>
        </p:nvPicPr>
        <p:blipFill>
          <a:blip r:embed="rId2"/>
          <a:stretch>
            <a:fillRect/>
          </a:stretch>
        </p:blipFill>
        <p:spPr>
          <a:xfrm>
            <a:off x="1610995" y="3241040"/>
            <a:ext cx="3912870" cy="13741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788160" y="379095"/>
            <a:ext cx="5496560" cy="3307080"/>
          </a:xfrm>
          <a:prstGeom prst="rect">
            <a:avLst/>
          </a:prstGeom>
        </p:spPr>
      </p:pic>
      <p:sp>
        <p:nvSpPr>
          <p:cNvPr id="5" name="Text Box 4"/>
          <p:cNvSpPr txBox="1"/>
          <p:nvPr/>
        </p:nvSpPr>
        <p:spPr>
          <a:xfrm>
            <a:off x="544195" y="3789998"/>
            <a:ext cx="5080000" cy="337185"/>
          </a:xfrm>
          <a:prstGeom prst="rect">
            <a:avLst/>
          </a:prstGeom>
        </p:spPr>
        <p:txBody>
          <a:bodyPr>
            <a:spAutoFit/>
          </a:bodyPr>
          <a:p>
            <a:r>
              <a:rPr lang="en-US" altLang="zh-CN" sz="1600"/>
              <a:t>Thus, the Jacobian matrix becomes:</a:t>
            </a:r>
            <a:endParaRPr lang="en-US" altLang="zh-CN" sz="1600"/>
          </a:p>
        </p:txBody>
      </p:sp>
      <p:pic>
        <p:nvPicPr>
          <p:cNvPr id="7" name="Picture 6"/>
          <p:cNvPicPr>
            <a:picLocks noChangeAspect="1"/>
          </p:cNvPicPr>
          <p:nvPr/>
        </p:nvPicPr>
        <p:blipFill>
          <a:blip r:embed="rId2"/>
          <a:stretch>
            <a:fillRect/>
          </a:stretch>
        </p:blipFill>
        <p:spPr>
          <a:xfrm>
            <a:off x="2255520" y="4127500"/>
            <a:ext cx="4953000" cy="6324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27655" y="339090"/>
            <a:ext cx="4572000" cy="645160"/>
          </a:xfrm>
          <a:prstGeom prst="rect">
            <a:avLst/>
          </a:prstGeom>
          <a:noFill/>
        </p:spPr>
        <p:txBody>
          <a:bodyPr wrap="square" rtlCol="0" anchor="t">
            <a:spAutoFit/>
          </a:bodyPr>
          <a:p>
            <a:pPr indent="457200"/>
            <a:r>
              <a:rPr lang="en-IN" sz="3600" b="1" dirty="0">
                <a:solidFill>
                  <a:srgbClr val="FF0000"/>
                </a:solidFill>
                <a:latin typeface="Times New Roman" panose="02020603050405020304" pitchFamily="18" charset="0"/>
                <a:cs typeface="Times New Roman" panose="02020603050405020304" pitchFamily="18" charset="0"/>
                <a:sym typeface="+mn-ea"/>
              </a:rPr>
              <a:t>Objectives</a:t>
            </a:r>
            <a:endParaRPr lang="en-IN" sz="3600" b="1" dirty="0">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1006475" y="984250"/>
            <a:ext cx="6393180" cy="3534410"/>
          </a:xfrm>
          <a:prstGeom prst="rect">
            <a:avLst/>
          </a:prstGeom>
          <a:noFill/>
        </p:spPr>
        <p:txBody>
          <a:bodyPr wrap="square" rtlCol="0" anchor="t">
            <a:spAutoFit/>
          </a:bodyPr>
          <a:p>
            <a:pPr marL="285750" indent="-285750">
              <a:lnSpc>
                <a:spcPct val="160000"/>
              </a:lnSpc>
              <a:buFont typeface="Wingdings" panose="05000000000000000000" charset="0"/>
              <a:buChar char="Ø"/>
            </a:pPr>
            <a:r>
              <a:rPr lang="en-US" b="1" dirty="0">
                <a:sym typeface="+mn-ea"/>
              </a:rPr>
              <a:t>Design and Construction</a:t>
            </a:r>
            <a:r>
              <a:rPr lang="en-US" dirty="0">
                <a:sym typeface="+mn-ea"/>
              </a:rPr>
              <a:t>: Develop a functional robotic arm using Arduino and Potentiometer technology, capable of precise multi-directional movement.</a:t>
            </a:r>
            <a:endParaRPr lang="en-IN" dirty="0"/>
          </a:p>
          <a:p>
            <a:pPr marL="285750" indent="-285750">
              <a:lnSpc>
                <a:spcPct val="160000"/>
              </a:lnSpc>
              <a:buFont typeface="Wingdings" panose="05000000000000000000" charset="0"/>
              <a:buChar char="Ø"/>
            </a:pPr>
            <a:r>
              <a:rPr lang="en-US" b="1" dirty="0">
                <a:sym typeface="+mn-ea"/>
              </a:rPr>
              <a:t>Integration of IoT</a:t>
            </a:r>
            <a:r>
              <a:rPr lang="en-US" dirty="0">
                <a:sym typeface="+mn-ea"/>
              </a:rPr>
              <a:t>: Implement IoT capabilities to enable remote monitoring and control of the robotic arm, enhancing its applicability in surgical environments.</a:t>
            </a:r>
            <a:endParaRPr lang="en-US" dirty="0">
              <a:sym typeface="+mn-ea"/>
            </a:endParaRPr>
          </a:p>
          <a:p>
            <a:pPr marL="285750" indent="-285750">
              <a:lnSpc>
                <a:spcPct val="160000"/>
              </a:lnSpc>
              <a:buFont typeface="Wingdings" panose="05000000000000000000" charset="0"/>
              <a:buChar char="Ø"/>
            </a:pPr>
            <a:r>
              <a:rPr lang="en-US" b="1" dirty="0">
                <a:sym typeface="+mn-ea"/>
              </a:rPr>
              <a:t>Cost-Effectiveness</a:t>
            </a:r>
            <a:r>
              <a:rPr lang="en-US" dirty="0">
                <a:sym typeface="+mn-ea"/>
              </a:rPr>
              <a:t>: Create a more affordable alternative to high-end surgical robots, making advanced surgical tools accessible in resource-limited settings.</a:t>
            </a:r>
            <a:endParaRPr lang="en-IN" dirty="0"/>
          </a:p>
          <a:p>
            <a:pPr marL="285750" indent="-285750">
              <a:lnSpc>
                <a:spcPct val="160000"/>
              </a:lnSpc>
              <a:buFont typeface="Wingdings" panose="05000000000000000000" charset="0"/>
              <a:buChar char="Ø"/>
            </a:pPr>
            <a:endParaRPr lang="en-US" dirty="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58720" y="299085"/>
            <a:ext cx="4572000" cy="645160"/>
          </a:xfrm>
          <a:prstGeom prst="rect">
            <a:avLst/>
          </a:prstGeom>
          <a:noFill/>
        </p:spPr>
        <p:txBody>
          <a:bodyPr wrap="square" rtlCol="0" anchor="t">
            <a:spAutoFit/>
          </a:bodyPr>
          <a:p>
            <a:pPr indent="457200"/>
            <a:r>
              <a:rPr lang="en-IN" sz="3600" b="1" dirty="0">
                <a:solidFill>
                  <a:srgbClr val="FF0000"/>
                </a:solidFill>
                <a:latin typeface="Times New Roman" panose="02020603050405020304" pitchFamily="18" charset="0"/>
                <a:cs typeface="Times New Roman" panose="02020603050405020304" pitchFamily="18" charset="0"/>
                <a:sym typeface="+mn-ea"/>
              </a:rPr>
              <a:t>Theritical Analysis</a:t>
            </a:r>
            <a:endParaRPr lang="en-IN" sz="3600" b="1" dirty="0">
              <a:solidFill>
                <a:srgbClr val="FF0000"/>
              </a:solidFill>
              <a:latin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523240" y="944245"/>
            <a:ext cx="7929245" cy="737235"/>
          </a:xfrm>
          <a:prstGeom prst="rect">
            <a:avLst/>
          </a:prstGeom>
          <a:noFill/>
        </p:spPr>
        <p:txBody>
          <a:bodyPr wrap="square" rtlCol="0" anchor="t">
            <a:spAutoFit/>
          </a:bodyPr>
          <a:p>
            <a:r>
              <a:rPr lang="en-US" altLang="en-US"/>
              <a:t>In the code, the key part of the kinematic calculation involves the function x2alpha(), which is derived from the law of cosines to compute the angle  for a given horizontal distance </a:t>
            </a:r>
            <a:r>
              <a:rPr lang="zh-CN" altLang="en-US"/>
              <a:t>𝑥</a:t>
            </a:r>
            <a:endParaRPr lang="zh-CN" altLang="en-US"/>
          </a:p>
          <a:p>
            <a:r>
              <a:rPr lang="en-US" altLang="en-US"/>
              <a:t>The law of cosines used to compute </a:t>
            </a:r>
            <a:r>
              <a:rPr lang="zh-CN" altLang="en-US"/>
              <a:t>𝛼</a:t>
            </a:r>
            <a:r>
              <a:rPr lang="en-US" altLang="en-US"/>
              <a:t>is:</a:t>
            </a:r>
            <a:endParaRPr lang="en-US" altLang="en-US"/>
          </a:p>
        </p:txBody>
      </p:sp>
      <p:pic>
        <p:nvPicPr>
          <p:cNvPr id="3" name="Picture 2"/>
          <p:cNvPicPr>
            <a:picLocks noChangeAspect="1"/>
          </p:cNvPicPr>
          <p:nvPr/>
        </p:nvPicPr>
        <p:blipFill>
          <a:blip r:embed="rId1"/>
          <a:stretch>
            <a:fillRect/>
          </a:stretch>
        </p:blipFill>
        <p:spPr>
          <a:xfrm>
            <a:off x="3969385" y="1424305"/>
            <a:ext cx="2339340" cy="701040"/>
          </a:xfrm>
          <a:prstGeom prst="rect">
            <a:avLst/>
          </a:prstGeom>
        </p:spPr>
      </p:pic>
      <p:pic>
        <p:nvPicPr>
          <p:cNvPr id="6" name="Picture 5"/>
          <p:cNvPicPr>
            <a:picLocks noChangeAspect="1"/>
          </p:cNvPicPr>
          <p:nvPr/>
        </p:nvPicPr>
        <p:blipFill>
          <a:blip r:embed="rId2"/>
          <a:stretch>
            <a:fillRect/>
          </a:stretch>
        </p:blipFill>
        <p:spPr>
          <a:xfrm>
            <a:off x="471170" y="2125345"/>
            <a:ext cx="5573395" cy="2708275"/>
          </a:xfrm>
          <a:prstGeom prst="rect">
            <a:avLst/>
          </a:prstGeom>
        </p:spPr>
      </p:pic>
      <p:pic>
        <p:nvPicPr>
          <p:cNvPr id="8" name="Picture 7"/>
          <p:cNvPicPr>
            <a:picLocks noChangeAspect="1"/>
          </p:cNvPicPr>
          <p:nvPr/>
        </p:nvPicPr>
        <p:blipFill>
          <a:blip r:embed="rId3"/>
          <a:stretch>
            <a:fillRect/>
          </a:stretch>
        </p:blipFill>
        <p:spPr>
          <a:xfrm>
            <a:off x="6045200" y="2045335"/>
            <a:ext cx="2725420" cy="1414780"/>
          </a:xfrm>
          <a:prstGeom prst="rect">
            <a:avLst/>
          </a:prstGeom>
        </p:spPr>
      </p:pic>
      <p:pic>
        <p:nvPicPr>
          <p:cNvPr id="9" name="Picture 8"/>
          <p:cNvPicPr>
            <a:picLocks noChangeAspect="1"/>
          </p:cNvPicPr>
          <p:nvPr/>
        </p:nvPicPr>
        <p:blipFill>
          <a:blip r:embed="rId4"/>
          <a:stretch>
            <a:fillRect/>
          </a:stretch>
        </p:blipFill>
        <p:spPr>
          <a:xfrm>
            <a:off x="6045200" y="3539490"/>
            <a:ext cx="2725420" cy="1294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8955" y="297815"/>
            <a:ext cx="7838440" cy="3745865"/>
          </a:xfrm>
          <a:prstGeom prst="rect">
            <a:avLst/>
          </a:prstGeom>
        </p:spPr>
        <p:txBody>
          <a:bodyPr wrap="square">
            <a:noAutofit/>
          </a:bodyPr>
          <a:p>
            <a:pPr>
              <a:spcAft>
                <a:spcPct val="60000"/>
              </a:spcAft>
            </a:pPr>
            <a:r>
              <a:rPr lang="en-US" altLang="zh-CN" sz="2200" b="1"/>
              <a:t>Code Verification:</a:t>
            </a:r>
            <a:endParaRPr lang="en-US" altLang="zh-CN" sz="2200" b="1"/>
          </a:p>
          <a:p>
            <a:r>
              <a:rPr lang="en-US" altLang="zh-CN" sz="1600"/>
              <a:t>The code performs the same calculations in the function alpha(</a:t>
            </a:r>
            <a:r>
              <a:rPr lang="en-US" altLang="zh-CN" sz="1600">
                <a:sym typeface="+mn-ea"/>
              </a:rPr>
              <a:t>α</a:t>
            </a:r>
            <a:r>
              <a:rPr lang="en-US" altLang="zh-CN" sz="1600"/>
              <a:t>) to determine alpha</a:t>
            </a:r>
            <a:r>
              <a:rPr lang="en-IN" altLang="en-US" sz="1600"/>
              <a:t>(</a:t>
            </a:r>
            <a:r>
              <a:rPr lang="en-US" altLang="zh-CN" sz="1600"/>
              <a:t>α</a:t>
            </a:r>
            <a:r>
              <a:rPr lang="en-IN" altLang="en-US" sz="1600"/>
              <a:t>)</a:t>
            </a:r>
            <a:r>
              <a:rPr lang="en-US" altLang="zh-CN" sz="1600"/>
              <a:t>, which is then used to calculate the corresponding servo angles. The angles alpha</a:t>
            </a:r>
            <a:r>
              <a:rPr lang="en-IN" altLang="en-US" sz="1600"/>
              <a:t>(</a:t>
            </a:r>
            <a:r>
              <a:rPr lang="en-US" altLang="zh-CN" sz="1600"/>
              <a:t>α</a:t>
            </a:r>
            <a:r>
              <a:rPr lang="en-IN" altLang="en-US" sz="1600"/>
              <a:t>)</a:t>
            </a:r>
            <a:r>
              <a:rPr lang="en-US" altLang="zh-CN" sz="1600"/>
              <a:t> and beta</a:t>
            </a:r>
            <a:r>
              <a:rPr lang="en-IN" altLang="en-US" sz="1600"/>
              <a:t>(</a:t>
            </a:r>
            <a:r>
              <a:rPr lang="en-US" altLang="zh-CN" sz="1600"/>
              <a:t>β</a:t>
            </a:r>
            <a:r>
              <a:rPr lang="en-IN" altLang="en-US" sz="1600"/>
              <a:t>)</a:t>
            </a:r>
            <a:r>
              <a:rPr lang="en-US" altLang="zh-CN" sz="1600"/>
              <a:t> are then converted to degrees and used to control the servo motors, which is verified through the LCD and serial printouts.</a:t>
            </a:r>
            <a:endParaRPr lang="en-US" altLang="zh-CN" sz="1600"/>
          </a:p>
          <a:p>
            <a:endParaRPr lang="en-US" altLang="zh-CN" sz="1600"/>
          </a:p>
          <a:p>
            <a:pPr>
              <a:spcAft>
                <a:spcPct val="60000"/>
              </a:spcAft>
            </a:pPr>
            <a:r>
              <a:rPr lang="en-US" altLang="zh-CN" sz="2200" b="1"/>
              <a:t>Summary:</a:t>
            </a:r>
            <a:endParaRPr lang="en-US" altLang="zh-CN" sz="2200" b="1"/>
          </a:p>
          <a:p>
            <a:pPr>
              <a:buAutoNum type="arabicPeriod"/>
            </a:pPr>
            <a:r>
              <a:rPr lang="en-US" altLang="zh-CN" sz="1600"/>
              <a:t>The theoretical and experimental calculations for α\alphaα and β\betaβ using the provided values of L1​=20, L2=30,should be consistent if the code correctly implements the inverse kinematics.</a:t>
            </a:r>
            <a:endParaRPr lang="en-US" altLang="zh-CN" sz="1600"/>
          </a:p>
          <a:p>
            <a:pPr>
              <a:buAutoNum type="arabicPeriod"/>
            </a:pPr>
            <a:r>
              <a:rPr lang="en-US" altLang="zh-CN" sz="1600"/>
              <a:t>The servo angles are correctly adjusted using the computed angles, and the experimental verification should match the theoretical results as demonstrated through the serial monitor and the LCD output.</a:t>
            </a:r>
            <a:endParaRPr lang="en-US" altLang="zh-CN"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6000" y="483870"/>
            <a:ext cx="4572000" cy="645160"/>
          </a:xfrm>
          <a:prstGeom prst="rect">
            <a:avLst/>
          </a:prstGeom>
          <a:noFill/>
        </p:spPr>
        <p:txBody>
          <a:bodyPr wrap="square" rtlCol="0" anchor="t">
            <a:spAutoFit/>
          </a:bodyPr>
          <a:p>
            <a:pPr marL="457200" lvl="1" indent="457200"/>
            <a:r>
              <a:rPr lang="en-US" sz="3600" b="1">
                <a:solidFill>
                  <a:srgbClr val="FF0000"/>
                </a:solidFill>
                <a:latin typeface="Times New Roman" panose="02020603050405020304" pitchFamily="18" charset="0"/>
                <a:cs typeface="Times New Roman" panose="02020603050405020304" pitchFamily="18" charset="0"/>
                <a:sym typeface="+mn-ea"/>
              </a:rPr>
              <a:t>Reference</a:t>
            </a:r>
            <a:endParaRPr lang="en-US" sz="36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742950" y="1129030"/>
            <a:ext cx="7411085" cy="3814445"/>
          </a:xfrm>
          <a:prstGeom prst="rect">
            <a:avLst/>
          </a:prstGeom>
        </p:spPr>
        <p:txBody>
          <a:bodyPr wrap="square">
            <a:noAutofit/>
          </a:bodyPr>
          <a:p>
            <a:pPr marL="429895" indent="-285750" algn="just" defTabSz="266700" fontAlgn="base" hangingPunct="0">
              <a:buFont typeface="Wingdings" panose="05000000000000000000" charset="0"/>
              <a:buChar char="Ø"/>
            </a:pPr>
            <a:r>
              <a:rPr lang="en-US" altLang="en-US" sz="1600">
                <a:latin typeface="Times New Roman" panose="02020603050405020304"/>
                <a:ea typeface="SimSun" panose="02010600030101010101" pitchFamily="2" charset="-122"/>
              </a:rPr>
              <a:t>Sanket S Unde, F.: Theoretical and experimental investigation on direct kinematic of pick and</a:t>
            </a:r>
            <a:r>
              <a:rPr lang="en-US" altLang="en-US" sz="1600">
                <a:latin typeface="Times New Roman" panose="02020603050405020304"/>
                <a:ea typeface="SimSun" panose="02010600030101010101" pitchFamily="2" charset="-122"/>
              </a:rPr>
              <a:t> </a:t>
            </a:r>
            <a:r>
              <a:rPr lang="en-US" altLang="en-US" sz="1600">
                <a:latin typeface="Times New Roman" panose="02020603050405020304"/>
                <a:ea typeface="SimSun" panose="02010600030101010101" pitchFamily="2" charset="-122"/>
              </a:rPr>
              <a:t>place 4R robotic arm using algebraic and software approach.Springer</a:t>
            </a:r>
            <a:r>
              <a:rPr lang="en-US" altLang="en-US" sz="1600">
                <a:latin typeface="Times New Roman" panose="02020603050405020304"/>
                <a:ea typeface="SimSun" panose="02010600030101010101" pitchFamily="2" charset="-122"/>
              </a:rPr>
              <a:t> </a:t>
            </a:r>
            <a:r>
              <a:rPr lang="en-US" altLang="en-US" sz="1600">
                <a:latin typeface="Times New Roman" panose="02020603050405020304"/>
                <a:ea typeface="SimSun" panose="02010600030101010101" pitchFamily="2" charset="-122"/>
              </a:rPr>
              <a:t>Journal 2(5), 99–110 (2024).</a:t>
            </a:r>
            <a:endParaRPr lang="en-US" altLang="en-US" sz="1600">
              <a:latin typeface="Times New Roman" panose="02020603050405020304"/>
              <a:ea typeface="SimSun" panose="02010600030101010101" pitchFamily="2" charset="-122"/>
            </a:endParaRPr>
          </a:p>
          <a:p>
            <a:pPr marL="429895" indent="-285750" algn="just" defTabSz="266700" fontAlgn="base" hangingPunct="0">
              <a:buFont typeface="Wingdings" panose="05000000000000000000" charset="0"/>
              <a:buChar char="Ø"/>
            </a:pPr>
            <a:endParaRPr lang="en-US" altLang="en-US" sz="1600">
              <a:latin typeface="Times New Roman" panose="02020603050405020304"/>
              <a:ea typeface="SimSun" panose="02010600030101010101" pitchFamily="2" charset="-122"/>
            </a:endParaRPr>
          </a:p>
          <a:p>
            <a:pPr marL="429895" indent="-285750" algn="just" defTabSz="266700" fontAlgn="base" hangingPunct="0">
              <a:buFont typeface="Wingdings" panose="05000000000000000000" charset="0"/>
              <a:buChar char="Ø"/>
            </a:pPr>
            <a:r>
              <a:rPr lang="en-US" altLang="en-US" sz="1600">
                <a:latin typeface="Times New Roman" panose="02020603050405020304"/>
                <a:ea typeface="SimSun" panose="02010600030101010101" pitchFamily="2" charset="-122"/>
              </a:rPr>
              <a:t>Navin Kumar Agrawal, Vinay Kumar Singh, Vinay Singh   Parmar,   vijay Kumar Sharma, Dipti Singh, Muskan Agrawal, Design   and   Development of IoT based Robotic Arm by using Arduino, Proceedings of the Fourth International Conference on Computing Methodologies and Communication (ICCMC 2020) IEEE Xplore Part Number:CFP20K25-ART; ISBN:978-1- 72814889-2</a:t>
            </a:r>
            <a:endParaRPr lang="en-US" altLang="en-US" sz="1600">
              <a:latin typeface="Times New Roman" panose="02020603050405020304"/>
              <a:ea typeface="SimSun" panose="02010600030101010101" pitchFamily="2" charset="-122"/>
            </a:endParaRPr>
          </a:p>
          <a:p>
            <a:pPr marL="429895" indent="-285750" algn="just" defTabSz="266700" fontAlgn="base" hangingPunct="0">
              <a:buFont typeface="Wingdings" panose="05000000000000000000" charset="0"/>
              <a:buChar char="Ø"/>
            </a:pPr>
            <a:endParaRPr lang="en-US" altLang="en-US" sz="1600">
              <a:latin typeface="Times New Roman" panose="02020603050405020304"/>
              <a:ea typeface="SimSun" panose="02010600030101010101" pitchFamily="2" charset="-122"/>
            </a:endParaRPr>
          </a:p>
          <a:p>
            <a:pPr marL="429895" indent="-285750" algn="just" defTabSz="266700" fontAlgn="base" hangingPunct="0">
              <a:buFont typeface="Wingdings" panose="05000000000000000000" charset="0"/>
              <a:buChar char="Ø"/>
            </a:pPr>
            <a:r>
              <a:rPr lang="en-US" altLang="en-US" sz="1600">
                <a:latin typeface="Times New Roman" panose="02020603050405020304"/>
                <a:ea typeface="SimSun" panose="02010600030101010101" pitchFamily="2" charset="-122"/>
              </a:rPr>
              <a:t>K. Rahul, Hifjur Raheman, Vikas Paradkar, Design and development of a 5R 2DOF parallel robot arm for handling paper pot seedlings in a vegetable transplanter, Computers and Electronics in Agriculture 166 (2019) 105014Author, F.: Contribution title. In: 9th International Proceedings on Proceedings, pp. 1–2. Publisher, Location (2010).</a:t>
            </a:r>
            <a:endParaRPr lang="en-US" altLang="en-US" sz="1600">
              <a:latin typeface="Times New Roman" panose="02020603050405020304"/>
              <a:ea typeface="SimSun"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6000" y="2249170"/>
            <a:ext cx="4572000" cy="645160"/>
          </a:xfrm>
          <a:prstGeom prst="rect">
            <a:avLst/>
          </a:prstGeom>
          <a:noFill/>
        </p:spPr>
        <p:txBody>
          <a:bodyPr wrap="square" rtlCol="0" anchor="t">
            <a:spAutoFit/>
          </a:bodyPr>
          <a:p>
            <a:pPr algn="ctr">
              <a:spcBef>
                <a:spcPct val="0"/>
              </a:spcBef>
              <a:buNone/>
            </a:pPr>
            <a:r>
              <a:rPr lang="en-IN" sz="3600" b="1" dirty="0">
                <a:solidFill>
                  <a:srgbClr val="FF0000"/>
                </a:solidFill>
                <a:latin typeface="Times New Roman" panose="02020603050405020304" pitchFamily="18" charset="0"/>
                <a:ea typeface="+mj-ea"/>
                <a:cs typeface="Times New Roman" panose="02020603050405020304" pitchFamily="18" charset="0"/>
                <a:sym typeface="+mn-ea"/>
              </a:rPr>
              <a:t>Thank You</a:t>
            </a:r>
            <a:endParaRPr lang="en-IN" sz="3600" b="1" dirty="0">
              <a:solidFill>
                <a:srgbClr val="FF0000"/>
              </a:solidFill>
              <a:latin typeface="Times New Roman" panose="02020603050405020304" pitchFamily="18" charset="0"/>
              <a:ea typeface="+mj-ea"/>
              <a:cs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8" name="Shape 68"/>
        <p:cNvGrpSpPr/>
        <p:nvPr/>
      </p:nvGrpSpPr>
      <p:grpSpPr>
        <a:xfrm>
          <a:off x="0" y="0"/>
          <a:ext cx="0" cy="0"/>
          <a:chOff x="0" y="0"/>
          <a:chExt cx="0" cy="0"/>
        </a:xfrm>
      </p:grpSpPr>
      <p:sp>
        <p:nvSpPr>
          <p:cNvPr id="3" name="Text Box 2"/>
          <p:cNvSpPr txBox="1"/>
          <p:nvPr/>
        </p:nvSpPr>
        <p:spPr>
          <a:xfrm>
            <a:off x="2418715" y="318135"/>
            <a:ext cx="4572000" cy="645160"/>
          </a:xfrm>
          <a:prstGeom prst="rect">
            <a:avLst/>
          </a:prstGeom>
          <a:noFill/>
        </p:spPr>
        <p:txBody>
          <a:bodyPr wrap="square" rtlCol="0" anchor="t">
            <a:spAutoFit/>
          </a:bodyPr>
          <a:p>
            <a:pPr marL="457200" lvl="1" indent="457200"/>
            <a:r>
              <a:rPr lang="en-IN" sz="3600" b="1" dirty="0">
                <a:solidFill>
                  <a:srgbClr val="FF0000"/>
                </a:solidFill>
                <a:latin typeface="Times New Roman" panose="02020603050405020304" pitchFamily="18" charset="0"/>
                <a:cs typeface="Times New Roman" panose="02020603050405020304" pitchFamily="18" charset="0"/>
                <a:sym typeface="+mn-ea"/>
              </a:rPr>
              <a:t>Contents</a:t>
            </a:r>
            <a:endParaRPr lang="en-IN" sz="3600" b="1" dirty="0">
              <a:solidFill>
                <a:srgbClr val="FF0000"/>
              </a:solidFill>
              <a:latin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2047240" y="896620"/>
            <a:ext cx="4572000" cy="3646170"/>
          </a:xfrm>
          <a:prstGeom prst="rect">
            <a:avLst/>
          </a:prstGeom>
          <a:noFill/>
        </p:spPr>
        <p:txBody>
          <a:bodyPr wrap="square" rtlCol="0" anchor="t">
            <a:spAutoFit/>
          </a:bodyPr>
          <a:p>
            <a:pPr>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sym typeface="+mn-ea"/>
              </a:rPr>
              <a:t>Abstract</a:t>
            </a:r>
            <a:endParaRPr lang="en-IN" sz="22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sym typeface="+mn-ea"/>
              </a:rPr>
              <a:t>problem</a:t>
            </a:r>
            <a:r>
              <a:rPr lang="en-US" altLang="en-IN" sz="2200" dirty="0">
                <a:latin typeface="Times New Roman" panose="02020603050405020304" pitchFamily="18" charset="0"/>
                <a:cs typeface="Times New Roman" panose="02020603050405020304" pitchFamily="18" charset="0"/>
                <a:sym typeface="+mn-ea"/>
              </a:rPr>
              <a:t> </a:t>
            </a:r>
            <a:r>
              <a:rPr lang="en-IN" sz="2200" dirty="0">
                <a:latin typeface="Times New Roman" panose="02020603050405020304" pitchFamily="18" charset="0"/>
                <a:cs typeface="Times New Roman" panose="02020603050405020304" pitchFamily="18" charset="0"/>
                <a:sym typeface="+mn-ea"/>
              </a:rPr>
              <a:t>Statement  </a:t>
            </a:r>
            <a:endParaRPr lang="en-US" sz="22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sym typeface="+mn-ea"/>
              </a:rPr>
              <a:t>Introduction</a:t>
            </a:r>
            <a:endParaRPr lang="en-IN" sz="2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Implementation</a:t>
            </a:r>
            <a:endParaRPr lang="en-US" sz="2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sym typeface="+mn-ea"/>
              </a:rPr>
              <a:t>Robotic ARM Mechanics</a:t>
            </a:r>
            <a:endParaRPr lang="en-IN" altLang="en-US" sz="22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sym typeface="+mn-ea"/>
              </a:rPr>
              <a:t>Theritical Analysis</a:t>
            </a:r>
            <a:endParaRPr lang="en-US" sz="22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sym typeface="+mn-ea"/>
              </a:rPr>
              <a:t>References</a:t>
            </a:r>
            <a:endParaRPr lang="en-US" sz="22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03170" y="318135"/>
            <a:ext cx="4572000" cy="645160"/>
          </a:xfrm>
          <a:prstGeom prst="rect">
            <a:avLst/>
          </a:prstGeom>
          <a:noFill/>
        </p:spPr>
        <p:txBody>
          <a:bodyPr wrap="square" rtlCol="0" anchor="t">
            <a:spAutoFit/>
          </a:bodyPr>
          <a:p>
            <a:pPr indent="457200"/>
            <a:r>
              <a:rPr lang="en-IN" sz="3600" b="1" dirty="0">
                <a:solidFill>
                  <a:srgbClr val="FF0000"/>
                </a:solidFill>
                <a:latin typeface="Times New Roman" panose="02020603050405020304" pitchFamily="18" charset="0"/>
                <a:cs typeface="Times New Roman" panose="02020603050405020304" pitchFamily="18" charset="0"/>
                <a:sym typeface="+mn-ea"/>
              </a:rPr>
              <a:t>Abstract</a:t>
            </a:r>
            <a:endParaRPr lang="en-IN" sz="3600" b="1" dirty="0">
              <a:solidFill>
                <a:srgbClr val="FF0000"/>
              </a:solidFill>
              <a:latin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866775" y="802640"/>
            <a:ext cx="7198995" cy="3261360"/>
          </a:xfrm>
          <a:prstGeom prst="rect">
            <a:avLst/>
          </a:prstGeom>
          <a:noFill/>
        </p:spPr>
        <p:txBody>
          <a:bodyPr wrap="square" rtlCol="0" anchor="t">
            <a:spAutoFit/>
          </a:bodyPr>
          <a:p>
            <a:pPr algn="just">
              <a:lnSpc>
                <a:spcPct val="100000"/>
              </a:lnSpc>
            </a:pPr>
            <a:endParaRPr lang="en-US" altLang="en-US"/>
          </a:p>
          <a:p>
            <a:pPr indent="457200" algn="just">
              <a:lnSpc>
                <a:spcPct val="100000"/>
              </a:lnSpc>
            </a:pPr>
            <a:r>
              <a:rPr lang="en-US" altLang="en-US" sz="1600">
                <a:latin typeface="Times New Roman" panose="02020603050405020304" pitchFamily="18" charset="0"/>
                <a:cs typeface="Times New Roman" panose="02020603050405020304" pitchFamily="18" charset="0"/>
              </a:rPr>
              <a:t>This project focuses on developing a robotic arm using Arduino and Potentiometer technology, specifically designed for surgical applications</a:t>
            </a:r>
            <a:r>
              <a:rPr lang="en-IN" altLang="en-US" sz="1600">
                <a:latin typeface="Times New Roman" panose="02020603050405020304" pitchFamily="18" charset="0"/>
                <a:cs typeface="Times New Roman" panose="02020603050405020304" pitchFamily="18" charset="0"/>
              </a:rPr>
              <a:t> and industrial applications</a:t>
            </a:r>
            <a:r>
              <a:rPr lang="en-US" altLang="en-US" sz="1600">
                <a:latin typeface="Times New Roman" panose="02020603050405020304" pitchFamily="18" charset="0"/>
                <a:cs typeface="Times New Roman" panose="02020603050405020304" pitchFamily="18" charset="0"/>
              </a:rPr>
              <a:t>. The arm, capable of precise multi-directional movement through servo motors, is controlled by an Arduino UNO board, converting analog signals into digital commands for accurate manipulation. Unlike expensive surgical robots like the Da Vinci System, this project aims to create a more affordable and customizable alternative. The goal is to enhance precision and control in minimally invasive surgeries, making advanced surgical tools accessible, especially in resource-limited settings. This project contributes to the future of medical automation, offering a cost-effective solution to improve the accuracy and efficiency of surgical procedures.</a:t>
            </a:r>
            <a:endParaRPr lang="en-US" altLang="en-US" sz="1600">
              <a:latin typeface="Times New Roman" panose="02020603050405020304" pitchFamily="18" charset="0"/>
              <a:cs typeface="Times New Roman" panose="02020603050405020304" pitchFamily="18" charset="0"/>
            </a:endParaRPr>
          </a:p>
          <a:p>
            <a:pPr algn="just">
              <a:lnSpc>
                <a:spcPct val="100000"/>
              </a:lnSpc>
            </a:pPr>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66010" y="346710"/>
            <a:ext cx="4572000" cy="645160"/>
          </a:xfrm>
          <a:prstGeom prst="rect">
            <a:avLst/>
          </a:prstGeom>
          <a:noFill/>
        </p:spPr>
        <p:txBody>
          <a:bodyPr wrap="square" rtlCol="0" anchor="t">
            <a:spAutoFit/>
          </a:bodyPr>
          <a:p>
            <a:r>
              <a:rPr lang="en-IN" sz="3600" b="1" dirty="0">
                <a:solidFill>
                  <a:srgbClr val="FF0000"/>
                </a:solidFill>
                <a:latin typeface="Times New Roman" panose="02020603050405020304" pitchFamily="18" charset="0"/>
                <a:cs typeface="Times New Roman" panose="02020603050405020304" pitchFamily="18" charset="0"/>
                <a:sym typeface="+mn-ea"/>
              </a:rPr>
              <a:t>Problem Statement</a:t>
            </a:r>
            <a:endParaRPr lang="en-IN" sz="3600" b="1" dirty="0">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1273175" y="1017905"/>
            <a:ext cx="6242050" cy="2468880"/>
          </a:xfrm>
          <a:prstGeom prst="rect">
            <a:avLst/>
          </a:prstGeom>
          <a:noFill/>
        </p:spPr>
        <p:txBody>
          <a:bodyPr wrap="square" rtlCol="0" anchor="t">
            <a:noAutofit/>
          </a:bodyPr>
          <a:p>
            <a:pPr marL="285750" indent="-285750" algn="just">
              <a:buFont typeface="Arial" panose="020B0604020202020204" pitchFamily="34" charset="0"/>
              <a:buChar char="•"/>
            </a:pPr>
            <a:r>
              <a:rPr lang="en-IN" altLang="en-US" dirty="0">
                <a:sym typeface="+mn-ea"/>
              </a:rPr>
              <a:t>The COVID-19 pandemic has highlighted the critical need to minimize direct human interaction in high-risk environments such as hospitals and medical facilities. To protect healthcare workers and patients alike, reducing human touch during medical procedures has become a priority. However, many essential tasks—such as administering injections, drawing blood, dressing wounds, and handling sensitive medical instruments—still require a high degree of precision and care that currently depends on human intervention.</a:t>
            </a:r>
            <a:endParaRPr lang="en-IN" altLang="en-US" dirty="0"/>
          </a:p>
          <a:p>
            <a:pPr marL="285750" indent="-285750" algn="just">
              <a:buFont typeface="Arial" panose="020B0604020202020204" pitchFamily="34" charset="0"/>
              <a:buChar char="•"/>
            </a:pPr>
            <a:endParaRPr lang="en-IN" altLang="en-US" dirty="0"/>
          </a:p>
          <a:p>
            <a:pPr marL="285750" indent="-285750" algn="just">
              <a:buFont typeface="Arial" panose="020B0604020202020204" pitchFamily="34" charset="0"/>
              <a:buChar char="•"/>
            </a:pPr>
            <a:r>
              <a:rPr lang="en-IN" altLang="en-US" dirty="0">
                <a:sym typeface="+mn-ea"/>
              </a:rPr>
              <a:t>This challenge calls for the development of an advanced, autonomous robotic arm specifically designed for the medical field.</a:t>
            </a:r>
            <a:endParaRPr lang="en-IN" altLang="en-US"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84145" y="295910"/>
            <a:ext cx="4572000" cy="645160"/>
          </a:xfrm>
          <a:prstGeom prst="rect">
            <a:avLst/>
          </a:prstGeom>
          <a:noFill/>
        </p:spPr>
        <p:txBody>
          <a:bodyPr wrap="square" rtlCol="0" anchor="t">
            <a:spAutoFit/>
          </a:bodyPr>
          <a:p>
            <a:pPr indent="457200"/>
            <a:r>
              <a:rPr lang="en-IN" sz="3600" b="1" dirty="0">
                <a:solidFill>
                  <a:srgbClr val="FF0000"/>
                </a:solidFill>
                <a:latin typeface="Times New Roman" panose="02020603050405020304" pitchFamily="18" charset="0"/>
                <a:cs typeface="Times New Roman" panose="02020603050405020304" pitchFamily="18" charset="0"/>
                <a:sym typeface="+mn-ea"/>
              </a:rPr>
              <a:t>Introduction</a:t>
            </a:r>
            <a:endParaRPr lang="en-IN" sz="3600" b="1" dirty="0">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1214755" y="941070"/>
            <a:ext cx="6459855" cy="2676525"/>
          </a:xfrm>
          <a:prstGeom prst="rect">
            <a:avLst/>
          </a:prstGeom>
          <a:noFill/>
        </p:spPr>
        <p:txBody>
          <a:bodyPr wrap="square" rtlCol="0" anchor="t">
            <a:spAutoFit/>
          </a:bodyPr>
          <a:p>
            <a:pPr marL="285750" indent="-285750">
              <a:buFont typeface="Wingdings" panose="05000000000000000000" charset="0"/>
              <a:buChar char="Ø"/>
            </a:pPr>
            <a:r>
              <a:rPr lang="en-US" altLang="en-US"/>
              <a:t>The robotic arm is designed to perform delicate, minimally invasive surgeries with enhanced precision. By harnessing the power of Arduino to control servo motors, the arm can mimic the fine motor skills of a human hand, ensuring accuracy and reducing surgeon fatigue. </a:t>
            </a:r>
            <a:endParaRPr lang="en-US" altLang="en-US"/>
          </a:p>
          <a:p>
            <a:pPr marL="285750" indent="-285750">
              <a:buFont typeface="Wingdings" panose="05000000000000000000" charset="0"/>
              <a:buChar char="Ø"/>
            </a:pPr>
            <a:endParaRPr lang="en-US" altLang="en-US"/>
          </a:p>
          <a:p>
            <a:pPr marL="285750" indent="-285750">
              <a:buFont typeface="Wingdings" panose="05000000000000000000" charset="0"/>
              <a:buChar char="Ø"/>
            </a:pPr>
            <a:r>
              <a:rPr lang="en-US" altLang="en-US"/>
              <a:t>This innovation not only democratizes access to advanced surgical tools but also represents a significant step forward in the future of medical automation</a:t>
            </a:r>
            <a:r>
              <a:rPr lang="en-IN" altLang="en-US"/>
              <a:t> and industrail automation</a:t>
            </a:r>
            <a:r>
              <a:rPr lang="en-US" altLang="en-US"/>
              <a:t>.</a:t>
            </a:r>
            <a:endParaRPr lang="en-US" altLang="en-US"/>
          </a:p>
          <a:p>
            <a:pPr marL="285750" indent="-285750">
              <a:buFont typeface="Wingdings" panose="05000000000000000000" charset="0"/>
              <a:buChar char="Ø"/>
            </a:pPr>
            <a:endParaRPr lang="en-US" altLang="en-US"/>
          </a:p>
          <a:p>
            <a:pPr marL="285750" indent="-285750">
              <a:buFont typeface="Wingdings" panose="05000000000000000000" charset="0"/>
              <a:buChar char="Ø"/>
            </a:pPr>
            <a:r>
              <a:rPr lang="en-US" altLang="en-US"/>
              <a:t>This project aims to address this challenge by developing a robotic arm using Arduino and Potentiometer technology, offering a cost-effective and customizable solution for surgical applications.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45590" y="499745"/>
            <a:ext cx="5542280" cy="645160"/>
          </a:xfrm>
          <a:prstGeom prst="rect">
            <a:avLst/>
          </a:prstGeom>
          <a:noFill/>
        </p:spPr>
        <p:txBody>
          <a:bodyPr wrap="square" rtlCol="0" anchor="t">
            <a:spAutoFit/>
          </a:bodyPr>
          <a:p>
            <a:r>
              <a:rPr lang="en-IN" altLang="en-US" sz="3600" b="1">
                <a:solidFill>
                  <a:srgbClr val="FF0000"/>
                </a:solidFill>
                <a:latin typeface="Times New Roman" panose="02020603050405020304" pitchFamily="18" charset="0"/>
                <a:cs typeface="Times New Roman" panose="02020603050405020304" pitchFamily="18" charset="0"/>
                <a:sym typeface="+mn-ea"/>
              </a:rPr>
              <a:t>Why we need robotic arm?</a:t>
            </a:r>
            <a:endParaRPr lang="en-IN" altLang="en-US" sz="36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678815" y="1233170"/>
            <a:ext cx="7690485" cy="922020"/>
          </a:xfrm>
          <a:prstGeom prst="rect">
            <a:avLst/>
          </a:prstGeom>
          <a:noFill/>
        </p:spPr>
        <p:txBody>
          <a:bodyPr wrap="square" rtlCol="0" anchor="t">
            <a:spAutoFit/>
          </a:bodyPr>
          <a:p>
            <a:pPr indent="457200"/>
            <a:r>
              <a:rPr lang="en-US" sz="1800">
                <a:sym typeface="+mn-ea"/>
              </a:rPr>
              <a:t>Robotic arms are used in various industries and applications due to their precision, efficiency, and ability to handle repetitive or dangerous tasks.</a:t>
            </a:r>
            <a:endParaRPr lang="en-US" sz="1800">
              <a:sym typeface="+mn-ea"/>
            </a:endParaRPr>
          </a:p>
        </p:txBody>
      </p:sp>
      <p:sp>
        <p:nvSpPr>
          <p:cNvPr id="4" name="Text Box 3"/>
          <p:cNvSpPr txBox="1"/>
          <p:nvPr/>
        </p:nvSpPr>
        <p:spPr>
          <a:xfrm>
            <a:off x="1511300" y="2244090"/>
            <a:ext cx="4001770" cy="1817370"/>
          </a:xfrm>
          <a:prstGeom prst="rect">
            <a:avLst/>
          </a:prstGeom>
          <a:noFill/>
        </p:spPr>
        <p:txBody>
          <a:bodyPr wrap="square" rtlCol="0">
            <a:noAutofit/>
          </a:bodyPr>
          <a:p>
            <a:pPr marL="285750" indent="-285750">
              <a:buFont typeface="Wingdings" panose="05000000000000000000" charset="0"/>
              <a:buChar char="Ø"/>
            </a:pPr>
            <a:r>
              <a:rPr lang="en-US" sz="1600" b="1">
                <a:sym typeface="+mn-ea"/>
              </a:rPr>
              <a:t>Repetitive and Monotonous Tasks</a:t>
            </a:r>
            <a:endParaRPr lang="en-US" sz="1600" b="1"/>
          </a:p>
          <a:p>
            <a:pPr marL="285750" indent="-285750">
              <a:buFont typeface="Wingdings" panose="05000000000000000000" charset="0"/>
              <a:buChar char="Ø"/>
            </a:pPr>
            <a:r>
              <a:rPr lang="en-US" sz="1600" b="1">
                <a:sym typeface="+mn-ea"/>
              </a:rPr>
              <a:t>Automation and Efficiency</a:t>
            </a:r>
            <a:endParaRPr lang="en-US" sz="1600" b="1"/>
          </a:p>
          <a:p>
            <a:pPr marL="285750" indent="-285750">
              <a:buFont typeface="Wingdings" panose="05000000000000000000" charset="0"/>
              <a:buChar char="Ø"/>
            </a:pPr>
            <a:r>
              <a:rPr lang="en-US" sz="1600" b="1">
                <a:sym typeface="+mn-ea"/>
              </a:rPr>
              <a:t>Precision and Accuracy</a:t>
            </a:r>
            <a:endParaRPr lang="en-US" sz="1600" b="1"/>
          </a:p>
          <a:p>
            <a:pPr marL="285750" indent="-285750">
              <a:buFont typeface="Wingdings" panose="05000000000000000000" charset="0"/>
              <a:buChar char="Ø"/>
            </a:pPr>
            <a:r>
              <a:rPr lang="en-US" sz="1600" b="1">
                <a:sym typeface="+mn-ea"/>
              </a:rPr>
              <a:t>Handling Hazardous Tasks</a:t>
            </a:r>
            <a:endParaRPr lang="en-US" sz="1600" b="1"/>
          </a:p>
          <a:p>
            <a:pPr marL="285750" indent="-285750">
              <a:buFont typeface="Wingdings" panose="05000000000000000000" charset="0"/>
              <a:buChar char="Ø"/>
            </a:pPr>
            <a:r>
              <a:rPr lang="en-US" sz="1600" b="1">
                <a:sym typeface="+mn-ea"/>
              </a:rPr>
              <a:t>Flexibility</a:t>
            </a:r>
            <a:endParaRPr lang="en-US" sz="1600" b="1"/>
          </a:p>
          <a:p>
            <a:pPr marL="285750" indent="-285750">
              <a:buFont typeface="Wingdings" panose="05000000000000000000" charset="0"/>
              <a:buChar char="Ø"/>
            </a:pPr>
            <a:r>
              <a:rPr lang="en-US" sz="1600" b="1">
                <a:sym typeface="+mn-ea"/>
              </a:rPr>
              <a:t>Enhanced Quality Control</a:t>
            </a:r>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k_place_robot_arm">
            <a:hlinkClick r:id="" action="ppaction://media"/>
          </p:cNvPr>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1651000" y="751840"/>
            <a:ext cx="5415280" cy="3733800"/>
          </a:xfrm>
          <a:prstGeom prst="rect">
            <a:avLst/>
          </a:prstGeom>
        </p:spPr>
      </p:pic>
      <p:sp>
        <p:nvSpPr>
          <p:cNvPr id="3" name="Text Box 2"/>
          <p:cNvSpPr txBox="1"/>
          <p:nvPr/>
        </p:nvSpPr>
        <p:spPr>
          <a:xfrm>
            <a:off x="2214245" y="177165"/>
            <a:ext cx="4572000" cy="645160"/>
          </a:xfrm>
          <a:prstGeom prst="rect">
            <a:avLst/>
          </a:prstGeom>
          <a:noFill/>
        </p:spPr>
        <p:txBody>
          <a:bodyPr wrap="square" rtlCol="0" anchor="t">
            <a:spAutoFit/>
          </a:bodyPr>
          <a:p>
            <a:r>
              <a:rPr lang="en-US" sz="3600" b="1">
                <a:solidFill>
                  <a:srgbClr val="FF0000"/>
                </a:solidFill>
                <a:sym typeface="+mn-ea"/>
              </a:rPr>
              <a:t>Implementation</a:t>
            </a:r>
            <a:endParaRPr lang="en-US" sz="3600" b="1">
              <a:solidFill>
                <a:srgbClr val="FF0000"/>
              </a:solidFill>
              <a:sym typeface="+mn-ea"/>
            </a:endParaRPr>
          </a:p>
        </p:txBody>
      </p:sp>
    </p:spTree>
  </p:cSld>
  <p:clrMapOvr>
    <a:masterClrMapping/>
  </p:clrMapOvr>
  <p:timing>
    <p:tnLst>
      <p:par>
        <p:cTn id="1" dur="indefinite" restart="never" nodeType="tmRoot">
          <p:childTnLst>
            <p:video fullScrn="0">
              <p:cMediaNode>
                <p:cTn id="2" fill="hold" display="1">
                  <p:stCondLst>
                    <p:cond delay="indefinite"/>
                  </p:st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83640" y="4272280"/>
            <a:ext cx="3048000" cy="306705"/>
          </a:xfrm>
          <a:prstGeom prst="rect">
            <a:avLst/>
          </a:prstGeom>
          <a:noFill/>
        </p:spPr>
        <p:txBody>
          <a:bodyPr wrap="square" rtlCol="0">
            <a:spAutoFit/>
          </a:bodyPr>
          <a:p>
            <a:r>
              <a:rPr lang="en-US" altLang="en-US"/>
              <a:t>Robotic ARM Schematics</a:t>
            </a:r>
            <a:endParaRPr lang="en-US" altLang="en-US"/>
          </a:p>
        </p:txBody>
      </p:sp>
      <p:pic>
        <p:nvPicPr>
          <p:cNvPr id="2" name="Picture 1"/>
          <p:cNvPicPr>
            <a:picLocks noChangeAspect="1"/>
          </p:cNvPicPr>
          <p:nvPr/>
        </p:nvPicPr>
        <p:blipFill>
          <a:blip r:embed="rId1"/>
          <a:stretch>
            <a:fillRect/>
          </a:stretch>
        </p:blipFill>
        <p:spPr>
          <a:xfrm>
            <a:off x="269240" y="504825"/>
            <a:ext cx="4726940" cy="3687445"/>
          </a:xfrm>
          <a:prstGeom prst="rect">
            <a:avLst/>
          </a:prstGeom>
        </p:spPr>
      </p:pic>
      <p:pic>
        <p:nvPicPr>
          <p:cNvPr id="5" name="Picture 4"/>
          <p:cNvPicPr>
            <a:picLocks noChangeAspect="1"/>
          </p:cNvPicPr>
          <p:nvPr/>
        </p:nvPicPr>
        <p:blipFill>
          <a:blip r:embed="rId2"/>
          <a:stretch>
            <a:fillRect/>
          </a:stretch>
        </p:blipFill>
        <p:spPr>
          <a:xfrm>
            <a:off x="4883150" y="565785"/>
            <a:ext cx="3957955" cy="22053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4855" y="1063625"/>
            <a:ext cx="7374255" cy="3118485"/>
          </a:xfrm>
          <a:prstGeom prst="rect">
            <a:avLst/>
          </a:prstGeom>
        </p:spPr>
        <p:txBody>
          <a:bodyPr wrap="square">
            <a:spAutoFit/>
          </a:bodyPr>
          <a:p>
            <a:r>
              <a:rPr lang="en-US" altLang="zh-CN" sz="1600"/>
              <a:t>To understand the mathematical foundations and how the Jacobian matrix relates to the movements in the robotic arm, let’s break down the key formulae used in the code and how they connect with kinematic theory. Specifically, we’ll explain the trigonometric relationships for inverse kinematics, the Jacobian matrix, and how they relate to the movements of the robotic arm.</a:t>
            </a:r>
            <a:endParaRPr lang="en-US" altLang="zh-CN" sz="1600"/>
          </a:p>
          <a:p>
            <a:endParaRPr lang="en-US" altLang="zh-CN" sz="1600"/>
          </a:p>
          <a:p>
            <a:pPr>
              <a:spcAft>
                <a:spcPct val="60000"/>
              </a:spcAft>
            </a:pPr>
            <a:r>
              <a:rPr lang="en-US" altLang="zh-CN" sz="2200" b="1"/>
              <a:t>1. Inverse Kinematics:</a:t>
            </a:r>
            <a:endParaRPr lang="en-US" altLang="zh-CN" sz="2200" b="1"/>
          </a:p>
          <a:p>
            <a:r>
              <a:rPr lang="en-US" altLang="zh-CN" sz="1600"/>
              <a:t>The code performs inverse kinematics to calculate the joint angles alpha and beta that are needed to position the robotic arm at a specific horizontal distance x (the position of the end-effector). The two links (upper arm of length L1 and forearm of length L2) form a planar two-link arm.</a:t>
            </a:r>
            <a:endParaRPr lang="en-US" altLang="zh-CN" sz="1600"/>
          </a:p>
        </p:txBody>
      </p:sp>
      <p:sp>
        <p:nvSpPr>
          <p:cNvPr id="3" name="Text Box 2"/>
          <p:cNvSpPr txBox="1"/>
          <p:nvPr/>
        </p:nvSpPr>
        <p:spPr>
          <a:xfrm>
            <a:off x="1502410" y="361315"/>
            <a:ext cx="5531485" cy="645160"/>
          </a:xfrm>
          <a:prstGeom prst="rect">
            <a:avLst/>
          </a:prstGeom>
          <a:noFill/>
        </p:spPr>
        <p:txBody>
          <a:bodyPr wrap="square" rtlCol="0" anchor="t">
            <a:spAutoFit/>
          </a:bodyPr>
          <a:p>
            <a:r>
              <a:rPr lang="en-IN" sz="3600" b="1" dirty="0">
                <a:solidFill>
                  <a:srgbClr val="FF0000"/>
                </a:solidFill>
                <a:latin typeface="Times New Roman" panose="02020603050405020304" pitchFamily="18" charset="0"/>
                <a:cs typeface="Times New Roman" panose="02020603050405020304" pitchFamily="18" charset="0"/>
                <a:sym typeface="+mn-ea"/>
              </a:rPr>
              <a:t>Robotic ARM Mechanics</a:t>
            </a:r>
            <a:endParaRPr lang="en-IN" sz="3600" b="1" dirty="0">
              <a:solidFill>
                <a:srgbClr val="FF000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ags/tag1.xml><?xml version="1.0" encoding="utf-8"?>
<p:tagLst xmlns:p="http://schemas.openxmlformats.org/presentationml/2006/main">
  <p:tag name="KSO_WM_MEDIACOVER_FLAG" val="1"/>
  <p:tag name="KSO_WM_UNIT_MEDIACOVER_BTN_STATE" val="1"/>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6424</Words>
  <Application>WPS Presentation</Application>
  <PresentationFormat/>
  <Paragraphs>102</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Arial</vt:lpstr>
      <vt:lpstr>Calibri</vt:lpstr>
      <vt:lpstr>Times New Roman</vt:lpstr>
      <vt:lpstr>Cambria</vt:lpstr>
      <vt:lpstr>Wingdings</vt:lpstr>
      <vt:lpstr>Times New Roman</vt:lpstr>
      <vt:lpstr>Microsoft YaHei</vt:lpstr>
      <vt:lpstr>Arial Unicode MS</vt:lpstr>
      <vt:lpstr>BatangChe</vt:lpstr>
      <vt:lpstr>Segoe Print</vt:lpstr>
      <vt:lpstr>Office Theme</vt:lpstr>
      <vt:lpstr>IOT based Robotic ARM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Robotic ARM</dc:title>
  <dc:creator>Admin</dc:creator>
  <cp:lastModifiedBy>Shanthi K</cp:lastModifiedBy>
  <cp:revision>5</cp:revision>
  <dcterms:created xsi:type="dcterms:W3CDTF">2024-12-12T07:10:00Z</dcterms:created>
  <dcterms:modified xsi:type="dcterms:W3CDTF">2025-01-03T10:15:24Z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182586AD3F844E95B84E7068A3625C16_13</vt:lpwstr>
  </property>
  <property fmtid="{D5CDD505-2E9C-101B-9397-08002B2CF9AE}" pid="4" name="KSOProductBuildVer">
    <vt:lpwstr>1033-12.2.0.19307</vt:lpwstr>
  </property>
</Properties>
</file>