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Sheet1!$K$3</c:f>
              <c:strCache>
                <c:ptCount val="1"/>
                <c:pt idx="0">
                  <c:v>Cum Pred %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Sheet1!$K$4:$K$13</c:f>
              <c:numCache>
                <c:formatCode>0%</c:formatCode>
                <c:ptCount val="10"/>
                <c:pt idx="0">
                  <c:v>0.43127712731183976</c:v>
                </c:pt>
                <c:pt idx="1">
                  <c:v>0.78998321758576917</c:v>
                </c:pt>
                <c:pt idx="2">
                  <c:v>0.82301352418907925</c:v>
                </c:pt>
                <c:pt idx="3">
                  <c:v>0.85393797188257814</c:v>
                </c:pt>
                <c:pt idx="4">
                  <c:v>0.88316164438837208</c:v>
                </c:pt>
                <c:pt idx="5">
                  <c:v>0.91082917703285349</c:v>
                </c:pt>
                <c:pt idx="6">
                  <c:v>0.93689550228678409</c:v>
                </c:pt>
                <c:pt idx="7">
                  <c:v>0.96107999617450046</c:v>
                </c:pt>
                <c:pt idx="8">
                  <c:v>0.98287826919726096</c:v>
                </c:pt>
                <c:pt idx="9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Sheet1!$L$3</c:f>
              <c:strCache>
                <c:ptCount val="1"/>
                <c:pt idx="0">
                  <c:v>Cum Actual%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Sheet1!$L$4:$L$13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0.30000000000000004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0.79999999999999993</c:v>
                </c:pt>
                <c:pt idx="8">
                  <c:v>0.89999999999999991</c:v>
                </c:pt>
                <c:pt idx="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2375328"/>
        <c:axId val="1652205616"/>
      </c:lineChart>
      <c:catAx>
        <c:axId val="165237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2205616"/>
        <c:crosses val="autoZero"/>
        <c:auto val="1"/>
        <c:lblAlgn val="ctr"/>
        <c:lblOffset val="100"/>
        <c:noMultiLvlLbl val="0"/>
      </c:catAx>
      <c:valAx>
        <c:axId val="165220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237532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73CB-4A23-48DB-A1A9-C476146CE3E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8267-159C-4EFA-BB49-5393A876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9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73CB-4A23-48DB-A1A9-C476146CE3E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8267-159C-4EFA-BB49-5393A876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9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73CB-4A23-48DB-A1A9-C476146CE3E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8267-159C-4EFA-BB49-5393A876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0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73CB-4A23-48DB-A1A9-C476146CE3E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8267-159C-4EFA-BB49-5393A876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1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73CB-4A23-48DB-A1A9-C476146CE3E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8267-159C-4EFA-BB49-5393A876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3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73CB-4A23-48DB-A1A9-C476146CE3E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8267-159C-4EFA-BB49-5393A876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6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73CB-4A23-48DB-A1A9-C476146CE3E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8267-159C-4EFA-BB49-5393A876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2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73CB-4A23-48DB-A1A9-C476146CE3E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8267-159C-4EFA-BB49-5393A876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9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73CB-4A23-48DB-A1A9-C476146CE3E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8267-159C-4EFA-BB49-5393A876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73CB-4A23-48DB-A1A9-C476146CE3E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8267-159C-4EFA-BB49-5393A876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9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73CB-4A23-48DB-A1A9-C476146CE3E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58267-159C-4EFA-BB49-5393A876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3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673CB-4A23-48DB-A1A9-C476146CE3E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58267-159C-4EFA-BB49-5393A876D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1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0"/>
            <a:ext cx="12060072" cy="1637731"/>
          </a:xfrm>
        </p:spPr>
        <p:txBody>
          <a:bodyPr/>
          <a:lstStyle/>
          <a:p>
            <a:r>
              <a:rPr lang="en-US" b="1" u="sng"/>
              <a:t>CAPSTONE PROJECT ASSIGNMENT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4430" y="471091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By</a:t>
            </a:r>
          </a:p>
          <a:p>
            <a:r>
              <a:rPr lang="en-US" b="1" u="sng" dirty="0"/>
              <a:t>AVIJIT MALLICK (</a:t>
            </a:r>
            <a:r>
              <a:rPr lang="en-US" b="1" u="sng" dirty="0" smtClean="0"/>
              <a:t>JIG15684</a:t>
            </a:r>
          </a:p>
          <a:p>
            <a:r>
              <a:rPr lang="en-US" b="1" u="sng" dirty="0"/>
              <a:t>PATH: D:\Users\Jig15684\Practice\Avijit Mallick Graded </a:t>
            </a:r>
            <a:r>
              <a:rPr lang="en-US" b="1" u="sng" dirty="0" smtClean="0"/>
              <a:t>assignment\Capstone project Avijit Mallick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91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1"/>
            <a:ext cx="12060072" cy="1214650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sz="4800" b="1" u="sng" dirty="0" smtClean="0"/>
              <a:t>Change </a:t>
            </a:r>
            <a:r>
              <a:rPr lang="en-US" sz="4800" b="1" u="sng" dirty="0"/>
              <a:t>char variable to numeric variable and check for missing values and outliers </a:t>
            </a:r>
            <a:endParaRPr lang="en-US" sz="53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4651"/>
            <a:ext cx="12192001" cy="5527343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6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cars = numbcars*</a:t>
            </a:r>
            <a:r>
              <a:rPr lang="en-US" sz="30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3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4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3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retencall = retdays*</a:t>
            </a:r>
            <a:r>
              <a:rPr lang="en-US" sz="30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3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4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30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4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30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3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wrkwoman = </a:t>
            </a:r>
            <a:r>
              <a:rPr lang="en-US" sz="30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'Y'</a:t>
            </a:r>
            <a:r>
              <a:rPr lang="en-US" sz="3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3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wrkwoman1 = </a:t>
            </a:r>
            <a:r>
              <a:rPr lang="en-US" sz="30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3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4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30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3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wrkwoman1 = </a:t>
            </a:r>
            <a:r>
              <a:rPr lang="en-US" sz="30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3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4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3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income1 = income*</a:t>
            </a:r>
            <a:r>
              <a:rPr lang="en-US" sz="30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3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4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30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4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30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</a:t>
            </a:r>
            <a:r>
              <a:rPr lang="en-US" sz="3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children asl_flag dwlltype refurb_new PRIZM_SOCIAL_ONE marital numbcars wrkwoman income</a:t>
            </a:r>
            <a:endParaRPr lang="en-US" sz="4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3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hnd_webcap retdays;</a:t>
            </a:r>
            <a:endParaRPr lang="en-US" sz="4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30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3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4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1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1"/>
            <a:ext cx="12060072" cy="1214650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sz="4400" b="1" u="sng" dirty="0"/>
              <a:t>Imputing the missing values with the averages of the variable</a:t>
            </a:r>
            <a:endParaRPr lang="en-US" sz="53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4651"/>
            <a:ext cx="12192001" cy="6837528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600" dirty="0"/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sas.cap3;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sas.cap2;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mou_mean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eqpdays &lt;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change_mou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change_mou=  -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9.19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eqpdays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eqpdays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377.14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ovrrev_Mean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ovrrev_Mean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13.26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rev_mean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rev_mean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59.08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ovrmou_Mean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ovrmou_Mean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40.18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age1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age1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31.39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age2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age2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21.13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models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models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1.57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hnd_price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hnd_price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105.16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forgntvl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forgntvl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0.058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mtrcycle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mtrcycle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0.0134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truck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truck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0.1897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roam_mean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roam_mean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1.26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datovr_Mean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datovr_Mean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0.254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da_Mean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da_Mean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0.904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child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child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dwelt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dwelt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0.281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webcap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webcap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0.857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income1 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income1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5.79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cars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cars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1.57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879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1"/>
            <a:ext cx="12060072" cy="818865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sz="4400" b="1" u="sng" dirty="0"/>
              <a:t>Initial K</a:t>
            </a:r>
            <a:r>
              <a:rPr lang="en-US" sz="4400" b="1" u="sng" dirty="0" smtClean="0"/>
              <a:t>nowing the churn rate</a:t>
            </a:r>
            <a:endParaRPr lang="en-US" sz="53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4651"/>
            <a:ext cx="12192001" cy="5431809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600" dirty="0"/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freq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sas.cap3;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churn;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sz="1600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333730"/>
              </p:ext>
            </p:extLst>
          </p:nvPr>
        </p:nvGraphicFramePr>
        <p:xfrm>
          <a:off x="838200" y="2442949"/>
          <a:ext cx="10515600" cy="33744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846161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churn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2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churn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Frequency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Percent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Cumulative Frequency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Cumulative Percent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842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50239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76.11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50239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76.11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842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15773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23.89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66012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100.00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76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1"/>
            <a:ext cx="12060072" cy="818865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sz="4000" b="1" u="sng" dirty="0"/>
              <a:t>New variables generated to make model better</a:t>
            </a:r>
            <a:endParaRPr lang="en-US" sz="53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4651"/>
            <a:ext cx="12192001" cy="5431809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600" dirty="0"/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sas.cap4 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sas.cap3;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charge_per_call= totrev/totcalls;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charge_per_min=adjrev/adjmou;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sas.cap4;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sas.cap4;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charge_per_call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charge_per_min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18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1"/>
            <a:ext cx="12060072" cy="818865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sz="3600" b="1" u="sng" dirty="0" smtClean="0"/>
              <a:t>Data </a:t>
            </a:r>
            <a:r>
              <a:rPr lang="en-US" sz="3600" b="1" u="sng" dirty="0"/>
              <a:t>partition for data validation</a:t>
            </a:r>
            <a:endParaRPr lang="en-US" sz="53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4651"/>
            <a:ext cx="12192001" cy="5431809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600" dirty="0"/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surveyselect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sas.cap4 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srs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sas.sample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samprate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0.7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outall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485624"/>
              </p:ext>
            </p:extLst>
          </p:nvPr>
        </p:nvGraphicFramePr>
        <p:xfrm>
          <a:off x="838200" y="2812955"/>
          <a:ext cx="10515600" cy="4002723"/>
        </p:xfrm>
        <a:graphic>
          <a:graphicData uri="http://schemas.openxmlformats.org/drawingml/2006/table">
            <a:tbl>
              <a:tblPr firstRow="1" firstCol="1" bandRow="1"/>
              <a:tblGrid>
                <a:gridCol w="1407442"/>
                <a:gridCol w="1105847"/>
                <a:gridCol w="1407442"/>
                <a:gridCol w="6594869"/>
              </a:tblGrid>
              <a:tr h="1821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Selection Method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Simple Random Sampling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6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Input Data Set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SAS.cap4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576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Number Seed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13737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576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Sample Size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19803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576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Selection Probability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0.70000909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576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Sampling Weight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1.42855288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576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Output Data Set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SAS.sample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442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1"/>
            <a:ext cx="12060072" cy="818865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sz="3600" b="1" u="sng" dirty="0"/>
              <a:t>D</a:t>
            </a:r>
            <a:r>
              <a:rPr lang="en-US" sz="3600" b="1" u="sng" dirty="0" smtClean="0"/>
              <a:t>ata </a:t>
            </a:r>
            <a:r>
              <a:rPr lang="en-US" sz="3600" b="1" u="sng" dirty="0"/>
              <a:t>validation</a:t>
            </a:r>
            <a:endParaRPr lang="en-US" sz="53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4651"/>
            <a:ext cx="12192001" cy="5431809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600" dirty="0"/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freq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sas.valid;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churn;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961867"/>
              </p:ext>
            </p:extLst>
          </p:nvPr>
        </p:nvGraphicFramePr>
        <p:xfrm>
          <a:off x="838200" y="2156346"/>
          <a:ext cx="10515600" cy="2547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545057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churn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50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churn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Frequency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Percent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Cumulative Frequency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Cumulative Percent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545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15146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76.20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15146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76.20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545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4731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23.80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19877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100.00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072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1"/>
            <a:ext cx="12060072" cy="818865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sz="3600" b="1" u="sng" dirty="0"/>
              <a:t>D</a:t>
            </a:r>
            <a:r>
              <a:rPr lang="en-US" sz="3600" b="1" u="sng" dirty="0" smtClean="0"/>
              <a:t>ata </a:t>
            </a:r>
            <a:r>
              <a:rPr lang="en-US" sz="3600" b="1" u="sng" dirty="0"/>
              <a:t>validation</a:t>
            </a:r>
            <a:endParaRPr lang="en-US" sz="53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4651"/>
            <a:ext cx="12192001" cy="5431809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600" dirty="0"/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freq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sas.train;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churn;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61976"/>
              </p:ext>
            </p:extLst>
          </p:nvPr>
        </p:nvGraphicFramePr>
        <p:xfrm>
          <a:off x="838200" y="2265528"/>
          <a:ext cx="10515600" cy="3194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733568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churn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4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churn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Frequency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Percent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Cumulative Frequency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Cumulative Percent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7745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35093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76.07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35093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76.07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7745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11042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23.93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46135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100.00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517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1"/>
            <a:ext cx="12060072" cy="818865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sz="3600" b="1" u="sng" dirty="0"/>
              <a:t>D</a:t>
            </a:r>
            <a:r>
              <a:rPr lang="en-US" sz="3600" b="1" u="sng" dirty="0" smtClean="0"/>
              <a:t>ata </a:t>
            </a:r>
            <a:r>
              <a:rPr lang="en-US" sz="3600" b="1" u="sng" dirty="0"/>
              <a:t>validation</a:t>
            </a:r>
            <a:endParaRPr lang="en-US" sz="53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4651"/>
            <a:ext cx="12192001" cy="5431809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600" dirty="0"/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contents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sas.train;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contents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sas.valid;</a:t>
            </a:r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4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1"/>
            <a:ext cx="12060072" cy="818865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sz="3200" b="1" u="sng" dirty="0" smtClean="0"/>
              <a:t>Doing </a:t>
            </a:r>
            <a:r>
              <a:rPr lang="en-US" sz="3200" b="1" u="sng" dirty="0"/>
              <a:t>iteration method of proc logistic</a:t>
            </a:r>
            <a:endParaRPr lang="en-US" sz="53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4651"/>
            <a:ext cx="12192001" cy="5431809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600" dirty="0"/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logistic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sas.train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descending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outmodel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sas.traindmm;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churn = Customer_ID Selected Town account actvsubs adjmou adjrev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age1 age1 age2 avgmou avgmou avgqty avgrev blck_dat_Mean callwait_Mean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callwait_Range cars change_mou child city comp_vce_Mean  da_Mean 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datovr_Mean drop_blk_Mean drop_dat_Mean dwelt eqpdays forgntvl hnd_price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income1 marital_A marital_B marital_S  married models months mou_Mean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mtrcycle ovrmou_Mean refurb retencall rev_Mean roam_Mean suburban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totcalls totrev truck unmarried urban webcap wrkwoman1 charge_per_call charge_per_min;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score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out = sas.train_dmp;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IN" sz="1600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090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1"/>
            <a:ext cx="12060072" cy="818865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sz="3200" b="1" u="sng" dirty="0" smtClean="0"/>
              <a:t>Doing </a:t>
            </a:r>
            <a:r>
              <a:rPr lang="en-US" sz="3200" b="1" u="sng" dirty="0"/>
              <a:t>iteration method of proc logistic</a:t>
            </a:r>
            <a:endParaRPr lang="en-US" sz="53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4651"/>
            <a:ext cx="12192001" cy="5431809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600" dirty="0"/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logistic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sas.train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descending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outmodel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sas.traindmm;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churn =Customer_ID Town account actvsubs adjmou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823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adjrev*/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age1 age1 </a:t>
            </a:r>
            <a:r>
              <a:rPr lang="en-US" sz="1600" dirty="0" smtClean="0">
                <a:solidFill>
                  <a:srgbClr val="00823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/*age2*/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avgmou avgqty avgrev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00823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/*blck_dat_Mean*/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823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callwait_Mean*/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callwait_Range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solidFill>
                  <a:srgbClr val="00823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/*cars*/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change_mou child </a:t>
            </a:r>
            <a:r>
              <a:rPr lang="en-US" sz="1600" dirty="0" smtClean="0">
                <a:solidFill>
                  <a:srgbClr val="00823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/*city*/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comp_vce_Mean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da_Mean </a:t>
            </a:r>
            <a:r>
              <a:rPr lang="en-US" sz="1600" dirty="0" smtClean="0">
                <a:solidFill>
                  <a:srgbClr val="00823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/*datovr_Mean*/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drop_blk_Mean </a:t>
            </a:r>
            <a:r>
              <a:rPr lang="en-US" sz="1600" dirty="0" smtClean="0">
                <a:solidFill>
                  <a:srgbClr val="00823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/*drop_dat_Mean*/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dwelt eqpdays </a:t>
            </a:r>
            <a:r>
              <a:rPr lang="en-US" sz="1600" dirty="0" smtClean="0">
                <a:solidFill>
                  <a:srgbClr val="00823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forgntvl*/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hnd_price income1 </a:t>
            </a:r>
            <a:r>
              <a:rPr lang="en-US" sz="1600" dirty="0" smtClean="0">
                <a:solidFill>
                  <a:srgbClr val="00823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/*marital_A*/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marital_B marital_S  married models months mou_Mean </a:t>
            </a:r>
            <a:r>
              <a:rPr lang="en-US" sz="1600" dirty="0" smtClean="0">
                <a:solidFill>
                  <a:srgbClr val="00823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/*mtrcycle*/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823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/*ovrmou_Mean*/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refurb retencall rev_Mean roam_Mean suburban totcalls totrev truck unmarried urban webcap wrkwoman1;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score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out = sas.train_dmp;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76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1"/>
            <a:ext cx="12060072" cy="887104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b="1" u="sng" dirty="0" smtClean="0"/>
              <a:t>Import </a:t>
            </a:r>
            <a:r>
              <a:rPr lang="en-US" b="1" u="sng" dirty="0"/>
              <a:t>File from source </a:t>
            </a:r>
            <a:r>
              <a:rPr lang="en-US" b="1" u="sng" dirty="0" smtClean="0"/>
              <a:t>location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887105"/>
            <a:ext cx="12192000" cy="5970895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libname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SAS </a:t>
            </a:r>
            <a:r>
              <a:rPr lang="en-US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"Y:\Practice\Graded assignment\Capstone project"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DATAFILE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"Z:\Assignments\Graded Assignment\Topic 13 - Final Case Study Implementation\telecomfinal.csv"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SAS.cap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DBMS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csv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REPLACE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contents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sas.cap;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203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1"/>
            <a:ext cx="12060072" cy="818865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sz="2800" b="1" u="sng" dirty="0" smtClean="0"/>
              <a:t>Tried </a:t>
            </a:r>
            <a:r>
              <a:rPr lang="en-US" sz="2800" b="1" u="sng" dirty="0"/>
              <a:t>number of iterationbut found this most suitable</a:t>
            </a:r>
            <a:endParaRPr lang="en-US" sz="53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4651"/>
            <a:ext cx="12192001" cy="5431809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600" dirty="0"/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logistic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sas.train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descending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outmodel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sas.traindmm;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churn =</a:t>
            </a:r>
            <a:r>
              <a:rPr lang="en-US" sz="1600" dirty="0" smtClean="0">
                <a:solidFill>
                  <a:srgbClr val="00823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/*Customer_ID Selected Town account*/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actvsubs </a:t>
            </a:r>
            <a:r>
              <a:rPr lang="en-US" sz="1600" dirty="0" smtClean="0">
                <a:solidFill>
                  <a:srgbClr val="00823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/*adjmou  adjrev age1 age1*/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823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/*age2*/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avgmou </a:t>
            </a:r>
            <a:r>
              <a:rPr lang="en-US" sz="1600" dirty="0" smtClean="0">
                <a:solidFill>
                  <a:srgbClr val="00823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/*avgqty */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avgrev </a:t>
            </a:r>
            <a:r>
              <a:rPr lang="en-US" sz="1600" dirty="0" smtClean="0">
                <a:solidFill>
                  <a:srgbClr val="00823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/*blck_dat_Mean*/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823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callwait_Mean callwait_Range */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823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/*cars*/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change_mou </a:t>
            </a:r>
            <a:r>
              <a:rPr lang="en-US" sz="1600" dirty="0" smtClean="0">
                <a:solidFill>
                  <a:srgbClr val="00823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/*child city*/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comp_vce_Mean </a:t>
            </a:r>
            <a:r>
              <a:rPr lang="en-US" sz="1600" dirty="0" smtClean="0">
                <a:solidFill>
                  <a:srgbClr val="00823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/*da_Mean datovr_Mean 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823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drop_blk_Mean*/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00823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/*drop_dat_Mean dwelt*/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eqpdays </a:t>
            </a:r>
            <a:r>
              <a:rPr lang="en-US" sz="1600" dirty="0" smtClean="0">
                <a:solidFill>
                  <a:srgbClr val="00823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forgntvl hnd_price income1*/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823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/*marital_A  marital_B marital_S  married models */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months mou_Mean </a:t>
            </a:r>
            <a:r>
              <a:rPr lang="en-US" sz="1600" dirty="0" smtClean="0">
                <a:solidFill>
                  <a:srgbClr val="00823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/*mtrcycle*/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823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/*ovrmou_Mean refurb retencall*/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00823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/*rev_Mean*/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roam_Mean </a:t>
            </a:r>
            <a:r>
              <a:rPr lang="en-US" sz="1600" dirty="0" smtClean="0">
                <a:solidFill>
                  <a:srgbClr val="00823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/*suburban*/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totcalls </a:t>
            </a:r>
            <a:r>
              <a:rPr lang="en-US" sz="1600" dirty="0" smtClean="0">
                <a:solidFill>
                  <a:srgbClr val="00823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/*totrev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823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truck unmarried urban webcap*/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wrkwoman1 custcare_Mean drop_vce_Mean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ovrrev_Mean  charge_per_call  charge_per_min;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score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out = sas.train_dmp;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85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2"/>
            <a:ext cx="12060072" cy="491318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sz="2400" b="1" u="sng" dirty="0"/>
              <a:t>The LOGISTIC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4651"/>
            <a:ext cx="12192001" cy="5431809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600" dirty="0"/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57726"/>
              </p:ext>
            </p:extLst>
          </p:nvPr>
        </p:nvGraphicFramePr>
        <p:xfrm>
          <a:off x="838200" y="1037231"/>
          <a:ext cx="10515600" cy="26203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43672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Model Information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67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Data Set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SAS.train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4367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Response Variable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churn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4367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Number of Response Levels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4367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Model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Binary logit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4367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Optimisation Technique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Fisher's scoring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027585"/>
              </p:ext>
            </p:extLst>
          </p:nvPr>
        </p:nvGraphicFramePr>
        <p:xfrm>
          <a:off x="851848" y="4094328"/>
          <a:ext cx="10515600" cy="1637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8188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Number of Observations Read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46135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8188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Number of Observations Used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46125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521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2"/>
            <a:ext cx="12060072" cy="491318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sz="2400" b="1" u="sng" dirty="0"/>
              <a:t>The LOGISTIC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4651"/>
            <a:ext cx="12192001" cy="5431809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600" dirty="0"/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427145"/>
              </p:ext>
            </p:extLst>
          </p:nvPr>
        </p:nvGraphicFramePr>
        <p:xfrm>
          <a:off x="264994" y="721937"/>
          <a:ext cx="10515600" cy="191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241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Response Profile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2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Ordered 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churn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Total Frequency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382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11037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382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35088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38241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Probability modeled is churn='1'.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30446"/>
              </p:ext>
            </p:extLst>
          </p:nvPr>
        </p:nvGraphicFramePr>
        <p:xfrm>
          <a:off x="305937" y="2838734"/>
          <a:ext cx="10515600" cy="1050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/>
              </a:tblGrid>
              <a:tr h="525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Model Convergence Status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525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Convergence criterion (GCONV=1e-008) satisfied.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735364"/>
              </p:ext>
            </p:extLst>
          </p:nvPr>
        </p:nvGraphicFramePr>
        <p:xfrm>
          <a:off x="264995" y="4051991"/>
          <a:ext cx="10515600" cy="1341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Model Fit Statistics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Criterion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Intercept only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Intercept and Covariates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50762.917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49837.717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50771.656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49986.282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-2 Log 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50760.917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49803.717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315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2"/>
            <a:ext cx="12060072" cy="491318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sz="2400" b="1" u="sng" dirty="0"/>
              <a:t>The LOGISTIC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4651"/>
            <a:ext cx="12192001" cy="5431809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600" dirty="0"/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558141"/>
              </p:ext>
            </p:extLst>
          </p:nvPr>
        </p:nvGraphicFramePr>
        <p:xfrm>
          <a:off x="131928" y="667346"/>
          <a:ext cx="10515600" cy="14753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295071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Testing Global Null Hypothesis: BETA=0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5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Chi-Square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 &gt; Chi-Square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2950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Likelihood Ratio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957.2001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2950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938.8853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&lt;.0001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2950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Wald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901.4944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&lt;.0001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232568"/>
              </p:ext>
            </p:extLst>
          </p:nvPr>
        </p:nvGraphicFramePr>
        <p:xfrm>
          <a:off x="131928" y="2188556"/>
          <a:ext cx="10608858" cy="4669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8143"/>
                <a:gridCol w="1768143"/>
                <a:gridCol w="1768143"/>
                <a:gridCol w="1768143"/>
                <a:gridCol w="1768143"/>
                <a:gridCol w="1768143"/>
              </a:tblGrid>
              <a:tr h="24576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Analysis of Maximum Likelihood Estimates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Parameter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DF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Estimate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Standard Error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Wald Chi-Square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 &gt; ChiSq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</a:tr>
              <a:tr h="24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Intercept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-1.4085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0.0451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975.2439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</a:tr>
              <a:tr h="24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actvsubs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0.0774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0.0171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20.5346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</a:tr>
              <a:tr h="24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avgmou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0.000838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0.000075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123.8730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</a:tr>
              <a:tr h="24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avgrev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-0.00242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0.000544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19.8386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</a:tr>
              <a:tr h="24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change_mou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-0.00012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0.000047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6.6993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0.0096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</a:tr>
              <a:tr h="24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comp_vce_Mean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-0.00071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0.000200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12.6919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0.0004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</a:tr>
              <a:tr h="24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eqpdays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0.00104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0.000054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372.1155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</a:tr>
              <a:tr h="24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months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-0.00963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0.00170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32.0234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</a:tr>
              <a:tr h="24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mou_Mean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-0.00083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0.000064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166.3655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</a:tr>
              <a:tr h="24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roam_Mean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0.00581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0.00125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21.6378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</a:tr>
              <a:tr h="24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totcalls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0.000015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4.668E-6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9.7298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0.0018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</a:tr>
              <a:tr h="24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wrkwoman1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-0.1318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0.0341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14.9696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0.0001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</a:tr>
              <a:tr h="24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custcare_Mean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-0.0121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0.00319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14.2610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0.0002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</a:tr>
              <a:tr h="24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drop_vce_Mean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0.0107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0.00159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45.1801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</a:tr>
              <a:tr h="24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ovrrev_Mean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0.00666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0.000489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185.7116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&lt;.0001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</a:tr>
              <a:tr h="24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charge_per_call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-0.0189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0.00936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4.0888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0.0432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</a:tr>
              <a:tr h="24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charge_per_min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0.0154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0.0113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1.8411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0.1748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20" marR="8820" marT="8820" marB="88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236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2"/>
            <a:ext cx="12060072" cy="491318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sz="2400" b="1" u="sng" dirty="0"/>
              <a:t>The LOGISTIC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4651"/>
            <a:ext cx="12192001" cy="5431809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600" dirty="0"/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080859"/>
              </p:ext>
            </p:extLst>
          </p:nvPr>
        </p:nvGraphicFramePr>
        <p:xfrm>
          <a:off x="131928" y="600501"/>
          <a:ext cx="10280424" cy="62575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0106"/>
                <a:gridCol w="2570106"/>
                <a:gridCol w="2570106"/>
                <a:gridCol w="2570106"/>
              </a:tblGrid>
              <a:tr h="330526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Odds Ratio Estimates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8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Effect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Point Estimate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Lower 95% Wald Confidence Limit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Upper 95% Wald Confidence Limit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</a:tr>
              <a:tr h="3305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actvsubs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1.080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1.117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</a:tr>
              <a:tr h="3305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avgmou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1.001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</a:tr>
              <a:tr h="3305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avgrev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</a:tr>
              <a:tr h="3305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change_mou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</a:tr>
              <a:tr h="3305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comp_vce_Mean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</a:tr>
              <a:tr h="3305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eqpdays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1.001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</a:tr>
              <a:tr h="3305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months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</a:tr>
              <a:tr h="3305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mou_Mean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</a:tr>
              <a:tr h="3305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roam_Mean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1.003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</a:tr>
              <a:tr h="3305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totcalls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</a:tr>
              <a:tr h="3305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wrkwoman1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0.877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0.820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0.937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</a:tr>
              <a:tr h="3305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custcare_Mean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0.994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</a:tr>
              <a:tr h="3305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drop_vce_Mean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1.014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</a:tr>
              <a:tr h="3305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ovrrev_Mean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1.008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</a:tr>
              <a:tr h="3305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charge_per_call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</a:tr>
              <a:tr h="3305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charge_per_min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0.993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1.038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9" marR="7819" marT="7819" marB="781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443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2"/>
            <a:ext cx="12060072" cy="491318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sz="2400" b="1" u="sng" dirty="0"/>
              <a:t>The LOGISTIC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4651"/>
            <a:ext cx="12192001" cy="5431809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600" dirty="0"/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092275"/>
              </p:ext>
            </p:extLst>
          </p:nvPr>
        </p:nvGraphicFramePr>
        <p:xfrm>
          <a:off x="838200" y="1951629"/>
          <a:ext cx="10515600" cy="2691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538298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Association of Predicted Probabilities and Observed Responses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82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Percent Concordant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59.7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highlight>
                            <a:srgbClr val="FFFF00"/>
                          </a:highlight>
                        </a:rPr>
                        <a:t>Somer's 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00"/>
                          </a:highlight>
                        </a:rPr>
                        <a:t>0.204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5382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Percent Discordant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39.3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Gamma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0.206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5382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Percent Tied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Tau-a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0.074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5382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Pairs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387266256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0.602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009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2"/>
            <a:ext cx="12060072" cy="491318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sz="3100" b="1" u="sng" dirty="0"/>
              <a:t>export this file to creat lift chart</a:t>
            </a:r>
            <a:endParaRPr lang="en-US" sz="3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4651"/>
            <a:ext cx="12192001" cy="5431809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600" dirty="0" smtClean="0"/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export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sas.decile</a:t>
            </a:r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outfile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"Y:\Practice\Graded assignment\Capstone project\capston.csv"</a:t>
            </a:r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dbms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csv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replace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836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1"/>
            <a:ext cx="12060072" cy="1214649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sz="3600" b="1" u="sng" dirty="0"/>
              <a:t>Trying with complete data for creating lift chart by importing the original file again</a:t>
            </a:r>
            <a:endParaRPr lang="en-US" sz="4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4651"/>
            <a:ext cx="12192001" cy="5431809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600" dirty="0" smtClean="0"/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DATAFILE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"Z:\Assignments\Graded Assignment\Topic 13 - Final Case Study Implementation\telecomfinal.csv"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SAS.scoring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DBMS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csv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REPLACE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8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sas.scoring1 (</a:t>
            </a:r>
            <a:r>
              <a:rPr lang="en-US" sz="18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Customer_ID ACTVSUBS ADJREV ADJMOU AVGMOU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AVGREV AVGQTY AGE1 AGE2 BLCK_DAT_MEAN CALLWAIT_MEAN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CALLWAIT_RANGE CHANGE_MOU CHILDREN CHURN COMP_VCE_MEAN CUSTCARE_MEAN CSA DATOVR_MEAN DA_MEAN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DROP_BLK_MEAN DROP_DAT_MEAN DROP_VCE_MEAN EQPDAYS FORGNTVL HND_WEBCAP INCOME MARITAL MONTHS MOU_MEAN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PRIZM_SOCIAL_ONE OCCU1 OVRMOU_MEAN OVRREV_MEAN RETDAYS REV_MEAN ROAM_MEAN TOTCALLS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TOTREV WRKWOMAN ASL_FLAG DWLLTYPE REFURB_NEW MTRCYCLE truck HND_PRICE MODELS NUMBCARS);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sas.scoring;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169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2"/>
            <a:ext cx="12060072" cy="491318"/>
          </a:xfrm>
        </p:spPr>
        <p:txBody>
          <a:bodyPr>
            <a:normAutofit fontScale="90000"/>
          </a:bodyPr>
          <a:lstStyle/>
          <a:p>
            <a:r>
              <a:rPr lang="en-IN" sz="4400" b="1" u="sng" dirty="0" smtClean="0"/>
              <a:t>Simple Data preparation</a:t>
            </a:r>
            <a:endParaRPr lang="en-US" sz="4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86855"/>
            <a:ext cx="12192001" cy="6059606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600" dirty="0" smtClean="0"/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sas.scoring2;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sas.scoring1;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children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"Y"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child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children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child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asl_flag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"Y"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account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asl_flag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account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dwlltype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dwelt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dwlltype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dwelt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refurb_new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refurb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refurb_new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refurb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PRIZM_SOCIAL_ONE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urban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urban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PRIZM_SOCIAL_ONE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city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city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PRIZM_SOCIAL_ONE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suburban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suburban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PRIZM_SOCIAL_ONE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Town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town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66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2"/>
            <a:ext cx="12060072" cy="491318"/>
          </a:xfrm>
        </p:spPr>
        <p:txBody>
          <a:bodyPr>
            <a:normAutofit fontScale="90000"/>
          </a:bodyPr>
          <a:lstStyle/>
          <a:p>
            <a:r>
              <a:rPr lang="en-IN" sz="4400" b="1" u="sng" dirty="0" smtClean="0"/>
              <a:t>Simple Data preparation</a:t>
            </a:r>
            <a:endParaRPr lang="en-US" sz="4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86855"/>
            <a:ext cx="12192001" cy="6059606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600" dirty="0" smtClean="0"/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marital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married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married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marital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marital_A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marital_A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marital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unmarried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unmarried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marital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marital_S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marital_S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marital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marital_B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marital_B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hnd_webcap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"WCMB"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webcap =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hnd_webcap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"WC"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webcap =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cars = numbcars*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retencall = retdays*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wrkwoman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'Y'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wrkwoman1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wrkwoman1 = 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income1 = income*</a:t>
            </a:r>
            <a:r>
              <a:rPr lang="en-US" sz="1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children asl_flag dwlltype refurb_new PRIZM_SOCIAL_ONE marital numbcars wrkwoman income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hnd_webcap retdays;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2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0"/>
            <a:ext cx="12060072" cy="1364775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sz="5300" b="1" u="sng" dirty="0" smtClean="0"/>
              <a:t>Making </a:t>
            </a:r>
            <a:r>
              <a:rPr lang="en-US" sz="5300" b="1" u="sng" dirty="0"/>
              <a:t>another </a:t>
            </a:r>
            <a:r>
              <a:rPr lang="en-US" sz="5300" b="1" u="sng" dirty="0" smtClean="0"/>
              <a:t>Datasheet </a:t>
            </a:r>
            <a:r>
              <a:rPr lang="en-US" sz="5300" b="1" u="sng" dirty="0"/>
              <a:t>that will be more relevent to churn thus simplyfy our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87606"/>
            <a:ext cx="12192001" cy="5370394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sas.cap1 (</a:t>
            </a:r>
            <a:r>
              <a:rPr lang="en-US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keep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Customer_ID ACTVSUBS ADJREV ADJMOU AVGMOU 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AVGREV AVGQTY AGE1 AGE2 BLCK_DAT_MEAN CALLWAIT_MEAN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CALLWAIT_RANGE CHANGE_MOU CHILDREN CHURN COMP_VCE_MEAN CUSTCARE_MEAN CSA DATOVR_MEAN DA_MEAN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DROP_BLK_MEAN DROP_DAT_MEAN DROP_VCE_MEAN EQPDAYS FORGNTVL HND_WEBCAP INCOME MARITAL MONTHS MOU_MEAN 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PRIZM_SOCIAL_ONE OCCU1 OVRMOU_MEAN OVRREV_MEAN RETDAYS REV_MEAN ROAM_MEAN TOTCALLS 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TOTREV WRKWOMAN ASL_FLAG DWLLTYPE REFURB_NEW MTRCYCLE truck HND_PRICE MODELS NUMBCARS);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sas.cap;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contents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sas.cap1;</a:t>
            </a:r>
            <a:endParaRPr lang="en-US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60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2"/>
            <a:ext cx="12060072" cy="491318"/>
          </a:xfrm>
        </p:spPr>
        <p:txBody>
          <a:bodyPr>
            <a:normAutofit fontScale="90000"/>
          </a:bodyPr>
          <a:lstStyle/>
          <a:p>
            <a:r>
              <a:rPr lang="en-US" sz="4000" b="1" u="sng" dirty="0"/>
              <a:t>Imputing the missing values with the averages of the variable</a:t>
            </a:r>
            <a:endParaRPr lang="en-US" sz="4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86855"/>
            <a:ext cx="12192001" cy="6455390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600" dirty="0" smtClean="0"/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sas.scoring3;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sas.scoring2;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mou_mean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eqpdays &lt;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change_mou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change_mou=  -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9.19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eqpdays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eqpdays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377.14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ovrrev_Mean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ovrrev_Mean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13.26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rev_mean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rev_mean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59.08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ovrmou_Mean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ovrmou_Mean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40.18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age1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age1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31.39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age2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age2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21.13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models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models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1.57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hnd_price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hnd_price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105.16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forgntvl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forgntvl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0.058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mtrcycle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mtrcycle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0.0134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truck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truck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0.1897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roam_mean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roam_mean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1.26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datovr_Mean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datovr_Mean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0.254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da_Mean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da_Mean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0.904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child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child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dwelt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dwelt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0.281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webcap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webcap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0.857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income1 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income1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5.79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cars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"."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cars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1.57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charge_per_call= totrev/totcalls;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charge_per_min=adjrev/adjmou;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86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2"/>
            <a:ext cx="12060072" cy="491318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/>
              <a:t>Final checking for missing data</a:t>
            </a:r>
            <a:endParaRPr lang="en-US" sz="4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86855"/>
            <a:ext cx="12192001" cy="6455390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means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nmiss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mean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min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stddev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sas.scoring3;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4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799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1"/>
            <a:ext cx="12060072" cy="914397"/>
          </a:xfrm>
        </p:spPr>
        <p:txBody>
          <a:bodyPr>
            <a:normAutofit fontScale="90000"/>
          </a:bodyPr>
          <a:lstStyle/>
          <a:p>
            <a:r>
              <a:rPr lang="en-US" sz="3600" b="1" u="sng" dirty="0"/>
              <a:t>validating with the above export file with the previously created sas.traindmm file</a:t>
            </a:r>
            <a:endParaRPr lang="en-US" sz="4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399"/>
            <a:ext cx="12192001" cy="6127845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600" dirty="0" smtClean="0"/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logistic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inmodel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sas.traindmm;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score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data = sas.scoring3 out = sas.scoring4;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rank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sas.train_dmp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sas.decile1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groups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ties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mean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p_1;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ranks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decile;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sort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sas.decile1;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descending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p_1;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86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1"/>
            <a:ext cx="12060072" cy="91439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 </a:t>
            </a:r>
            <a:br>
              <a:rPr lang="en-US" sz="3200" dirty="0"/>
            </a:br>
            <a:r>
              <a:rPr lang="en-US" sz="3200" dirty="0" smtClean="0"/>
              <a:t> </a:t>
            </a:r>
            <a:r>
              <a:rPr lang="en-US" sz="3200" b="1" u="sng" dirty="0"/>
              <a:t>Exporting the scored dataset to excel for chart creation and further model validation </a:t>
            </a:r>
            <a:endParaRPr lang="en-US" sz="4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399"/>
            <a:ext cx="12192001" cy="6127845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600" dirty="0" smtClean="0"/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export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sas.decile1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outfile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"Y:\Practice\Graded assignment\Capstone project\capstonvarify.csv"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dbms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csv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replace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810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1"/>
            <a:ext cx="12060072" cy="91439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 </a:t>
            </a:r>
            <a:br>
              <a:rPr lang="en-US" sz="3200" dirty="0"/>
            </a:br>
            <a:r>
              <a:rPr lang="en-US" sz="3200" b="1" u="sng" dirty="0" smtClean="0"/>
              <a:t>Creating lift chart in excel</a:t>
            </a:r>
            <a:endParaRPr lang="en-US" sz="4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399"/>
            <a:ext cx="12192001" cy="6127845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600" dirty="0" smtClean="0"/>
          </a:p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45795"/>
              </p:ext>
            </p:extLst>
          </p:nvPr>
        </p:nvGraphicFramePr>
        <p:xfrm>
          <a:off x="409432" y="1351126"/>
          <a:ext cx="11782567" cy="5308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1720"/>
                <a:gridCol w="1329993"/>
                <a:gridCol w="1282494"/>
                <a:gridCol w="1282494"/>
                <a:gridCol w="1417686"/>
                <a:gridCol w="1485891"/>
                <a:gridCol w="1607685"/>
                <a:gridCol w="2484604"/>
              </a:tblGrid>
              <a:tr h="4424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Decile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Predicted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Actual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Cum Pred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Cum Actual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Cum Pred 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Cum Actual%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Fitting Value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4241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16459.67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3816.495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16459.67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3816.495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43%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4.31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4241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13690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3816.495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30149.67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7632.99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3.95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4241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1260.6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3816.495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31410.27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11449.485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82%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2.74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4241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1180.23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3816.495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32590.5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15265.98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85%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40%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2.13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4241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1115.32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3816.495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33705.82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19082.475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88%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1.77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4241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1055.93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3816.495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34761.75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22898.97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91%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60%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1.52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4241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994.82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3816.495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35756.57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26715.465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94%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70%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1.34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4241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923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3816.495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36679.57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30531.96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96%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4241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831.93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3816.495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37511.5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34348.455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98%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90%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4241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653.45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3816.495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38164.95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38164.95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100%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424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38164.95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38164.95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269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1"/>
            <a:ext cx="12060072" cy="91439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 </a:t>
            </a:r>
            <a:br>
              <a:rPr lang="en-US" sz="3200" dirty="0"/>
            </a:br>
            <a:r>
              <a:rPr lang="en-US" sz="3200" b="1" u="sng" dirty="0" smtClean="0"/>
              <a:t>Creating lift chart in excel</a:t>
            </a:r>
            <a:endParaRPr lang="en-US" sz="4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399"/>
            <a:ext cx="12192001" cy="6127845"/>
          </a:xfrm>
        </p:spPr>
        <p:txBody>
          <a:bodyPr>
            <a:no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600" dirty="0" smtClean="0"/>
          </a:p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524847130"/>
              </p:ext>
            </p:extLst>
          </p:nvPr>
        </p:nvGraphicFramePr>
        <p:xfrm>
          <a:off x="1445525" y="1073083"/>
          <a:ext cx="9035956" cy="5505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20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1"/>
            <a:ext cx="12060072" cy="682388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sz="5300" b="1" u="sng" dirty="0" smtClean="0"/>
              <a:t>Output</a:t>
            </a:r>
            <a:endParaRPr lang="en-US" sz="53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2389"/>
            <a:ext cx="12192001" cy="6175611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95941"/>
              </p:ext>
            </p:extLst>
          </p:nvPr>
        </p:nvGraphicFramePr>
        <p:xfrm>
          <a:off x="838200" y="1078166"/>
          <a:ext cx="10515600" cy="5779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61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Set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CAP1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361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Member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361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Engine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WPD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361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Created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20OCT2017:11:39:53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361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Last Modified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20OCT2017:11:39:53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361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Observations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66297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361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Variables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361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361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Observation Length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361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Deleted Observations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361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Set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361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Label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361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Compressed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361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Sorted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361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Representation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Little endian, IEEE Windows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361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Encoding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wlatin1 Windows-1252 Western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63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1"/>
            <a:ext cx="12060072" cy="682388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sz="5300" b="1" u="sng" dirty="0" smtClean="0"/>
              <a:t>Output</a:t>
            </a:r>
            <a:endParaRPr lang="en-US" sz="53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2389"/>
            <a:ext cx="12192001" cy="6175611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510856"/>
              </p:ext>
            </p:extLst>
          </p:nvPr>
        </p:nvGraphicFramePr>
        <p:xfrm>
          <a:off x="838200" y="859809"/>
          <a:ext cx="10515600" cy="5800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58003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Engine/Host Dependent Information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00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Set Page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5800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 Data Set Pages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5526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5800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First Data Page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5800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 Obs Per Page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5800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Obs In First Data Page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5800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Set Diagnostic 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5800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File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Y:\Practice\Graded assignment\Capstone project\CAP1.wpd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5800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WPD Engine Version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5800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Large Data Set Support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22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1"/>
            <a:ext cx="12060072" cy="682388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sz="5300" b="1" u="sng" dirty="0" smtClean="0"/>
              <a:t>Output</a:t>
            </a:r>
            <a:endParaRPr lang="en-US" sz="53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2389"/>
            <a:ext cx="12192001" cy="6175611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77707"/>
              </p:ext>
            </p:extLst>
          </p:nvPr>
        </p:nvGraphicFramePr>
        <p:xfrm>
          <a:off x="838200" y="996289"/>
          <a:ext cx="10515600" cy="5650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4450"/>
                <a:gridCol w="1314450"/>
                <a:gridCol w="1314450"/>
                <a:gridCol w="1314450"/>
                <a:gridCol w="1314450"/>
                <a:gridCol w="1314450"/>
                <a:gridCol w="1314450"/>
                <a:gridCol w="1314450"/>
              </a:tblGrid>
              <a:tr h="565017"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Alphabetic List of Variables and Attributes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50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Variable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Format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Informat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Label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56501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Customer_ID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BEST12.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BEST32.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Customer_ID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56501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actvsubs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BEST12.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BEST32.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actvsubs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56501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adjmou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BEST12.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BEST32.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adjmou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56501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adjrev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BEST12.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BEST32.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adjrev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56501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age1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BEST12.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BEST32.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age1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56501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age2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BEST12.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BEST32.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age2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56501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asl_flag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$1.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$1.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asl_flag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56501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avgmou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BEST12.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BEST32.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avgmou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13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1"/>
            <a:ext cx="12060072" cy="682388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sz="5300" b="1" u="sng" dirty="0" smtClean="0"/>
              <a:t>Output</a:t>
            </a:r>
            <a:endParaRPr lang="en-US" sz="53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2389"/>
            <a:ext cx="12192001" cy="6175611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62856"/>
              </p:ext>
            </p:extLst>
          </p:nvPr>
        </p:nvGraphicFramePr>
        <p:xfrm>
          <a:off x="-95532" y="682375"/>
          <a:ext cx="12287536" cy="62704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5090"/>
                <a:gridCol w="2416794"/>
                <a:gridCol w="1535942"/>
                <a:gridCol w="1535942"/>
                <a:gridCol w="1535942"/>
                <a:gridCol w="1535942"/>
                <a:gridCol w="1535942"/>
                <a:gridCol w="1535942"/>
              </a:tblGrid>
              <a:tr h="2375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avgqty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BEST12.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BEST32.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avgqty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</a:tr>
              <a:tr h="2375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avgrev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BEST12.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BEST32.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avgrev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</a:tr>
              <a:tr h="2375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blck_dat_Mean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BEST12.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BEST32.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blck_dat_Mean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</a:tr>
              <a:tr h="2375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callwait_Mean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BEST12.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BEST32.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callwait_Mean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</a:tr>
              <a:tr h="2375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callwait_Range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BEST12.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BEST32.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callwait_Range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</a:tr>
              <a:tr h="2375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change_mou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BEST12.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BEST32.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change_mou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</a:tr>
              <a:tr h="2375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children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$3.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$3.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children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</a:tr>
              <a:tr h="2375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churn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BEST12.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BEST32.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churn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</a:tr>
              <a:tr h="2375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comp_vce_Mean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BEST12.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BEST32.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comp_vce_Mean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</a:tr>
              <a:tr h="2375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csa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$9.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$9.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csa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</a:tr>
              <a:tr h="2375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custcare_Mean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BEST12.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BEST32.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custcare_Mean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</a:tr>
              <a:tr h="2375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BEST12.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BEST32.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da_Mean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</a:tr>
              <a:tr h="2375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datovr_Mean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BEST12.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BEST32.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datovr_Mean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</a:tr>
              <a:tr h="2375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drop_blk_Mean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BEST12.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BEST32.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drop_blk_Mean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</a:tr>
              <a:tr h="2375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drop_dat_Mean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BEST12.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BEST32.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drop_dat_Mean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</a:tr>
              <a:tr h="2375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drop_vce_Mean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BEST12.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BEST32.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drop_vce_Mean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</a:tr>
              <a:tr h="2375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dwlltype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$3.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$3.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dwlltype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</a:tr>
              <a:tr h="2375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eqpdays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BEST12.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BEST32.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eqpdays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</a:tr>
              <a:tr h="2375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forgntvl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BEST12.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BEST32.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forgntvl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</a:tr>
              <a:tr h="2375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hnd_price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BEST12.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BEST32.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hnd_price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</a:tr>
              <a:tr h="2375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hnd_webcap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$4.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$4.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hnd_webcap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</a:tr>
              <a:tr h="2375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income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$3.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$3.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income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</a:tr>
              <a:tr h="2375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marital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$1.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$1.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marital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</a:tr>
              <a:tr h="2375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models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BEST12.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BEST32.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models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</a:tr>
              <a:tr h="2375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months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BEST12.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BEST32.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months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</a:tr>
              <a:tr h="23752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mou_Mean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BEST12.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BEST32.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mou_Mean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45" marR="6445" marT="6445" marB="644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15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1"/>
            <a:ext cx="12060072" cy="682388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sz="5300" b="1" u="sng" dirty="0" smtClean="0"/>
              <a:t>Output</a:t>
            </a:r>
            <a:endParaRPr lang="en-US" sz="53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2389"/>
            <a:ext cx="12192001" cy="6175611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412046"/>
              </p:ext>
            </p:extLst>
          </p:nvPr>
        </p:nvGraphicFramePr>
        <p:xfrm>
          <a:off x="-150128" y="682389"/>
          <a:ext cx="12342128" cy="6327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2766"/>
                <a:gridCol w="1542766"/>
                <a:gridCol w="1542766"/>
                <a:gridCol w="1542766"/>
                <a:gridCol w="1542766"/>
                <a:gridCol w="1542766"/>
                <a:gridCol w="1542766"/>
                <a:gridCol w="1542766"/>
              </a:tblGrid>
              <a:tr h="44111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mtrcycle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BEST12.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BEST32.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mtrcycle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44111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numbcars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Char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298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$3.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$3.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numbcars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44111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occu1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Char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296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$2.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$2.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occu1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44111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ovrmou_Mean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Num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BEST12.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BEST32.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ovrmou_Mean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44111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ovrrev_Mean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Num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BEST12.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BEST32.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ovrrev_Mean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44111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prizm_social_one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Char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284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$3.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$3.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prizm_social_one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44111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refurb_new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Char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$1.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$1.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refurb_new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44111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retdays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Char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301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$2.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$2.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retdays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44111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rev_Mean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BEST12.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BEST32.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rev_Mean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44111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roam_Mean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184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BEST12.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BEST32.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roam_Mean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44111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totcalls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BEST12.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BEST32.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totcalls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44111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totrev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248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BEST12.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BEST32.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totrev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44111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truck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176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BEST12.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BEST32.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truck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44111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wrkwoman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Char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$2.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$2.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wrkwoman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33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" y="1"/>
            <a:ext cx="12060072" cy="1214650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sz="4800" b="1" u="sng" dirty="0" smtClean="0"/>
              <a:t>Change </a:t>
            </a:r>
            <a:r>
              <a:rPr lang="en-US" sz="4800" b="1" u="sng" dirty="0"/>
              <a:t>char variable to numeric variable and check for missing values and outliers </a:t>
            </a:r>
            <a:endParaRPr lang="en-US" sz="53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4651"/>
            <a:ext cx="12192001" cy="6277970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2000" dirty="0"/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5600" b="1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sas.cap2;</a:t>
            </a:r>
            <a:endParaRPr lang="en-US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sas.cap1;</a:t>
            </a:r>
            <a:endParaRPr lang="en-US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children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"Y"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child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children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"NA"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child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asl_flag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"Y"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account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asl_flag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"N"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account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dwlltype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"M"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dwelt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dwlltype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"S"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dwelt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refurb_new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"N"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refurb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refurb_new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"R"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refurb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PRIZM_SOCIAL_ONE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"U"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urban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urban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PRIZM_SOCIAL_ONE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city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city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PRIZM_SOCIAL_ONE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"S"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suburban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suburban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PRIZM_SOCIAL_ONE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"T"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Town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town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marital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"M"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married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married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marital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"A"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marital_A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marital_A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marital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"U"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unmarried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unmarried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marital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"S"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marital_S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marital_S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marital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"B"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marital_B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marital_B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hnd_webcap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"WCMB"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webcap =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hnd_webcap = 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"WC"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smtClean="0">
                <a:solidFill>
                  <a:srgbClr val="0000E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webcap =</a:t>
            </a:r>
            <a:r>
              <a:rPr lang="en-US" sz="5600" dirty="0" smtClean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56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endParaRPr lang="en-US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1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2810</Words>
  <Application>Microsoft Office PowerPoint</Application>
  <PresentationFormat>Widescreen</PresentationFormat>
  <Paragraphs>1191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Times New Roman</vt:lpstr>
      <vt:lpstr>Office Theme</vt:lpstr>
      <vt:lpstr>CAPSTONE PROJECT ASSIGNMENT</vt:lpstr>
      <vt:lpstr>  Import File from source location</vt:lpstr>
      <vt:lpstr>  Making another Datasheet that will be more relevent to churn thus simplyfy our problem</vt:lpstr>
      <vt:lpstr>  Output</vt:lpstr>
      <vt:lpstr>  Output</vt:lpstr>
      <vt:lpstr>  Output</vt:lpstr>
      <vt:lpstr>  Output</vt:lpstr>
      <vt:lpstr>  Output</vt:lpstr>
      <vt:lpstr>  Change char variable to numeric variable and check for missing values and outliers </vt:lpstr>
      <vt:lpstr>  Change char variable to numeric variable and check for missing values and outliers </vt:lpstr>
      <vt:lpstr>  Imputing the missing values with the averages of the variable</vt:lpstr>
      <vt:lpstr>  Initial Knowing the churn rate</vt:lpstr>
      <vt:lpstr>  New variables generated to make model better</vt:lpstr>
      <vt:lpstr>  Data partition for data validation</vt:lpstr>
      <vt:lpstr>  Data validation</vt:lpstr>
      <vt:lpstr>  Data validation</vt:lpstr>
      <vt:lpstr>  Data validation</vt:lpstr>
      <vt:lpstr>  Doing iteration method of proc logistic</vt:lpstr>
      <vt:lpstr>  Doing iteration method of proc logistic</vt:lpstr>
      <vt:lpstr>  Tried number of iterationbut found this most suitable</vt:lpstr>
      <vt:lpstr>  The LOGISTIC Procedure</vt:lpstr>
      <vt:lpstr>  The LOGISTIC Procedure</vt:lpstr>
      <vt:lpstr>  The LOGISTIC Procedure</vt:lpstr>
      <vt:lpstr>  The LOGISTIC Procedure</vt:lpstr>
      <vt:lpstr>  The LOGISTIC Procedure</vt:lpstr>
      <vt:lpstr>  export this file to creat lift chart</vt:lpstr>
      <vt:lpstr>  Trying with complete data for creating lift chart by importing the original file again</vt:lpstr>
      <vt:lpstr>Simple Data preparation</vt:lpstr>
      <vt:lpstr>Simple Data preparation</vt:lpstr>
      <vt:lpstr>Imputing the missing values with the averages of the variable</vt:lpstr>
      <vt:lpstr>Final checking for missing data</vt:lpstr>
      <vt:lpstr>validating with the above export file with the previously created sas.traindmm file</vt:lpstr>
      <vt:lpstr>   Exporting the scored dataset to excel for chart creation and further model validation </vt:lpstr>
      <vt:lpstr>  Creating lift chart in excel</vt:lpstr>
      <vt:lpstr>  Creating lift chart in excel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ASSIGNMENT</dc:title>
  <dc:creator>Jig15684</dc:creator>
  <cp:lastModifiedBy>Jig15684</cp:lastModifiedBy>
  <cp:revision>13</cp:revision>
  <dcterms:created xsi:type="dcterms:W3CDTF">2017-10-26T00:07:27Z</dcterms:created>
  <dcterms:modified xsi:type="dcterms:W3CDTF">2017-10-26T01:24:28Z</dcterms:modified>
</cp:coreProperties>
</file>