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84" r:id="rId12"/>
    <p:sldId id="271" r:id="rId13"/>
    <p:sldId id="272" r:id="rId14"/>
    <p:sldId id="266" r:id="rId15"/>
    <p:sldId id="264" r:id="rId16"/>
    <p:sldId id="268" r:id="rId17"/>
    <p:sldId id="269" r:id="rId18"/>
    <p:sldId id="26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/>
    <p:restoredTop sz="87550"/>
  </p:normalViewPr>
  <p:slideViewPr>
    <p:cSldViewPr snapToGrid="0" snapToObjects="1">
      <p:cViewPr varScale="1">
        <p:scale>
          <a:sx n="114" d="100"/>
          <a:sy n="114" d="100"/>
        </p:scale>
        <p:origin x="1384" y="168"/>
      </p:cViewPr>
      <p:guideLst>
        <p:guide orient="horz" pos="2160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27CB-4302-F742-95A3-2014BA0830DE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C515-8893-214A-AB5B-C17EE8C79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ILOs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will use Einstein summation convention to write vectors and tensors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calculate dot, cross and dyadic products given 2 vectors or tensors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vectors and tensors between different coordinate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rotate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it into a number of steps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linear independence and orthogonality. Non-orthogonal bases can still act as bases to describe a vector space.</a:t>
            </a:r>
          </a:p>
          <a:p>
            <a:r>
              <a:rPr lang="en-US" dirty="0"/>
              <a:t>Linear independence if a</a:t>
            </a:r>
            <a:r>
              <a:rPr lang="en-US" baseline="-25000" dirty="0"/>
              <a:t>1</a:t>
            </a: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e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e</a:t>
            </a:r>
            <a:r>
              <a:rPr lang="en-US" baseline="-25000" dirty="0"/>
              <a:t>3</a:t>
            </a:r>
            <a:r>
              <a:rPr lang="en-US" dirty="0"/>
              <a:t> + ….. = 0 for non-trivial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multiply vectors?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up the problem and build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EC515-8893-214A-AB5B-C17EE8C79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F99-EC1A-0449-A74E-A6D89C7B7276}" type="datetimeFigureOut">
              <a:rPr lang="en-US" smtClean="0"/>
              <a:pPr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150739" y="2644170"/>
            <a:ext cx="5890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Scalars and vectors</a:t>
            </a:r>
          </a:p>
          <a:p>
            <a:pPr marL="457200" indent="-457200">
              <a:buAutoNum type="arabicPeriod"/>
            </a:pPr>
            <a:r>
              <a:rPr lang="en-US" sz="2400" dirty="0"/>
              <a:t>Dot products, cross products and </a:t>
            </a:r>
            <a:r>
              <a:rPr lang="en-US" sz="2400" dirty="0" err="1"/>
              <a:t>dyadics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Tensors and matrices</a:t>
            </a:r>
          </a:p>
          <a:p>
            <a:pPr marL="457200" indent="-457200">
              <a:buAutoNum type="arabicPeriod"/>
            </a:pPr>
            <a:r>
              <a:rPr lang="en-US" sz="2400" dirty="0"/>
              <a:t>Rotations and coordinate transformations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Gradients of vector fields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D56FF-C4D3-CA4B-A00C-42045B874756}"/>
              </a:ext>
            </a:extLst>
          </p:cNvPr>
          <p:cNvSpPr txBox="1"/>
          <p:nvPr/>
        </p:nvSpPr>
        <p:spPr>
          <a:xfrm>
            <a:off x="2223152" y="1389361"/>
            <a:ext cx="774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look at taking derivatives of scalar fields. Now we will look at how to work with gradients of vector fields.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669465"/>
            <a:ext cx="39243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34B-2301-0341-9A85-A7C7CA94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2220358"/>
            <a:ext cx="314960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6D260-B5C1-6D48-AB38-646E17D3ABC3}"/>
              </a:ext>
            </a:extLst>
          </p:cNvPr>
          <p:cNvSpPr txBox="1"/>
          <p:nvPr/>
        </p:nvSpPr>
        <p:spPr>
          <a:xfrm>
            <a:off x="2223152" y="3575513"/>
            <a:ext cx="774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do this with the help of the del or </a:t>
            </a:r>
            <a:r>
              <a:rPr lang="en-US" sz="2400" dirty="0" err="1"/>
              <a:t>nabla</a:t>
            </a:r>
            <a:r>
              <a:rPr lang="en-US" sz="2400" dirty="0"/>
              <a:t> operator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23831B-03BC-3944-A916-C344375D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98" y="2626758"/>
            <a:ext cx="2794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808DC-FF22-A243-940F-1D066EB2170C}"/>
              </a:ext>
            </a:extLst>
          </p:cNvPr>
          <p:cNvSpPr txBox="1"/>
          <p:nvPr/>
        </p:nvSpPr>
        <p:spPr>
          <a:xfrm>
            <a:off x="2223152" y="5890332"/>
            <a:ext cx="774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addition to gradients, del can also be used to find out if vector fields are convergent/divergent or rotating/circulating</a:t>
            </a:r>
          </a:p>
        </p:txBody>
      </p:sp>
    </p:spTree>
    <p:extLst>
      <p:ext uri="{BB962C8B-B14F-4D97-AF65-F5344CB8AC3E}">
        <p14:creationId xmlns:p14="http://schemas.microsoft.com/office/powerpoint/2010/main" val="311783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Gradients of scalar and vector fields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519301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for differentiation of 2-d fields (numerically)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A3C8-0FAF-5D4A-B581-614957693969}"/>
              </a:ext>
            </a:extLst>
          </p:cNvPr>
          <p:cNvSpPr txBox="1"/>
          <p:nvPr/>
        </p:nvSpPr>
        <p:spPr>
          <a:xfrm>
            <a:off x="1175043" y="2517306"/>
            <a:ext cx="97420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Compute the partial derivatives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(-(x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-5&lt;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&lt;5. </a:t>
            </a:r>
            <a:r>
              <a:rPr lang="en-US" sz="2400" dirty="0">
                <a:cs typeface="Times New Roman" panose="02020603050405020304" pitchFamily="18" charset="0"/>
              </a:rPr>
              <a:t>Plot f(</a:t>
            </a:r>
            <a:r>
              <a:rPr lang="en-US" sz="2400" dirty="0" err="1">
                <a:cs typeface="Times New Roman" panose="02020603050405020304" pitchFamily="18" charset="0"/>
              </a:rPr>
              <a:t>x,y</a:t>
            </a:r>
            <a:r>
              <a:rPr lang="en-US" sz="2400" dirty="0">
                <a:cs typeface="Times New Roman" panose="02020603050405020304" pitchFamily="18" charset="0"/>
              </a:rPr>
              <a:t>) in the given domain, and the gradient vector in a grid. Comment on the pattern the gradient makes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Given a vector field, here it is the horizontal velocities of deforming blocks given as </a:t>
            </a:r>
          </a:p>
          <a:p>
            <a:pPr lvl="1">
              <a:spcAft>
                <a:spcPts val="12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mx/r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+ 2ay*cos(a*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my/r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+ 2ax*cos(a*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[0 &lt; 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3] and a = 0.7, m = 3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Compute the gradients of each component of this field.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Plot the vector field and the gradient of each component separately.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3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The del (</a:t>
            </a:r>
            <a:r>
              <a:rPr lang="en-US" sz="2800" b="1" dirty="0" err="1">
                <a:solidFill>
                  <a:srgbClr val="000090"/>
                </a:solidFill>
              </a:rPr>
              <a:t>nabla</a:t>
            </a:r>
            <a:r>
              <a:rPr lang="en-US" sz="2800" b="1" dirty="0">
                <a:solidFill>
                  <a:srgbClr val="000090"/>
                </a:solidFill>
              </a:rPr>
              <a:t>) operator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1608" b="2700"/>
          <a:stretch/>
        </p:blipFill>
        <p:spPr>
          <a:xfrm>
            <a:off x="5342669" y="1403558"/>
            <a:ext cx="1506662" cy="3954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7063C8-7218-0C4D-83A8-302B9DFC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1" y="2165541"/>
            <a:ext cx="5599451" cy="46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FA43D-A40B-8349-B939-92AD055625C8}"/>
              </a:ext>
            </a:extLst>
          </p:cNvPr>
          <p:cNvSpPr txBox="1"/>
          <p:nvPr/>
        </p:nvSpPr>
        <p:spPr>
          <a:xfrm>
            <a:off x="800529" y="133911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Gradient (scalar field)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DD58-8350-904E-B46E-C26E86A7A5BF}"/>
              </a:ext>
            </a:extLst>
          </p:cNvPr>
          <p:cNvSpPr txBox="1"/>
          <p:nvPr/>
        </p:nvSpPr>
        <p:spPr>
          <a:xfrm>
            <a:off x="7477049" y="137740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Gradient (vector field)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96B06C-E83F-3649-91A3-4FFA63156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70" y="3113214"/>
            <a:ext cx="5384800" cy="184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75CC4-C675-DA47-B1DA-6CCB5EED3583}"/>
              </a:ext>
            </a:extLst>
          </p:cNvPr>
          <p:cNvSpPr txBox="1"/>
          <p:nvPr/>
        </p:nvSpPr>
        <p:spPr>
          <a:xfrm>
            <a:off x="7160889" y="5197930"/>
            <a:ext cx="503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- An example is the Jacobian or the design matrix in inverse problems</a:t>
            </a:r>
          </a:p>
          <a:p>
            <a:r>
              <a:rPr lang="en-US" sz="2400" dirty="0"/>
              <a:t>- Also think of strain tensors</a:t>
            </a:r>
          </a:p>
        </p:txBody>
      </p:sp>
    </p:spTree>
    <p:extLst>
      <p:ext uri="{BB962C8B-B14F-4D97-AF65-F5344CB8AC3E}">
        <p14:creationId xmlns:p14="http://schemas.microsoft.com/office/powerpoint/2010/main" val="6155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The del (</a:t>
            </a:r>
            <a:r>
              <a:rPr lang="en-US" sz="2800" b="1" dirty="0" err="1">
                <a:solidFill>
                  <a:srgbClr val="000090"/>
                </a:solidFill>
              </a:rPr>
              <a:t>nabla</a:t>
            </a:r>
            <a:r>
              <a:rPr lang="en-US" sz="2800" b="1" dirty="0">
                <a:solidFill>
                  <a:srgbClr val="000090"/>
                </a:solidFill>
              </a:rPr>
              <a:t>) operator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0" t="-6434" r="-792" b="-7163"/>
          <a:stretch/>
        </p:blipFill>
        <p:spPr>
          <a:xfrm>
            <a:off x="4955569" y="1339113"/>
            <a:ext cx="2280862" cy="461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FA43D-A40B-8349-B939-92AD055625C8}"/>
              </a:ext>
            </a:extLst>
          </p:cNvPr>
          <p:cNvSpPr txBox="1"/>
          <p:nvPr/>
        </p:nvSpPr>
        <p:spPr>
          <a:xfrm>
            <a:off x="800529" y="133911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Divergence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DD58-8350-904E-B46E-C26E86A7A5BF}"/>
              </a:ext>
            </a:extLst>
          </p:cNvPr>
          <p:cNvSpPr txBox="1"/>
          <p:nvPr/>
        </p:nvSpPr>
        <p:spPr>
          <a:xfrm>
            <a:off x="9185546" y="1341708"/>
            <a:ext cx="145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Curl</a:t>
            </a:r>
          </a:p>
        </p:txBody>
      </p:sp>
      <p:pic>
        <p:nvPicPr>
          <p:cNvPr id="2056" name="Picture 8" descr="Divergence - Wikipedia">
            <a:extLst>
              <a:ext uri="{FF2B5EF4-FFF2-40B4-BE49-F238E27FC236}">
                <a16:creationId xmlns:a16="http://schemas.microsoft.com/office/drawing/2014/main" id="{2E28396D-2ECE-4A4B-BA97-088B68FC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890" y="2249397"/>
            <a:ext cx="7202113" cy="39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0493DC3-4FCB-BC41-97E3-4AC9FE4D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31" y="2156930"/>
            <a:ext cx="4386314" cy="43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124854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(solve analytically and 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0FBA8-73B4-D44E-A96A-FECAF6BD1BD9}"/>
              </a:ext>
            </a:extLst>
          </p:cNvPr>
          <p:cNvSpPr txBox="1"/>
          <p:nvPr/>
        </p:nvSpPr>
        <p:spPr>
          <a:xfrm>
            <a:off x="1210902" y="2062830"/>
            <a:ext cx="95189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The temperature field at any point in a lake is given by 			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log(1+x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cs typeface="Times New Roman" panose="02020603050405020304" pitchFamily="18" charset="0"/>
              </a:rPr>
              <a:t>Plot this scalar field at the lake surface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  <a:r>
              <a:rPr lang="en-US" sz="2400" dirty="0">
                <a:cs typeface="Times New Roman" panose="02020603050405020304" pitchFamily="18" charset="0"/>
              </a:rPr>
              <a:t>) and at 1 unit below the surface (z=1).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Compute the gradient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cs typeface="Times New Roman" panose="02020603050405020304" pitchFamily="18" charset="0"/>
              </a:rPr>
              <a:t>. Plot this vector field at the lake surface.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At the 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(1,1,0) </a:t>
            </a:r>
            <a:r>
              <a:rPr lang="en-US" sz="2400" dirty="0">
                <a:cs typeface="Times New Roman" panose="02020603050405020304" pitchFamily="18" charset="0"/>
              </a:rPr>
              <a:t>on the lake surface, a boat is moving in </a:t>
            </a:r>
            <a:r>
              <a:rPr lang="en-US" sz="2400">
                <a:cs typeface="Times New Roman" panose="02020603050405020304" pitchFamily="18" charset="0"/>
              </a:rPr>
              <a:t>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&lt;3,1,0&gt; </a:t>
            </a:r>
            <a:r>
              <a:rPr lang="en-US" sz="2400" dirty="0">
                <a:cs typeface="Times New Roman" panose="02020603050405020304" pitchFamily="18" charset="0"/>
              </a:rPr>
              <a:t>direction. First calculate the unit vector for the boat’s motion, and then compute the directional directive of the temperature field as seen by the boat. Hint: directional derivatives are projections of the gradient vector along some unit vector.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88" y="2660189"/>
            <a:ext cx="4336551" cy="871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4CFC7-F55D-C142-90A7-16D16D026A1C}"/>
              </a:ext>
            </a:extLst>
          </p:cNvPr>
          <p:cNvSpPr txBox="1"/>
          <p:nvPr/>
        </p:nvSpPr>
        <p:spPr>
          <a:xfrm>
            <a:off x="2036685" y="4314454"/>
            <a:ext cx="8118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Derive the individual components of the rotation matrix using the dot product of the rotated and original coordinate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B56D2-8D2F-9A44-96A4-9C7E99C1B03D}"/>
              </a:ext>
            </a:extLst>
          </p:cNvPr>
          <p:cNvSpPr txBox="1"/>
          <p:nvPr/>
        </p:nvSpPr>
        <p:spPr>
          <a:xfrm>
            <a:off x="2036685" y="5361871"/>
            <a:ext cx="811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rotate tensors?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706074-5C2D-8F4A-B7D1-23DD4C30E2C8}"/>
              </a:ext>
            </a:extLst>
          </p:cNvPr>
          <p:cNvSpPr/>
          <p:nvPr/>
        </p:nvSpPr>
        <p:spPr>
          <a:xfrm>
            <a:off x="6272463" y="2566737"/>
            <a:ext cx="2085474" cy="978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55" y="4643102"/>
            <a:ext cx="4336551" cy="871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54F65-8271-0444-8441-38C412637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332" y="2771850"/>
            <a:ext cx="2554222" cy="1203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1A570-AF4F-3340-8465-DEF18413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41" y="2623528"/>
            <a:ext cx="2419480" cy="1500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0E641-2D77-3F45-ABDD-849383580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64393"/>
            <a:ext cx="1766656" cy="4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tensors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CD2B0-90EC-944B-8EE4-8CD7261C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1964940"/>
            <a:ext cx="1668707" cy="89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89392-5E6F-444D-8D4C-4219726C3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5"/>
          <a:stretch/>
        </p:blipFill>
        <p:spPr>
          <a:xfrm>
            <a:off x="472825" y="2942047"/>
            <a:ext cx="1900365" cy="48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01E90C-41C0-EC45-B3A0-4623299B8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98" r="38999"/>
          <a:stretch/>
        </p:blipFill>
        <p:spPr>
          <a:xfrm>
            <a:off x="3527427" y="3842535"/>
            <a:ext cx="4965908" cy="476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F1E18-E0ED-1F42-B17E-1F4AE2E3F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152303" y="2161311"/>
            <a:ext cx="2498053" cy="60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79C6A6-63D5-0D45-AC11-B46BC1365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217" y="5463547"/>
            <a:ext cx="18796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A4F704-B5F0-CD4A-BCA8-41451954B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96" t="1532"/>
          <a:stretch/>
        </p:blipFill>
        <p:spPr>
          <a:xfrm>
            <a:off x="5904566" y="4525617"/>
            <a:ext cx="3183355" cy="4877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05FE0-4C5A-C547-AE9E-7330262E2EE6}"/>
              </a:ext>
            </a:extLst>
          </p:cNvPr>
          <p:cNvCxnSpPr/>
          <p:nvPr/>
        </p:nvCxnSpPr>
        <p:spPr>
          <a:xfrm>
            <a:off x="6534364" y="5116530"/>
            <a:ext cx="20856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64F092-1F5C-F043-ABB9-5BEE5C650B46}"/>
              </a:ext>
            </a:extLst>
          </p:cNvPr>
          <p:cNvSpPr txBox="1"/>
          <p:nvPr/>
        </p:nvSpPr>
        <p:spPr>
          <a:xfrm>
            <a:off x="38022" y="1392094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Vector rotations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E6522-398C-0B4A-BC9F-F1A8E910CC48}"/>
              </a:ext>
            </a:extLst>
          </p:cNvPr>
          <p:cNvSpPr txBox="1"/>
          <p:nvPr/>
        </p:nvSpPr>
        <p:spPr>
          <a:xfrm>
            <a:off x="3769667" y="1596443"/>
            <a:ext cx="552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a tensor transformation from </a:t>
            </a:r>
            <a:r>
              <a:rPr lang="en-US" sz="2400" b="1" dirty="0"/>
              <a:t>u</a:t>
            </a:r>
            <a:r>
              <a:rPr lang="en-US" sz="2400" dirty="0"/>
              <a:t> -&gt; </a:t>
            </a:r>
            <a:r>
              <a:rPr lang="en-US" sz="2400" b="1" dirty="0"/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6D5C2-67B9-BA46-AD6F-85F46050AE5E}"/>
              </a:ext>
            </a:extLst>
          </p:cNvPr>
          <p:cNvSpPr txBox="1"/>
          <p:nvPr/>
        </p:nvSpPr>
        <p:spPr>
          <a:xfrm>
            <a:off x="3027023" y="3290517"/>
            <a:ext cx="306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rotate </a:t>
            </a:r>
            <a:r>
              <a:rPr lang="en-US" sz="24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33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4118-DA05-BF4D-B3E5-CC8925CB7A3C}"/>
              </a:ext>
            </a:extLst>
          </p:cNvPr>
          <p:cNvSpPr txBox="1"/>
          <p:nvPr/>
        </p:nvSpPr>
        <p:spPr>
          <a:xfrm>
            <a:off x="726831" y="2344147"/>
            <a:ext cx="10747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For a fault with dip = 30º, calculate the unit vector in the dip direction (d) and in the direction normal to the plane (n).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This fault exists in a stress field given by a symmetric stress tensor [s</a:t>
            </a:r>
            <a:r>
              <a:rPr lang="en-US" sz="2200" baseline="-25000" dirty="0"/>
              <a:t>22</a:t>
            </a:r>
            <a:r>
              <a:rPr lang="en-US" sz="2200" dirty="0"/>
              <a:t>,s</a:t>
            </a:r>
            <a:r>
              <a:rPr lang="en-US" sz="2200" baseline="-25000" dirty="0"/>
              <a:t>23</a:t>
            </a:r>
            <a:r>
              <a:rPr lang="en-US" sz="2200" dirty="0"/>
              <a:t>,s</a:t>
            </a:r>
            <a:r>
              <a:rPr lang="en-US" sz="2200" baseline="-25000" dirty="0"/>
              <a:t>33</a:t>
            </a:r>
            <a:r>
              <a:rPr lang="en-US" sz="2200" dirty="0"/>
              <a:t>]. Compute the traction vector on this fault plane. Hint: traction vectors are the projection of the stress tensor onto a given plane. And a plane is uniquely described by the vector normal to it i.e. (n)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200" dirty="0"/>
              <a:t>Project this computed traction vector onto the dip direction (d) and the fault-normal direction (n). These are the shear-traction and normal-traction respectively. Compare these expressions with the components you would have obtained simply by rotating the stress tensor by the dip angle. Hint: [S’] = [R][S][R’]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386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BB78-698D-6E4C-AAB5-84B0353DCAB5}"/>
              </a:ext>
            </a:extLst>
          </p:cNvPr>
          <p:cNvSpPr txBox="1"/>
          <p:nvPr/>
        </p:nvSpPr>
        <p:spPr>
          <a:xfrm>
            <a:off x="2097867" y="1490008"/>
            <a:ext cx="7996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For the provided polygons and velocity vectors in a spherical coordinate system, first project them onto a cartesian coordinate system. Plot the original and transformed data.</a:t>
            </a:r>
          </a:p>
          <a:p>
            <a:pPr marL="457200" indent="-457200">
              <a:buAutoNum type="arabicPeriod"/>
            </a:pPr>
            <a:r>
              <a:rPr lang="en-US" sz="2400" dirty="0"/>
              <a:t>The data represent the motion of the India-Eurasia collision as seen in the GPS-derived velocity field. Rotate the data and the polygons by 20º to a fault-based coordinate system.</a:t>
            </a:r>
          </a:p>
          <a:p>
            <a:pPr marL="457200" indent="-457200">
              <a:buAutoNum type="arabicPeriod"/>
            </a:pPr>
            <a:r>
              <a:rPr lang="en-US" sz="2400" dirty="0"/>
              <a:t>How would you estimate the motion of all the sites relative to an India-fixed coordinate system?</a:t>
            </a:r>
          </a:p>
        </p:txBody>
      </p:sp>
    </p:spTree>
    <p:extLst>
      <p:ext uri="{BB962C8B-B14F-4D97-AF65-F5344CB8AC3E}">
        <p14:creationId xmlns:p14="http://schemas.microsoft.com/office/powerpoint/2010/main" val="27630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365018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FD2AF-E65C-9E44-9408-92241F3AAFE1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In physical space, they have magnitude and direction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limited to physical space – you need a </a:t>
            </a:r>
            <a:r>
              <a:rPr lang="en-US" sz="2400" u="sng" dirty="0"/>
              <a:t>basis or coordinate system </a:t>
            </a:r>
            <a:r>
              <a:rPr lang="en-US" sz="2400" dirty="0"/>
              <a:t>to describe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9C928-48AA-344E-9091-36165812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3545794"/>
            <a:ext cx="79756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548DB-D75D-684A-9A97-DFE3B132AD60}"/>
              </a:ext>
            </a:extLst>
          </p:cNvPr>
          <p:cNvSpPr txBox="1"/>
          <p:nvPr/>
        </p:nvSpPr>
        <p:spPr>
          <a:xfrm>
            <a:off x="2228636" y="4952750"/>
            <a:ext cx="66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be orthonormal if? </a:t>
            </a:r>
          </a:p>
          <a:p>
            <a:pPr algn="ctr"/>
            <a:r>
              <a:rPr lang="en-US" sz="2400" dirty="0"/>
              <a:t>Are they always orthogonal?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0FBFB-C5F0-3344-A369-2DC0B3C711DE}"/>
              </a:ext>
            </a:extLst>
          </p:cNvPr>
          <p:cNvCxnSpPr/>
          <p:nvPr/>
        </p:nvCxnSpPr>
        <p:spPr>
          <a:xfrm flipH="1" flipV="1">
            <a:off x="3708971" y="4002994"/>
            <a:ext cx="1325366" cy="91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A1345-897D-A945-823A-C541F911E7D1}"/>
              </a:ext>
            </a:extLst>
          </p:cNvPr>
          <p:cNvCxnSpPr>
            <a:cxnSpLocks/>
          </p:cNvCxnSpPr>
          <p:nvPr/>
        </p:nvCxnSpPr>
        <p:spPr>
          <a:xfrm flipH="1" flipV="1">
            <a:off x="5085708" y="3967708"/>
            <a:ext cx="256854" cy="94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94A777-CC87-5141-A895-DC3A33C06A42}"/>
              </a:ext>
            </a:extLst>
          </p:cNvPr>
          <p:cNvCxnSpPr>
            <a:cxnSpLocks/>
          </p:cNvCxnSpPr>
          <p:nvPr/>
        </p:nvCxnSpPr>
        <p:spPr>
          <a:xfrm flipV="1">
            <a:off x="5568593" y="3987584"/>
            <a:ext cx="938088" cy="92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80D9B-4510-DF43-AE63-D505F506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430" y="1302254"/>
            <a:ext cx="4929139" cy="10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8652E-6F17-B94A-9930-07AE82AA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18"/>
            <a:ext cx="12154245" cy="244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1D099-635E-554A-8A32-FF8E56EEA1A5}"/>
              </a:ext>
            </a:extLst>
          </p:cNvPr>
          <p:cNvSpPr txBox="1"/>
          <p:nvPr/>
        </p:nvSpPr>
        <p:spPr>
          <a:xfrm>
            <a:off x="4159321" y="4140487"/>
            <a:ext cx="38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(finite) rotation a vector?</a:t>
            </a:r>
          </a:p>
        </p:txBody>
      </p:sp>
    </p:spTree>
    <p:extLst>
      <p:ext uri="{BB962C8B-B14F-4D97-AF65-F5344CB8AC3E}">
        <p14:creationId xmlns:p14="http://schemas.microsoft.com/office/powerpoint/2010/main" val="28575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18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D9E76-25EB-C347-861F-1BAD5E15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19" y="1433119"/>
            <a:ext cx="6946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38730-60B9-B549-AF36-9AF5458E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69" y="2526101"/>
            <a:ext cx="87122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62A88-8E82-E644-ADEF-1573E733F910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Dot product – a projection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1F9DB-0666-574D-A8A5-660790F7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59" y="3256551"/>
            <a:ext cx="3352800" cy="336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19D4-3D76-3E4C-B952-072A9E8F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59" y="4304751"/>
            <a:ext cx="3771900" cy="469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239F0-0D26-6449-97DB-D828D361E90A}"/>
              </a:ext>
            </a:extLst>
          </p:cNvPr>
          <p:cNvCxnSpPr/>
          <p:nvPr/>
        </p:nvCxnSpPr>
        <p:spPr>
          <a:xfrm>
            <a:off x="3657600" y="3698697"/>
            <a:ext cx="688369" cy="1767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7B90F-0A80-0441-A325-7ED0E1CF2648}"/>
              </a:ext>
            </a:extLst>
          </p:cNvPr>
          <p:cNvSpPr txBox="1"/>
          <p:nvPr/>
        </p:nvSpPr>
        <p:spPr>
          <a:xfrm>
            <a:off x="4726326" y="5107866"/>
            <a:ext cx="597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Tells us if vectors are parallel or at an 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7747C-34C8-C64C-AC2B-AEBBA1686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59" y="3809251"/>
            <a:ext cx="25273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E18EB4-B675-3141-8510-7111A7A5AA7B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Multiplication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680877-DF69-4A40-A046-8062D6644924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 product – a 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6F51E-A001-6546-A334-B2C9D356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69" y="2433763"/>
            <a:ext cx="36068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AC90A-FB7B-954B-948A-15EF71AB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93" y="3014538"/>
            <a:ext cx="53975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306C2-A927-D547-9792-18E1857DD6B9}"/>
              </a:ext>
            </a:extLst>
          </p:cNvPr>
          <p:cNvSpPr txBox="1"/>
          <p:nvPr/>
        </p:nvSpPr>
        <p:spPr>
          <a:xfrm>
            <a:off x="7570876" y="4757077"/>
            <a:ext cx="444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Also tells us if vectors are parallel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B4D1A-F25F-B04E-929F-4E9537D6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0103"/>
            <a:ext cx="3222090" cy="2547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AE073-007B-1D42-A4F0-DA251469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84" y="3952480"/>
            <a:ext cx="3624601" cy="2881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AB43E-3399-694F-BCDD-B664968AEF9C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203A3-392C-AE42-97C2-E066142D75AD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Dyadic product – make tensors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5BB2E-0F25-6044-AD6E-E0DE316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2388742"/>
            <a:ext cx="19177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3C658-F826-064D-BC7E-117A2190B3AC}"/>
              </a:ext>
            </a:extLst>
          </p:cNvPr>
          <p:cNvSpPr txBox="1"/>
          <p:nvPr/>
        </p:nvSpPr>
        <p:spPr>
          <a:xfrm>
            <a:off x="4029431" y="3429000"/>
            <a:ext cx="41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 this out in matrix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3BE3C-C11A-0B4D-9877-0F3179A4BCBF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5508873" y="1637812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 rule for differentiation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E284-34BB-8641-A968-5C63E3CF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0350"/>
            <a:ext cx="3162300" cy="1257300"/>
          </a:xfrm>
          <a:prstGeom prst="rect">
            <a:avLst/>
          </a:prstGeom>
        </p:spPr>
      </p:pic>
      <p:pic>
        <p:nvPicPr>
          <p:cNvPr id="1028" name="Picture 4" descr="Derivative formulas | Differential calculus, Ap calculus, Math formulas">
            <a:extLst>
              <a:ext uri="{FF2B5EF4-FFF2-40B4-BE49-F238E27FC236}">
                <a16:creationId xmlns:a16="http://schemas.microsoft.com/office/drawing/2014/main" id="{F7945B81-B50E-7048-9B39-5C8AB783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6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1056097" y="1519301"/>
            <a:ext cx="1007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set for differentiation of a scalar field (analytically and numerically)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A3C8-0FAF-5D4A-B581-614957693969}"/>
              </a:ext>
            </a:extLst>
          </p:cNvPr>
          <p:cNvSpPr txBox="1"/>
          <p:nvPr/>
        </p:nvSpPr>
        <p:spPr>
          <a:xfrm>
            <a:off x="1175043" y="2517306"/>
            <a:ext cx="9742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2x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- 6x + 3 for -5&lt;x&lt;5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(5x – 8)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2&lt;x&lt;5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en-US" sz="2400" dirty="0"/>
              <a:t>Compute the derivative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(x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)(1-x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-1&lt;x&lt;1 and plot f, f’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The timeseries of a tide gauge reading can be described by the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z(t) = (6t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)/(4t+1). </a:t>
            </a:r>
            <a:r>
              <a:rPr lang="en-US" sz="2400" dirty="0">
                <a:cs typeface="Times New Roman" panose="02020603050405020304" pitchFamily="18" charset="0"/>
              </a:rPr>
              <a:t>Determine when sea level is rising, and when is it falling?</a:t>
            </a: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8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949</Words>
  <Application>Microsoft Macintosh PowerPoint</Application>
  <PresentationFormat>Widescreen</PresentationFormat>
  <Paragraphs>96</Paragraphs>
  <Slides>19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 Hill</dc:creator>
  <cp:lastModifiedBy>#MALLICK RISHAV#</cp:lastModifiedBy>
  <cp:revision>364</cp:revision>
  <dcterms:created xsi:type="dcterms:W3CDTF">2011-12-19T02:43:06Z</dcterms:created>
  <dcterms:modified xsi:type="dcterms:W3CDTF">2021-05-06T09:04:27Z</dcterms:modified>
</cp:coreProperties>
</file>