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69" r:id="rId3"/>
    <p:sldId id="265" r:id="rId4"/>
    <p:sldId id="260" r:id="rId5"/>
    <p:sldId id="261" r:id="rId6"/>
    <p:sldId id="278" r:id="rId7"/>
    <p:sldId id="271" r:id="rId8"/>
    <p:sldId id="263" r:id="rId9"/>
    <p:sldId id="270" r:id="rId10"/>
    <p:sldId id="264" r:id="rId11"/>
    <p:sldId id="277" r:id="rId12"/>
    <p:sldId id="272" r:id="rId13"/>
    <p:sldId id="276" r:id="rId14"/>
    <p:sldId id="266" r:id="rId15"/>
    <p:sldId id="267" r:id="rId16"/>
    <p:sldId id="27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36A3F-2453-5D45-ADBD-8F030C3F02C6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392C1-237B-9D4F-B687-A9ED0BF3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392C1-237B-9D4F-B687-A9ED0BF3B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6 equations are interlinked, actually there are only 3 independent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392C1-237B-9D4F-B687-A9ED0BF3B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F99-EC1A-0449-A74E-A6D89C7B7276}" type="datetimeFigureOut">
              <a:rPr lang="en-US" smtClean="0"/>
              <a:pPr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C345D-B6F2-CF4B-A8CF-A4691CA77469}"/>
              </a:ext>
            </a:extLst>
          </p:cNvPr>
          <p:cNvSpPr txBox="1"/>
          <p:nvPr/>
        </p:nvSpPr>
        <p:spPr>
          <a:xfrm>
            <a:off x="3924728" y="1356489"/>
            <a:ext cx="469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Deformation gradient (for coordinates)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B2EC4-A490-5C4F-AAE3-566D787C0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77"/>
          <a:stretch/>
        </p:blipFill>
        <p:spPr>
          <a:xfrm>
            <a:off x="2280857" y="2692513"/>
            <a:ext cx="2626445" cy="116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EDF096-ED4E-2B49-B829-F9C5398C7719}"/>
              </a:ext>
            </a:extLst>
          </p:cNvPr>
          <p:cNvSpPr txBox="1"/>
          <p:nvPr/>
        </p:nvSpPr>
        <p:spPr>
          <a:xfrm>
            <a:off x="5635262" y="2322932"/>
            <a:ext cx="2988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Displacement gradient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D1A59-52C9-B84D-89C4-5D774160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150" y="3092476"/>
            <a:ext cx="2476500" cy="4953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9E3FA-02E2-D848-BEAF-774CCF5D58D6}"/>
              </a:ext>
            </a:extLst>
          </p:cNvPr>
          <p:cNvCxnSpPr>
            <a:cxnSpLocks/>
          </p:cNvCxnSpPr>
          <p:nvPr/>
        </p:nvCxnSpPr>
        <p:spPr>
          <a:xfrm flipH="1">
            <a:off x="6162086" y="2754416"/>
            <a:ext cx="588035" cy="32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32194AE-F003-3749-A1F1-3EB5CF85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887" y="4164758"/>
            <a:ext cx="3151048" cy="3419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3D9E47-90B7-8345-9965-D377487A3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150" y="5083642"/>
            <a:ext cx="2222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Displacements from strains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0CC9-4481-974A-9B0E-7E7B56A40347}"/>
              </a:ext>
            </a:extLst>
          </p:cNvPr>
          <p:cNvSpPr txBox="1"/>
          <p:nvPr/>
        </p:nvSpPr>
        <p:spPr>
          <a:xfrm>
            <a:off x="700584" y="1454581"/>
            <a:ext cx="10370053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Given a strain tensor (symmetric), first verify if it indeed represents a compatible strain tensor and then integrate it to compute displacements analytically (and numerically)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1-d problem, 0 &lt; x &lt; 5: </a:t>
            </a:r>
            <a:r>
              <a:rPr lang="el-GR" sz="2200" dirty="0"/>
              <a:t>ε</a:t>
            </a:r>
            <a:r>
              <a:rPr lang="en-US" sz="2200" baseline="-25000" dirty="0"/>
              <a:t>xx</a:t>
            </a:r>
            <a:r>
              <a:rPr lang="en-US" sz="2200" dirty="0"/>
              <a:t> = log(x), compute </a:t>
            </a:r>
            <a:r>
              <a:rPr lang="en-US" sz="2200" dirty="0" err="1"/>
              <a:t>u</a:t>
            </a:r>
            <a:r>
              <a:rPr lang="en-US" sz="2200" baseline="-25000" dirty="0" err="1"/>
              <a:t>x</a:t>
            </a:r>
            <a:endParaRPr lang="en-US" sz="2200" baseline="-25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baseline="-25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2-d problem, 0 &lt; x &lt; 1, 0 &lt; y &lt; 1: </a:t>
            </a:r>
            <a:r>
              <a:rPr lang="en-US" sz="2200" dirty="0" err="1"/>
              <a:t>e</a:t>
            </a:r>
            <a:r>
              <a:rPr lang="en-US" sz="2200" baseline="-25000" dirty="0" err="1"/>
              <a:t>xx</a:t>
            </a:r>
            <a:r>
              <a:rPr lang="en-US" sz="2200" dirty="0" err="1"/>
              <a:t>,e</a:t>
            </a:r>
            <a:r>
              <a:rPr lang="en-US" sz="2200" baseline="-25000" dirty="0" err="1"/>
              <a:t>yy</a:t>
            </a:r>
            <a:r>
              <a:rPr lang="en-US" sz="2200" dirty="0" err="1"/>
              <a:t>,e</a:t>
            </a:r>
            <a:r>
              <a:rPr lang="en-US" sz="2200" baseline="-25000" dirty="0" err="1"/>
              <a:t>zz</a:t>
            </a:r>
            <a:r>
              <a:rPr lang="en-US" sz="2200" dirty="0" err="1"/>
              <a:t>,e</a:t>
            </a:r>
            <a:r>
              <a:rPr lang="en-US" sz="2200" baseline="-25000" dirty="0" err="1"/>
              <a:t>xy</a:t>
            </a:r>
            <a:r>
              <a:rPr lang="en-US" sz="2200" dirty="0"/>
              <a:t> = 0, 							     </a:t>
            </a:r>
            <a:r>
              <a:rPr lang="en-US" sz="2200" dirty="0" err="1"/>
              <a:t>e</a:t>
            </a:r>
            <a:r>
              <a:rPr lang="en-US" sz="2200" baseline="-25000" dirty="0" err="1"/>
              <a:t>zx</a:t>
            </a:r>
            <a:r>
              <a:rPr lang="en-US" sz="2200" dirty="0"/>
              <a:t> = x/(x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	</a:t>
            </a:r>
            <a:r>
              <a:rPr lang="en-US" sz="2200" dirty="0" err="1"/>
              <a:t>e</a:t>
            </a:r>
            <a:r>
              <a:rPr lang="en-US" sz="2200" baseline="-25000" dirty="0" err="1"/>
              <a:t>zy</a:t>
            </a:r>
            <a:r>
              <a:rPr lang="en-US" sz="2200" dirty="0"/>
              <a:t> = y/(x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2</a:t>
            </a:r>
            <a:r>
              <a:rPr lang="en-US" sz="2200" dirty="0"/>
              <a:t>), compute </a:t>
            </a:r>
            <a:r>
              <a:rPr lang="en-US" sz="2200" dirty="0" err="1"/>
              <a:t>u</a:t>
            </a:r>
            <a:r>
              <a:rPr lang="en-US" sz="2200" baseline="-25000" dirty="0" err="1"/>
              <a:t>z</a:t>
            </a:r>
            <a:endParaRPr lang="en-US" sz="2200" baseline="-25000" dirty="0"/>
          </a:p>
          <a:p>
            <a:pPr lvl="1"/>
            <a:endParaRPr lang="en-US" sz="2200" baseline="-25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2-d problem, 0 &lt; x &lt; 1, 0 &lt; y &lt; 1: </a:t>
            </a:r>
            <a:r>
              <a:rPr lang="en-US" sz="2200" dirty="0" err="1"/>
              <a:t>e</a:t>
            </a:r>
            <a:r>
              <a:rPr lang="en-US" sz="2200" baseline="-25000" dirty="0" err="1"/>
              <a:t>zz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e</a:t>
            </a:r>
            <a:r>
              <a:rPr lang="en-US" sz="2200" baseline="-25000" dirty="0" err="1"/>
              <a:t>zx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e</a:t>
            </a:r>
            <a:r>
              <a:rPr lang="en-US" sz="2200" baseline="-25000" dirty="0" err="1"/>
              <a:t>zy</a:t>
            </a:r>
            <a:r>
              <a:rPr lang="en-US" sz="2200" baseline="-25000" dirty="0"/>
              <a:t> </a:t>
            </a:r>
            <a:r>
              <a:rPr lang="en-US" sz="2200" dirty="0"/>
              <a:t>= 0,</a:t>
            </a:r>
          </a:p>
          <a:p>
            <a:pPr lvl="1"/>
            <a:r>
              <a:rPr lang="en-US" sz="2200" dirty="0"/>
              <a:t>	</a:t>
            </a:r>
            <a:r>
              <a:rPr lang="en-US" sz="2200" dirty="0" err="1"/>
              <a:t>e</a:t>
            </a:r>
            <a:r>
              <a:rPr lang="en-US" sz="2200" baseline="-25000" dirty="0" err="1"/>
              <a:t>xx</a:t>
            </a:r>
            <a:r>
              <a:rPr lang="en-US" sz="2200" dirty="0"/>
              <a:t> = ((k+1)x</a:t>
            </a:r>
            <a:r>
              <a:rPr lang="en-US" sz="2200" baseline="30000" dirty="0"/>
              <a:t>2</a:t>
            </a:r>
            <a:r>
              <a:rPr lang="en-US" sz="2200" dirty="0"/>
              <a:t>y + (k-3)y</a:t>
            </a:r>
            <a:r>
              <a:rPr lang="en-US" sz="2200" baseline="30000" dirty="0"/>
              <a:t>3</a:t>
            </a:r>
            <a:r>
              <a:rPr lang="en-US" sz="2200" dirty="0"/>
              <a:t>)/(x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r>
              <a:rPr lang="en-US" sz="2200" dirty="0"/>
              <a:t> </a:t>
            </a:r>
          </a:p>
          <a:p>
            <a:pPr lvl="2"/>
            <a:r>
              <a:rPr lang="en-US" sz="2200" dirty="0" err="1"/>
              <a:t>e</a:t>
            </a:r>
            <a:r>
              <a:rPr lang="en-US" sz="2200" baseline="-25000" dirty="0" err="1"/>
              <a:t>yy</a:t>
            </a:r>
            <a:r>
              <a:rPr lang="en-US" sz="2200" dirty="0"/>
              <a:t> = ((k-3)x</a:t>
            </a:r>
            <a:r>
              <a:rPr lang="en-US" sz="2200" baseline="30000" dirty="0"/>
              <a:t>2</a:t>
            </a:r>
            <a:r>
              <a:rPr lang="en-US" sz="2200" dirty="0"/>
              <a:t>y + (k+1)y</a:t>
            </a:r>
            <a:r>
              <a:rPr lang="en-US" sz="2200" baseline="30000" dirty="0"/>
              <a:t>3</a:t>
            </a:r>
            <a:r>
              <a:rPr lang="en-US" sz="2200" dirty="0"/>
              <a:t>) /(x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</a:p>
          <a:p>
            <a:pPr lvl="2"/>
            <a:r>
              <a:rPr lang="en-US" sz="2200" dirty="0" err="1"/>
              <a:t>e</a:t>
            </a:r>
            <a:r>
              <a:rPr lang="en-US" sz="2200" baseline="-25000" dirty="0" err="1"/>
              <a:t>xy</a:t>
            </a:r>
            <a:r>
              <a:rPr lang="en-US" sz="2200" dirty="0"/>
              <a:t> = (4xy</a:t>
            </a:r>
            <a:r>
              <a:rPr lang="en-US" sz="2200" baseline="30000" dirty="0"/>
              <a:t>2</a:t>
            </a:r>
            <a:r>
              <a:rPr lang="en-US" sz="2200" dirty="0"/>
              <a:t>)/(x</a:t>
            </a:r>
            <a:r>
              <a:rPr lang="en-US" sz="2200" baseline="30000" dirty="0"/>
              <a:t>2</a:t>
            </a:r>
            <a:r>
              <a:rPr lang="en-US" sz="2200" dirty="0"/>
              <a:t> + y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r>
              <a:rPr lang="en-US" sz="2200" dirty="0"/>
              <a:t>, compute </a:t>
            </a:r>
            <a:r>
              <a:rPr lang="en-US" sz="2200" dirty="0" err="1"/>
              <a:t>u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u</a:t>
            </a:r>
            <a:r>
              <a:rPr lang="en-US" sz="2200" baseline="-25000" dirty="0" err="1"/>
              <a:t>y</a:t>
            </a:r>
            <a:r>
              <a:rPr lang="en-US" sz="2200" dirty="0"/>
              <a:t> (for k = 4)</a:t>
            </a:r>
          </a:p>
        </p:txBody>
      </p:sp>
    </p:spTree>
    <p:extLst>
      <p:ext uri="{BB962C8B-B14F-4D97-AF65-F5344CB8AC3E}">
        <p14:creationId xmlns:p14="http://schemas.microsoft.com/office/powerpoint/2010/main" val="339719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Principal Strains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A5E6-CCB3-6A46-A450-DA9463A340A5}"/>
              </a:ext>
            </a:extLst>
          </p:cNvPr>
          <p:cNvSpPr txBox="1"/>
          <p:nvPr/>
        </p:nvSpPr>
        <p:spPr>
          <a:xfrm>
            <a:off x="777407" y="1358628"/>
            <a:ext cx="103700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strain tensor can be rotated such that all the off-diagonal components vanish and we are left only with diagonal terms – principal strains</a:t>
            </a:r>
          </a:p>
          <a:p>
            <a:endParaRPr lang="en-US" sz="2200" dirty="0"/>
          </a:p>
          <a:p>
            <a:r>
              <a:rPr lang="en-US" sz="2200" dirty="0"/>
              <a:t>For any square matrix, we can compute ‘eigenvalues’ and ‘eigenvectors’ – characteristic polynomial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23641-D92A-9B40-A0F4-54DE5D5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1" y="3224134"/>
            <a:ext cx="7035798" cy="36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Principal Strains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A5E6-CCB3-6A46-A450-DA9463A340A5}"/>
              </a:ext>
            </a:extLst>
          </p:cNvPr>
          <p:cNvSpPr txBox="1"/>
          <p:nvPr/>
        </p:nvSpPr>
        <p:spPr>
          <a:xfrm>
            <a:off x="777407" y="1358628"/>
            <a:ext cx="1037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strain tensor can be rotated such that all the off-diagonal components vanish and we are left only with diagonal terms – principal strains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C3F80-5C1F-4343-9598-3E91F0B7A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52"/>
          <a:stretch/>
        </p:blipFill>
        <p:spPr>
          <a:xfrm>
            <a:off x="1931580" y="2128069"/>
            <a:ext cx="8328840" cy="42706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BB6DE-E54C-A845-BA49-015A390C536F}"/>
              </a:ext>
            </a:extLst>
          </p:cNvPr>
          <p:cNvCxnSpPr/>
          <p:nvPr/>
        </p:nvCxnSpPr>
        <p:spPr>
          <a:xfrm>
            <a:off x="4212404" y="3565133"/>
            <a:ext cx="0" cy="16644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9CEF6-05C1-DA45-9810-85E66856EA78}"/>
              </a:ext>
            </a:extLst>
          </p:cNvPr>
          <p:cNvCxnSpPr>
            <a:cxnSpLocks/>
          </p:cNvCxnSpPr>
          <p:nvPr/>
        </p:nvCxnSpPr>
        <p:spPr>
          <a:xfrm flipH="1">
            <a:off x="3346806" y="4375079"/>
            <a:ext cx="173119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A3EDA-252E-BD4F-A641-2D799F67D201}"/>
              </a:ext>
            </a:extLst>
          </p:cNvPr>
          <p:cNvCxnSpPr/>
          <p:nvPr/>
        </p:nvCxnSpPr>
        <p:spPr>
          <a:xfrm>
            <a:off x="8393970" y="3565842"/>
            <a:ext cx="0" cy="166441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4176B-5CE8-9442-A524-B08D2003837D}"/>
              </a:ext>
            </a:extLst>
          </p:cNvPr>
          <p:cNvCxnSpPr>
            <a:cxnSpLocks/>
          </p:cNvCxnSpPr>
          <p:nvPr/>
        </p:nvCxnSpPr>
        <p:spPr>
          <a:xfrm flipH="1">
            <a:off x="7528372" y="4375788"/>
            <a:ext cx="173119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Principal Strains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A5E6-CCB3-6A46-A450-DA9463A340A5}"/>
              </a:ext>
            </a:extLst>
          </p:cNvPr>
          <p:cNvSpPr txBox="1"/>
          <p:nvPr/>
        </p:nvSpPr>
        <p:spPr>
          <a:xfrm>
            <a:off x="777407" y="1358628"/>
            <a:ext cx="1037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strain tensor can be rotated such that all the off-diagonal components vanish and we are left only with diagonal terms – principal strains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C3F80-5C1F-4343-9598-3E91F0B7A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52"/>
          <a:stretch/>
        </p:blipFill>
        <p:spPr>
          <a:xfrm>
            <a:off x="1931580" y="2128069"/>
            <a:ext cx="8328840" cy="42706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BB6DE-E54C-A845-BA49-015A390C536F}"/>
              </a:ext>
            </a:extLst>
          </p:cNvPr>
          <p:cNvCxnSpPr/>
          <p:nvPr/>
        </p:nvCxnSpPr>
        <p:spPr>
          <a:xfrm>
            <a:off x="4212404" y="3565133"/>
            <a:ext cx="0" cy="16644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9CEF6-05C1-DA45-9810-85E66856EA78}"/>
              </a:ext>
            </a:extLst>
          </p:cNvPr>
          <p:cNvCxnSpPr>
            <a:cxnSpLocks/>
          </p:cNvCxnSpPr>
          <p:nvPr/>
        </p:nvCxnSpPr>
        <p:spPr>
          <a:xfrm flipH="1">
            <a:off x="3346806" y="4375079"/>
            <a:ext cx="173119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B9E06-2802-BC43-9C41-D89B3A685074}"/>
              </a:ext>
            </a:extLst>
          </p:cNvPr>
          <p:cNvCxnSpPr>
            <a:cxnSpLocks/>
          </p:cNvCxnSpPr>
          <p:nvPr/>
        </p:nvCxnSpPr>
        <p:spPr>
          <a:xfrm rot="2700000">
            <a:off x="8381123" y="3565133"/>
            <a:ext cx="0" cy="16644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4C81ED-9477-6647-9508-A65F812EC607}"/>
              </a:ext>
            </a:extLst>
          </p:cNvPr>
          <p:cNvCxnSpPr>
            <a:cxnSpLocks/>
          </p:cNvCxnSpPr>
          <p:nvPr/>
        </p:nvCxnSpPr>
        <p:spPr>
          <a:xfrm rot="2700000" flipH="1">
            <a:off x="7515525" y="4375079"/>
            <a:ext cx="173119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9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679E0-9BF9-CF47-8222-F225C2E1FAA2}"/>
              </a:ext>
            </a:extLst>
          </p:cNvPr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Principal Strains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1B817-4859-3D41-81C5-17691B92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11" y="1565375"/>
            <a:ext cx="82423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530FA-71DB-6A40-A4C8-A5DB4A10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11" y="2238505"/>
            <a:ext cx="8242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9C2C5-D19B-5B40-9767-E713F936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11" y="2908300"/>
            <a:ext cx="9550400" cy="52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36AC9-4003-AD48-8AAC-071DB6B4FD36}"/>
              </a:ext>
            </a:extLst>
          </p:cNvPr>
          <p:cNvSpPr txBox="1"/>
          <p:nvPr/>
        </p:nvSpPr>
        <p:spPr>
          <a:xfrm>
            <a:off x="780837" y="4035781"/>
            <a:ext cx="1138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Find the rotation angle that makes shear strain 0 and then what are the other components?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933C1-428B-074A-AFD9-F8C0873D8E8F}"/>
              </a:ext>
            </a:extLst>
          </p:cNvPr>
          <p:cNvSpPr txBox="1"/>
          <p:nvPr/>
        </p:nvSpPr>
        <p:spPr>
          <a:xfrm>
            <a:off x="7319196" y="1631724"/>
            <a:ext cx="324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83263-E0FA-F247-B656-B557768EA60D}"/>
              </a:ext>
            </a:extLst>
          </p:cNvPr>
          <p:cNvSpPr txBox="1"/>
          <p:nvPr/>
        </p:nvSpPr>
        <p:spPr>
          <a:xfrm>
            <a:off x="7319196" y="2328318"/>
            <a:ext cx="324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54C95-EB0E-824B-8652-C1A795665C8C}"/>
              </a:ext>
            </a:extLst>
          </p:cNvPr>
          <p:cNvSpPr txBox="1"/>
          <p:nvPr/>
        </p:nvSpPr>
        <p:spPr>
          <a:xfrm>
            <a:off x="780837" y="4907070"/>
            <a:ext cx="7841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What is the maximum shear strain for this system?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99A38-308E-2743-B0D7-9F41EEAA6116}"/>
              </a:ext>
            </a:extLst>
          </p:cNvPr>
          <p:cNvSpPr txBox="1"/>
          <p:nvPr/>
        </p:nvSpPr>
        <p:spPr>
          <a:xfrm>
            <a:off x="2889323" y="2981844"/>
            <a:ext cx="3247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196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C84A-2048-7A4E-894F-D7B3CE827C35}"/>
              </a:ext>
            </a:extLst>
          </p:cNvPr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Strain invariants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9E35E-6D9D-794B-8B6C-C878A8CC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41" y="1815215"/>
            <a:ext cx="1816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9BE2C-A641-CF4B-ADF3-C3FF9FEC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2690758"/>
            <a:ext cx="47117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542E2-230A-3F4D-BE4A-E4C7A5AF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4036201"/>
            <a:ext cx="209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C84A-2048-7A4E-894F-D7B3CE827C35}"/>
              </a:ext>
            </a:extLst>
          </p:cNvPr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1C192-470C-4048-AF13-C8C4CC1207F6}"/>
              </a:ext>
            </a:extLst>
          </p:cNvPr>
          <p:cNvSpPr txBox="1"/>
          <p:nvPr/>
        </p:nvSpPr>
        <p:spPr>
          <a:xfrm>
            <a:off x="863029" y="1383034"/>
            <a:ext cx="1021251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Using the data given to you, first plot the elevation grid and overlay it with the displacement vectors. Make sure the vectors are visible. </a:t>
            </a:r>
          </a:p>
          <a:p>
            <a:pPr marL="457200" indent="-457200">
              <a:buAutoNum type="arabicPeriod"/>
            </a:pPr>
            <a:r>
              <a:rPr lang="en-US" sz="2200" dirty="0"/>
              <a:t>Project the displacements on to the elevation gradient direction (unit vector) – to do this you will have to resample either the displacements or the elevation data. Plot transects of this projected quantity and discuss what you observe.</a:t>
            </a:r>
          </a:p>
          <a:p>
            <a:pPr marL="457200" indent="-457200">
              <a:buAutoNum type="arabicPeriod"/>
            </a:pPr>
            <a:r>
              <a:rPr lang="en-US" sz="2200" dirty="0"/>
              <a:t>Estimate the elevation change due to materials moving. Hint: to do this you will have to use div(</a:t>
            </a:r>
            <a:r>
              <a:rPr lang="en-US" sz="2200" b="1" dirty="0"/>
              <a:t>u</a:t>
            </a:r>
            <a:r>
              <a:rPr lang="en-US" sz="2200" dirty="0"/>
              <a:t>) = 0 in 3-d. Think about and discuss what this assumption implies. You are free to come up with any other method of estimating elevation change as well.</a:t>
            </a:r>
          </a:p>
          <a:p>
            <a:pPr marL="457200" indent="-457200">
              <a:buAutoNum type="arabicPeriod"/>
            </a:pPr>
            <a:r>
              <a:rPr lang="en-US" sz="2200" dirty="0"/>
              <a:t>Strains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Calculate the horizontal strain components from the displacement field 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Plot the trace of the strain tensor and overlay it with displacement field. What does the trace represent?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Bonus: plot the principal strains at each point (maybe not each point because that will look overcrowded)</a:t>
            </a:r>
          </a:p>
        </p:txBody>
      </p:sp>
    </p:spTree>
    <p:extLst>
      <p:ext uri="{BB962C8B-B14F-4D97-AF65-F5344CB8AC3E}">
        <p14:creationId xmlns:p14="http://schemas.microsoft.com/office/powerpoint/2010/main" val="302711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C84A-2048-7A4E-894F-D7B3CE827C35}"/>
              </a:ext>
            </a:extLst>
          </p:cNvPr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1C192-470C-4048-AF13-C8C4CC1207F6}"/>
              </a:ext>
            </a:extLst>
          </p:cNvPr>
          <p:cNvSpPr txBox="1"/>
          <p:nvPr/>
        </p:nvSpPr>
        <p:spPr>
          <a:xfrm>
            <a:off x="863029" y="1383034"/>
            <a:ext cx="1021251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Reading Assignment: </a:t>
            </a:r>
          </a:p>
          <a:p>
            <a:r>
              <a:rPr lang="en-SG" sz="2000" dirty="0" err="1"/>
              <a:t>Delbridge</a:t>
            </a:r>
            <a:r>
              <a:rPr lang="en-SG" sz="2000" dirty="0"/>
              <a:t>, B. G., R. </a:t>
            </a:r>
            <a:r>
              <a:rPr lang="en-SG" sz="2000" dirty="0" err="1"/>
              <a:t>Bürgmann</a:t>
            </a:r>
            <a:r>
              <a:rPr lang="en-SG" sz="2000" dirty="0"/>
              <a:t>, E. Fielding, S. Hensley, and W. H. Schulz (2016), Three-dimensional surface deformation derived from airborne interferometric UAVSAR: Application to the </a:t>
            </a:r>
            <a:r>
              <a:rPr lang="en-SG" sz="2000" dirty="0" err="1"/>
              <a:t>Slumgullion</a:t>
            </a:r>
            <a:r>
              <a:rPr lang="en-SG" sz="2000" dirty="0"/>
              <a:t> Landslide, J. </a:t>
            </a:r>
            <a:r>
              <a:rPr lang="en-SG" sz="2000" dirty="0" err="1"/>
              <a:t>Geophys</a:t>
            </a:r>
            <a:r>
              <a:rPr lang="en-SG" sz="2000" dirty="0"/>
              <a:t>. Res. Solid Earth, 121, 3951–3977, doi:10.1002/2015JB012559. </a:t>
            </a:r>
          </a:p>
          <a:p>
            <a:r>
              <a:rPr lang="en-SG" sz="2000" dirty="0"/>
              <a:t> 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90E5-FBA0-8644-BB37-74EA430D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26" y="2838799"/>
            <a:ext cx="8661115" cy="3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705544" y="4029544"/>
            <a:ext cx="4780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Strain tensors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C345D-B6F2-CF4B-A8CF-A4691CA77469}"/>
              </a:ext>
            </a:extLst>
          </p:cNvPr>
          <p:cNvSpPr txBox="1"/>
          <p:nvPr/>
        </p:nvSpPr>
        <p:spPr>
          <a:xfrm>
            <a:off x="3924728" y="1356489"/>
            <a:ext cx="469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Deformation gradient (for coordinates)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B2EC4-A490-5C4F-AAE3-566D787C0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77"/>
          <a:stretch/>
        </p:blipFill>
        <p:spPr>
          <a:xfrm>
            <a:off x="3091662" y="1957288"/>
            <a:ext cx="2626445" cy="116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CD15C-2283-9348-BF3F-7D9FE773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47" y="5769359"/>
            <a:ext cx="42037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B7608-AA47-6345-B8C0-2BC0CE04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86" y="4569078"/>
            <a:ext cx="3543300" cy="93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D1A59-52C9-B84D-89C4-5D7741607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55" y="2357251"/>
            <a:ext cx="2476500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2E8E8-ACA5-B74A-AB35-1C564B78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805" y="4540031"/>
            <a:ext cx="6527800" cy="93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8845A-93DF-B349-A2C0-449CE35ED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805" y="5762799"/>
            <a:ext cx="60833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5942EF-1454-9C43-9DA4-35A5515D24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34"/>
          <a:stretch/>
        </p:blipFill>
        <p:spPr>
          <a:xfrm>
            <a:off x="8623867" y="1610940"/>
            <a:ext cx="3568133" cy="19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767520" y="3642139"/>
            <a:ext cx="4780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Displacement field and its gradient (chain rule)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FDA9F-294F-D74B-9132-3A98DE05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28" y="4297331"/>
            <a:ext cx="5448300" cy="119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82982D-57BB-A440-B9F8-8DC283F3A694}"/>
              </a:ext>
            </a:extLst>
          </p:cNvPr>
          <p:cNvSpPr txBox="1"/>
          <p:nvPr/>
        </p:nvSpPr>
        <p:spPr>
          <a:xfrm>
            <a:off x="6875554" y="5540187"/>
            <a:ext cx="1953796" cy="77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Displacement gradient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03B1C-F310-7C47-B64C-E7D1FB54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0" y="3666305"/>
            <a:ext cx="3530600" cy="246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F68C6-DF0A-E445-A072-C1422EA5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1968269"/>
            <a:ext cx="2171700" cy="1130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921C29-5815-0442-9E28-F0CDA3DCD774}"/>
              </a:ext>
            </a:extLst>
          </p:cNvPr>
          <p:cNvSpPr txBox="1"/>
          <p:nvPr/>
        </p:nvSpPr>
        <p:spPr>
          <a:xfrm>
            <a:off x="3924728" y="1356489"/>
            <a:ext cx="4699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Infinitesimal deformation</a:t>
            </a:r>
          </a:p>
        </p:txBody>
      </p:sp>
    </p:spTree>
    <p:extLst>
      <p:ext uri="{BB962C8B-B14F-4D97-AF65-F5344CB8AC3E}">
        <p14:creationId xmlns:p14="http://schemas.microsoft.com/office/powerpoint/2010/main" val="209805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02C6-818F-1F4F-B3EE-878D0A494951}"/>
              </a:ext>
            </a:extLst>
          </p:cNvPr>
          <p:cNvSpPr txBox="1"/>
          <p:nvPr/>
        </p:nvSpPr>
        <p:spPr>
          <a:xfrm>
            <a:off x="787682" y="1314893"/>
            <a:ext cx="6342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Infinitesimal strain tensor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B9DC1-7DB7-7F4E-B60D-0208117E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2489200"/>
            <a:ext cx="4432300" cy="93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2EFCF-DB8E-1A4A-9F3B-F8BD58AEA7CA}"/>
              </a:ext>
            </a:extLst>
          </p:cNvPr>
          <p:cNvSpPr txBox="1"/>
          <p:nvPr/>
        </p:nvSpPr>
        <p:spPr>
          <a:xfrm>
            <a:off x="787682" y="4173747"/>
            <a:ext cx="9897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 3 component displacement field, write out all components of the strain tensor</a:t>
            </a:r>
          </a:p>
          <a:p>
            <a:endParaRPr lang="en-US" sz="2200" dirty="0"/>
          </a:p>
          <a:p>
            <a:r>
              <a:rPr lang="en-US" sz="2200" dirty="0"/>
              <a:t>Split into an isotropic and deviatoric tensor</a:t>
            </a:r>
          </a:p>
        </p:txBody>
      </p:sp>
    </p:spTree>
    <p:extLst>
      <p:ext uri="{BB962C8B-B14F-4D97-AF65-F5344CB8AC3E}">
        <p14:creationId xmlns:p14="http://schemas.microsoft.com/office/powerpoint/2010/main" val="5149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239E-2B79-E94A-8BF1-A3EEB1D53134}"/>
              </a:ext>
            </a:extLst>
          </p:cNvPr>
          <p:cNvSpPr txBox="1"/>
          <p:nvPr/>
        </p:nvSpPr>
        <p:spPr>
          <a:xfrm>
            <a:off x="787682" y="1314893"/>
            <a:ext cx="6342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Rotation tensor (again)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CF95E-B4C5-FE43-B536-961CB9AD5DAA}"/>
              </a:ext>
            </a:extLst>
          </p:cNvPr>
          <p:cNvSpPr txBox="1"/>
          <p:nvPr/>
        </p:nvSpPr>
        <p:spPr>
          <a:xfrm>
            <a:off x="4813440" y="2998113"/>
            <a:ext cx="1669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strain tensor (symmetric)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7CC68-06F0-AC43-B1E1-11255915B602}"/>
              </a:ext>
            </a:extLst>
          </p:cNvPr>
          <p:cNvSpPr txBox="1"/>
          <p:nvPr/>
        </p:nvSpPr>
        <p:spPr>
          <a:xfrm>
            <a:off x="8670241" y="2975193"/>
            <a:ext cx="2343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rotation tensor</a:t>
            </a:r>
          </a:p>
          <a:p>
            <a:r>
              <a:rPr lang="en-US" sz="2200" dirty="0"/>
              <a:t>(skew-symmetric)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49F2B-742F-8241-ADEF-5902658C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05" y="1953642"/>
            <a:ext cx="91948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8960E-93CA-DD47-8BA5-A8D7054025F7}"/>
              </a:ext>
            </a:extLst>
          </p:cNvPr>
          <p:cNvSpPr txBox="1"/>
          <p:nvPr/>
        </p:nvSpPr>
        <p:spPr>
          <a:xfrm>
            <a:off x="787681" y="4173747"/>
            <a:ext cx="1037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 3 component displacement field, write out all components of the rotation tensor. Can you represent this as a cross product?</a:t>
            </a:r>
          </a:p>
        </p:txBody>
      </p:sp>
    </p:spTree>
    <p:extLst>
      <p:ext uri="{BB962C8B-B14F-4D97-AF65-F5344CB8AC3E}">
        <p14:creationId xmlns:p14="http://schemas.microsoft.com/office/powerpoint/2010/main" val="11459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Deformations, Strains and Rotations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8960E-93CA-DD47-8BA5-A8D7054025F7}"/>
              </a:ext>
            </a:extLst>
          </p:cNvPr>
          <p:cNvSpPr txBox="1"/>
          <p:nvPr/>
        </p:nvSpPr>
        <p:spPr>
          <a:xfrm>
            <a:off x="910973" y="1286614"/>
            <a:ext cx="1037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 3 component displacement field, write out all components of the rotation tensor. Can you represent this as a cross product?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5E755-FBED-F549-B9AA-8A1B6C6C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3" y="1966431"/>
            <a:ext cx="6088113" cy="48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C84A-2048-7A4E-894F-D7B3CE827C35}"/>
              </a:ext>
            </a:extLst>
          </p:cNvPr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Decomposing the displacement gradient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B8D5F-632E-6E41-A643-3FE4999D0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2"/>
          <a:stretch/>
        </p:blipFill>
        <p:spPr>
          <a:xfrm>
            <a:off x="0" y="2966104"/>
            <a:ext cx="6099063" cy="3127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08EA5-7BFD-4B45-98CC-CC37008E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52"/>
          <a:stretch/>
        </p:blipFill>
        <p:spPr>
          <a:xfrm>
            <a:off x="6092937" y="2966104"/>
            <a:ext cx="6099063" cy="312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ABB44-50F8-1343-BD21-508B42DD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2" y="1400438"/>
            <a:ext cx="10972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Compatibility conditions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7B832-8FE5-634D-8A80-6B8E6967C746}"/>
              </a:ext>
            </a:extLst>
          </p:cNvPr>
          <p:cNvSpPr txBox="1"/>
          <p:nvPr/>
        </p:nvSpPr>
        <p:spPr>
          <a:xfrm>
            <a:off x="1953800" y="2659559"/>
            <a:ext cx="8284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a 3 component displacement field, we can easily compute its spatial derivatives =&gt; strains and rotations. But does it work vice versa?</a:t>
            </a:r>
          </a:p>
        </p:txBody>
      </p:sp>
    </p:spTree>
    <p:extLst>
      <p:ext uri="{BB962C8B-B14F-4D97-AF65-F5344CB8AC3E}">
        <p14:creationId xmlns:p14="http://schemas.microsoft.com/office/powerpoint/2010/main" val="24983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Compatibility conditions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28B4-BF78-F240-8A84-D6E7BCCD4E63}"/>
              </a:ext>
            </a:extLst>
          </p:cNvPr>
          <p:cNvSpPr txBox="1"/>
          <p:nvPr/>
        </p:nvSpPr>
        <p:spPr>
          <a:xfrm>
            <a:off x="700584" y="1454581"/>
            <a:ext cx="1037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6 independent strain components, there are 9 strain-displacement equations. How to solve?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314E9-035D-1145-B2D0-FA062FF2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743" y="2436711"/>
            <a:ext cx="2476249" cy="604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FF049-C2C0-5645-BC24-50B798F8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695" y="3073071"/>
            <a:ext cx="3880064" cy="290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F78F2-CF0E-0A46-B5E6-A7EC17C59D1F}"/>
              </a:ext>
            </a:extLst>
          </p:cNvPr>
          <p:cNvSpPr txBox="1"/>
          <p:nvPr/>
        </p:nvSpPr>
        <p:spPr>
          <a:xfrm>
            <a:off x="162738" y="4397279"/>
            <a:ext cx="4236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guarantees that the strains can be integrated to give a single-valued </a:t>
            </a:r>
            <a:r>
              <a:rPr lang="en-US" sz="2200" b="1" dirty="0"/>
              <a:t>u</a:t>
            </a:r>
            <a:r>
              <a:rPr lang="en-US" sz="2200" dirty="0"/>
              <a:t>, but it does not guarantee a unique </a:t>
            </a:r>
            <a:r>
              <a:rPr lang="en-US" sz="2200" b="1" dirty="0"/>
              <a:t>u</a:t>
            </a:r>
            <a:r>
              <a:rPr lang="en-US" sz="2200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37617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683</Words>
  <Application>Microsoft Macintosh PowerPoint</Application>
  <PresentationFormat>Widescreen</PresentationFormat>
  <Paragraphs>70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 Hill</dc:creator>
  <cp:lastModifiedBy>#MALLICK RISHAV#</cp:lastModifiedBy>
  <cp:revision>336</cp:revision>
  <cp:lastPrinted>2021-05-17T00:57:33Z</cp:lastPrinted>
  <dcterms:created xsi:type="dcterms:W3CDTF">2011-12-19T02:43:06Z</dcterms:created>
  <dcterms:modified xsi:type="dcterms:W3CDTF">2021-05-17T03:00:50Z</dcterms:modified>
</cp:coreProperties>
</file>