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1"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30"/>
    <p:restoredTop sz="94674"/>
  </p:normalViewPr>
  <p:slideViewPr>
    <p:cSldViewPr snapToGrid="0" snapToObjects="1">
      <p:cViewPr varScale="1">
        <p:scale>
          <a:sx n="124" d="100"/>
          <a:sy n="124" d="100"/>
        </p:scale>
        <p:origin x="1024" y="1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F62F99-EC1A-0449-A74E-A6D89C7B7276}" type="datetimeFigureOut">
              <a:rPr lang="en-US" smtClean="0"/>
              <a:pPr/>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62F99-EC1A-0449-A74E-A6D89C7B7276}" type="datetimeFigureOut">
              <a:rPr lang="en-US" smtClean="0"/>
              <a:pPr/>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62F99-EC1A-0449-A74E-A6D89C7B7276}" type="datetimeFigureOut">
              <a:rPr lang="en-US" smtClean="0"/>
              <a:pPr/>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62F99-EC1A-0449-A74E-A6D89C7B7276}" type="datetimeFigureOut">
              <a:rPr lang="en-US" smtClean="0"/>
              <a:pPr/>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62F99-EC1A-0449-A74E-A6D89C7B7276}" type="datetimeFigureOut">
              <a:rPr lang="en-US" smtClean="0"/>
              <a:pPr/>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2F99-EC1A-0449-A74E-A6D89C7B7276}" type="datetimeFigureOut">
              <a:rPr lang="en-US" smtClean="0"/>
              <a:pPr/>
              <a:t>4/22/21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F62F99-EC1A-0449-A74E-A6D89C7B7276}" type="datetimeFigureOut">
              <a:rPr lang="en-US" smtClean="0"/>
              <a:pPr/>
              <a:t>4/22/21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F62F99-EC1A-0449-A74E-A6D89C7B7276}" type="datetimeFigureOut">
              <a:rPr lang="en-US" smtClean="0"/>
              <a:pPr/>
              <a:t>4/22/21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62F99-EC1A-0449-A74E-A6D89C7B7276}" type="datetimeFigureOut">
              <a:rPr lang="en-US" smtClean="0"/>
              <a:pPr/>
              <a:t>4/22/21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62F99-EC1A-0449-A74E-A6D89C7B7276}" type="datetimeFigureOut">
              <a:rPr lang="en-US" smtClean="0"/>
              <a:pPr/>
              <a:t>4/22/21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62F99-EC1A-0449-A74E-A6D89C7B7276}" type="datetimeFigureOut">
              <a:rPr lang="en-US" smtClean="0"/>
              <a:pPr/>
              <a:t>4/22/21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62F99-EC1A-0449-A74E-A6D89C7B7276}" type="datetimeFigureOut">
              <a:rPr lang="en-US" smtClean="0"/>
              <a:pPr/>
              <a:t>4/22/21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87F3E-D6B2-5A40-AF3C-BA94BDFC4C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Introduction to Solid Mechanics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3150739" y="2644170"/>
            <a:ext cx="5890523" cy="830997"/>
          </a:xfrm>
          <a:prstGeom prst="rect">
            <a:avLst/>
          </a:prstGeom>
          <a:noFill/>
        </p:spPr>
        <p:txBody>
          <a:bodyPr wrap="square" rtlCol="0">
            <a:spAutoFit/>
          </a:bodyPr>
          <a:lstStyle/>
          <a:p>
            <a:pPr marL="457200" indent="-457200">
              <a:buAutoNum type="arabicPeriod"/>
            </a:pPr>
            <a:r>
              <a:rPr lang="en-US" sz="2400" dirty="0"/>
              <a:t>Displacements and deformation</a:t>
            </a:r>
          </a:p>
          <a:p>
            <a:pPr marL="457200" indent="-457200">
              <a:buAutoNum type="arabicPeriod"/>
            </a:pPr>
            <a:r>
              <a:rPr lang="en-US" sz="2400" dirty="0"/>
              <a:t>Strains and rotations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679E0-9BF9-CF47-8222-F225C2E1FAA2}"/>
              </a:ext>
            </a:extLst>
          </p:cNvPr>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Principal Strains</a:t>
            </a:r>
            <a:endParaRPr lang="en-US" sz="2800" b="1" dirty="0">
              <a:solidFill>
                <a:srgbClr val="008000"/>
              </a:solidFill>
            </a:endParaRPr>
          </a:p>
        </p:txBody>
      </p:sp>
      <p:pic>
        <p:nvPicPr>
          <p:cNvPr id="5" name="Picture 4">
            <a:extLst>
              <a:ext uri="{FF2B5EF4-FFF2-40B4-BE49-F238E27FC236}">
                <a16:creationId xmlns:a16="http://schemas.microsoft.com/office/drawing/2014/main" id="{FFC1B817-4859-3D41-81C5-17691B92D00E}"/>
              </a:ext>
            </a:extLst>
          </p:cNvPr>
          <p:cNvPicPr>
            <a:picLocks noChangeAspect="1"/>
          </p:cNvPicPr>
          <p:nvPr/>
        </p:nvPicPr>
        <p:blipFill>
          <a:blip r:embed="rId2"/>
          <a:stretch>
            <a:fillRect/>
          </a:stretch>
        </p:blipFill>
        <p:spPr>
          <a:xfrm>
            <a:off x="1793411" y="1565375"/>
            <a:ext cx="8242300" cy="520700"/>
          </a:xfrm>
          <a:prstGeom prst="rect">
            <a:avLst/>
          </a:prstGeom>
        </p:spPr>
      </p:pic>
      <p:pic>
        <p:nvPicPr>
          <p:cNvPr id="6" name="Picture 5">
            <a:extLst>
              <a:ext uri="{FF2B5EF4-FFF2-40B4-BE49-F238E27FC236}">
                <a16:creationId xmlns:a16="http://schemas.microsoft.com/office/drawing/2014/main" id="{00D530FA-71DB-6A40-A4C8-A5DB4A10A70F}"/>
              </a:ext>
            </a:extLst>
          </p:cNvPr>
          <p:cNvPicPr>
            <a:picLocks noChangeAspect="1"/>
          </p:cNvPicPr>
          <p:nvPr/>
        </p:nvPicPr>
        <p:blipFill>
          <a:blip r:embed="rId3"/>
          <a:stretch>
            <a:fillRect/>
          </a:stretch>
        </p:blipFill>
        <p:spPr>
          <a:xfrm>
            <a:off x="1793411" y="2238505"/>
            <a:ext cx="8242300" cy="520700"/>
          </a:xfrm>
          <a:prstGeom prst="rect">
            <a:avLst/>
          </a:prstGeom>
        </p:spPr>
      </p:pic>
      <p:pic>
        <p:nvPicPr>
          <p:cNvPr id="7" name="Picture 6">
            <a:extLst>
              <a:ext uri="{FF2B5EF4-FFF2-40B4-BE49-F238E27FC236}">
                <a16:creationId xmlns:a16="http://schemas.microsoft.com/office/drawing/2014/main" id="{4B69C2C5-D19B-5B40-9767-E713F9364DCE}"/>
              </a:ext>
            </a:extLst>
          </p:cNvPr>
          <p:cNvPicPr>
            <a:picLocks noChangeAspect="1"/>
          </p:cNvPicPr>
          <p:nvPr/>
        </p:nvPicPr>
        <p:blipFill>
          <a:blip r:embed="rId4"/>
          <a:stretch>
            <a:fillRect/>
          </a:stretch>
        </p:blipFill>
        <p:spPr>
          <a:xfrm>
            <a:off x="1793411" y="2908300"/>
            <a:ext cx="9550400" cy="520700"/>
          </a:xfrm>
          <a:prstGeom prst="rect">
            <a:avLst/>
          </a:prstGeom>
        </p:spPr>
      </p:pic>
      <p:sp>
        <p:nvSpPr>
          <p:cNvPr id="8" name="TextBox 7">
            <a:extLst>
              <a:ext uri="{FF2B5EF4-FFF2-40B4-BE49-F238E27FC236}">
                <a16:creationId xmlns:a16="http://schemas.microsoft.com/office/drawing/2014/main" id="{FA636AC9-4003-AD48-8AAC-071DB6B4FD36}"/>
              </a:ext>
            </a:extLst>
          </p:cNvPr>
          <p:cNvSpPr txBox="1"/>
          <p:nvPr/>
        </p:nvSpPr>
        <p:spPr>
          <a:xfrm>
            <a:off x="780837" y="4035781"/>
            <a:ext cx="11382628" cy="430887"/>
          </a:xfrm>
          <a:prstGeom prst="rect">
            <a:avLst/>
          </a:prstGeom>
          <a:noFill/>
        </p:spPr>
        <p:txBody>
          <a:bodyPr wrap="square" rtlCol="0">
            <a:spAutoFit/>
          </a:bodyPr>
          <a:lstStyle/>
          <a:p>
            <a:r>
              <a:rPr lang="en-US" sz="2200" dirty="0"/>
              <a:t>Find the rotation angle that makes shear strain 0 and then what are the other components?</a:t>
            </a:r>
          </a:p>
        </p:txBody>
      </p:sp>
      <p:sp>
        <p:nvSpPr>
          <p:cNvPr id="9" name="TextBox 8">
            <a:extLst>
              <a:ext uri="{FF2B5EF4-FFF2-40B4-BE49-F238E27FC236}">
                <a16:creationId xmlns:a16="http://schemas.microsoft.com/office/drawing/2014/main" id="{FB6933C1-428B-074A-AFD9-F8C0873D8E8F}"/>
              </a:ext>
            </a:extLst>
          </p:cNvPr>
          <p:cNvSpPr txBox="1"/>
          <p:nvPr/>
        </p:nvSpPr>
        <p:spPr>
          <a:xfrm>
            <a:off x="7319196" y="1631724"/>
            <a:ext cx="324778" cy="430887"/>
          </a:xfrm>
          <a:prstGeom prst="rect">
            <a:avLst/>
          </a:prstGeom>
          <a:noFill/>
        </p:spPr>
        <p:txBody>
          <a:bodyPr wrap="square" rtlCol="0">
            <a:spAutoFit/>
          </a:bodyPr>
          <a:lstStyle/>
          <a:p>
            <a:r>
              <a:rPr lang="en-US" sz="2200" dirty="0"/>
              <a:t>2</a:t>
            </a:r>
          </a:p>
        </p:txBody>
      </p:sp>
      <p:sp>
        <p:nvSpPr>
          <p:cNvPr id="10" name="TextBox 9">
            <a:extLst>
              <a:ext uri="{FF2B5EF4-FFF2-40B4-BE49-F238E27FC236}">
                <a16:creationId xmlns:a16="http://schemas.microsoft.com/office/drawing/2014/main" id="{7BD83263-E0FA-F247-B656-B557768EA60D}"/>
              </a:ext>
            </a:extLst>
          </p:cNvPr>
          <p:cNvSpPr txBox="1"/>
          <p:nvPr/>
        </p:nvSpPr>
        <p:spPr>
          <a:xfrm>
            <a:off x="7319196" y="2328318"/>
            <a:ext cx="324778" cy="430887"/>
          </a:xfrm>
          <a:prstGeom prst="rect">
            <a:avLst/>
          </a:prstGeom>
          <a:noFill/>
        </p:spPr>
        <p:txBody>
          <a:bodyPr wrap="square" rtlCol="0">
            <a:spAutoFit/>
          </a:bodyPr>
          <a:lstStyle/>
          <a:p>
            <a:r>
              <a:rPr lang="en-US" sz="2200" dirty="0"/>
              <a:t>2</a:t>
            </a:r>
          </a:p>
        </p:txBody>
      </p:sp>
      <p:sp>
        <p:nvSpPr>
          <p:cNvPr id="11" name="TextBox 10">
            <a:extLst>
              <a:ext uri="{FF2B5EF4-FFF2-40B4-BE49-F238E27FC236}">
                <a16:creationId xmlns:a16="http://schemas.microsoft.com/office/drawing/2014/main" id="{1810D806-481F-BD41-9BCF-88D71BE0A3E2}"/>
              </a:ext>
            </a:extLst>
          </p:cNvPr>
          <p:cNvSpPr txBox="1"/>
          <p:nvPr/>
        </p:nvSpPr>
        <p:spPr>
          <a:xfrm>
            <a:off x="7319196" y="3164798"/>
            <a:ext cx="562796" cy="430887"/>
          </a:xfrm>
          <a:prstGeom prst="rect">
            <a:avLst/>
          </a:prstGeom>
          <a:noFill/>
        </p:spPr>
        <p:txBody>
          <a:bodyPr wrap="square" rtlCol="0">
            <a:spAutoFit/>
          </a:bodyPr>
          <a:lstStyle/>
          <a:p>
            <a:r>
              <a:rPr lang="en-US" sz="2200" dirty="0"/>
              <a:t>0.5</a:t>
            </a:r>
          </a:p>
        </p:txBody>
      </p:sp>
      <p:cxnSp>
        <p:nvCxnSpPr>
          <p:cNvPr id="12" name="Straight Connector 11">
            <a:extLst>
              <a:ext uri="{FF2B5EF4-FFF2-40B4-BE49-F238E27FC236}">
                <a16:creationId xmlns:a16="http://schemas.microsoft.com/office/drawing/2014/main" id="{4E8A6745-F8D8-FE48-853E-3CF319AAFFD8}"/>
              </a:ext>
            </a:extLst>
          </p:cNvPr>
          <p:cNvCxnSpPr/>
          <p:nvPr/>
        </p:nvCxnSpPr>
        <p:spPr>
          <a:xfrm flipV="1">
            <a:off x="2897312" y="2908300"/>
            <a:ext cx="318499" cy="520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2E54C95-EB0E-824B-8652-C1A795665C8C}"/>
              </a:ext>
            </a:extLst>
          </p:cNvPr>
          <p:cNvSpPr txBox="1"/>
          <p:nvPr/>
        </p:nvSpPr>
        <p:spPr>
          <a:xfrm>
            <a:off x="780837" y="4907070"/>
            <a:ext cx="7841468" cy="430887"/>
          </a:xfrm>
          <a:prstGeom prst="rect">
            <a:avLst/>
          </a:prstGeom>
          <a:noFill/>
        </p:spPr>
        <p:txBody>
          <a:bodyPr wrap="square" rtlCol="0">
            <a:spAutoFit/>
          </a:bodyPr>
          <a:lstStyle/>
          <a:p>
            <a:r>
              <a:rPr lang="en-US" sz="2200" dirty="0"/>
              <a:t>What is the maximum shear strain for this system?</a:t>
            </a:r>
          </a:p>
        </p:txBody>
      </p:sp>
    </p:spTree>
    <p:extLst>
      <p:ext uri="{BB962C8B-B14F-4D97-AF65-F5344CB8AC3E}">
        <p14:creationId xmlns:p14="http://schemas.microsoft.com/office/powerpoint/2010/main" val="316196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ECC84A-2048-7A4E-894F-D7B3CE827C35}"/>
              </a:ext>
            </a:extLst>
          </p:cNvPr>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Strain invariants</a:t>
            </a:r>
            <a:endParaRPr lang="en-US" sz="2800" b="1" dirty="0">
              <a:solidFill>
                <a:srgbClr val="008000"/>
              </a:solidFill>
            </a:endParaRPr>
          </a:p>
        </p:txBody>
      </p:sp>
      <p:pic>
        <p:nvPicPr>
          <p:cNvPr id="2" name="Picture 1">
            <a:extLst>
              <a:ext uri="{FF2B5EF4-FFF2-40B4-BE49-F238E27FC236}">
                <a16:creationId xmlns:a16="http://schemas.microsoft.com/office/drawing/2014/main" id="{CE99E35E-6D9D-794B-8B6C-C878A8CCCB86}"/>
              </a:ext>
            </a:extLst>
          </p:cNvPr>
          <p:cNvPicPr>
            <a:picLocks noChangeAspect="1"/>
          </p:cNvPicPr>
          <p:nvPr/>
        </p:nvPicPr>
        <p:blipFill>
          <a:blip r:embed="rId2"/>
          <a:stretch>
            <a:fillRect/>
          </a:stretch>
        </p:blipFill>
        <p:spPr>
          <a:xfrm>
            <a:off x="4992741" y="1815215"/>
            <a:ext cx="1816100" cy="469900"/>
          </a:xfrm>
          <a:prstGeom prst="rect">
            <a:avLst/>
          </a:prstGeom>
        </p:spPr>
      </p:pic>
      <p:pic>
        <p:nvPicPr>
          <p:cNvPr id="5" name="Picture 4">
            <a:extLst>
              <a:ext uri="{FF2B5EF4-FFF2-40B4-BE49-F238E27FC236}">
                <a16:creationId xmlns:a16="http://schemas.microsoft.com/office/drawing/2014/main" id="{D479BE2C-A641-CF4B-ADF3-C3FF9FECA15F}"/>
              </a:ext>
            </a:extLst>
          </p:cNvPr>
          <p:cNvPicPr>
            <a:picLocks noChangeAspect="1"/>
          </p:cNvPicPr>
          <p:nvPr/>
        </p:nvPicPr>
        <p:blipFill>
          <a:blip r:embed="rId3"/>
          <a:stretch>
            <a:fillRect/>
          </a:stretch>
        </p:blipFill>
        <p:spPr>
          <a:xfrm>
            <a:off x="3740150" y="2690758"/>
            <a:ext cx="4711700" cy="939800"/>
          </a:xfrm>
          <a:prstGeom prst="rect">
            <a:avLst/>
          </a:prstGeom>
        </p:spPr>
      </p:pic>
      <p:pic>
        <p:nvPicPr>
          <p:cNvPr id="6" name="Picture 5">
            <a:extLst>
              <a:ext uri="{FF2B5EF4-FFF2-40B4-BE49-F238E27FC236}">
                <a16:creationId xmlns:a16="http://schemas.microsoft.com/office/drawing/2014/main" id="{DCC542E2-230A-3F4D-BE4A-E4C7A5AF897F}"/>
              </a:ext>
            </a:extLst>
          </p:cNvPr>
          <p:cNvPicPr>
            <a:picLocks noChangeAspect="1"/>
          </p:cNvPicPr>
          <p:nvPr/>
        </p:nvPicPr>
        <p:blipFill>
          <a:blip r:embed="rId4"/>
          <a:stretch>
            <a:fillRect/>
          </a:stretch>
        </p:blipFill>
        <p:spPr>
          <a:xfrm>
            <a:off x="5048250" y="4036201"/>
            <a:ext cx="2095500" cy="469900"/>
          </a:xfrm>
          <a:prstGeom prst="rect">
            <a:avLst/>
          </a:prstGeom>
        </p:spPr>
      </p:pic>
    </p:spTree>
    <p:extLst>
      <p:ext uri="{BB962C8B-B14F-4D97-AF65-F5344CB8AC3E}">
        <p14:creationId xmlns:p14="http://schemas.microsoft.com/office/powerpoint/2010/main" val="83229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Displacements and deformations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684941" y="1462642"/>
            <a:ext cx="6342582" cy="430887"/>
          </a:xfrm>
          <a:prstGeom prst="rect">
            <a:avLst/>
          </a:prstGeom>
          <a:noFill/>
        </p:spPr>
        <p:txBody>
          <a:bodyPr wrap="square" rtlCol="0">
            <a:spAutoFit/>
          </a:bodyPr>
          <a:lstStyle/>
          <a:p>
            <a:r>
              <a:rPr lang="en-US" sz="2200" dirty="0"/>
              <a:t>Material and Spatial descriptions</a:t>
            </a:r>
          </a:p>
        </p:txBody>
      </p:sp>
      <p:pic>
        <p:nvPicPr>
          <p:cNvPr id="3" name="Picture 2">
            <a:extLst>
              <a:ext uri="{FF2B5EF4-FFF2-40B4-BE49-F238E27FC236}">
                <a16:creationId xmlns:a16="http://schemas.microsoft.com/office/drawing/2014/main" id="{8794A70D-3122-2845-A7CD-851749B57152}"/>
              </a:ext>
            </a:extLst>
          </p:cNvPr>
          <p:cNvPicPr>
            <a:picLocks noChangeAspect="1"/>
          </p:cNvPicPr>
          <p:nvPr/>
        </p:nvPicPr>
        <p:blipFill>
          <a:blip r:embed="rId2"/>
          <a:stretch>
            <a:fillRect/>
          </a:stretch>
        </p:blipFill>
        <p:spPr>
          <a:xfrm>
            <a:off x="0" y="2434237"/>
            <a:ext cx="6985000" cy="3721100"/>
          </a:xfrm>
          <a:prstGeom prst="rect">
            <a:avLst/>
          </a:prstGeom>
        </p:spPr>
      </p:pic>
      <p:pic>
        <p:nvPicPr>
          <p:cNvPr id="7" name="Picture 6">
            <a:extLst>
              <a:ext uri="{FF2B5EF4-FFF2-40B4-BE49-F238E27FC236}">
                <a16:creationId xmlns:a16="http://schemas.microsoft.com/office/drawing/2014/main" id="{E15FDE23-4958-DD4E-AB83-0426B2C37991}"/>
              </a:ext>
            </a:extLst>
          </p:cNvPr>
          <p:cNvPicPr>
            <a:picLocks noChangeAspect="1"/>
          </p:cNvPicPr>
          <p:nvPr/>
        </p:nvPicPr>
        <p:blipFill>
          <a:blip r:embed="rId3"/>
          <a:stretch>
            <a:fillRect/>
          </a:stretch>
        </p:blipFill>
        <p:spPr>
          <a:xfrm>
            <a:off x="6640453" y="2291025"/>
            <a:ext cx="5551547" cy="3864312"/>
          </a:xfrm>
          <a:prstGeom prst="rect">
            <a:avLst/>
          </a:prstGeom>
        </p:spPr>
      </p:pic>
      <p:sp>
        <p:nvSpPr>
          <p:cNvPr id="8" name="TextBox 7">
            <a:extLst>
              <a:ext uri="{FF2B5EF4-FFF2-40B4-BE49-F238E27FC236}">
                <a16:creationId xmlns:a16="http://schemas.microsoft.com/office/drawing/2014/main" id="{A7A56B2B-F4AF-A945-B7E0-9FF4DFD9B3D8}"/>
              </a:ext>
            </a:extLst>
          </p:cNvPr>
          <p:cNvSpPr txBox="1"/>
          <p:nvPr/>
        </p:nvSpPr>
        <p:spPr>
          <a:xfrm>
            <a:off x="1258581" y="6265158"/>
            <a:ext cx="3590821" cy="430887"/>
          </a:xfrm>
          <a:prstGeom prst="rect">
            <a:avLst/>
          </a:prstGeom>
          <a:noFill/>
        </p:spPr>
        <p:txBody>
          <a:bodyPr wrap="square" rtlCol="0">
            <a:spAutoFit/>
          </a:bodyPr>
          <a:lstStyle/>
          <a:p>
            <a:r>
              <a:rPr lang="en-US" sz="2200" b="1" dirty="0"/>
              <a:t>X</a:t>
            </a:r>
            <a:r>
              <a:rPr lang="en-US" sz="2200" dirty="0"/>
              <a:t> – undeformed configuration</a:t>
            </a:r>
          </a:p>
        </p:txBody>
      </p:sp>
      <p:sp>
        <p:nvSpPr>
          <p:cNvPr id="9" name="TextBox 8">
            <a:extLst>
              <a:ext uri="{FF2B5EF4-FFF2-40B4-BE49-F238E27FC236}">
                <a16:creationId xmlns:a16="http://schemas.microsoft.com/office/drawing/2014/main" id="{412C88D9-1738-874A-A07E-C5EC22B07E54}"/>
              </a:ext>
            </a:extLst>
          </p:cNvPr>
          <p:cNvSpPr txBox="1"/>
          <p:nvPr/>
        </p:nvSpPr>
        <p:spPr>
          <a:xfrm>
            <a:off x="7620815" y="6265157"/>
            <a:ext cx="3590821" cy="430887"/>
          </a:xfrm>
          <a:prstGeom prst="rect">
            <a:avLst/>
          </a:prstGeom>
          <a:noFill/>
        </p:spPr>
        <p:txBody>
          <a:bodyPr wrap="square" rtlCol="0">
            <a:spAutoFit/>
          </a:bodyPr>
          <a:lstStyle/>
          <a:p>
            <a:r>
              <a:rPr lang="en-US" sz="2200" b="1" dirty="0"/>
              <a:t>x</a:t>
            </a:r>
            <a:r>
              <a:rPr lang="en-US" sz="2200" dirty="0"/>
              <a:t> – deformed configuration</a:t>
            </a:r>
          </a:p>
        </p:txBody>
      </p:sp>
    </p:spTree>
    <p:extLst>
      <p:ext uri="{BB962C8B-B14F-4D97-AF65-F5344CB8AC3E}">
        <p14:creationId xmlns:p14="http://schemas.microsoft.com/office/powerpoint/2010/main" val="130117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Displacements and deformations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684941" y="1462642"/>
            <a:ext cx="6342582" cy="430887"/>
          </a:xfrm>
          <a:prstGeom prst="rect">
            <a:avLst/>
          </a:prstGeom>
          <a:noFill/>
        </p:spPr>
        <p:txBody>
          <a:bodyPr wrap="square" rtlCol="0">
            <a:spAutoFit/>
          </a:bodyPr>
          <a:lstStyle/>
          <a:p>
            <a:r>
              <a:rPr lang="en-US" sz="2200" dirty="0"/>
              <a:t>Displacement field</a:t>
            </a:r>
          </a:p>
        </p:txBody>
      </p:sp>
      <p:pic>
        <p:nvPicPr>
          <p:cNvPr id="2" name="Picture 1">
            <a:extLst>
              <a:ext uri="{FF2B5EF4-FFF2-40B4-BE49-F238E27FC236}">
                <a16:creationId xmlns:a16="http://schemas.microsoft.com/office/drawing/2014/main" id="{593335B8-BC46-D14F-8FB1-A63C5C6DC413}"/>
              </a:ext>
            </a:extLst>
          </p:cNvPr>
          <p:cNvPicPr>
            <a:picLocks noChangeAspect="1"/>
          </p:cNvPicPr>
          <p:nvPr/>
        </p:nvPicPr>
        <p:blipFill>
          <a:blip r:embed="rId2"/>
          <a:stretch>
            <a:fillRect/>
          </a:stretch>
        </p:blipFill>
        <p:spPr>
          <a:xfrm>
            <a:off x="684941" y="2320746"/>
            <a:ext cx="4330700" cy="469900"/>
          </a:xfrm>
          <a:prstGeom prst="rect">
            <a:avLst/>
          </a:prstGeom>
        </p:spPr>
      </p:pic>
      <p:pic>
        <p:nvPicPr>
          <p:cNvPr id="6" name="Picture 5">
            <a:extLst>
              <a:ext uri="{FF2B5EF4-FFF2-40B4-BE49-F238E27FC236}">
                <a16:creationId xmlns:a16="http://schemas.microsoft.com/office/drawing/2014/main" id="{AE9B2235-AF60-6040-B57D-4B433F202358}"/>
              </a:ext>
            </a:extLst>
          </p:cNvPr>
          <p:cNvPicPr>
            <a:picLocks noChangeAspect="1"/>
          </p:cNvPicPr>
          <p:nvPr/>
        </p:nvPicPr>
        <p:blipFill>
          <a:blip r:embed="rId3"/>
          <a:stretch>
            <a:fillRect/>
          </a:stretch>
        </p:blipFill>
        <p:spPr>
          <a:xfrm>
            <a:off x="818291" y="3194050"/>
            <a:ext cx="4064000" cy="469900"/>
          </a:xfrm>
          <a:prstGeom prst="rect">
            <a:avLst/>
          </a:prstGeom>
        </p:spPr>
      </p:pic>
      <p:sp>
        <p:nvSpPr>
          <p:cNvPr id="8" name="TextBox 7">
            <a:extLst>
              <a:ext uri="{FF2B5EF4-FFF2-40B4-BE49-F238E27FC236}">
                <a16:creationId xmlns:a16="http://schemas.microsoft.com/office/drawing/2014/main" id="{C37C2395-3062-1745-ABBB-18A9457D7615}"/>
              </a:ext>
            </a:extLst>
          </p:cNvPr>
          <p:cNvSpPr txBox="1"/>
          <p:nvPr/>
        </p:nvSpPr>
        <p:spPr>
          <a:xfrm>
            <a:off x="5224406" y="2320746"/>
            <a:ext cx="6967594" cy="769441"/>
          </a:xfrm>
          <a:prstGeom prst="rect">
            <a:avLst/>
          </a:prstGeom>
          <a:noFill/>
        </p:spPr>
        <p:txBody>
          <a:bodyPr wrap="square" rtlCol="0">
            <a:spAutoFit/>
          </a:bodyPr>
          <a:lstStyle/>
          <a:p>
            <a:r>
              <a:rPr lang="en-US" sz="2200" dirty="0" err="1"/>
              <a:t>Lagrangian</a:t>
            </a:r>
            <a:r>
              <a:rPr lang="en-US" sz="2200" dirty="0"/>
              <a:t> – GPS, levelling, weather balloons, device moves with the medium</a:t>
            </a:r>
          </a:p>
        </p:txBody>
      </p:sp>
      <p:sp>
        <p:nvSpPr>
          <p:cNvPr id="9" name="TextBox 8">
            <a:extLst>
              <a:ext uri="{FF2B5EF4-FFF2-40B4-BE49-F238E27FC236}">
                <a16:creationId xmlns:a16="http://schemas.microsoft.com/office/drawing/2014/main" id="{F73B0AE2-A7E6-D745-82B1-73CE18674925}"/>
              </a:ext>
            </a:extLst>
          </p:cNvPr>
          <p:cNvSpPr txBox="1"/>
          <p:nvPr/>
        </p:nvSpPr>
        <p:spPr>
          <a:xfrm>
            <a:off x="5224406" y="3209249"/>
            <a:ext cx="6251828" cy="769441"/>
          </a:xfrm>
          <a:prstGeom prst="rect">
            <a:avLst/>
          </a:prstGeom>
          <a:noFill/>
        </p:spPr>
        <p:txBody>
          <a:bodyPr wrap="square" rtlCol="0">
            <a:spAutoFit/>
          </a:bodyPr>
          <a:lstStyle/>
          <a:p>
            <a:r>
              <a:rPr lang="en-US" sz="2200" dirty="0"/>
              <a:t>Eulerian – pitot tubes, air temp, OBP, common in fluid mechanics (maybe </a:t>
            </a:r>
            <a:r>
              <a:rPr lang="en-US" sz="2200" dirty="0" err="1"/>
              <a:t>InSAR</a:t>
            </a:r>
            <a:r>
              <a:rPr lang="en-US" sz="2200" dirty="0"/>
              <a:t>)</a:t>
            </a:r>
          </a:p>
        </p:txBody>
      </p:sp>
      <p:sp>
        <p:nvSpPr>
          <p:cNvPr id="10" name="TextBox 9">
            <a:extLst>
              <a:ext uri="{FF2B5EF4-FFF2-40B4-BE49-F238E27FC236}">
                <a16:creationId xmlns:a16="http://schemas.microsoft.com/office/drawing/2014/main" id="{C0E00079-D2BB-BB46-81D5-67608FE33755}"/>
              </a:ext>
            </a:extLst>
          </p:cNvPr>
          <p:cNvSpPr txBox="1"/>
          <p:nvPr/>
        </p:nvSpPr>
        <p:spPr>
          <a:xfrm>
            <a:off x="684941" y="4106366"/>
            <a:ext cx="11366646" cy="1107996"/>
          </a:xfrm>
          <a:prstGeom prst="rect">
            <a:avLst/>
          </a:prstGeom>
          <a:noFill/>
        </p:spPr>
        <p:txBody>
          <a:bodyPr wrap="square" rtlCol="0">
            <a:spAutoFit/>
          </a:bodyPr>
          <a:lstStyle/>
          <a:p>
            <a:r>
              <a:rPr lang="en-US" sz="2200" dirty="0"/>
              <a:t>In typical geophysical studies, displacements are small such that the material and spatial descriptions are nearly identical. But in geodynamics, where we simulate large deformations and changing configurations, this distinction is important.</a:t>
            </a:r>
          </a:p>
        </p:txBody>
      </p:sp>
      <p:pic>
        <p:nvPicPr>
          <p:cNvPr id="11" name="Picture 10">
            <a:extLst>
              <a:ext uri="{FF2B5EF4-FFF2-40B4-BE49-F238E27FC236}">
                <a16:creationId xmlns:a16="http://schemas.microsoft.com/office/drawing/2014/main" id="{7CBD494F-CF62-C94B-9586-2E9AA31C5000}"/>
              </a:ext>
            </a:extLst>
          </p:cNvPr>
          <p:cNvPicPr>
            <a:picLocks noChangeAspect="1"/>
          </p:cNvPicPr>
          <p:nvPr/>
        </p:nvPicPr>
        <p:blipFill>
          <a:blip r:embed="rId4"/>
          <a:stretch>
            <a:fillRect/>
          </a:stretch>
        </p:blipFill>
        <p:spPr>
          <a:xfrm>
            <a:off x="2280857" y="5696292"/>
            <a:ext cx="7035800" cy="1041400"/>
          </a:xfrm>
          <a:prstGeom prst="rect">
            <a:avLst/>
          </a:prstGeom>
        </p:spPr>
      </p:pic>
      <p:sp>
        <p:nvSpPr>
          <p:cNvPr id="12" name="TextBox 11">
            <a:extLst>
              <a:ext uri="{FF2B5EF4-FFF2-40B4-BE49-F238E27FC236}">
                <a16:creationId xmlns:a16="http://schemas.microsoft.com/office/drawing/2014/main" id="{61AA98CB-64E8-9E44-93E8-B06D5811F6B0}"/>
              </a:ext>
            </a:extLst>
          </p:cNvPr>
          <p:cNvSpPr txBox="1"/>
          <p:nvPr/>
        </p:nvSpPr>
        <p:spPr>
          <a:xfrm>
            <a:off x="6603712" y="5291318"/>
            <a:ext cx="1330506" cy="430887"/>
          </a:xfrm>
          <a:prstGeom prst="rect">
            <a:avLst/>
          </a:prstGeom>
          <a:noFill/>
        </p:spPr>
        <p:txBody>
          <a:bodyPr wrap="square" rtlCol="0">
            <a:spAutoFit/>
          </a:bodyPr>
          <a:lstStyle/>
          <a:p>
            <a:r>
              <a:rPr lang="en-US" sz="2200" dirty="0"/>
              <a:t>advection</a:t>
            </a:r>
          </a:p>
        </p:txBody>
      </p:sp>
      <p:sp>
        <p:nvSpPr>
          <p:cNvPr id="13" name="Oval 12">
            <a:extLst>
              <a:ext uri="{FF2B5EF4-FFF2-40B4-BE49-F238E27FC236}">
                <a16:creationId xmlns:a16="http://schemas.microsoft.com/office/drawing/2014/main" id="{0A86C876-E27D-7341-81A1-B31E54958A98}"/>
              </a:ext>
            </a:extLst>
          </p:cNvPr>
          <p:cNvSpPr/>
          <p:nvPr/>
        </p:nvSpPr>
        <p:spPr>
          <a:xfrm>
            <a:off x="6791217" y="5656778"/>
            <a:ext cx="955497" cy="1201222"/>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26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3705544" y="4029544"/>
            <a:ext cx="4780911" cy="430887"/>
          </a:xfrm>
          <a:prstGeom prst="rect">
            <a:avLst/>
          </a:prstGeom>
          <a:noFill/>
        </p:spPr>
        <p:txBody>
          <a:bodyPr wrap="square" rtlCol="0">
            <a:spAutoFit/>
          </a:bodyPr>
          <a:lstStyle/>
          <a:p>
            <a:pPr algn="ctr"/>
            <a:r>
              <a:rPr lang="en-US" sz="2200" dirty="0"/>
              <a:t>Strain tensors</a:t>
            </a:r>
          </a:p>
        </p:txBody>
      </p:sp>
      <p:sp>
        <p:nvSpPr>
          <p:cNvPr id="16" name="TextBox 15">
            <a:extLst>
              <a:ext uri="{FF2B5EF4-FFF2-40B4-BE49-F238E27FC236}">
                <a16:creationId xmlns:a16="http://schemas.microsoft.com/office/drawing/2014/main" id="{C0BC345D-B6F2-CF4B-A8CF-A4691CA77469}"/>
              </a:ext>
            </a:extLst>
          </p:cNvPr>
          <p:cNvSpPr txBox="1"/>
          <p:nvPr/>
        </p:nvSpPr>
        <p:spPr>
          <a:xfrm>
            <a:off x="3924728" y="1356489"/>
            <a:ext cx="4699139" cy="430887"/>
          </a:xfrm>
          <a:prstGeom prst="rect">
            <a:avLst/>
          </a:prstGeom>
          <a:noFill/>
        </p:spPr>
        <p:txBody>
          <a:bodyPr wrap="square" rtlCol="0">
            <a:spAutoFit/>
          </a:bodyPr>
          <a:lstStyle/>
          <a:p>
            <a:r>
              <a:rPr lang="en-US" sz="2200" dirty="0"/>
              <a:t>Deformation gradient (for coordinates)</a:t>
            </a:r>
          </a:p>
        </p:txBody>
      </p:sp>
      <p:pic>
        <p:nvPicPr>
          <p:cNvPr id="7" name="Picture 6">
            <a:extLst>
              <a:ext uri="{FF2B5EF4-FFF2-40B4-BE49-F238E27FC236}">
                <a16:creationId xmlns:a16="http://schemas.microsoft.com/office/drawing/2014/main" id="{C3EB2EC4-A490-5C4F-AAE3-566D787C0C73}"/>
              </a:ext>
            </a:extLst>
          </p:cNvPr>
          <p:cNvPicPr>
            <a:picLocks noChangeAspect="1"/>
          </p:cNvPicPr>
          <p:nvPr/>
        </p:nvPicPr>
        <p:blipFill rotWithShape="1">
          <a:blip r:embed="rId2"/>
          <a:srcRect r="47377"/>
          <a:stretch/>
        </p:blipFill>
        <p:spPr>
          <a:xfrm>
            <a:off x="3091662" y="1957288"/>
            <a:ext cx="2626445" cy="1168400"/>
          </a:xfrm>
          <a:prstGeom prst="rect">
            <a:avLst/>
          </a:prstGeom>
        </p:spPr>
      </p:pic>
      <p:sp>
        <p:nvSpPr>
          <p:cNvPr id="17" name="TextBox 16">
            <a:extLst>
              <a:ext uri="{FF2B5EF4-FFF2-40B4-BE49-F238E27FC236}">
                <a16:creationId xmlns:a16="http://schemas.microsoft.com/office/drawing/2014/main" id="{01EDF096-ED4E-2B49-B829-F9C5398C7719}"/>
              </a:ext>
            </a:extLst>
          </p:cNvPr>
          <p:cNvSpPr txBox="1"/>
          <p:nvPr/>
        </p:nvSpPr>
        <p:spPr>
          <a:xfrm>
            <a:off x="8778303" y="2019191"/>
            <a:ext cx="2988605" cy="430887"/>
          </a:xfrm>
          <a:prstGeom prst="rect">
            <a:avLst/>
          </a:prstGeom>
          <a:noFill/>
        </p:spPr>
        <p:txBody>
          <a:bodyPr wrap="square" rtlCol="0">
            <a:spAutoFit/>
          </a:bodyPr>
          <a:lstStyle/>
          <a:p>
            <a:pPr algn="ctr"/>
            <a:r>
              <a:rPr lang="en-US" sz="2200" dirty="0"/>
              <a:t>Displacement gradient</a:t>
            </a:r>
          </a:p>
        </p:txBody>
      </p:sp>
      <p:sp>
        <p:nvSpPr>
          <p:cNvPr id="18" name="TextBox 17">
            <a:extLst>
              <a:ext uri="{FF2B5EF4-FFF2-40B4-BE49-F238E27FC236}">
                <a16:creationId xmlns:a16="http://schemas.microsoft.com/office/drawing/2014/main" id="{79903BDE-55E0-0E40-9404-C3B11E23364F}"/>
              </a:ext>
            </a:extLst>
          </p:cNvPr>
          <p:cNvSpPr txBox="1"/>
          <p:nvPr/>
        </p:nvSpPr>
        <p:spPr>
          <a:xfrm>
            <a:off x="6383569" y="3146729"/>
            <a:ext cx="4205772" cy="430887"/>
          </a:xfrm>
          <a:prstGeom prst="rect">
            <a:avLst/>
          </a:prstGeom>
          <a:noFill/>
        </p:spPr>
        <p:txBody>
          <a:bodyPr wrap="square" rtlCol="0">
            <a:spAutoFit/>
          </a:bodyPr>
          <a:lstStyle/>
          <a:p>
            <a:r>
              <a:rPr lang="en-US" sz="2200" dirty="0"/>
              <a:t>What does it mean when </a:t>
            </a:r>
            <a:r>
              <a:rPr lang="en-US" sz="2200" b="1" dirty="0"/>
              <a:t>F</a:t>
            </a:r>
            <a:r>
              <a:rPr lang="en-US" sz="2200" dirty="0"/>
              <a:t> = </a:t>
            </a:r>
            <a:r>
              <a:rPr lang="en-US" sz="2200" b="1" dirty="0"/>
              <a:t>I</a:t>
            </a:r>
            <a:r>
              <a:rPr lang="en-US" sz="2200" dirty="0"/>
              <a:t>?</a:t>
            </a:r>
          </a:p>
        </p:txBody>
      </p:sp>
      <p:pic>
        <p:nvPicPr>
          <p:cNvPr id="8" name="Picture 7">
            <a:extLst>
              <a:ext uri="{FF2B5EF4-FFF2-40B4-BE49-F238E27FC236}">
                <a16:creationId xmlns:a16="http://schemas.microsoft.com/office/drawing/2014/main" id="{DE7CD15C-2283-9348-BF3F-7D9FE7737709}"/>
              </a:ext>
            </a:extLst>
          </p:cNvPr>
          <p:cNvPicPr>
            <a:picLocks noChangeAspect="1"/>
          </p:cNvPicPr>
          <p:nvPr/>
        </p:nvPicPr>
        <p:blipFill>
          <a:blip r:embed="rId3"/>
          <a:stretch>
            <a:fillRect/>
          </a:stretch>
        </p:blipFill>
        <p:spPr>
          <a:xfrm>
            <a:off x="858247" y="5769359"/>
            <a:ext cx="4203700" cy="939800"/>
          </a:xfrm>
          <a:prstGeom prst="rect">
            <a:avLst/>
          </a:prstGeom>
        </p:spPr>
      </p:pic>
      <p:pic>
        <p:nvPicPr>
          <p:cNvPr id="9" name="Picture 8">
            <a:extLst>
              <a:ext uri="{FF2B5EF4-FFF2-40B4-BE49-F238E27FC236}">
                <a16:creationId xmlns:a16="http://schemas.microsoft.com/office/drawing/2014/main" id="{68FB7608-AA47-6345-B8C0-2BC0CE0448FC}"/>
              </a:ext>
            </a:extLst>
          </p:cNvPr>
          <p:cNvPicPr>
            <a:picLocks noChangeAspect="1"/>
          </p:cNvPicPr>
          <p:nvPr/>
        </p:nvPicPr>
        <p:blipFill>
          <a:blip r:embed="rId4"/>
          <a:stretch>
            <a:fillRect/>
          </a:stretch>
        </p:blipFill>
        <p:spPr>
          <a:xfrm>
            <a:off x="1420186" y="4569078"/>
            <a:ext cx="3543300" cy="939800"/>
          </a:xfrm>
          <a:prstGeom prst="rect">
            <a:avLst/>
          </a:prstGeom>
        </p:spPr>
      </p:pic>
      <p:pic>
        <p:nvPicPr>
          <p:cNvPr id="11" name="Picture 10">
            <a:extLst>
              <a:ext uri="{FF2B5EF4-FFF2-40B4-BE49-F238E27FC236}">
                <a16:creationId xmlns:a16="http://schemas.microsoft.com/office/drawing/2014/main" id="{AC4D1A59-52C9-B84D-89C4-5D774160727C}"/>
              </a:ext>
            </a:extLst>
          </p:cNvPr>
          <p:cNvPicPr>
            <a:picLocks noChangeAspect="1"/>
          </p:cNvPicPr>
          <p:nvPr/>
        </p:nvPicPr>
        <p:blipFill>
          <a:blip r:embed="rId5"/>
          <a:stretch>
            <a:fillRect/>
          </a:stretch>
        </p:blipFill>
        <p:spPr>
          <a:xfrm>
            <a:off x="6009955" y="2357251"/>
            <a:ext cx="2476500" cy="495300"/>
          </a:xfrm>
          <a:prstGeom prst="rect">
            <a:avLst/>
          </a:prstGeom>
        </p:spPr>
      </p:pic>
      <p:pic>
        <p:nvPicPr>
          <p:cNvPr id="12" name="Picture 11">
            <a:extLst>
              <a:ext uri="{FF2B5EF4-FFF2-40B4-BE49-F238E27FC236}">
                <a16:creationId xmlns:a16="http://schemas.microsoft.com/office/drawing/2014/main" id="{0122E8E8-ACA5-B74A-AB35-1C564B7833C8}"/>
              </a:ext>
            </a:extLst>
          </p:cNvPr>
          <p:cNvPicPr>
            <a:picLocks noChangeAspect="1"/>
          </p:cNvPicPr>
          <p:nvPr/>
        </p:nvPicPr>
        <p:blipFill>
          <a:blip r:embed="rId6"/>
          <a:stretch>
            <a:fillRect/>
          </a:stretch>
        </p:blipFill>
        <p:spPr>
          <a:xfrm>
            <a:off x="5444805" y="4540031"/>
            <a:ext cx="6527800" cy="939800"/>
          </a:xfrm>
          <a:prstGeom prst="rect">
            <a:avLst/>
          </a:prstGeom>
        </p:spPr>
      </p:pic>
      <p:pic>
        <p:nvPicPr>
          <p:cNvPr id="13" name="Picture 12">
            <a:extLst>
              <a:ext uri="{FF2B5EF4-FFF2-40B4-BE49-F238E27FC236}">
                <a16:creationId xmlns:a16="http://schemas.microsoft.com/office/drawing/2014/main" id="{4278845A-93DF-B349-A2C0-449CE35EDAE9}"/>
              </a:ext>
            </a:extLst>
          </p:cNvPr>
          <p:cNvPicPr>
            <a:picLocks noChangeAspect="1"/>
          </p:cNvPicPr>
          <p:nvPr/>
        </p:nvPicPr>
        <p:blipFill>
          <a:blip r:embed="rId7"/>
          <a:stretch>
            <a:fillRect/>
          </a:stretch>
        </p:blipFill>
        <p:spPr>
          <a:xfrm>
            <a:off x="5444805" y="5762799"/>
            <a:ext cx="6083300" cy="939800"/>
          </a:xfrm>
          <a:prstGeom prst="rect">
            <a:avLst/>
          </a:prstGeom>
        </p:spPr>
      </p:pic>
      <p:cxnSp>
        <p:nvCxnSpPr>
          <p:cNvPr id="19" name="Straight Arrow Connector 18">
            <a:extLst>
              <a:ext uri="{FF2B5EF4-FFF2-40B4-BE49-F238E27FC236}">
                <a16:creationId xmlns:a16="http://schemas.microsoft.com/office/drawing/2014/main" id="{5F29E3FA-02E2-D848-BEAF-774CCF5D58D6}"/>
              </a:ext>
            </a:extLst>
          </p:cNvPr>
          <p:cNvCxnSpPr>
            <a:cxnSpLocks/>
          </p:cNvCxnSpPr>
          <p:nvPr/>
        </p:nvCxnSpPr>
        <p:spPr>
          <a:xfrm flipH="1">
            <a:off x="6972891" y="2234634"/>
            <a:ext cx="1975900" cy="11080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577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3767520" y="3642139"/>
            <a:ext cx="4780911" cy="430887"/>
          </a:xfrm>
          <a:prstGeom prst="rect">
            <a:avLst/>
          </a:prstGeom>
          <a:noFill/>
        </p:spPr>
        <p:txBody>
          <a:bodyPr wrap="square" rtlCol="0">
            <a:spAutoFit/>
          </a:bodyPr>
          <a:lstStyle/>
          <a:p>
            <a:pPr algn="ctr"/>
            <a:r>
              <a:rPr lang="en-US" sz="2200" dirty="0"/>
              <a:t>Displacement field and its gradient</a:t>
            </a:r>
          </a:p>
        </p:txBody>
      </p:sp>
      <p:pic>
        <p:nvPicPr>
          <p:cNvPr id="3" name="Picture 2">
            <a:extLst>
              <a:ext uri="{FF2B5EF4-FFF2-40B4-BE49-F238E27FC236}">
                <a16:creationId xmlns:a16="http://schemas.microsoft.com/office/drawing/2014/main" id="{1B6FDA9F-294F-D74B-9132-3A98DE05DAD6}"/>
              </a:ext>
            </a:extLst>
          </p:cNvPr>
          <p:cNvPicPr>
            <a:picLocks noChangeAspect="1"/>
          </p:cNvPicPr>
          <p:nvPr/>
        </p:nvPicPr>
        <p:blipFill>
          <a:blip r:embed="rId2"/>
          <a:stretch>
            <a:fillRect/>
          </a:stretch>
        </p:blipFill>
        <p:spPr>
          <a:xfrm>
            <a:off x="3924728" y="4297331"/>
            <a:ext cx="5448300" cy="1193800"/>
          </a:xfrm>
          <a:prstGeom prst="rect">
            <a:avLst/>
          </a:prstGeom>
        </p:spPr>
      </p:pic>
      <p:sp>
        <p:nvSpPr>
          <p:cNvPr id="14" name="TextBox 13">
            <a:extLst>
              <a:ext uri="{FF2B5EF4-FFF2-40B4-BE49-F238E27FC236}">
                <a16:creationId xmlns:a16="http://schemas.microsoft.com/office/drawing/2014/main" id="{4982982D-57BB-A440-B9F8-8DC283F3A694}"/>
              </a:ext>
            </a:extLst>
          </p:cNvPr>
          <p:cNvSpPr txBox="1"/>
          <p:nvPr/>
        </p:nvSpPr>
        <p:spPr>
          <a:xfrm>
            <a:off x="6875554" y="5540187"/>
            <a:ext cx="1953796" cy="775203"/>
          </a:xfrm>
          <a:prstGeom prst="rect">
            <a:avLst/>
          </a:prstGeom>
          <a:noFill/>
        </p:spPr>
        <p:txBody>
          <a:bodyPr wrap="square" rtlCol="0">
            <a:spAutoFit/>
          </a:bodyPr>
          <a:lstStyle/>
          <a:p>
            <a:pPr algn="ctr"/>
            <a:r>
              <a:rPr lang="en-US" sz="2200" dirty="0"/>
              <a:t>Displacement gradient</a:t>
            </a:r>
          </a:p>
        </p:txBody>
      </p:sp>
      <p:pic>
        <p:nvPicPr>
          <p:cNvPr id="6" name="Picture 5">
            <a:extLst>
              <a:ext uri="{FF2B5EF4-FFF2-40B4-BE49-F238E27FC236}">
                <a16:creationId xmlns:a16="http://schemas.microsoft.com/office/drawing/2014/main" id="{4C903B1C-F310-7C47-B64C-E7D1FB54A6A7}"/>
              </a:ext>
            </a:extLst>
          </p:cNvPr>
          <p:cNvPicPr>
            <a:picLocks noChangeAspect="1"/>
          </p:cNvPicPr>
          <p:nvPr/>
        </p:nvPicPr>
        <p:blipFill>
          <a:blip r:embed="rId3"/>
          <a:stretch>
            <a:fillRect/>
          </a:stretch>
        </p:blipFill>
        <p:spPr>
          <a:xfrm>
            <a:off x="236920" y="3666305"/>
            <a:ext cx="3530600" cy="2463800"/>
          </a:xfrm>
          <a:prstGeom prst="rect">
            <a:avLst/>
          </a:prstGeom>
        </p:spPr>
      </p:pic>
      <p:pic>
        <p:nvPicPr>
          <p:cNvPr id="8" name="Picture 7">
            <a:extLst>
              <a:ext uri="{FF2B5EF4-FFF2-40B4-BE49-F238E27FC236}">
                <a16:creationId xmlns:a16="http://schemas.microsoft.com/office/drawing/2014/main" id="{0C4F68C6-DF0A-E445-A072-C1422EA54DDA}"/>
              </a:ext>
            </a:extLst>
          </p:cNvPr>
          <p:cNvPicPr>
            <a:picLocks noChangeAspect="1"/>
          </p:cNvPicPr>
          <p:nvPr/>
        </p:nvPicPr>
        <p:blipFill>
          <a:blip r:embed="rId4"/>
          <a:stretch>
            <a:fillRect/>
          </a:stretch>
        </p:blipFill>
        <p:spPr>
          <a:xfrm>
            <a:off x="5010150" y="1968269"/>
            <a:ext cx="2171700" cy="1130300"/>
          </a:xfrm>
          <a:prstGeom prst="rect">
            <a:avLst/>
          </a:prstGeom>
        </p:spPr>
      </p:pic>
      <p:sp>
        <p:nvSpPr>
          <p:cNvPr id="13" name="TextBox 12">
            <a:extLst>
              <a:ext uri="{FF2B5EF4-FFF2-40B4-BE49-F238E27FC236}">
                <a16:creationId xmlns:a16="http://schemas.microsoft.com/office/drawing/2014/main" id="{CE921C29-5815-0442-9E28-F0CDA3DCD774}"/>
              </a:ext>
            </a:extLst>
          </p:cNvPr>
          <p:cNvSpPr txBox="1"/>
          <p:nvPr/>
        </p:nvSpPr>
        <p:spPr>
          <a:xfrm>
            <a:off x="3924728" y="1356489"/>
            <a:ext cx="4699139" cy="430887"/>
          </a:xfrm>
          <a:prstGeom prst="rect">
            <a:avLst/>
          </a:prstGeom>
          <a:noFill/>
        </p:spPr>
        <p:txBody>
          <a:bodyPr wrap="square" rtlCol="0">
            <a:spAutoFit/>
          </a:bodyPr>
          <a:lstStyle/>
          <a:p>
            <a:pPr algn="ctr"/>
            <a:r>
              <a:rPr lang="en-US" sz="2200" dirty="0"/>
              <a:t>Infinitesimal deformation</a:t>
            </a:r>
          </a:p>
        </p:txBody>
      </p:sp>
    </p:spTree>
    <p:extLst>
      <p:ext uri="{BB962C8B-B14F-4D97-AF65-F5344CB8AC3E}">
        <p14:creationId xmlns:p14="http://schemas.microsoft.com/office/powerpoint/2010/main" val="209805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10" name="TextBox 9">
            <a:extLst>
              <a:ext uri="{FF2B5EF4-FFF2-40B4-BE49-F238E27FC236}">
                <a16:creationId xmlns:a16="http://schemas.microsoft.com/office/drawing/2014/main" id="{B48A02C6-818F-1F4F-B3EE-878D0A494951}"/>
              </a:ext>
            </a:extLst>
          </p:cNvPr>
          <p:cNvSpPr txBox="1"/>
          <p:nvPr/>
        </p:nvSpPr>
        <p:spPr>
          <a:xfrm>
            <a:off x="787682" y="1314893"/>
            <a:ext cx="6342582" cy="430887"/>
          </a:xfrm>
          <a:prstGeom prst="rect">
            <a:avLst/>
          </a:prstGeom>
          <a:noFill/>
        </p:spPr>
        <p:txBody>
          <a:bodyPr wrap="square" rtlCol="0">
            <a:spAutoFit/>
          </a:bodyPr>
          <a:lstStyle/>
          <a:p>
            <a:r>
              <a:rPr lang="en-US" sz="2200" dirty="0"/>
              <a:t>Infinitesimal Strain tensor</a:t>
            </a:r>
          </a:p>
        </p:txBody>
      </p:sp>
      <p:pic>
        <p:nvPicPr>
          <p:cNvPr id="2" name="Picture 1">
            <a:extLst>
              <a:ext uri="{FF2B5EF4-FFF2-40B4-BE49-F238E27FC236}">
                <a16:creationId xmlns:a16="http://schemas.microsoft.com/office/drawing/2014/main" id="{6F3B9DC1-7DB7-7F4E-B60D-0208117EA733}"/>
              </a:ext>
            </a:extLst>
          </p:cNvPr>
          <p:cNvPicPr>
            <a:picLocks noChangeAspect="1"/>
          </p:cNvPicPr>
          <p:nvPr/>
        </p:nvPicPr>
        <p:blipFill>
          <a:blip r:embed="rId2"/>
          <a:stretch>
            <a:fillRect/>
          </a:stretch>
        </p:blipFill>
        <p:spPr>
          <a:xfrm>
            <a:off x="3879850" y="2489200"/>
            <a:ext cx="4432300" cy="939800"/>
          </a:xfrm>
          <a:prstGeom prst="rect">
            <a:avLst/>
          </a:prstGeom>
        </p:spPr>
      </p:pic>
      <p:sp>
        <p:nvSpPr>
          <p:cNvPr id="5" name="TextBox 4">
            <a:extLst>
              <a:ext uri="{FF2B5EF4-FFF2-40B4-BE49-F238E27FC236}">
                <a16:creationId xmlns:a16="http://schemas.microsoft.com/office/drawing/2014/main" id="{C5F2EFCF-DB8E-1A4A-9F3B-F8BD58AEA7CA}"/>
              </a:ext>
            </a:extLst>
          </p:cNvPr>
          <p:cNvSpPr txBox="1"/>
          <p:nvPr/>
        </p:nvSpPr>
        <p:spPr>
          <a:xfrm>
            <a:off x="787682" y="4173747"/>
            <a:ext cx="9897442" cy="430887"/>
          </a:xfrm>
          <a:prstGeom prst="rect">
            <a:avLst/>
          </a:prstGeom>
          <a:noFill/>
        </p:spPr>
        <p:txBody>
          <a:bodyPr wrap="square" rtlCol="0">
            <a:spAutoFit/>
          </a:bodyPr>
          <a:lstStyle/>
          <a:p>
            <a:r>
              <a:rPr lang="en-US" sz="2200" dirty="0"/>
              <a:t>For a 3 component displacement field, write out all components of the strain tensor</a:t>
            </a:r>
          </a:p>
        </p:txBody>
      </p:sp>
    </p:spTree>
    <p:extLst>
      <p:ext uri="{BB962C8B-B14F-4D97-AF65-F5344CB8AC3E}">
        <p14:creationId xmlns:p14="http://schemas.microsoft.com/office/powerpoint/2010/main" val="5149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3" name="TextBox 2">
            <a:extLst>
              <a:ext uri="{FF2B5EF4-FFF2-40B4-BE49-F238E27FC236}">
                <a16:creationId xmlns:a16="http://schemas.microsoft.com/office/drawing/2014/main" id="{6898239E-2B79-E94A-8BF1-A3EEB1D53134}"/>
              </a:ext>
            </a:extLst>
          </p:cNvPr>
          <p:cNvSpPr txBox="1"/>
          <p:nvPr/>
        </p:nvSpPr>
        <p:spPr>
          <a:xfrm>
            <a:off x="787682" y="1314893"/>
            <a:ext cx="6342582" cy="430887"/>
          </a:xfrm>
          <a:prstGeom prst="rect">
            <a:avLst/>
          </a:prstGeom>
          <a:noFill/>
        </p:spPr>
        <p:txBody>
          <a:bodyPr wrap="square" rtlCol="0">
            <a:spAutoFit/>
          </a:bodyPr>
          <a:lstStyle/>
          <a:p>
            <a:r>
              <a:rPr lang="en-US" sz="2200" dirty="0"/>
              <a:t>Rotation tensor (again)</a:t>
            </a:r>
          </a:p>
        </p:txBody>
      </p:sp>
      <p:sp>
        <p:nvSpPr>
          <p:cNvPr id="6" name="TextBox 5">
            <a:extLst>
              <a:ext uri="{FF2B5EF4-FFF2-40B4-BE49-F238E27FC236}">
                <a16:creationId xmlns:a16="http://schemas.microsoft.com/office/drawing/2014/main" id="{4A0CF95E-B4C5-FE43-B536-961CB9AD5DAA}"/>
              </a:ext>
            </a:extLst>
          </p:cNvPr>
          <p:cNvSpPr txBox="1"/>
          <p:nvPr/>
        </p:nvSpPr>
        <p:spPr>
          <a:xfrm>
            <a:off x="4813440" y="2998113"/>
            <a:ext cx="1669554" cy="769441"/>
          </a:xfrm>
          <a:prstGeom prst="rect">
            <a:avLst/>
          </a:prstGeom>
          <a:noFill/>
        </p:spPr>
        <p:txBody>
          <a:bodyPr wrap="square" rtlCol="0">
            <a:spAutoFit/>
          </a:bodyPr>
          <a:lstStyle/>
          <a:p>
            <a:r>
              <a:rPr lang="en-US" sz="2200" dirty="0"/>
              <a:t>strain tensor (symmetric)</a:t>
            </a:r>
          </a:p>
        </p:txBody>
      </p:sp>
      <p:sp>
        <p:nvSpPr>
          <p:cNvPr id="7" name="TextBox 6">
            <a:extLst>
              <a:ext uri="{FF2B5EF4-FFF2-40B4-BE49-F238E27FC236}">
                <a16:creationId xmlns:a16="http://schemas.microsoft.com/office/drawing/2014/main" id="{56E7CC68-06F0-AC43-B1E1-11255915B602}"/>
              </a:ext>
            </a:extLst>
          </p:cNvPr>
          <p:cNvSpPr txBox="1"/>
          <p:nvPr/>
        </p:nvSpPr>
        <p:spPr>
          <a:xfrm>
            <a:off x="8670241" y="2975193"/>
            <a:ext cx="2343655" cy="769441"/>
          </a:xfrm>
          <a:prstGeom prst="rect">
            <a:avLst/>
          </a:prstGeom>
          <a:noFill/>
        </p:spPr>
        <p:txBody>
          <a:bodyPr wrap="square" rtlCol="0">
            <a:spAutoFit/>
          </a:bodyPr>
          <a:lstStyle/>
          <a:p>
            <a:r>
              <a:rPr lang="en-US" sz="2200" dirty="0"/>
              <a:t>rotation tensor</a:t>
            </a:r>
          </a:p>
          <a:p>
            <a:r>
              <a:rPr lang="en-US" sz="2200" dirty="0"/>
              <a:t>(skew-symmetric)</a:t>
            </a:r>
          </a:p>
        </p:txBody>
      </p:sp>
      <p:pic>
        <p:nvPicPr>
          <p:cNvPr id="8" name="Picture 7">
            <a:extLst>
              <a:ext uri="{FF2B5EF4-FFF2-40B4-BE49-F238E27FC236}">
                <a16:creationId xmlns:a16="http://schemas.microsoft.com/office/drawing/2014/main" id="{08F49F2B-742F-8241-ADEF-5902658C1A2B}"/>
              </a:ext>
            </a:extLst>
          </p:cNvPr>
          <p:cNvPicPr>
            <a:picLocks noChangeAspect="1"/>
          </p:cNvPicPr>
          <p:nvPr/>
        </p:nvPicPr>
        <p:blipFill>
          <a:blip r:embed="rId2"/>
          <a:stretch>
            <a:fillRect/>
          </a:stretch>
        </p:blipFill>
        <p:spPr>
          <a:xfrm>
            <a:off x="2053405" y="1953642"/>
            <a:ext cx="9194800" cy="939800"/>
          </a:xfrm>
          <a:prstGeom prst="rect">
            <a:avLst/>
          </a:prstGeom>
        </p:spPr>
      </p:pic>
      <p:sp>
        <p:nvSpPr>
          <p:cNvPr id="9" name="TextBox 8">
            <a:extLst>
              <a:ext uri="{FF2B5EF4-FFF2-40B4-BE49-F238E27FC236}">
                <a16:creationId xmlns:a16="http://schemas.microsoft.com/office/drawing/2014/main" id="{17E8960E-93CA-DD47-8BA5-A8D7054025F7}"/>
              </a:ext>
            </a:extLst>
          </p:cNvPr>
          <p:cNvSpPr txBox="1"/>
          <p:nvPr/>
        </p:nvSpPr>
        <p:spPr>
          <a:xfrm>
            <a:off x="787681" y="4173747"/>
            <a:ext cx="10370053" cy="769441"/>
          </a:xfrm>
          <a:prstGeom prst="rect">
            <a:avLst/>
          </a:prstGeom>
          <a:noFill/>
        </p:spPr>
        <p:txBody>
          <a:bodyPr wrap="square" rtlCol="0">
            <a:spAutoFit/>
          </a:bodyPr>
          <a:lstStyle/>
          <a:p>
            <a:r>
              <a:rPr lang="en-US" sz="2200" dirty="0"/>
              <a:t>For a 3 component displacement field, write out all components of the rotation tensor. Can you represent this as a cross product?</a:t>
            </a:r>
          </a:p>
        </p:txBody>
      </p:sp>
    </p:spTree>
    <p:extLst>
      <p:ext uri="{BB962C8B-B14F-4D97-AF65-F5344CB8AC3E}">
        <p14:creationId xmlns:p14="http://schemas.microsoft.com/office/powerpoint/2010/main" val="11459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Compatibility conditions</a:t>
            </a:r>
            <a:endParaRPr lang="en-US" sz="2800" b="1" dirty="0">
              <a:solidFill>
                <a:srgbClr val="008000"/>
              </a:solidFill>
            </a:endParaRPr>
          </a:p>
        </p:txBody>
      </p:sp>
      <p:sp>
        <p:nvSpPr>
          <p:cNvPr id="3" name="TextBox 2">
            <a:extLst>
              <a:ext uri="{FF2B5EF4-FFF2-40B4-BE49-F238E27FC236}">
                <a16:creationId xmlns:a16="http://schemas.microsoft.com/office/drawing/2014/main" id="{AA37B832-8FE5-634D-8A80-6B8E6967C746}"/>
              </a:ext>
            </a:extLst>
          </p:cNvPr>
          <p:cNvSpPr txBox="1"/>
          <p:nvPr/>
        </p:nvSpPr>
        <p:spPr>
          <a:xfrm>
            <a:off x="777407" y="1358628"/>
            <a:ext cx="10370053" cy="769441"/>
          </a:xfrm>
          <a:prstGeom prst="rect">
            <a:avLst/>
          </a:prstGeom>
          <a:noFill/>
        </p:spPr>
        <p:txBody>
          <a:bodyPr wrap="square" rtlCol="0">
            <a:spAutoFit/>
          </a:bodyPr>
          <a:lstStyle/>
          <a:p>
            <a:r>
              <a:rPr lang="en-US" sz="2200" dirty="0"/>
              <a:t>For a 3 component displacement field, we can easily compute its spatial derivatives =&gt; strains and rotations. But does it work vice versa?</a:t>
            </a:r>
          </a:p>
        </p:txBody>
      </p:sp>
      <p:sp>
        <p:nvSpPr>
          <p:cNvPr id="5" name="TextBox 4">
            <a:extLst>
              <a:ext uri="{FF2B5EF4-FFF2-40B4-BE49-F238E27FC236}">
                <a16:creationId xmlns:a16="http://schemas.microsoft.com/office/drawing/2014/main" id="{E57728B4-BF78-F240-8A84-D6E7BCCD4E63}"/>
              </a:ext>
            </a:extLst>
          </p:cNvPr>
          <p:cNvSpPr txBox="1"/>
          <p:nvPr/>
        </p:nvSpPr>
        <p:spPr>
          <a:xfrm>
            <a:off x="777406" y="2547025"/>
            <a:ext cx="10370053" cy="769441"/>
          </a:xfrm>
          <a:prstGeom prst="rect">
            <a:avLst/>
          </a:prstGeom>
          <a:noFill/>
        </p:spPr>
        <p:txBody>
          <a:bodyPr wrap="square" rtlCol="0">
            <a:spAutoFit/>
          </a:bodyPr>
          <a:lstStyle/>
          <a:p>
            <a:r>
              <a:rPr lang="en-US" sz="2200" dirty="0"/>
              <a:t>For 6 independent strain components, there are 9 strain-displacement equations. How to solve? </a:t>
            </a:r>
          </a:p>
        </p:txBody>
      </p:sp>
      <p:pic>
        <p:nvPicPr>
          <p:cNvPr id="6" name="Picture 5">
            <a:extLst>
              <a:ext uri="{FF2B5EF4-FFF2-40B4-BE49-F238E27FC236}">
                <a16:creationId xmlns:a16="http://schemas.microsoft.com/office/drawing/2014/main" id="{825314E9-035D-1145-B2D0-FA062FF28F47}"/>
              </a:ext>
            </a:extLst>
          </p:cNvPr>
          <p:cNvPicPr>
            <a:picLocks noChangeAspect="1"/>
          </p:cNvPicPr>
          <p:nvPr/>
        </p:nvPicPr>
        <p:blipFill>
          <a:blip r:embed="rId2"/>
          <a:stretch>
            <a:fillRect/>
          </a:stretch>
        </p:blipFill>
        <p:spPr>
          <a:xfrm>
            <a:off x="4647487" y="3316466"/>
            <a:ext cx="2476249" cy="604439"/>
          </a:xfrm>
          <a:prstGeom prst="rect">
            <a:avLst/>
          </a:prstGeom>
        </p:spPr>
      </p:pic>
      <p:pic>
        <p:nvPicPr>
          <p:cNvPr id="8" name="Picture 7">
            <a:extLst>
              <a:ext uri="{FF2B5EF4-FFF2-40B4-BE49-F238E27FC236}">
                <a16:creationId xmlns:a16="http://schemas.microsoft.com/office/drawing/2014/main" id="{FD2FF049-C2C0-5645-BC24-50B798F8E756}"/>
              </a:ext>
            </a:extLst>
          </p:cNvPr>
          <p:cNvPicPr>
            <a:picLocks noChangeAspect="1"/>
          </p:cNvPicPr>
          <p:nvPr/>
        </p:nvPicPr>
        <p:blipFill>
          <a:blip r:embed="rId3"/>
          <a:stretch>
            <a:fillRect/>
          </a:stretch>
        </p:blipFill>
        <p:spPr>
          <a:xfrm>
            <a:off x="4308439" y="3952826"/>
            <a:ext cx="3880064" cy="2905174"/>
          </a:xfrm>
          <a:prstGeom prst="rect">
            <a:avLst/>
          </a:prstGeom>
        </p:spPr>
      </p:pic>
      <p:sp>
        <p:nvSpPr>
          <p:cNvPr id="9" name="TextBox 8">
            <a:extLst>
              <a:ext uri="{FF2B5EF4-FFF2-40B4-BE49-F238E27FC236}">
                <a16:creationId xmlns:a16="http://schemas.microsoft.com/office/drawing/2014/main" id="{E3DF78F2-CF0E-0A46-B5E6-A7EC17C59D1F}"/>
              </a:ext>
            </a:extLst>
          </p:cNvPr>
          <p:cNvSpPr txBox="1"/>
          <p:nvPr/>
        </p:nvSpPr>
        <p:spPr>
          <a:xfrm>
            <a:off x="162738" y="4397279"/>
            <a:ext cx="4236237" cy="1107996"/>
          </a:xfrm>
          <a:prstGeom prst="rect">
            <a:avLst/>
          </a:prstGeom>
          <a:noFill/>
        </p:spPr>
        <p:txBody>
          <a:bodyPr wrap="square" rtlCol="0">
            <a:spAutoFit/>
          </a:bodyPr>
          <a:lstStyle/>
          <a:p>
            <a:r>
              <a:rPr lang="en-US" sz="2200" dirty="0"/>
              <a:t>This guarantees that the strains can be integrated to give </a:t>
            </a:r>
            <a:r>
              <a:rPr lang="en-US" sz="2200" b="1" dirty="0"/>
              <a:t>u</a:t>
            </a:r>
            <a:r>
              <a:rPr lang="en-US" sz="2200" dirty="0"/>
              <a:t>, but it does not guarantee a unique </a:t>
            </a:r>
            <a:r>
              <a:rPr lang="en-US" sz="2200" b="1" dirty="0"/>
              <a:t>u</a:t>
            </a:r>
            <a:r>
              <a:rPr lang="en-US" sz="2200" dirty="0"/>
              <a:t>. Why?</a:t>
            </a:r>
          </a:p>
        </p:txBody>
      </p:sp>
    </p:spTree>
    <p:extLst>
      <p:ext uri="{BB962C8B-B14F-4D97-AF65-F5344CB8AC3E}">
        <p14:creationId xmlns:p14="http://schemas.microsoft.com/office/powerpoint/2010/main" val="249831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Principal Strains</a:t>
            </a:r>
            <a:endParaRPr lang="en-US" sz="2800" b="1" dirty="0">
              <a:solidFill>
                <a:srgbClr val="008000"/>
              </a:solidFill>
            </a:endParaRPr>
          </a:p>
        </p:txBody>
      </p:sp>
      <p:sp>
        <p:nvSpPr>
          <p:cNvPr id="3" name="TextBox 2">
            <a:extLst>
              <a:ext uri="{FF2B5EF4-FFF2-40B4-BE49-F238E27FC236}">
                <a16:creationId xmlns:a16="http://schemas.microsoft.com/office/drawing/2014/main" id="{56CDA5E6-CCB3-6A46-A450-DA9463A340A5}"/>
              </a:ext>
            </a:extLst>
          </p:cNvPr>
          <p:cNvSpPr txBox="1"/>
          <p:nvPr/>
        </p:nvSpPr>
        <p:spPr>
          <a:xfrm>
            <a:off x="777407" y="1358628"/>
            <a:ext cx="10370053" cy="769441"/>
          </a:xfrm>
          <a:prstGeom prst="rect">
            <a:avLst/>
          </a:prstGeom>
          <a:noFill/>
        </p:spPr>
        <p:txBody>
          <a:bodyPr wrap="square" rtlCol="0">
            <a:spAutoFit/>
          </a:bodyPr>
          <a:lstStyle/>
          <a:p>
            <a:r>
              <a:rPr lang="en-US" sz="2200" dirty="0"/>
              <a:t>The strain tensor can be rotated such that all the off-diagonal components vanish and we are left only with diagonal terms – principal strains</a:t>
            </a:r>
          </a:p>
        </p:txBody>
      </p:sp>
      <p:pic>
        <p:nvPicPr>
          <p:cNvPr id="5" name="Picture 4">
            <a:extLst>
              <a:ext uri="{FF2B5EF4-FFF2-40B4-BE49-F238E27FC236}">
                <a16:creationId xmlns:a16="http://schemas.microsoft.com/office/drawing/2014/main" id="{D5923641-D92A-9B40-A0F4-54DE5D5BE82A}"/>
              </a:ext>
            </a:extLst>
          </p:cNvPr>
          <p:cNvPicPr>
            <a:picLocks noChangeAspect="1"/>
          </p:cNvPicPr>
          <p:nvPr/>
        </p:nvPicPr>
        <p:blipFill>
          <a:blip r:embed="rId2"/>
          <a:stretch>
            <a:fillRect/>
          </a:stretch>
        </p:blipFill>
        <p:spPr>
          <a:xfrm>
            <a:off x="2578101" y="2308475"/>
            <a:ext cx="7035798" cy="3640261"/>
          </a:xfrm>
          <a:prstGeom prst="rect">
            <a:avLst/>
          </a:prstGeom>
        </p:spPr>
      </p:pic>
    </p:spTree>
    <p:extLst>
      <p:ext uri="{BB962C8B-B14F-4D97-AF65-F5344CB8AC3E}">
        <p14:creationId xmlns:p14="http://schemas.microsoft.com/office/powerpoint/2010/main" val="339719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2269</TotalTime>
  <Words>333</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Emma Hill</dc:creator>
  <cp:lastModifiedBy>#MALLICK RISHAV#</cp:lastModifiedBy>
  <cp:revision>253</cp:revision>
  <dcterms:created xsi:type="dcterms:W3CDTF">2011-12-19T02:43:06Z</dcterms:created>
  <dcterms:modified xsi:type="dcterms:W3CDTF">2021-04-22T07:20:50Z</dcterms:modified>
</cp:coreProperties>
</file>