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84" r:id="rId12"/>
    <p:sldId id="271" r:id="rId13"/>
    <p:sldId id="272" r:id="rId14"/>
    <p:sldId id="266" r:id="rId15"/>
    <p:sldId id="264" r:id="rId16"/>
    <p:sldId id="268" r:id="rId17"/>
    <p:sldId id="269" r:id="rId18"/>
    <p:sldId id="267" r:id="rId19"/>
    <p:sldId id="26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75" r:id="rId29"/>
    <p:sldId id="27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1"/>
    <p:restoredTop sz="87500"/>
  </p:normalViewPr>
  <p:slideViewPr>
    <p:cSldViewPr snapToGrid="0" snapToObjects="1">
      <p:cViewPr varScale="1">
        <p:scale>
          <a:sx n="109" d="100"/>
          <a:sy n="109" d="100"/>
        </p:scale>
        <p:origin x="1016" y="192"/>
      </p:cViewPr>
      <p:guideLst>
        <p:guide orient="horz" pos="2160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527CB-4302-F742-95A3-2014BA0830DE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EC515-8893-214A-AB5B-C17EE8C79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9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ILOs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will use Einstein summation convention to write vectors and tensors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 calculate dot, cross and dyadic products given 2 vectors or tensors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Rotate vectors and tensors between different coordinate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02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68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rotate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92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it into a number of steps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84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1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44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Shift assignment part 2 to next week</a:t>
            </a:r>
          </a:p>
          <a:p>
            <a:r>
              <a:rPr lang="en-US" dirty="0"/>
              <a:t>Introduce rotations on a sphere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linear independence and orthogonality. Non-orthogonal bases can still act as bases to describe a vector space.</a:t>
            </a:r>
          </a:p>
          <a:p>
            <a:r>
              <a:rPr lang="en-US" dirty="0"/>
              <a:t>Linear independence if a</a:t>
            </a:r>
            <a:r>
              <a:rPr lang="en-US" baseline="-25000" dirty="0"/>
              <a:t>1</a:t>
            </a:r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 + a</a:t>
            </a:r>
            <a:r>
              <a:rPr lang="en-US" baseline="-25000" dirty="0"/>
              <a:t>2</a:t>
            </a:r>
            <a:r>
              <a:rPr lang="en-US" dirty="0"/>
              <a:t>e</a:t>
            </a:r>
            <a:r>
              <a:rPr lang="en-US" baseline="-25000" dirty="0"/>
              <a:t>2</a:t>
            </a:r>
            <a:r>
              <a:rPr lang="en-US" dirty="0"/>
              <a:t> + a</a:t>
            </a:r>
            <a:r>
              <a:rPr lang="en-US" baseline="-25000" dirty="0"/>
              <a:t>3</a:t>
            </a:r>
            <a:r>
              <a:rPr lang="en-US" dirty="0"/>
              <a:t>e</a:t>
            </a:r>
            <a:r>
              <a:rPr lang="en-US" baseline="-25000" dirty="0"/>
              <a:t>3</a:t>
            </a:r>
            <a:r>
              <a:rPr lang="en-US" dirty="0"/>
              <a:t> + ….. = 0 for non-trivial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endParaRPr lang="en-US" baseline="-25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9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multiply vectors?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6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79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69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up the problem and build it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5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6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62F99-EC1A-0449-A74E-A6D89C7B7276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0857" y="416452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Vector Calculus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ACB47-1C2A-E04A-AF6A-38B8BCD7AC13}"/>
              </a:ext>
            </a:extLst>
          </p:cNvPr>
          <p:cNvSpPr txBox="1"/>
          <p:nvPr/>
        </p:nvSpPr>
        <p:spPr>
          <a:xfrm>
            <a:off x="3150739" y="2644170"/>
            <a:ext cx="58905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Scalars and vectors</a:t>
            </a:r>
          </a:p>
          <a:p>
            <a:pPr marL="457200" indent="-457200">
              <a:buAutoNum type="arabicPeriod"/>
            </a:pPr>
            <a:r>
              <a:rPr lang="en-US" sz="2400" dirty="0"/>
              <a:t>Dot products, cross products and </a:t>
            </a:r>
            <a:r>
              <a:rPr lang="en-US" sz="2400" dirty="0" err="1"/>
              <a:t>dyadics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Tensors and matrices</a:t>
            </a:r>
          </a:p>
          <a:p>
            <a:pPr marL="457200" indent="-457200">
              <a:buAutoNum type="arabicPeriod"/>
            </a:pPr>
            <a:r>
              <a:rPr lang="en-US" sz="2400" dirty="0"/>
              <a:t>Rotations and coordinate transformations 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59741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Gradients of vector fields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D56FF-C4D3-CA4B-A00C-42045B874756}"/>
              </a:ext>
            </a:extLst>
          </p:cNvPr>
          <p:cNvSpPr txBox="1"/>
          <p:nvPr/>
        </p:nvSpPr>
        <p:spPr>
          <a:xfrm>
            <a:off x="2223152" y="1389361"/>
            <a:ext cx="7745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look at taking derivatives of scalar fields. Now we will look at how to work with gradients of vector fields.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599C75-D897-3444-97AB-0B64DA14C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4669465"/>
            <a:ext cx="39243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88434B-2301-0341-9A85-A7C7CA948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0" y="2220358"/>
            <a:ext cx="3149600" cy="109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26D260-B5C1-6D48-AB38-646E17D3ABC3}"/>
              </a:ext>
            </a:extLst>
          </p:cNvPr>
          <p:cNvSpPr txBox="1"/>
          <p:nvPr/>
        </p:nvSpPr>
        <p:spPr>
          <a:xfrm>
            <a:off x="2223152" y="3575513"/>
            <a:ext cx="774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do this with the help of the del or </a:t>
            </a:r>
            <a:r>
              <a:rPr lang="en-US" sz="2400" dirty="0" err="1"/>
              <a:t>nabla</a:t>
            </a:r>
            <a:r>
              <a:rPr lang="en-US" sz="2400" dirty="0"/>
              <a:t> operator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23831B-03BC-3944-A916-C344375D0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198" y="2626758"/>
            <a:ext cx="2794000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4808DC-FF22-A243-940F-1D066EB2170C}"/>
              </a:ext>
            </a:extLst>
          </p:cNvPr>
          <p:cNvSpPr txBox="1"/>
          <p:nvPr/>
        </p:nvSpPr>
        <p:spPr>
          <a:xfrm>
            <a:off x="2223152" y="5890332"/>
            <a:ext cx="7745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addition to gradients, del can also be used to find out if vector fields are convergent/divergent or rotating/circulating</a:t>
            </a:r>
          </a:p>
        </p:txBody>
      </p:sp>
    </p:spTree>
    <p:extLst>
      <p:ext uri="{BB962C8B-B14F-4D97-AF65-F5344CB8AC3E}">
        <p14:creationId xmlns:p14="http://schemas.microsoft.com/office/powerpoint/2010/main" val="311783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59741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Gradients of scalar and vector fields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AE9B1-2879-5E41-A166-070841D06EC5}"/>
              </a:ext>
            </a:extLst>
          </p:cNvPr>
          <p:cNvSpPr txBox="1"/>
          <p:nvPr/>
        </p:nvSpPr>
        <p:spPr>
          <a:xfrm>
            <a:off x="1056097" y="1519301"/>
            <a:ext cx="1007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Problem set for differentiation of 2-d fields (numerically)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1A3C8-0FAF-5D4A-B581-614957693969}"/>
              </a:ext>
            </a:extLst>
          </p:cNvPr>
          <p:cNvSpPr txBox="1"/>
          <p:nvPr/>
        </p:nvSpPr>
        <p:spPr>
          <a:xfrm>
            <a:off x="1175043" y="2517306"/>
            <a:ext cx="97420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/>
              <a:t>Compute the partial derivatives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(-(x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+y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for -5&lt;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&lt;5. </a:t>
            </a:r>
            <a:r>
              <a:rPr lang="en-US" sz="2400" dirty="0">
                <a:cs typeface="Times New Roman" panose="02020603050405020304" pitchFamily="18" charset="0"/>
              </a:rPr>
              <a:t>Plot f(</a:t>
            </a:r>
            <a:r>
              <a:rPr lang="en-US" sz="2400" dirty="0" err="1">
                <a:cs typeface="Times New Roman" panose="02020603050405020304" pitchFamily="18" charset="0"/>
              </a:rPr>
              <a:t>x,y</a:t>
            </a:r>
            <a:r>
              <a:rPr lang="en-US" sz="2400" dirty="0">
                <a:cs typeface="Times New Roman" panose="02020603050405020304" pitchFamily="18" charset="0"/>
              </a:rPr>
              <a:t>) in the given domain, and the gradient vector in a grid. Comment on the pattern the gradient makes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Given a vector field, here it is the horizontal velocities of deforming blocks given as </a:t>
            </a:r>
          </a:p>
          <a:p>
            <a:pPr lvl="1">
              <a:spcAft>
                <a:spcPts val="120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mx/r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+ 2ay*cos(a*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my/r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+ 2ax*cos(a*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where [0 &lt; r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+y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3] and a = 0.7, m = 3</a:t>
            </a: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</a:pPr>
            <a:r>
              <a:rPr lang="en-US" sz="2400" dirty="0">
                <a:cs typeface="Times New Roman" panose="02020603050405020304" pitchFamily="18" charset="0"/>
              </a:rPr>
              <a:t>Compute the gradients of each component of this field. 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cs typeface="Times New Roman" panose="02020603050405020304" pitchFamily="18" charset="0"/>
              </a:rPr>
              <a:t>Plot the vector field and the gradient of each component separately.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835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59741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The del (</a:t>
            </a:r>
            <a:r>
              <a:rPr lang="en-US" sz="2800" b="1" dirty="0" err="1">
                <a:solidFill>
                  <a:srgbClr val="000090"/>
                </a:solidFill>
              </a:rPr>
              <a:t>nabla</a:t>
            </a:r>
            <a:r>
              <a:rPr lang="en-US" sz="2800" b="1" dirty="0">
                <a:solidFill>
                  <a:srgbClr val="000090"/>
                </a:solidFill>
              </a:rPr>
              <a:t>) operator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599C75-D897-3444-97AB-0B64DA14C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61608" b="2700"/>
          <a:stretch/>
        </p:blipFill>
        <p:spPr>
          <a:xfrm>
            <a:off x="5342669" y="1403558"/>
            <a:ext cx="1506662" cy="39542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47063C8-7218-0C4D-83A8-302B9DFCF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1" y="2165541"/>
            <a:ext cx="5599451" cy="469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DFA43D-A40B-8349-B939-92AD055625C8}"/>
              </a:ext>
            </a:extLst>
          </p:cNvPr>
          <p:cNvSpPr txBox="1"/>
          <p:nvPr/>
        </p:nvSpPr>
        <p:spPr>
          <a:xfrm>
            <a:off x="800529" y="1339113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Gradient (scalar field)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82DD58-8350-904E-B46E-C26E86A7A5BF}"/>
              </a:ext>
            </a:extLst>
          </p:cNvPr>
          <p:cNvSpPr txBox="1"/>
          <p:nvPr/>
        </p:nvSpPr>
        <p:spPr>
          <a:xfrm>
            <a:off x="7477049" y="1377409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Gradient (vector field)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96B06C-E83F-3649-91A3-4FFA63156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570" y="3113214"/>
            <a:ext cx="5384800" cy="184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E75CC4-C675-DA47-B1DA-6CCB5EED3583}"/>
              </a:ext>
            </a:extLst>
          </p:cNvPr>
          <p:cNvSpPr txBox="1"/>
          <p:nvPr/>
        </p:nvSpPr>
        <p:spPr>
          <a:xfrm>
            <a:off x="7160889" y="5197930"/>
            <a:ext cx="5031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- An example is the Jacobian or the design matrix in inverse problems</a:t>
            </a:r>
          </a:p>
          <a:p>
            <a:r>
              <a:rPr lang="en-US" sz="2400" dirty="0"/>
              <a:t>- Also think of strain tensors</a:t>
            </a:r>
          </a:p>
        </p:txBody>
      </p:sp>
    </p:spTree>
    <p:extLst>
      <p:ext uri="{BB962C8B-B14F-4D97-AF65-F5344CB8AC3E}">
        <p14:creationId xmlns:p14="http://schemas.microsoft.com/office/powerpoint/2010/main" val="61557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59741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The del (</a:t>
            </a:r>
            <a:r>
              <a:rPr lang="en-US" sz="2800" b="1" dirty="0" err="1">
                <a:solidFill>
                  <a:srgbClr val="000090"/>
                </a:solidFill>
              </a:rPr>
              <a:t>nabla</a:t>
            </a:r>
            <a:r>
              <a:rPr lang="en-US" sz="2800" b="1" dirty="0">
                <a:solidFill>
                  <a:srgbClr val="000090"/>
                </a:solidFill>
              </a:rPr>
              <a:t>) operator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599C75-D897-3444-97AB-0B64DA14C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70" t="-6434" r="-792" b="-7163"/>
          <a:stretch/>
        </p:blipFill>
        <p:spPr>
          <a:xfrm>
            <a:off x="4955569" y="1339113"/>
            <a:ext cx="2280862" cy="461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DFA43D-A40B-8349-B939-92AD055625C8}"/>
              </a:ext>
            </a:extLst>
          </p:cNvPr>
          <p:cNvSpPr txBox="1"/>
          <p:nvPr/>
        </p:nvSpPr>
        <p:spPr>
          <a:xfrm>
            <a:off x="800529" y="1339113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Divergence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82DD58-8350-904E-B46E-C26E86A7A5BF}"/>
              </a:ext>
            </a:extLst>
          </p:cNvPr>
          <p:cNvSpPr txBox="1"/>
          <p:nvPr/>
        </p:nvSpPr>
        <p:spPr>
          <a:xfrm>
            <a:off x="9185546" y="1341708"/>
            <a:ext cx="1451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Curl</a:t>
            </a:r>
          </a:p>
        </p:txBody>
      </p:sp>
      <p:pic>
        <p:nvPicPr>
          <p:cNvPr id="2056" name="Picture 8" descr="Divergence - Wikipedia">
            <a:extLst>
              <a:ext uri="{FF2B5EF4-FFF2-40B4-BE49-F238E27FC236}">
                <a16:creationId xmlns:a16="http://schemas.microsoft.com/office/drawing/2014/main" id="{2E28396D-2ECE-4A4B-BA97-088B68FC9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890" y="2249397"/>
            <a:ext cx="7202113" cy="396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C0493DC3-4FCB-BC41-97E3-4AC9FE4DB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431" y="2156930"/>
            <a:ext cx="4386314" cy="438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456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59741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Vector calculus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AE9B1-2879-5E41-A166-070841D06EC5}"/>
              </a:ext>
            </a:extLst>
          </p:cNvPr>
          <p:cNvSpPr txBox="1"/>
          <p:nvPr/>
        </p:nvSpPr>
        <p:spPr>
          <a:xfrm>
            <a:off x="1056097" y="1124854"/>
            <a:ext cx="1007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Problem set (solve analytically and numerically)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0FBA8-73B4-D44E-A96A-FECAF6BD1BD9}"/>
              </a:ext>
            </a:extLst>
          </p:cNvPr>
          <p:cNvSpPr txBox="1"/>
          <p:nvPr/>
        </p:nvSpPr>
        <p:spPr>
          <a:xfrm>
            <a:off x="1210902" y="2062830"/>
            <a:ext cx="95189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/>
              <a:t>The temperature field at any point in a lake is given by 			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sin(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log(1+x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cs typeface="Times New Roman" panose="02020603050405020304" pitchFamily="18" charset="0"/>
              </a:rPr>
              <a:t>Plot this scalar field at the lake surface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z=0</a:t>
            </a:r>
            <a:r>
              <a:rPr lang="en-US" sz="2400" dirty="0">
                <a:cs typeface="Times New Roman" panose="02020603050405020304" pitchFamily="18" charset="0"/>
              </a:rPr>
              <a:t>) and at 1 unit below the surface (z=1).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Compute the gradient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cs typeface="Times New Roman" panose="02020603050405020304" pitchFamily="18" charset="0"/>
              </a:rPr>
              <a:t>. Plot this vector field at the lake surface.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At the point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(1,1,0) </a:t>
            </a:r>
            <a:r>
              <a:rPr lang="en-US" sz="2400" dirty="0">
                <a:cs typeface="Times New Roman" panose="02020603050405020304" pitchFamily="18" charset="0"/>
              </a:rPr>
              <a:t>on the lake surface, a boat is moving in </a:t>
            </a:r>
            <a:r>
              <a:rPr lang="en-US" sz="2400">
                <a:cs typeface="Times New Roman" panose="02020603050405020304" pitchFamily="18" charset="0"/>
              </a:rPr>
              <a:t>the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&lt;3,1,0&gt; </a:t>
            </a:r>
            <a:r>
              <a:rPr lang="en-US" sz="2400" dirty="0">
                <a:cs typeface="Times New Roman" panose="02020603050405020304" pitchFamily="18" charset="0"/>
              </a:rPr>
              <a:t>direction. First calculate the unit vector for the boat’s motion, and then compute the directional directive of the temperature field as seen by the boat. Hint: directional derivatives are projections of the gradient vector along some unit vector.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69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33544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Rotating vectors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8B6D2-6DB8-0442-BCE1-94436D6EC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888" y="1964940"/>
            <a:ext cx="3302000" cy="215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9034B9-65F7-5145-AD16-E30AE1212F75}"/>
              </a:ext>
            </a:extLst>
          </p:cNvPr>
          <p:cNvSpPr txBox="1"/>
          <p:nvPr/>
        </p:nvSpPr>
        <p:spPr>
          <a:xfrm>
            <a:off x="3927724" y="1503275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Coordinate transformations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1FC2E-636F-D841-8561-596C4E09B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888" y="2660189"/>
            <a:ext cx="4336551" cy="871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64CFC7-F55D-C142-90A7-16D16D026A1C}"/>
              </a:ext>
            </a:extLst>
          </p:cNvPr>
          <p:cNvSpPr txBox="1"/>
          <p:nvPr/>
        </p:nvSpPr>
        <p:spPr>
          <a:xfrm>
            <a:off x="2036685" y="4314454"/>
            <a:ext cx="8118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Derive the individual components of the rotation matrix using the dot product of the rotated and original coordinate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B56D2-8D2F-9A44-96A4-9C7E99C1B03D}"/>
              </a:ext>
            </a:extLst>
          </p:cNvPr>
          <p:cNvSpPr txBox="1"/>
          <p:nvPr/>
        </p:nvSpPr>
        <p:spPr>
          <a:xfrm>
            <a:off x="2036685" y="5361871"/>
            <a:ext cx="811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we rotate tensors?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706074-5C2D-8F4A-B7D1-23DD4C30E2C8}"/>
              </a:ext>
            </a:extLst>
          </p:cNvPr>
          <p:cNvSpPr/>
          <p:nvPr/>
        </p:nvSpPr>
        <p:spPr>
          <a:xfrm>
            <a:off x="6272463" y="2566737"/>
            <a:ext cx="2085474" cy="978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9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33544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Rotating vectors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8B6D2-6DB8-0442-BCE1-94436D6EC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88" y="1964940"/>
            <a:ext cx="3302000" cy="215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9034B9-65F7-5145-AD16-E30AE1212F75}"/>
              </a:ext>
            </a:extLst>
          </p:cNvPr>
          <p:cNvSpPr txBox="1"/>
          <p:nvPr/>
        </p:nvSpPr>
        <p:spPr>
          <a:xfrm>
            <a:off x="3927724" y="1503275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Coordinate transformations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1FC2E-636F-D841-8561-596C4E09B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155" y="4643102"/>
            <a:ext cx="4336551" cy="871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A54F65-8271-0444-8441-38C412637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332" y="2771850"/>
            <a:ext cx="2554222" cy="12036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D1A570-AF4F-3340-8465-DEF184132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1341" y="2623528"/>
            <a:ext cx="2419480" cy="1500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40E641-2D77-3F45-ABDD-849383580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164393"/>
            <a:ext cx="1766656" cy="4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3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33544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Rotating Tensors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CD2B0-90EC-944B-8EE4-8CD7261C7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5" y="1964940"/>
            <a:ext cx="1668707" cy="897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489392-5E6F-444D-8D4C-4219726C3F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005"/>
          <a:stretch/>
        </p:blipFill>
        <p:spPr>
          <a:xfrm>
            <a:off x="472825" y="2942047"/>
            <a:ext cx="1900365" cy="486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01E90C-41C0-EC45-B3A0-4623299B84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98" r="38999"/>
          <a:stretch/>
        </p:blipFill>
        <p:spPr>
          <a:xfrm>
            <a:off x="3527427" y="3842535"/>
            <a:ext cx="4965908" cy="476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F1E18-E0ED-1F42-B17E-1F4AE2E3F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5152303" y="2161311"/>
            <a:ext cx="2498053" cy="603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79C6A6-63D5-0D45-AC11-B46BC1365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217" y="5463547"/>
            <a:ext cx="1879600" cy="495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A4F704-B5F0-CD4A-BCA8-41451954BC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896" t="1532"/>
          <a:stretch/>
        </p:blipFill>
        <p:spPr>
          <a:xfrm>
            <a:off x="5904566" y="4525617"/>
            <a:ext cx="3183355" cy="4877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F05FE0-4C5A-C547-AE9E-7330262E2EE6}"/>
              </a:ext>
            </a:extLst>
          </p:cNvPr>
          <p:cNvCxnSpPr/>
          <p:nvPr/>
        </p:nvCxnSpPr>
        <p:spPr>
          <a:xfrm>
            <a:off x="6534364" y="5116530"/>
            <a:ext cx="2085654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64F092-1F5C-F043-ABB9-5BEE5C650B46}"/>
              </a:ext>
            </a:extLst>
          </p:cNvPr>
          <p:cNvSpPr txBox="1"/>
          <p:nvPr/>
        </p:nvSpPr>
        <p:spPr>
          <a:xfrm>
            <a:off x="38022" y="1392094"/>
            <a:ext cx="3068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Vector rotations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EE6522-398C-0B4A-BC9F-F1A8E910CC48}"/>
              </a:ext>
            </a:extLst>
          </p:cNvPr>
          <p:cNvSpPr txBox="1"/>
          <p:nvPr/>
        </p:nvSpPr>
        <p:spPr>
          <a:xfrm>
            <a:off x="3769667" y="1596443"/>
            <a:ext cx="552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 a tensor transformation from </a:t>
            </a:r>
            <a:r>
              <a:rPr lang="en-US" sz="2400" b="1" dirty="0"/>
              <a:t>u</a:t>
            </a:r>
            <a:r>
              <a:rPr lang="en-US" sz="2400" dirty="0"/>
              <a:t> -&gt; </a:t>
            </a:r>
            <a:r>
              <a:rPr lang="en-US" sz="2400" b="1" dirty="0"/>
              <a:t>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66D5C2-67B9-BA46-AD6F-85F46050AE5E}"/>
              </a:ext>
            </a:extLst>
          </p:cNvPr>
          <p:cNvSpPr txBox="1"/>
          <p:nvPr/>
        </p:nvSpPr>
        <p:spPr>
          <a:xfrm>
            <a:off x="3027023" y="3290517"/>
            <a:ext cx="3068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Let’s rotate </a:t>
            </a:r>
            <a:r>
              <a:rPr lang="en-US" sz="2400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73363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33544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Rotating vectors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034B9-65F7-5145-AD16-E30AE1212F75}"/>
              </a:ext>
            </a:extLst>
          </p:cNvPr>
          <p:cNvSpPr txBox="1"/>
          <p:nvPr/>
        </p:nvSpPr>
        <p:spPr>
          <a:xfrm>
            <a:off x="3927724" y="1503275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Coordinate transformations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C4118-DA05-BF4D-B3E5-CC8925CB7A3C}"/>
              </a:ext>
            </a:extLst>
          </p:cNvPr>
          <p:cNvSpPr txBox="1"/>
          <p:nvPr/>
        </p:nvSpPr>
        <p:spPr>
          <a:xfrm>
            <a:off x="726831" y="2344147"/>
            <a:ext cx="1074762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200" dirty="0"/>
              <a:t>For a fault with dip = 30º, calculate the unit vector in the dip direction (d) and in the direction normal to the plane (n).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200" dirty="0"/>
              <a:t>This fault exists in a stress field given by a symmetric stress tensor [s</a:t>
            </a:r>
            <a:r>
              <a:rPr lang="en-US" sz="2200" baseline="-25000" dirty="0"/>
              <a:t>22</a:t>
            </a:r>
            <a:r>
              <a:rPr lang="en-US" sz="2200" dirty="0"/>
              <a:t>,s</a:t>
            </a:r>
            <a:r>
              <a:rPr lang="en-US" sz="2200" baseline="-25000" dirty="0"/>
              <a:t>23</a:t>
            </a:r>
            <a:r>
              <a:rPr lang="en-US" sz="2200" dirty="0"/>
              <a:t>,s</a:t>
            </a:r>
            <a:r>
              <a:rPr lang="en-US" sz="2200" baseline="-25000" dirty="0"/>
              <a:t>33</a:t>
            </a:r>
            <a:r>
              <a:rPr lang="en-US" sz="2200" dirty="0"/>
              <a:t>]. Compute the traction vector on this fault plane. Hint: traction vectors are the projection of the stress tensor onto a given plane. And a plane is uniquely described by the vector normal to it i.e. (n)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200" dirty="0"/>
              <a:t>Project this computed traction vector onto the dip direction (d) and the fault-normal direction (n). These are the shear-traction and normal-traction respectively. Compare these expressions with the components you would have obtained simply by rotating the stress tensor by the dip angle. Hint: [S’] = [R][S][R’]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43864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6" y="450635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Assignment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ABB78-698D-6E4C-AAB5-84B0353DCAB5}"/>
              </a:ext>
            </a:extLst>
          </p:cNvPr>
          <p:cNvSpPr txBox="1"/>
          <p:nvPr/>
        </p:nvSpPr>
        <p:spPr>
          <a:xfrm>
            <a:off x="2097867" y="1490008"/>
            <a:ext cx="79962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For the provided polygons and velocity vectors in a spherical coordinate system, first project them onto a cartesian coordinate system. Plot the original and transformed data.</a:t>
            </a:r>
          </a:p>
          <a:p>
            <a:pPr marL="457200" indent="-457200">
              <a:buAutoNum type="arabicPeriod"/>
            </a:pPr>
            <a:r>
              <a:rPr lang="en-US" sz="2400" dirty="0"/>
              <a:t>The data represent the motion of the India-Eurasia collision as seen in the GPS-derived velocity field. Rotate the data and the polygons by 20º to a fault-based coordinate system.</a:t>
            </a:r>
          </a:p>
          <a:p>
            <a:pPr marL="457200" indent="-457200">
              <a:buAutoNum type="arabicPeriod"/>
            </a:pPr>
            <a:r>
              <a:rPr lang="en-US" sz="2400" dirty="0"/>
              <a:t>How would you estimate the motion of all the sites relative to an India-fixed coordinate system?</a:t>
            </a:r>
          </a:p>
        </p:txBody>
      </p:sp>
    </p:spTree>
    <p:extLst>
      <p:ext uri="{BB962C8B-B14F-4D97-AF65-F5344CB8AC3E}">
        <p14:creationId xmlns:p14="http://schemas.microsoft.com/office/powerpoint/2010/main" val="276302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365018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Vectors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FD2AF-E65C-9E44-9408-92241F3AAFE1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In physical space, they have magnitude and direction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Not limited to physical space – you need a </a:t>
            </a:r>
            <a:r>
              <a:rPr lang="en-US" sz="2400" u="sng" dirty="0"/>
              <a:t>basis or coordinate system </a:t>
            </a:r>
            <a:r>
              <a:rPr lang="en-US" sz="2400" dirty="0"/>
              <a:t>to describe vectors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9C928-48AA-344E-9091-36165812B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0" y="3545794"/>
            <a:ext cx="79756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1548DB-D75D-684A-9A97-DFE3B132AD60}"/>
              </a:ext>
            </a:extLst>
          </p:cNvPr>
          <p:cNvSpPr txBox="1"/>
          <p:nvPr/>
        </p:nvSpPr>
        <p:spPr>
          <a:xfrm>
            <a:off x="2228636" y="4952750"/>
            <a:ext cx="6679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 be orthonormal if? </a:t>
            </a:r>
          </a:p>
          <a:p>
            <a:pPr algn="ctr"/>
            <a:r>
              <a:rPr lang="en-US" sz="2400" dirty="0"/>
              <a:t>Are they always orthogonal?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50FBFB-C5F0-3344-A369-2DC0B3C711DE}"/>
              </a:ext>
            </a:extLst>
          </p:cNvPr>
          <p:cNvCxnSpPr/>
          <p:nvPr/>
        </p:nvCxnSpPr>
        <p:spPr>
          <a:xfrm flipH="1" flipV="1">
            <a:off x="3708971" y="4002994"/>
            <a:ext cx="1325366" cy="912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CA1345-897D-A945-823A-C541F911E7D1}"/>
              </a:ext>
            </a:extLst>
          </p:cNvPr>
          <p:cNvCxnSpPr>
            <a:cxnSpLocks/>
          </p:cNvCxnSpPr>
          <p:nvPr/>
        </p:nvCxnSpPr>
        <p:spPr>
          <a:xfrm flipH="1" flipV="1">
            <a:off x="5085708" y="3967708"/>
            <a:ext cx="256854" cy="94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94A777-CC87-5141-A895-DC3A33C06A42}"/>
              </a:ext>
            </a:extLst>
          </p:cNvPr>
          <p:cNvCxnSpPr>
            <a:cxnSpLocks/>
          </p:cNvCxnSpPr>
          <p:nvPr/>
        </p:nvCxnSpPr>
        <p:spPr>
          <a:xfrm flipV="1">
            <a:off x="5568593" y="3987584"/>
            <a:ext cx="938088" cy="923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A080D9B-4510-DF43-AE63-D505F5061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430" y="1302254"/>
            <a:ext cx="4929139" cy="10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04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6" y="450635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Vector calculus and plate tectonics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8" name="Shape 139">
            <a:extLst>
              <a:ext uri="{FF2B5EF4-FFF2-40B4-BE49-F238E27FC236}">
                <a16:creationId xmlns:a16="http://schemas.microsoft.com/office/drawing/2014/main" id="{22838304-FEDA-6046-8AB9-645B5E7D1FA8}"/>
              </a:ext>
            </a:extLst>
          </p:cNvPr>
          <p:cNvSpPr txBox="1">
            <a:spLocks/>
          </p:cNvSpPr>
          <p:nvPr/>
        </p:nvSpPr>
        <p:spPr>
          <a:xfrm>
            <a:off x="543860" y="2178124"/>
            <a:ext cx="5969466" cy="1901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SG" sz="2400" dirty="0">
                <a:ea typeface="Helvetica Neue"/>
                <a:cs typeface="Helvetica Neue"/>
                <a:sym typeface="Helvetica Neue"/>
              </a:rPr>
              <a:t>Motion is a vector quantity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SG" sz="2400" dirty="0">
                <a:ea typeface="Helvetica Neue"/>
                <a:cs typeface="Helvetica Neue"/>
                <a:sym typeface="Helvetica Neue"/>
              </a:rPr>
              <a:t>All motion is with respect to an origin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SG" sz="2400" dirty="0">
                <a:ea typeface="Helvetica Neue"/>
                <a:cs typeface="Helvetica Neue"/>
                <a:sym typeface="Helvetica Neue"/>
              </a:rPr>
              <a:t>Velocity is the time derivative of the displacement vector</a:t>
            </a:r>
          </a:p>
        </p:txBody>
      </p:sp>
      <p:pic>
        <p:nvPicPr>
          <p:cNvPr id="29" name="pasted-image.pdf">
            <a:extLst>
              <a:ext uri="{FF2B5EF4-FFF2-40B4-BE49-F238E27FC236}">
                <a16:creationId xmlns:a16="http://schemas.microsoft.com/office/drawing/2014/main" id="{48707EC7-C68C-E748-AF1D-4583AA616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495" y="3810815"/>
            <a:ext cx="1139436" cy="26853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141">
            <a:extLst>
              <a:ext uri="{FF2B5EF4-FFF2-40B4-BE49-F238E27FC236}">
                <a16:creationId xmlns:a16="http://schemas.microsoft.com/office/drawing/2014/main" id="{37144AF5-BF62-3949-97ED-02DAC641592A}"/>
              </a:ext>
            </a:extLst>
          </p:cNvPr>
          <p:cNvSpPr/>
          <p:nvPr/>
        </p:nvSpPr>
        <p:spPr>
          <a:xfrm flipV="1">
            <a:off x="7289052" y="2113018"/>
            <a:ext cx="1" cy="1451062"/>
          </a:xfrm>
          <a:prstGeom prst="line">
            <a:avLst/>
          </a:prstGeom>
          <a:ln w="38100">
            <a:solidFill>
              <a:srgbClr val="6F6A5A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  <a:endParaRPr/>
          </a:p>
        </p:txBody>
      </p:sp>
      <p:sp>
        <p:nvSpPr>
          <p:cNvPr id="31" name="Shape 142">
            <a:extLst>
              <a:ext uri="{FF2B5EF4-FFF2-40B4-BE49-F238E27FC236}">
                <a16:creationId xmlns:a16="http://schemas.microsoft.com/office/drawing/2014/main" id="{04AD3666-DC79-344A-BAE9-04300285F38A}"/>
              </a:ext>
            </a:extLst>
          </p:cNvPr>
          <p:cNvSpPr/>
          <p:nvPr/>
        </p:nvSpPr>
        <p:spPr>
          <a:xfrm flipV="1">
            <a:off x="6476252" y="3525363"/>
            <a:ext cx="807791" cy="1040197"/>
          </a:xfrm>
          <a:prstGeom prst="line">
            <a:avLst/>
          </a:prstGeom>
          <a:ln w="38100">
            <a:solidFill>
              <a:srgbClr val="6F6A5A"/>
            </a:solidFill>
            <a:prstDash val="sysDot"/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  <a:endParaRPr/>
          </a:p>
        </p:txBody>
      </p:sp>
      <p:sp>
        <p:nvSpPr>
          <p:cNvPr id="32" name="Shape 143">
            <a:extLst>
              <a:ext uri="{FF2B5EF4-FFF2-40B4-BE49-F238E27FC236}">
                <a16:creationId xmlns:a16="http://schemas.microsoft.com/office/drawing/2014/main" id="{D8739BE8-9E06-CA45-A1B5-499C72531C0F}"/>
              </a:ext>
            </a:extLst>
          </p:cNvPr>
          <p:cNvSpPr/>
          <p:nvPr/>
        </p:nvSpPr>
        <p:spPr>
          <a:xfrm flipH="1">
            <a:off x="7284042" y="3551778"/>
            <a:ext cx="1416600" cy="1"/>
          </a:xfrm>
          <a:prstGeom prst="line">
            <a:avLst/>
          </a:prstGeom>
          <a:ln w="38100">
            <a:solidFill>
              <a:srgbClr val="6F6A5A"/>
            </a:solidFill>
            <a:prstDash val="sysDot"/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  <a:endParaRPr/>
          </a:p>
        </p:txBody>
      </p:sp>
      <p:sp>
        <p:nvSpPr>
          <p:cNvPr id="33" name="Shape 144">
            <a:extLst>
              <a:ext uri="{FF2B5EF4-FFF2-40B4-BE49-F238E27FC236}">
                <a16:creationId xmlns:a16="http://schemas.microsoft.com/office/drawing/2014/main" id="{530E347B-6CFC-B141-B5C0-EBC91BD17305}"/>
              </a:ext>
            </a:extLst>
          </p:cNvPr>
          <p:cNvSpPr/>
          <p:nvPr/>
        </p:nvSpPr>
        <p:spPr>
          <a:xfrm>
            <a:off x="7205233" y="3467958"/>
            <a:ext cx="167641" cy="16764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34" name="Group 150">
            <a:extLst>
              <a:ext uri="{FF2B5EF4-FFF2-40B4-BE49-F238E27FC236}">
                <a16:creationId xmlns:a16="http://schemas.microsoft.com/office/drawing/2014/main" id="{EC443612-106E-A947-BC4A-0B84D075FE6C}"/>
              </a:ext>
            </a:extLst>
          </p:cNvPr>
          <p:cNvGrpSpPr/>
          <p:nvPr/>
        </p:nvGrpSpPr>
        <p:grpSpPr>
          <a:xfrm>
            <a:off x="9359152" y="1620980"/>
            <a:ext cx="2224390" cy="2452542"/>
            <a:chOff x="0" y="0"/>
            <a:chExt cx="2224388" cy="2452541"/>
          </a:xfrm>
        </p:grpSpPr>
        <p:sp>
          <p:nvSpPr>
            <p:cNvPr id="35" name="Shape 145">
              <a:extLst>
                <a:ext uri="{FF2B5EF4-FFF2-40B4-BE49-F238E27FC236}">
                  <a16:creationId xmlns:a16="http://schemas.microsoft.com/office/drawing/2014/main" id="{25667949-CFD7-E74C-9A5A-35B11B8B5599}"/>
                </a:ext>
              </a:extLst>
            </p:cNvPr>
            <p:cNvSpPr/>
            <p:nvPr/>
          </p:nvSpPr>
          <p:spPr>
            <a:xfrm flipV="1">
              <a:off x="812800" y="0"/>
              <a:ext cx="1" cy="1451062"/>
            </a:xfrm>
            <a:prstGeom prst="line">
              <a:avLst/>
            </a:prstGeom>
            <a:noFill/>
            <a:ln w="38100" cap="flat">
              <a:solidFill>
                <a:srgbClr val="6F6A5A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/>
              </a:pPr>
              <a:endParaRPr/>
            </a:p>
          </p:txBody>
        </p:sp>
        <p:sp>
          <p:nvSpPr>
            <p:cNvPr id="36" name="Shape 146">
              <a:extLst>
                <a:ext uri="{FF2B5EF4-FFF2-40B4-BE49-F238E27FC236}">
                  <a16:creationId xmlns:a16="http://schemas.microsoft.com/office/drawing/2014/main" id="{F490A6BA-3B20-C843-830E-51E7D2F43F30}"/>
                </a:ext>
              </a:extLst>
            </p:cNvPr>
            <p:cNvSpPr/>
            <p:nvPr/>
          </p:nvSpPr>
          <p:spPr>
            <a:xfrm flipV="1">
              <a:off x="-1" y="1412344"/>
              <a:ext cx="807791" cy="1040198"/>
            </a:xfrm>
            <a:prstGeom prst="line">
              <a:avLst/>
            </a:prstGeom>
            <a:noFill/>
            <a:ln w="38100" cap="flat">
              <a:solidFill>
                <a:srgbClr val="6F6A5A"/>
              </a:solidFill>
              <a:prstDash val="sysDot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/>
              </a:pPr>
              <a:endParaRPr/>
            </a:p>
          </p:txBody>
        </p:sp>
        <p:sp>
          <p:nvSpPr>
            <p:cNvPr id="37" name="Shape 147">
              <a:extLst>
                <a:ext uri="{FF2B5EF4-FFF2-40B4-BE49-F238E27FC236}">
                  <a16:creationId xmlns:a16="http://schemas.microsoft.com/office/drawing/2014/main" id="{060C502E-7206-CD44-B41B-79EED4730A40}"/>
                </a:ext>
              </a:extLst>
            </p:cNvPr>
            <p:cNvSpPr/>
            <p:nvPr/>
          </p:nvSpPr>
          <p:spPr>
            <a:xfrm flipH="1" flipV="1">
              <a:off x="807789" y="1438760"/>
              <a:ext cx="1416600" cy="1"/>
            </a:xfrm>
            <a:prstGeom prst="line">
              <a:avLst/>
            </a:prstGeom>
            <a:noFill/>
            <a:ln w="38100" cap="flat">
              <a:solidFill>
                <a:srgbClr val="6F6A5A"/>
              </a:solidFill>
              <a:prstDash val="sysDot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/>
              </a:pPr>
              <a:endParaRPr/>
            </a:p>
          </p:txBody>
        </p:sp>
        <p:sp>
          <p:nvSpPr>
            <p:cNvPr id="38" name="Shape 148">
              <a:extLst>
                <a:ext uri="{FF2B5EF4-FFF2-40B4-BE49-F238E27FC236}">
                  <a16:creationId xmlns:a16="http://schemas.microsoft.com/office/drawing/2014/main" id="{9710EF5A-15F2-7547-94E4-54E610781825}"/>
                </a:ext>
              </a:extLst>
            </p:cNvPr>
            <p:cNvSpPr/>
            <p:nvPr/>
          </p:nvSpPr>
          <p:spPr>
            <a:xfrm>
              <a:off x="728980" y="1354940"/>
              <a:ext cx="167641" cy="167641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254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pic>
          <p:nvPicPr>
            <p:cNvPr id="39" name="pasted-image.pdf">
              <a:extLst>
                <a:ext uri="{FF2B5EF4-FFF2-40B4-BE49-F238E27FC236}">
                  <a16:creationId xmlns:a16="http://schemas.microsoft.com/office/drawing/2014/main" id="{42B0C32C-3114-614A-8DBB-1B37E3476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767" y="1577038"/>
              <a:ext cx="1139436" cy="2685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0" name="Group 153">
            <a:extLst>
              <a:ext uri="{FF2B5EF4-FFF2-40B4-BE49-F238E27FC236}">
                <a16:creationId xmlns:a16="http://schemas.microsoft.com/office/drawing/2014/main" id="{33263563-343C-894D-9E54-F0166B261DAD}"/>
              </a:ext>
            </a:extLst>
          </p:cNvPr>
          <p:cNvGrpSpPr/>
          <p:nvPr/>
        </p:nvGrpSpPr>
        <p:grpSpPr>
          <a:xfrm>
            <a:off x="7289053" y="2925475"/>
            <a:ext cx="2888966" cy="613205"/>
            <a:chOff x="0" y="0"/>
            <a:chExt cx="2888965" cy="613204"/>
          </a:xfrm>
        </p:grpSpPr>
        <p:sp>
          <p:nvSpPr>
            <p:cNvPr id="41" name="Shape 151">
              <a:extLst>
                <a:ext uri="{FF2B5EF4-FFF2-40B4-BE49-F238E27FC236}">
                  <a16:creationId xmlns:a16="http://schemas.microsoft.com/office/drawing/2014/main" id="{46CAC570-BE09-4C4C-B8AF-2AFE2ADE8341}"/>
                </a:ext>
              </a:extLst>
            </p:cNvPr>
            <p:cNvSpPr/>
            <p:nvPr/>
          </p:nvSpPr>
          <p:spPr>
            <a:xfrm flipV="1">
              <a:off x="0" y="112893"/>
              <a:ext cx="2888966" cy="500312"/>
            </a:xfrm>
            <a:prstGeom prst="line">
              <a:avLst/>
            </a:prstGeom>
            <a:noFill/>
            <a:ln w="38100" cap="flat">
              <a:solidFill>
                <a:srgbClr val="6F6A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/>
              </a:pPr>
              <a:endParaRPr/>
            </a:p>
          </p:txBody>
        </p:sp>
        <p:pic>
          <p:nvPicPr>
            <p:cNvPr id="42" name="pasted-image.pdf">
              <a:extLst>
                <a:ext uri="{FF2B5EF4-FFF2-40B4-BE49-F238E27FC236}">
                  <a16:creationId xmlns:a16="http://schemas.microsoft.com/office/drawing/2014/main" id="{05B0C590-906E-F346-AD4C-D71D427C8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5252" y="0"/>
              <a:ext cx="251206" cy="2685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3" name="Group 156">
            <a:extLst>
              <a:ext uri="{FF2B5EF4-FFF2-40B4-BE49-F238E27FC236}">
                <a16:creationId xmlns:a16="http://schemas.microsoft.com/office/drawing/2014/main" id="{E94A4FA1-91BA-DB46-BD60-EB2BBB8026C2}"/>
              </a:ext>
            </a:extLst>
          </p:cNvPr>
          <p:cNvGrpSpPr/>
          <p:nvPr/>
        </p:nvGrpSpPr>
        <p:grpSpPr>
          <a:xfrm>
            <a:off x="3062741" y="5108423"/>
            <a:ext cx="3909754" cy="1338390"/>
            <a:chOff x="0" y="0"/>
            <a:chExt cx="4822495" cy="1650840"/>
          </a:xfrm>
        </p:grpSpPr>
        <p:pic>
          <p:nvPicPr>
            <p:cNvPr id="44" name="pasted-image.pdf">
              <a:extLst>
                <a:ext uri="{FF2B5EF4-FFF2-40B4-BE49-F238E27FC236}">
                  <a16:creationId xmlns:a16="http://schemas.microsoft.com/office/drawing/2014/main" id="{BE5EE122-E4E3-5F44-A6A2-865BC2837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843999"/>
              <a:ext cx="4822496" cy="806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" name="pasted-image.pdf">
              <a:extLst>
                <a:ext uri="{FF2B5EF4-FFF2-40B4-BE49-F238E27FC236}">
                  <a16:creationId xmlns:a16="http://schemas.microsoft.com/office/drawing/2014/main" id="{036B6C8C-E5AF-7847-A1B7-454FD02EF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06593" y="0"/>
              <a:ext cx="1206109" cy="7183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6" name="Shape 157">
            <a:extLst>
              <a:ext uri="{FF2B5EF4-FFF2-40B4-BE49-F238E27FC236}">
                <a16:creationId xmlns:a16="http://schemas.microsoft.com/office/drawing/2014/main" id="{03C3B328-DC2C-C44D-A3D3-2E4D08709064}"/>
              </a:ext>
            </a:extLst>
          </p:cNvPr>
          <p:cNvSpPr/>
          <p:nvPr/>
        </p:nvSpPr>
        <p:spPr>
          <a:xfrm>
            <a:off x="8660128" y="3389523"/>
            <a:ext cx="219559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x</a:t>
            </a:r>
          </a:p>
        </p:txBody>
      </p:sp>
      <p:sp>
        <p:nvSpPr>
          <p:cNvPr id="47" name="Shape 158">
            <a:extLst>
              <a:ext uri="{FF2B5EF4-FFF2-40B4-BE49-F238E27FC236}">
                <a16:creationId xmlns:a16="http://schemas.microsoft.com/office/drawing/2014/main" id="{7160E00D-D7A8-4148-B8FD-48D34D1A4712}"/>
              </a:ext>
            </a:extLst>
          </p:cNvPr>
          <p:cNvSpPr/>
          <p:nvPr/>
        </p:nvSpPr>
        <p:spPr>
          <a:xfrm>
            <a:off x="6426757" y="4545223"/>
            <a:ext cx="215901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y</a:t>
            </a:r>
          </a:p>
        </p:txBody>
      </p:sp>
      <p:sp>
        <p:nvSpPr>
          <p:cNvPr id="48" name="Shape 159">
            <a:extLst>
              <a:ext uri="{FF2B5EF4-FFF2-40B4-BE49-F238E27FC236}">
                <a16:creationId xmlns:a16="http://schemas.microsoft.com/office/drawing/2014/main" id="{F3196534-DA62-1F48-8D52-DFBE4DAB49DB}"/>
              </a:ext>
            </a:extLst>
          </p:cNvPr>
          <p:cNvSpPr/>
          <p:nvPr/>
        </p:nvSpPr>
        <p:spPr>
          <a:xfrm>
            <a:off x="7183134" y="1776623"/>
            <a:ext cx="211837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z</a:t>
            </a:r>
          </a:p>
        </p:txBody>
      </p:sp>
      <p:pic>
        <p:nvPicPr>
          <p:cNvPr id="49" name="pasted-image.pdf">
            <a:extLst>
              <a:ext uri="{FF2B5EF4-FFF2-40B4-BE49-F238E27FC236}">
                <a16:creationId xmlns:a16="http://schemas.microsoft.com/office/drawing/2014/main" id="{BB6D2121-948C-B04B-B90F-026323001F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4042" y="5204040"/>
            <a:ext cx="4256525" cy="36896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8331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advAuto="0"/>
      <p:bldP spid="40" grpId="0" animBg="1" advAuto="0"/>
      <p:bldP spid="43" grpId="0" animBg="1" advAuto="0"/>
      <p:bldP spid="49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5AFDC-2DD6-454F-8BBE-87C95E83241D}"/>
              </a:ext>
            </a:extLst>
          </p:cNvPr>
          <p:cNvSpPr txBox="1"/>
          <p:nvPr/>
        </p:nvSpPr>
        <p:spPr>
          <a:xfrm>
            <a:off x="4351703" y="332350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Reference frames and relative motion</a:t>
            </a:r>
            <a:endParaRPr lang="en-US" sz="2400" b="1" dirty="0">
              <a:solidFill>
                <a:srgbClr val="008000"/>
              </a:solidFill>
            </a:endParaRPr>
          </a:p>
        </p:txBody>
      </p:sp>
      <p:grpSp>
        <p:nvGrpSpPr>
          <p:cNvPr id="79" name="Group 190">
            <a:extLst>
              <a:ext uri="{FF2B5EF4-FFF2-40B4-BE49-F238E27FC236}">
                <a16:creationId xmlns:a16="http://schemas.microsoft.com/office/drawing/2014/main" id="{DA10F8CE-9B34-7D4A-9591-B541DE943CC7}"/>
              </a:ext>
            </a:extLst>
          </p:cNvPr>
          <p:cNvGrpSpPr/>
          <p:nvPr/>
        </p:nvGrpSpPr>
        <p:grpSpPr>
          <a:xfrm>
            <a:off x="907676" y="694765"/>
            <a:ext cx="2956311" cy="1585342"/>
            <a:chOff x="0" y="0"/>
            <a:chExt cx="2956310" cy="1585341"/>
          </a:xfrm>
        </p:grpSpPr>
        <p:sp>
          <p:nvSpPr>
            <p:cNvPr id="80" name="Shape 188">
              <a:extLst>
                <a:ext uri="{FF2B5EF4-FFF2-40B4-BE49-F238E27FC236}">
                  <a16:creationId xmlns:a16="http://schemas.microsoft.com/office/drawing/2014/main" id="{E758E32C-E2B8-004F-A720-5C27CD40F04C}"/>
                </a:ext>
              </a:extLst>
            </p:cNvPr>
            <p:cNvSpPr/>
            <p:nvPr/>
          </p:nvSpPr>
          <p:spPr>
            <a:xfrm>
              <a:off x="0" y="0"/>
              <a:ext cx="1476404" cy="1347636"/>
            </a:xfrm>
            <a:prstGeom prst="rect">
              <a:avLst/>
            </a:prstGeom>
            <a:solidFill>
              <a:schemeClr val="accent4">
                <a:hueOff val="-165171"/>
                <a:satOff val="-13982"/>
                <a:lumOff val="-100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254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1" name="Shape 189">
              <a:extLst>
                <a:ext uri="{FF2B5EF4-FFF2-40B4-BE49-F238E27FC236}">
                  <a16:creationId xmlns:a16="http://schemas.microsoft.com/office/drawing/2014/main" id="{6A42995E-C00D-2849-943D-FFDEF143B6ED}"/>
                </a:ext>
              </a:extLst>
            </p:cNvPr>
            <p:cNvSpPr/>
            <p:nvPr/>
          </p:nvSpPr>
          <p:spPr>
            <a:xfrm>
              <a:off x="1479907" y="237705"/>
              <a:ext cx="1476404" cy="134763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254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82" name="Group 193">
            <a:extLst>
              <a:ext uri="{FF2B5EF4-FFF2-40B4-BE49-F238E27FC236}">
                <a16:creationId xmlns:a16="http://schemas.microsoft.com/office/drawing/2014/main" id="{4A0EDF6E-EE10-6B48-B188-3F1F2C181C8E}"/>
              </a:ext>
            </a:extLst>
          </p:cNvPr>
          <p:cNvGrpSpPr/>
          <p:nvPr/>
        </p:nvGrpSpPr>
        <p:grpSpPr>
          <a:xfrm>
            <a:off x="907676" y="2873893"/>
            <a:ext cx="2956311" cy="1585342"/>
            <a:chOff x="0" y="0"/>
            <a:chExt cx="2956310" cy="1585341"/>
          </a:xfrm>
        </p:grpSpPr>
        <p:sp>
          <p:nvSpPr>
            <p:cNvPr id="83" name="Shape 191">
              <a:extLst>
                <a:ext uri="{FF2B5EF4-FFF2-40B4-BE49-F238E27FC236}">
                  <a16:creationId xmlns:a16="http://schemas.microsoft.com/office/drawing/2014/main" id="{0DA7158E-D534-0249-A4B7-925EDB1E906F}"/>
                </a:ext>
              </a:extLst>
            </p:cNvPr>
            <p:cNvSpPr/>
            <p:nvPr/>
          </p:nvSpPr>
          <p:spPr>
            <a:xfrm>
              <a:off x="0" y="0"/>
              <a:ext cx="1476404" cy="1347636"/>
            </a:xfrm>
            <a:prstGeom prst="rect">
              <a:avLst/>
            </a:prstGeom>
            <a:solidFill>
              <a:schemeClr val="accent4">
                <a:hueOff val="-165171"/>
                <a:satOff val="-13982"/>
                <a:lumOff val="-100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254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4" name="Shape 192">
              <a:extLst>
                <a:ext uri="{FF2B5EF4-FFF2-40B4-BE49-F238E27FC236}">
                  <a16:creationId xmlns:a16="http://schemas.microsoft.com/office/drawing/2014/main" id="{9F814E34-3F14-0941-9A6A-8B44483BB4FF}"/>
                </a:ext>
              </a:extLst>
            </p:cNvPr>
            <p:cNvSpPr/>
            <p:nvPr/>
          </p:nvSpPr>
          <p:spPr>
            <a:xfrm>
              <a:off x="1479907" y="237705"/>
              <a:ext cx="1476404" cy="134763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254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85" name="Group 196">
            <a:extLst>
              <a:ext uri="{FF2B5EF4-FFF2-40B4-BE49-F238E27FC236}">
                <a16:creationId xmlns:a16="http://schemas.microsoft.com/office/drawing/2014/main" id="{511D1D92-D1E9-ED48-A9FA-B7AEF1BF42A7}"/>
              </a:ext>
            </a:extLst>
          </p:cNvPr>
          <p:cNvGrpSpPr/>
          <p:nvPr/>
        </p:nvGrpSpPr>
        <p:grpSpPr>
          <a:xfrm>
            <a:off x="907676" y="5053021"/>
            <a:ext cx="2956311" cy="1585342"/>
            <a:chOff x="0" y="0"/>
            <a:chExt cx="2956310" cy="1585341"/>
          </a:xfrm>
        </p:grpSpPr>
        <p:sp>
          <p:nvSpPr>
            <p:cNvPr id="86" name="Shape 194">
              <a:extLst>
                <a:ext uri="{FF2B5EF4-FFF2-40B4-BE49-F238E27FC236}">
                  <a16:creationId xmlns:a16="http://schemas.microsoft.com/office/drawing/2014/main" id="{6A37375A-78EE-194A-BBF3-EAC4D2736DEF}"/>
                </a:ext>
              </a:extLst>
            </p:cNvPr>
            <p:cNvSpPr/>
            <p:nvPr/>
          </p:nvSpPr>
          <p:spPr>
            <a:xfrm>
              <a:off x="0" y="0"/>
              <a:ext cx="1476404" cy="1347636"/>
            </a:xfrm>
            <a:prstGeom prst="rect">
              <a:avLst/>
            </a:prstGeom>
            <a:solidFill>
              <a:schemeClr val="accent4">
                <a:hueOff val="-165171"/>
                <a:satOff val="-13982"/>
                <a:lumOff val="-100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254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7" name="Shape 195">
              <a:extLst>
                <a:ext uri="{FF2B5EF4-FFF2-40B4-BE49-F238E27FC236}">
                  <a16:creationId xmlns:a16="http://schemas.microsoft.com/office/drawing/2014/main" id="{160277D7-32B3-1947-9DB6-9E978ADEC8C5}"/>
                </a:ext>
              </a:extLst>
            </p:cNvPr>
            <p:cNvSpPr/>
            <p:nvPr/>
          </p:nvSpPr>
          <p:spPr>
            <a:xfrm>
              <a:off x="1479907" y="237705"/>
              <a:ext cx="1476404" cy="134763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254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88" name="Shape 197">
            <a:extLst>
              <a:ext uri="{FF2B5EF4-FFF2-40B4-BE49-F238E27FC236}">
                <a16:creationId xmlns:a16="http://schemas.microsoft.com/office/drawing/2014/main" id="{19382866-B492-A040-BE0D-0C3F1B5CF162}"/>
              </a:ext>
            </a:extLst>
          </p:cNvPr>
          <p:cNvSpPr/>
          <p:nvPr/>
        </p:nvSpPr>
        <p:spPr>
          <a:xfrm flipV="1">
            <a:off x="1669676" y="1332323"/>
            <a:ext cx="1" cy="31022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  <a:endParaRPr/>
          </a:p>
        </p:txBody>
      </p:sp>
      <p:sp>
        <p:nvSpPr>
          <p:cNvPr id="89" name="Shape 198">
            <a:extLst>
              <a:ext uri="{FF2B5EF4-FFF2-40B4-BE49-F238E27FC236}">
                <a16:creationId xmlns:a16="http://schemas.microsoft.com/office/drawing/2014/main" id="{ED3D8BAB-A0E5-3948-B6F6-D092B6EBA47B}"/>
              </a:ext>
            </a:extLst>
          </p:cNvPr>
          <p:cNvSpPr/>
          <p:nvPr/>
        </p:nvSpPr>
        <p:spPr>
          <a:xfrm flipV="1">
            <a:off x="3079375" y="1534506"/>
            <a:ext cx="1" cy="310225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  <a:endParaRPr/>
          </a:p>
        </p:txBody>
      </p:sp>
      <p:sp>
        <p:nvSpPr>
          <p:cNvPr id="90" name="Shape 199">
            <a:extLst>
              <a:ext uri="{FF2B5EF4-FFF2-40B4-BE49-F238E27FC236}">
                <a16:creationId xmlns:a16="http://schemas.microsoft.com/office/drawing/2014/main" id="{1814D6CB-8E40-5F42-9900-11AD34DC956F}"/>
              </a:ext>
            </a:extLst>
          </p:cNvPr>
          <p:cNvSpPr/>
          <p:nvPr/>
        </p:nvSpPr>
        <p:spPr>
          <a:xfrm flipV="1">
            <a:off x="3079375" y="3401715"/>
            <a:ext cx="1" cy="618600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  <a:endParaRPr/>
          </a:p>
        </p:txBody>
      </p:sp>
      <p:sp>
        <p:nvSpPr>
          <p:cNvPr id="91" name="Shape 200">
            <a:extLst>
              <a:ext uri="{FF2B5EF4-FFF2-40B4-BE49-F238E27FC236}">
                <a16:creationId xmlns:a16="http://schemas.microsoft.com/office/drawing/2014/main" id="{CCE3B049-57C1-2F4D-A3F4-57791DCFCC63}"/>
              </a:ext>
            </a:extLst>
          </p:cNvPr>
          <p:cNvSpPr/>
          <p:nvPr/>
        </p:nvSpPr>
        <p:spPr>
          <a:xfrm flipV="1">
            <a:off x="1669675" y="5429998"/>
            <a:ext cx="1" cy="61860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  <a:endParaRPr/>
          </a:p>
        </p:txBody>
      </p:sp>
      <p:sp>
        <p:nvSpPr>
          <p:cNvPr id="92" name="Shape 201">
            <a:extLst>
              <a:ext uri="{FF2B5EF4-FFF2-40B4-BE49-F238E27FC236}">
                <a16:creationId xmlns:a16="http://schemas.microsoft.com/office/drawing/2014/main" id="{EE5733DD-03D3-884F-A85A-42EB5DF0DBBD}"/>
              </a:ext>
            </a:extLst>
          </p:cNvPr>
          <p:cNvSpPr/>
          <p:nvPr/>
        </p:nvSpPr>
        <p:spPr>
          <a:xfrm>
            <a:off x="930993" y="1297640"/>
            <a:ext cx="41056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</a:t>
            </a:r>
          </a:p>
        </p:txBody>
      </p:sp>
      <p:sp>
        <p:nvSpPr>
          <p:cNvPr id="93" name="Shape 202">
            <a:extLst>
              <a:ext uri="{FF2B5EF4-FFF2-40B4-BE49-F238E27FC236}">
                <a16:creationId xmlns:a16="http://schemas.microsoft.com/office/drawing/2014/main" id="{4125D90F-C00C-314C-B984-1F5415659E99}"/>
              </a:ext>
            </a:extLst>
          </p:cNvPr>
          <p:cNvSpPr/>
          <p:nvPr/>
        </p:nvSpPr>
        <p:spPr>
          <a:xfrm>
            <a:off x="3449834" y="1404033"/>
            <a:ext cx="42748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B</a:t>
            </a:r>
          </a:p>
        </p:txBody>
      </p:sp>
      <p:sp>
        <p:nvSpPr>
          <p:cNvPr id="94" name="Shape 203">
            <a:extLst>
              <a:ext uri="{FF2B5EF4-FFF2-40B4-BE49-F238E27FC236}">
                <a16:creationId xmlns:a16="http://schemas.microsoft.com/office/drawing/2014/main" id="{55EC9A64-968E-514C-8F1B-9673C9E9E1C7}"/>
              </a:ext>
            </a:extLst>
          </p:cNvPr>
          <p:cNvSpPr/>
          <p:nvPr/>
        </p:nvSpPr>
        <p:spPr>
          <a:xfrm>
            <a:off x="930993" y="3239157"/>
            <a:ext cx="41056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</a:t>
            </a:r>
          </a:p>
        </p:txBody>
      </p:sp>
      <p:sp>
        <p:nvSpPr>
          <p:cNvPr id="95" name="Shape 204">
            <a:extLst>
              <a:ext uri="{FF2B5EF4-FFF2-40B4-BE49-F238E27FC236}">
                <a16:creationId xmlns:a16="http://schemas.microsoft.com/office/drawing/2014/main" id="{D81E36BF-63C3-6842-94B0-361EBFCA9407}"/>
              </a:ext>
            </a:extLst>
          </p:cNvPr>
          <p:cNvSpPr/>
          <p:nvPr/>
        </p:nvSpPr>
        <p:spPr>
          <a:xfrm>
            <a:off x="3449834" y="3476768"/>
            <a:ext cx="42748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B</a:t>
            </a:r>
          </a:p>
        </p:txBody>
      </p:sp>
      <p:sp>
        <p:nvSpPr>
          <p:cNvPr id="96" name="Shape 205">
            <a:extLst>
              <a:ext uri="{FF2B5EF4-FFF2-40B4-BE49-F238E27FC236}">
                <a16:creationId xmlns:a16="http://schemas.microsoft.com/office/drawing/2014/main" id="{FBBD39C5-1224-8641-BB50-6464E7074F50}"/>
              </a:ext>
            </a:extLst>
          </p:cNvPr>
          <p:cNvSpPr/>
          <p:nvPr/>
        </p:nvSpPr>
        <p:spPr>
          <a:xfrm>
            <a:off x="912669" y="5430697"/>
            <a:ext cx="41056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</a:t>
            </a:r>
          </a:p>
        </p:txBody>
      </p:sp>
      <p:sp>
        <p:nvSpPr>
          <p:cNvPr id="97" name="Shape 206">
            <a:extLst>
              <a:ext uri="{FF2B5EF4-FFF2-40B4-BE49-F238E27FC236}">
                <a16:creationId xmlns:a16="http://schemas.microsoft.com/office/drawing/2014/main" id="{D16EA40F-F0B2-A64E-AF83-03FAA9C898C9}"/>
              </a:ext>
            </a:extLst>
          </p:cNvPr>
          <p:cNvSpPr/>
          <p:nvPr/>
        </p:nvSpPr>
        <p:spPr>
          <a:xfrm>
            <a:off x="3431511" y="5668308"/>
            <a:ext cx="42748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B</a:t>
            </a:r>
          </a:p>
        </p:txBody>
      </p:sp>
      <p:sp>
        <p:nvSpPr>
          <p:cNvPr id="98" name="Shape 209">
            <a:extLst>
              <a:ext uri="{FF2B5EF4-FFF2-40B4-BE49-F238E27FC236}">
                <a16:creationId xmlns:a16="http://schemas.microsoft.com/office/drawing/2014/main" id="{4C70ADD0-A216-A24B-9039-6AE8B87E104F}"/>
              </a:ext>
            </a:extLst>
          </p:cNvPr>
          <p:cNvSpPr/>
          <p:nvPr/>
        </p:nvSpPr>
        <p:spPr>
          <a:xfrm>
            <a:off x="2311877" y="1510009"/>
            <a:ext cx="167641" cy="16764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9" name="Shape 210">
            <a:extLst>
              <a:ext uri="{FF2B5EF4-FFF2-40B4-BE49-F238E27FC236}">
                <a16:creationId xmlns:a16="http://schemas.microsoft.com/office/drawing/2014/main" id="{62F29860-F714-3741-9133-BC04F538AB07}"/>
              </a:ext>
            </a:extLst>
          </p:cNvPr>
          <p:cNvSpPr/>
          <p:nvPr/>
        </p:nvSpPr>
        <p:spPr>
          <a:xfrm>
            <a:off x="1585856" y="3578418"/>
            <a:ext cx="167641" cy="16764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0" name="Shape 211">
            <a:extLst>
              <a:ext uri="{FF2B5EF4-FFF2-40B4-BE49-F238E27FC236}">
                <a16:creationId xmlns:a16="http://schemas.microsoft.com/office/drawing/2014/main" id="{D4FB0DB9-F96C-A946-B515-E2A8B3DFAF5E}"/>
              </a:ext>
            </a:extLst>
          </p:cNvPr>
          <p:cNvSpPr/>
          <p:nvPr/>
        </p:nvSpPr>
        <p:spPr>
          <a:xfrm>
            <a:off x="2995555" y="5880958"/>
            <a:ext cx="167641" cy="16764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E985067-97F7-6241-9F68-4B5CF15E9B4D}"/>
              </a:ext>
            </a:extLst>
          </p:cNvPr>
          <p:cNvSpPr txBox="1"/>
          <p:nvPr/>
        </p:nvSpPr>
        <p:spPr>
          <a:xfrm>
            <a:off x="4898007" y="2957028"/>
            <a:ext cx="6860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Blocks move relative to an origin/reference frame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You can decide where that origin is</a:t>
            </a:r>
          </a:p>
        </p:txBody>
      </p:sp>
      <p:pic>
        <p:nvPicPr>
          <p:cNvPr id="102" name="pasted-image.pdf">
            <a:extLst>
              <a:ext uri="{FF2B5EF4-FFF2-40B4-BE49-F238E27FC236}">
                <a16:creationId xmlns:a16="http://schemas.microsoft.com/office/drawing/2014/main" id="{ADBB4F0E-CE8A-1F4F-9923-AEF28C26B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054" y="1534506"/>
            <a:ext cx="2755901" cy="3937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13856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2">
            <a:extLst>
              <a:ext uri="{FF2B5EF4-FFF2-40B4-BE49-F238E27FC236}">
                <a16:creationId xmlns:a16="http://schemas.microsoft.com/office/drawing/2014/main" id="{D47891E6-D7D3-464E-9FCA-FAAFBBF8B06E}"/>
              </a:ext>
            </a:extLst>
          </p:cNvPr>
          <p:cNvGrpSpPr/>
          <p:nvPr/>
        </p:nvGrpSpPr>
        <p:grpSpPr>
          <a:xfrm>
            <a:off x="7807251" y="1527820"/>
            <a:ext cx="2956312" cy="3802359"/>
            <a:chOff x="0" y="0"/>
            <a:chExt cx="2956310" cy="3802358"/>
          </a:xfrm>
        </p:grpSpPr>
        <p:grpSp>
          <p:nvGrpSpPr>
            <p:cNvPr id="3" name="Group 217">
              <a:extLst>
                <a:ext uri="{FF2B5EF4-FFF2-40B4-BE49-F238E27FC236}">
                  <a16:creationId xmlns:a16="http://schemas.microsoft.com/office/drawing/2014/main" id="{D0E4E3CD-8559-2C47-AB40-DB22BB21A34A}"/>
                </a:ext>
              </a:extLst>
            </p:cNvPr>
            <p:cNvGrpSpPr/>
            <p:nvPr/>
          </p:nvGrpSpPr>
          <p:grpSpPr>
            <a:xfrm>
              <a:off x="0" y="1534141"/>
              <a:ext cx="2956311" cy="2233042"/>
              <a:chOff x="0" y="0"/>
              <a:chExt cx="2956310" cy="2233041"/>
            </a:xfrm>
          </p:grpSpPr>
          <p:sp>
            <p:nvSpPr>
              <p:cNvPr id="8" name="Shape 213">
                <a:extLst>
                  <a:ext uri="{FF2B5EF4-FFF2-40B4-BE49-F238E27FC236}">
                    <a16:creationId xmlns:a16="http://schemas.microsoft.com/office/drawing/2014/main" id="{0AC6D1F0-1990-C842-A162-8868272F01CF}"/>
                  </a:ext>
                </a:extLst>
              </p:cNvPr>
              <p:cNvSpPr/>
              <p:nvPr/>
            </p:nvSpPr>
            <p:spPr>
              <a:xfrm>
                <a:off x="0" y="0"/>
                <a:ext cx="1476404" cy="1347636"/>
              </a:xfrm>
              <a:prstGeom prst="rect">
                <a:avLst/>
              </a:prstGeom>
              <a:solidFill>
                <a:schemeClr val="accent4">
                  <a:hueOff val="-165171"/>
                  <a:satOff val="-13982"/>
                  <a:lumOff val="-100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254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" name="Shape 214">
                <a:extLst>
                  <a:ext uri="{FF2B5EF4-FFF2-40B4-BE49-F238E27FC236}">
                    <a16:creationId xmlns:a16="http://schemas.microsoft.com/office/drawing/2014/main" id="{C36A164A-AD4E-1A45-94D2-EC07A0248D1E}"/>
                  </a:ext>
                </a:extLst>
              </p:cNvPr>
              <p:cNvSpPr/>
              <p:nvPr/>
            </p:nvSpPr>
            <p:spPr>
              <a:xfrm>
                <a:off x="1479907" y="885405"/>
                <a:ext cx="1476404" cy="1347637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254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" name="Shape 215">
                <a:extLst>
                  <a:ext uri="{FF2B5EF4-FFF2-40B4-BE49-F238E27FC236}">
                    <a16:creationId xmlns:a16="http://schemas.microsoft.com/office/drawing/2014/main" id="{A4DB7303-E785-BF43-8F04-73D95ED247A2}"/>
                  </a:ext>
                </a:extLst>
              </p:cNvPr>
              <p:cNvSpPr/>
              <p:nvPr/>
            </p:nvSpPr>
            <p:spPr>
              <a:xfrm>
                <a:off x="2134289" y="1475403"/>
                <a:ext cx="167641" cy="16764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254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" name="Shape 216">
                <a:extLst>
                  <a:ext uri="{FF2B5EF4-FFF2-40B4-BE49-F238E27FC236}">
                    <a16:creationId xmlns:a16="http://schemas.microsoft.com/office/drawing/2014/main" id="{A9DAB5E5-3139-104A-902B-7FE8E4C17C73}"/>
                  </a:ext>
                </a:extLst>
              </p:cNvPr>
              <p:cNvSpPr/>
              <p:nvPr/>
            </p:nvSpPr>
            <p:spPr>
              <a:xfrm>
                <a:off x="654381" y="589998"/>
                <a:ext cx="167641" cy="16764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254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4" name="Shape 218">
              <a:extLst>
                <a:ext uri="{FF2B5EF4-FFF2-40B4-BE49-F238E27FC236}">
                  <a16:creationId xmlns:a16="http://schemas.microsoft.com/office/drawing/2014/main" id="{DE25C84D-4022-A142-A99B-C5DFA416FA55}"/>
                </a:ext>
              </a:extLst>
            </p:cNvPr>
            <p:cNvSpPr/>
            <p:nvPr/>
          </p:nvSpPr>
          <p:spPr>
            <a:xfrm flipV="1">
              <a:off x="2424662" y="2173525"/>
              <a:ext cx="1" cy="97967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/>
              </a:pPr>
              <a:endParaRPr/>
            </a:p>
          </p:txBody>
        </p:sp>
        <p:sp>
          <p:nvSpPr>
            <p:cNvPr id="5" name="Shape 219">
              <a:extLst>
                <a:ext uri="{FF2B5EF4-FFF2-40B4-BE49-F238E27FC236}">
                  <a16:creationId xmlns:a16="http://schemas.microsoft.com/office/drawing/2014/main" id="{D5C95770-7899-6644-B766-AD26B385398D}"/>
                </a:ext>
              </a:extLst>
            </p:cNvPr>
            <p:cNvSpPr/>
            <p:nvPr/>
          </p:nvSpPr>
          <p:spPr>
            <a:xfrm>
              <a:off x="714174" y="0"/>
              <a:ext cx="1527963" cy="634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A fixed</a:t>
              </a:r>
            </a:p>
          </p:txBody>
        </p:sp>
        <p:sp>
          <p:nvSpPr>
            <p:cNvPr id="6" name="Shape 220">
              <a:extLst>
                <a:ext uri="{FF2B5EF4-FFF2-40B4-BE49-F238E27FC236}">
                  <a16:creationId xmlns:a16="http://schemas.microsoft.com/office/drawing/2014/main" id="{F01D1554-AE5C-944E-9F4A-1667D9DE1192}"/>
                </a:ext>
              </a:extLst>
            </p:cNvPr>
            <p:cNvSpPr/>
            <p:nvPr/>
          </p:nvSpPr>
          <p:spPr>
            <a:xfrm>
              <a:off x="4993" y="1422765"/>
              <a:ext cx="410567" cy="6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" name="Shape 221">
              <a:extLst>
                <a:ext uri="{FF2B5EF4-FFF2-40B4-BE49-F238E27FC236}">
                  <a16:creationId xmlns:a16="http://schemas.microsoft.com/office/drawing/2014/main" id="{C8F0DE92-A894-844C-A6AB-80F2E3D3C207}"/>
                </a:ext>
              </a:extLst>
            </p:cNvPr>
            <p:cNvSpPr/>
            <p:nvPr/>
          </p:nvSpPr>
          <p:spPr>
            <a:xfrm>
              <a:off x="2498435" y="3167459"/>
              <a:ext cx="427483" cy="6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12" name="Group 233">
            <a:extLst>
              <a:ext uri="{FF2B5EF4-FFF2-40B4-BE49-F238E27FC236}">
                <a16:creationId xmlns:a16="http://schemas.microsoft.com/office/drawing/2014/main" id="{0C638612-23C4-0C4C-A3D9-49963DFB8639}"/>
              </a:ext>
            </a:extLst>
          </p:cNvPr>
          <p:cNvGrpSpPr/>
          <p:nvPr/>
        </p:nvGrpSpPr>
        <p:grpSpPr>
          <a:xfrm>
            <a:off x="4089506" y="1527820"/>
            <a:ext cx="2964018" cy="3371780"/>
            <a:chOff x="0" y="0"/>
            <a:chExt cx="2964017" cy="3371778"/>
          </a:xfrm>
        </p:grpSpPr>
        <p:grpSp>
          <p:nvGrpSpPr>
            <p:cNvPr id="13" name="Group 227">
              <a:extLst>
                <a:ext uri="{FF2B5EF4-FFF2-40B4-BE49-F238E27FC236}">
                  <a16:creationId xmlns:a16="http://schemas.microsoft.com/office/drawing/2014/main" id="{600D4017-D10D-364E-8908-CCB0E1254896}"/>
                </a:ext>
              </a:extLst>
            </p:cNvPr>
            <p:cNvGrpSpPr/>
            <p:nvPr/>
          </p:nvGrpSpPr>
          <p:grpSpPr>
            <a:xfrm>
              <a:off x="0" y="1091438"/>
              <a:ext cx="2956311" cy="2233042"/>
              <a:chOff x="0" y="0"/>
              <a:chExt cx="2956310" cy="2233041"/>
            </a:xfrm>
          </p:grpSpPr>
          <p:sp>
            <p:nvSpPr>
              <p:cNvPr id="19" name="Shape 223">
                <a:extLst>
                  <a:ext uri="{FF2B5EF4-FFF2-40B4-BE49-F238E27FC236}">
                    <a16:creationId xmlns:a16="http://schemas.microsoft.com/office/drawing/2014/main" id="{E85C17D4-DB01-194F-B928-6A50CDCDE558}"/>
                  </a:ext>
                </a:extLst>
              </p:cNvPr>
              <p:cNvSpPr/>
              <p:nvPr/>
            </p:nvSpPr>
            <p:spPr>
              <a:xfrm>
                <a:off x="0" y="0"/>
                <a:ext cx="1476404" cy="1347636"/>
              </a:xfrm>
              <a:prstGeom prst="rect">
                <a:avLst/>
              </a:prstGeom>
              <a:solidFill>
                <a:schemeClr val="accent4">
                  <a:hueOff val="-165171"/>
                  <a:satOff val="-13982"/>
                  <a:lumOff val="-100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254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0" name="Shape 224">
                <a:extLst>
                  <a:ext uri="{FF2B5EF4-FFF2-40B4-BE49-F238E27FC236}">
                    <a16:creationId xmlns:a16="http://schemas.microsoft.com/office/drawing/2014/main" id="{47DC59A5-180B-7C45-BBB2-303B5887F05E}"/>
                  </a:ext>
                </a:extLst>
              </p:cNvPr>
              <p:cNvSpPr/>
              <p:nvPr/>
            </p:nvSpPr>
            <p:spPr>
              <a:xfrm>
                <a:off x="1479907" y="885405"/>
                <a:ext cx="1476404" cy="1347637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254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1" name="Shape 225">
                <a:extLst>
                  <a:ext uri="{FF2B5EF4-FFF2-40B4-BE49-F238E27FC236}">
                    <a16:creationId xmlns:a16="http://schemas.microsoft.com/office/drawing/2014/main" id="{C0C560A8-941C-AB4A-B357-0C26D99A9D66}"/>
                  </a:ext>
                </a:extLst>
              </p:cNvPr>
              <p:cNvSpPr/>
              <p:nvPr/>
            </p:nvSpPr>
            <p:spPr>
              <a:xfrm>
                <a:off x="2134289" y="1475403"/>
                <a:ext cx="167641" cy="16764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254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2" name="Shape 226">
                <a:extLst>
                  <a:ext uri="{FF2B5EF4-FFF2-40B4-BE49-F238E27FC236}">
                    <a16:creationId xmlns:a16="http://schemas.microsoft.com/office/drawing/2014/main" id="{B37AE548-DAC3-E849-88BE-30B8D30EEF17}"/>
                  </a:ext>
                </a:extLst>
              </p:cNvPr>
              <p:cNvSpPr/>
              <p:nvPr/>
            </p:nvSpPr>
            <p:spPr>
              <a:xfrm>
                <a:off x="654381" y="589998"/>
                <a:ext cx="167641" cy="16764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254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14" name="Shape 228">
              <a:extLst>
                <a:ext uri="{FF2B5EF4-FFF2-40B4-BE49-F238E27FC236}">
                  <a16:creationId xmlns:a16="http://schemas.microsoft.com/office/drawing/2014/main" id="{9427899F-D986-CB48-A6F4-6F4C99BD7F4F}"/>
                </a:ext>
              </a:extLst>
            </p:cNvPr>
            <p:cNvSpPr/>
            <p:nvPr/>
          </p:nvSpPr>
          <p:spPr>
            <a:xfrm flipV="1">
              <a:off x="512955" y="1722868"/>
              <a:ext cx="1" cy="49707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/>
              </a:pPr>
              <a:endParaRPr/>
            </a:p>
          </p:txBody>
        </p:sp>
        <p:sp>
          <p:nvSpPr>
            <p:cNvPr id="15" name="Shape 229">
              <a:extLst>
                <a:ext uri="{FF2B5EF4-FFF2-40B4-BE49-F238E27FC236}">
                  <a16:creationId xmlns:a16="http://schemas.microsoft.com/office/drawing/2014/main" id="{C164EF5E-BFF1-7541-AFEC-675BA7ADB7EA}"/>
                </a:ext>
              </a:extLst>
            </p:cNvPr>
            <p:cNvSpPr/>
            <p:nvPr/>
          </p:nvSpPr>
          <p:spPr>
            <a:xfrm flipV="1">
              <a:off x="2452390" y="2192768"/>
              <a:ext cx="1" cy="49707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/>
              </a:pPr>
              <a:endParaRPr/>
            </a:p>
          </p:txBody>
        </p:sp>
        <p:sp>
          <p:nvSpPr>
            <p:cNvPr id="16" name="Shape 230">
              <a:extLst>
                <a:ext uri="{FF2B5EF4-FFF2-40B4-BE49-F238E27FC236}">
                  <a16:creationId xmlns:a16="http://schemas.microsoft.com/office/drawing/2014/main" id="{6F6B22C3-3863-AD4B-8BA6-22AEC5DC4092}"/>
                </a:ext>
              </a:extLst>
            </p:cNvPr>
            <p:cNvSpPr/>
            <p:nvPr/>
          </p:nvSpPr>
          <p:spPr>
            <a:xfrm>
              <a:off x="252630" y="0"/>
              <a:ext cx="2451050" cy="634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Origin fixed</a:t>
              </a:r>
            </a:p>
          </p:txBody>
        </p:sp>
        <p:sp>
          <p:nvSpPr>
            <p:cNvPr id="17" name="Shape 231">
              <a:extLst>
                <a:ext uri="{FF2B5EF4-FFF2-40B4-BE49-F238E27FC236}">
                  <a16:creationId xmlns:a16="http://schemas.microsoft.com/office/drawing/2014/main" id="{41FB2BFA-AA28-BA4C-8634-213D605402B4}"/>
                </a:ext>
              </a:extLst>
            </p:cNvPr>
            <p:cNvSpPr/>
            <p:nvPr/>
          </p:nvSpPr>
          <p:spPr>
            <a:xfrm>
              <a:off x="4993" y="1044139"/>
              <a:ext cx="410566" cy="6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18" name="Shape 232">
              <a:extLst>
                <a:ext uri="{FF2B5EF4-FFF2-40B4-BE49-F238E27FC236}">
                  <a16:creationId xmlns:a16="http://schemas.microsoft.com/office/drawing/2014/main" id="{4099D361-6E76-FD45-8BD0-8730E061731B}"/>
                </a:ext>
              </a:extLst>
            </p:cNvPr>
            <p:cNvSpPr/>
            <p:nvPr/>
          </p:nvSpPr>
          <p:spPr>
            <a:xfrm>
              <a:off x="2536535" y="2736880"/>
              <a:ext cx="427483" cy="634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23" name="Group 239">
            <a:extLst>
              <a:ext uri="{FF2B5EF4-FFF2-40B4-BE49-F238E27FC236}">
                <a16:creationId xmlns:a16="http://schemas.microsoft.com/office/drawing/2014/main" id="{008A5F3E-590A-834B-BAEB-36CD572497FB}"/>
              </a:ext>
            </a:extLst>
          </p:cNvPr>
          <p:cNvGrpSpPr/>
          <p:nvPr/>
        </p:nvGrpSpPr>
        <p:grpSpPr>
          <a:xfrm>
            <a:off x="258787" y="3061962"/>
            <a:ext cx="2956311" cy="1347636"/>
            <a:chOff x="0" y="0"/>
            <a:chExt cx="2956310" cy="1347635"/>
          </a:xfrm>
        </p:grpSpPr>
        <p:sp>
          <p:nvSpPr>
            <p:cNvPr id="24" name="Shape 234">
              <a:extLst>
                <a:ext uri="{FF2B5EF4-FFF2-40B4-BE49-F238E27FC236}">
                  <a16:creationId xmlns:a16="http://schemas.microsoft.com/office/drawing/2014/main" id="{D3014F23-275D-0E47-97C7-F6DAC58E844D}"/>
                </a:ext>
              </a:extLst>
            </p:cNvPr>
            <p:cNvSpPr/>
            <p:nvPr/>
          </p:nvSpPr>
          <p:spPr>
            <a:xfrm>
              <a:off x="0" y="0"/>
              <a:ext cx="1476404" cy="1347636"/>
            </a:xfrm>
            <a:prstGeom prst="rect">
              <a:avLst/>
            </a:prstGeom>
            <a:solidFill>
              <a:schemeClr val="accent4">
                <a:hueOff val="-165171"/>
                <a:satOff val="-13982"/>
                <a:lumOff val="-100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254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5" name="Shape 235">
              <a:extLst>
                <a:ext uri="{FF2B5EF4-FFF2-40B4-BE49-F238E27FC236}">
                  <a16:creationId xmlns:a16="http://schemas.microsoft.com/office/drawing/2014/main" id="{CED73174-9199-F645-9C1C-4B69140970FF}"/>
                </a:ext>
              </a:extLst>
            </p:cNvPr>
            <p:cNvSpPr/>
            <p:nvPr/>
          </p:nvSpPr>
          <p:spPr>
            <a:xfrm>
              <a:off x="1479907" y="0"/>
              <a:ext cx="1476404" cy="1347636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254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" name="Shape 236">
              <a:extLst>
                <a:ext uri="{FF2B5EF4-FFF2-40B4-BE49-F238E27FC236}">
                  <a16:creationId xmlns:a16="http://schemas.microsoft.com/office/drawing/2014/main" id="{3D924955-ADD0-174F-ADD6-8F0A65C93930}"/>
                </a:ext>
              </a:extLst>
            </p:cNvPr>
            <p:cNvSpPr/>
            <p:nvPr/>
          </p:nvSpPr>
          <p:spPr>
            <a:xfrm>
              <a:off x="654381" y="589998"/>
              <a:ext cx="167641" cy="16764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254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7" name="Shape 237">
              <a:extLst>
                <a:ext uri="{FF2B5EF4-FFF2-40B4-BE49-F238E27FC236}">
                  <a16:creationId xmlns:a16="http://schemas.microsoft.com/office/drawing/2014/main" id="{515143B0-8700-4046-A242-6D17A85119F2}"/>
                </a:ext>
              </a:extLst>
            </p:cNvPr>
            <p:cNvSpPr/>
            <p:nvPr/>
          </p:nvSpPr>
          <p:spPr>
            <a:xfrm>
              <a:off x="2134289" y="589998"/>
              <a:ext cx="167641" cy="16764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254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8" name="Shape 238">
              <a:extLst>
                <a:ext uri="{FF2B5EF4-FFF2-40B4-BE49-F238E27FC236}">
                  <a16:creationId xmlns:a16="http://schemas.microsoft.com/office/drawing/2014/main" id="{30133338-EE20-7A45-B686-4526285F76C3}"/>
                </a:ext>
              </a:extLst>
            </p:cNvPr>
            <p:cNvSpPr/>
            <p:nvPr/>
          </p:nvSpPr>
          <p:spPr>
            <a:xfrm>
              <a:off x="736600" y="673817"/>
              <a:ext cx="1476403" cy="1"/>
            </a:xfrm>
            <a:prstGeom prst="line">
              <a:avLst/>
            </a:prstGeom>
            <a:noFill/>
            <a:ln w="381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/>
              </a:pPr>
              <a:endParaRPr/>
            </a:p>
          </p:txBody>
        </p:sp>
      </p:grpSp>
      <p:sp>
        <p:nvSpPr>
          <p:cNvPr id="29" name="Shape 240">
            <a:extLst>
              <a:ext uri="{FF2B5EF4-FFF2-40B4-BE49-F238E27FC236}">
                <a16:creationId xmlns:a16="http://schemas.microsoft.com/office/drawing/2014/main" id="{B03EC3E8-3A15-8949-A9C7-C4AB3CC759D0}"/>
              </a:ext>
            </a:extLst>
          </p:cNvPr>
          <p:cNvSpPr/>
          <p:nvPr/>
        </p:nvSpPr>
        <p:spPr>
          <a:xfrm>
            <a:off x="0" y="3735780"/>
            <a:ext cx="12192000" cy="0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  <a:endParaRPr/>
          </a:p>
        </p:txBody>
      </p:sp>
      <p:sp>
        <p:nvSpPr>
          <p:cNvPr id="30" name="Shape 241">
            <a:extLst>
              <a:ext uri="{FF2B5EF4-FFF2-40B4-BE49-F238E27FC236}">
                <a16:creationId xmlns:a16="http://schemas.microsoft.com/office/drawing/2014/main" id="{24BE7115-875A-7845-9322-AC1A0AC29BE5}"/>
              </a:ext>
            </a:extLst>
          </p:cNvPr>
          <p:cNvSpPr/>
          <p:nvPr/>
        </p:nvSpPr>
        <p:spPr>
          <a:xfrm>
            <a:off x="1146468" y="1527820"/>
            <a:ext cx="1180949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Initial</a:t>
            </a:r>
          </a:p>
        </p:txBody>
      </p:sp>
      <p:sp>
        <p:nvSpPr>
          <p:cNvPr id="31" name="Shape 242">
            <a:extLst>
              <a:ext uri="{FF2B5EF4-FFF2-40B4-BE49-F238E27FC236}">
                <a16:creationId xmlns:a16="http://schemas.microsoft.com/office/drawing/2014/main" id="{48397352-063F-E448-A917-9B8F049CEC21}"/>
              </a:ext>
            </a:extLst>
          </p:cNvPr>
          <p:cNvSpPr/>
          <p:nvPr/>
        </p:nvSpPr>
        <p:spPr>
          <a:xfrm>
            <a:off x="263780" y="3003783"/>
            <a:ext cx="410567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</a:t>
            </a:r>
          </a:p>
        </p:txBody>
      </p:sp>
      <p:sp>
        <p:nvSpPr>
          <p:cNvPr id="32" name="Shape 243">
            <a:extLst>
              <a:ext uri="{FF2B5EF4-FFF2-40B4-BE49-F238E27FC236}">
                <a16:creationId xmlns:a16="http://schemas.microsoft.com/office/drawing/2014/main" id="{42EC8905-070D-F24B-9A0D-2B45F2C8FD31}"/>
              </a:ext>
            </a:extLst>
          </p:cNvPr>
          <p:cNvSpPr/>
          <p:nvPr/>
        </p:nvSpPr>
        <p:spPr>
          <a:xfrm>
            <a:off x="2787615" y="3832878"/>
            <a:ext cx="427483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47DCBB-1B6C-4C40-A3A4-27EC11963AE0}"/>
              </a:ext>
            </a:extLst>
          </p:cNvPr>
          <p:cNvSpPr txBox="1"/>
          <p:nvPr/>
        </p:nvSpPr>
        <p:spPr>
          <a:xfrm>
            <a:off x="2280857" y="333627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Reference frames and relative motion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9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12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df">
            <a:extLst>
              <a:ext uri="{FF2B5EF4-FFF2-40B4-BE49-F238E27FC236}">
                <a16:creationId xmlns:a16="http://schemas.microsoft.com/office/drawing/2014/main" id="{D61A69C7-51F2-8544-AE1F-9C0A952D8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399" y="1978695"/>
            <a:ext cx="863601" cy="39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asted-image.pdf">
            <a:extLst>
              <a:ext uri="{FF2B5EF4-FFF2-40B4-BE49-F238E27FC236}">
                <a16:creationId xmlns:a16="http://schemas.microsoft.com/office/drawing/2014/main" id="{25D4BEF3-FDD1-6F4E-A9A2-E6547AABB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271" y="1978695"/>
            <a:ext cx="876301" cy="39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asted-image.pdf">
            <a:extLst>
              <a:ext uri="{FF2B5EF4-FFF2-40B4-BE49-F238E27FC236}">
                <a16:creationId xmlns:a16="http://schemas.microsoft.com/office/drawing/2014/main" id="{D8F4CA18-93CE-5C4B-9735-BD158ADE2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714" y="5090195"/>
            <a:ext cx="863601" cy="3937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251">
            <a:extLst>
              <a:ext uri="{FF2B5EF4-FFF2-40B4-BE49-F238E27FC236}">
                <a16:creationId xmlns:a16="http://schemas.microsoft.com/office/drawing/2014/main" id="{B5D25243-28D9-8F4B-9171-1E52D15E39D4}"/>
              </a:ext>
            </a:extLst>
          </p:cNvPr>
          <p:cNvSpPr/>
          <p:nvPr/>
        </p:nvSpPr>
        <p:spPr>
          <a:xfrm>
            <a:off x="5226049" y="5012979"/>
            <a:ext cx="876301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Find</a:t>
            </a:r>
          </a:p>
        </p:txBody>
      </p:sp>
      <p:grpSp>
        <p:nvGrpSpPr>
          <p:cNvPr id="8" name="Group 268">
            <a:extLst>
              <a:ext uri="{FF2B5EF4-FFF2-40B4-BE49-F238E27FC236}">
                <a16:creationId xmlns:a16="http://schemas.microsoft.com/office/drawing/2014/main" id="{CF0DA057-D5BB-F741-A0BC-DB73F5E60E7F}"/>
              </a:ext>
            </a:extLst>
          </p:cNvPr>
          <p:cNvGrpSpPr/>
          <p:nvPr/>
        </p:nvGrpSpPr>
        <p:grpSpPr>
          <a:xfrm>
            <a:off x="3379539" y="2578898"/>
            <a:ext cx="6887463" cy="2097581"/>
            <a:chOff x="0" y="0"/>
            <a:chExt cx="6887462" cy="2097579"/>
          </a:xfrm>
        </p:grpSpPr>
        <p:sp>
          <p:nvSpPr>
            <p:cNvPr id="9" name="Shape 254">
              <a:extLst>
                <a:ext uri="{FF2B5EF4-FFF2-40B4-BE49-F238E27FC236}">
                  <a16:creationId xmlns:a16="http://schemas.microsoft.com/office/drawing/2014/main" id="{4110643D-7F7E-F14A-808D-3CE00BF0E78E}"/>
                </a:ext>
              </a:extLst>
            </p:cNvPr>
            <p:cNvSpPr/>
            <p:nvPr/>
          </p:nvSpPr>
          <p:spPr>
            <a:xfrm>
              <a:off x="0" y="0"/>
              <a:ext cx="2298005" cy="2097580"/>
            </a:xfrm>
            <a:prstGeom prst="rect">
              <a:avLst/>
            </a:prstGeom>
            <a:solidFill>
              <a:schemeClr val="accent4">
                <a:hueOff val="-165171"/>
                <a:satOff val="-13982"/>
                <a:lumOff val="-100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254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 255">
              <a:extLst>
                <a:ext uri="{FF2B5EF4-FFF2-40B4-BE49-F238E27FC236}">
                  <a16:creationId xmlns:a16="http://schemas.microsoft.com/office/drawing/2014/main" id="{153341C4-EE1F-234E-AA17-1A5CF467D4DF}"/>
                </a:ext>
              </a:extLst>
            </p:cNvPr>
            <p:cNvSpPr/>
            <p:nvPr/>
          </p:nvSpPr>
          <p:spPr>
            <a:xfrm>
              <a:off x="2290758" y="0"/>
              <a:ext cx="2298005" cy="2097580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254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 256">
              <a:extLst>
                <a:ext uri="{FF2B5EF4-FFF2-40B4-BE49-F238E27FC236}">
                  <a16:creationId xmlns:a16="http://schemas.microsoft.com/office/drawing/2014/main" id="{839335A2-1DB0-894A-A92D-BB48A0F45ACB}"/>
                </a:ext>
              </a:extLst>
            </p:cNvPr>
            <p:cNvSpPr/>
            <p:nvPr/>
          </p:nvSpPr>
          <p:spPr>
            <a:xfrm>
              <a:off x="4589458" y="0"/>
              <a:ext cx="2298005" cy="2097580"/>
            </a:xfrm>
            <a:prstGeom prst="rect">
              <a:avLst/>
            </a:prstGeom>
            <a:blipFill rotWithShape="1">
              <a:blip r:embed="rId6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254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257">
              <a:extLst>
                <a:ext uri="{FF2B5EF4-FFF2-40B4-BE49-F238E27FC236}">
                  <a16:creationId xmlns:a16="http://schemas.microsoft.com/office/drawing/2014/main" id="{EF20F8A1-1E7F-C64D-9996-F527F47C3AE4}"/>
                </a:ext>
              </a:extLst>
            </p:cNvPr>
            <p:cNvSpPr/>
            <p:nvPr/>
          </p:nvSpPr>
          <p:spPr>
            <a:xfrm flipH="1" flipV="1">
              <a:off x="1955929" y="306006"/>
              <a:ext cx="35547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/>
              </a:pPr>
              <a:endParaRPr/>
            </a:p>
          </p:txBody>
        </p:sp>
        <p:sp>
          <p:nvSpPr>
            <p:cNvPr id="13" name="Shape 258">
              <a:extLst>
                <a:ext uri="{FF2B5EF4-FFF2-40B4-BE49-F238E27FC236}">
                  <a16:creationId xmlns:a16="http://schemas.microsoft.com/office/drawing/2014/main" id="{D6486B7F-4F12-C642-80BF-9D509F82F1FF}"/>
                </a:ext>
              </a:extLst>
            </p:cNvPr>
            <p:cNvSpPr/>
            <p:nvPr/>
          </p:nvSpPr>
          <p:spPr>
            <a:xfrm>
              <a:off x="2311400" y="306006"/>
              <a:ext cx="35547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/>
              </a:pPr>
              <a:endParaRPr/>
            </a:p>
          </p:txBody>
        </p:sp>
        <p:sp>
          <p:nvSpPr>
            <p:cNvPr id="14" name="Shape 259">
              <a:extLst>
                <a:ext uri="{FF2B5EF4-FFF2-40B4-BE49-F238E27FC236}">
                  <a16:creationId xmlns:a16="http://schemas.microsoft.com/office/drawing/2014/main" id="{DDDD43D3-1B04-364D-BE73-500348B2B6C0}"/>
                </a:ext>
              </a:extLst>
            </p:cNvPr>
            <p:cNvSpPr/>
            <p:nvPr/>
          </p:nvSpPr>
          <p:spPr>
            <a:xfrm flipH="1" flipV="1">
              <a:off x="4229229" y="306006"/>
              <a:ext cx="35547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/>
              </a:pPr>
              <a:endParaRPr/>
            </a:p>
          </p:txBody>
        </p:sp>
        <p:sp>
          <p:nvSpPr>
            <p:cNvPr id="15" name="Shape 260">
              <a:extLst>
                <a:ext uri="{FF2B5EF4-FFF2-40B4-BE49-F238E27FC236}">
                  <a16:creationId xmlns:a16="http://schemas.microsoft.com/office/drawing/2014/main" id="{C387FA19-9E43-204A-9A99-9724C31FE4AE}"/>
                </a:ext>
              </a:extLst>
            </p:cNvPr>
            <p:cNvSpPr/>
            <p:nvPr/>
          </p:nvSpPr>
          <p:spPr>
            <a:xfrm>
              <a:off x="4584700" y="306006"/>
              <a:ext cx="35547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/>
              </a:pPr>
              <a:endParaRPr/>
            </a:p>
          </p:txBody>
        </p:sp>
        <p:sp>
          <p:nvSpPr>
            <p:cNvPr id="16" name="Shape 261">
              <a:extLst>
                <a:ext uri="{FF2B5EF4-FFF2-40B4-BE49-F238E27FC236}">
                  <a16:creationId xmlns:a16="http://schemas.microsoft.com/office/drawing/2014/main" id="{63E5BF49-789F-7B4E-81E7-2719DFE0A865}"/>
                </a:ext>
              </a:extLst>
            </p:cNvPr>
            <p:cNvSpPr/>
            <p:nvPr/>
          </p:nvSpPr>
          <p:spPr>
            <a:xfrm>
              <a:off x="1577981" y="515346"/>
              <a:ext cx="1413359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10 mm/yr</a:t>
              </a:r>
            </a:p>
          </p:txBody>
        </p:sp>
        <p:sp>
          <p:nvSpPr>
            <p:cNvPr id="17" name="Shape 262">
              <a:extLst>
                <a:ext uri="{FF2B5EF4-FFF2-40B4-BE49-F238E27FC236}">
                  <a16:creationId xmlns:a16="http://schemas.microsoft.com/office/drawing/2014/main" id="{2FC118A8-D5C8-ED40-A01B-54650DA652DE}"/>
                </a:ext>
              </a:extLst>
            </p:cNvPr>
            <p:cNvSpPr/>
            <p:nvPr/>
          </p:nvSpPr>
          <p:spPr>
            <a:xfrm>
              <a:off x="4055756" y="515346"/>
              <a:ext cx="1413359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15 mm/yr</a:t>
              </a:r>
            </a:p>
          </p:txBody>
        </p:sp>
        <p:sp>
          <p:nvSpPr>
            <p:cNvPr id="18" name="Shape 263">
              <a:extLst>
                <a:ext uri="{FF2B5EF4-FFF2-40B4-BE49-F238E27FC236}">
                  <a16:creationId xmlns:a16="http://schemas.microsoft.com/office/drawing/2014/main" id="{BB000CA0-00EC-644B-98B1-8FB952F8B89F}"/>
                </a:ext>
              </a:extLst>
            </p:cNvPr>
            <p:cNvSpPr/>
            <p:nvPr/>
          </p:nvSpPr>
          <p:spPr>
            <a:xfrm>
              <a:off x="943719" y="731340"/>
              <a:ext cx="410566" cy="6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EAE047A4-4D31-B346-B909-97A28DFE9A18}"/>
                </a:ext>
              </a:extLst>
            </p:cNvPr>
            <p:cNvSpPr/>
            <p:nvPr/>
          </p:nvSpPr>
          <p:spPr>
            <a:xfrm>
              <a:off x="3309807" y="731340"/>
              <a:ext cx="427483" cy="6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20" name="Shape 265">
              <a:extLst>
                <a:ext uri="{FF2B5EF4-FFF2-40B4-BE49-F238E27FC236}">
                  <a16:creationId xmlns:a16="http://schemas.microsoft.com/office/drawing/2014/main" id="{C3C487FF-5160-3345-BB0C-8B289C0FF058}"/>
                </a:ext>
              </a:extLst>
            </p:cNvPr>
            <p:cNvSpPr/>
            <p:nvPr/>
          </p:nvSpPr>
          <p:spPr>
            <a:xfrm>
              <a:off x="5684353" y="731340"/>
              <a:ext cx="444399" cy="6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21" name="Shape 266">
              <a:extLst>
                <a:ext uri="{FF2B5EF4-FFF2-40B4-BE49-F238E27FC236}">
                  <a16:creationId xmlns:a16="http://schemas.microsoft.com/office/drawing/2014/main" id="{9DA863CF-97ED-8346-8E9C-D99206E00B98}"/>
                </a:ext>
              </a:extLst>
            </p:cNvPr>
            <p:cNvSpPr/>
            <p:nvPr/>
          </p:nvSpPr>
          <p:spPr>
            <a:xfrm>
              <a:off x="2200840" y="222186"/>
              <a:ext cx="167641" cy="16764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254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" name="Shape 267">
              <a:extLst>
                <a:ext uri="{FF2B5EF4-FFF2-40B4-BE49-F238E27FC236}">
                  <a16:creationId xmlns:a16="http://schemas.microsoft.com/office/drawing/2014/main" id="{3966616C-4703-B74A-A978-6F1644965D90}"/>
                </a:ext>
              </a:extLst>
            </p:cNvPr>
            <p:cNvSpPr/>
            <p:nvPr/>
          </p:nvSpPr>
          <p:spPr>
            <a:xfrm>
              <a:off x="4484062" y="222186"/>
              <a:ext cx="167641" cy="16764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254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C0A2DAE-A93E-5945-8B46-926341C6C056}"/>
              </a:ext>
            </a:extLst>
          </p:cNvPr>
          <p:cNvSpPr txBox="1"/>
          <p:nvPr/>
        </p:nvSpPr>
        <p:spPr>
          <a:xfrm>
            <a:off x="2287207" y="334606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Reference frames and relative motion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04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92">
            <a:extLst>
              <a:ext uri="{FF2B5EF4-FFF2-40B4-BE49-F238E27FC236}">
                <a16:creationId xmlns:a16="http://schemas.microsoft.com/office/drawing/2014/main" id="{8D0EBC91-7C54-1740-B9BE-18ACE47835F2}"/>
              </a:ext>
            </a:extLst>
          </p:cNvPr>
          <p:cNvSpPr/>
          <p:nvPr/>
        </p:nvSpPr>
        <p:spPr>
          <a:xfrm>
            <a:off x="350150" y="1616312"/>
            <a:ext cx="2160410" cy="4245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04" y="62"/>
                </a:moveTo>
                <a:lnTo>
                  <a:pt x="0" y="0"/>
                </a:lnTo>
                <a:lnTo>
                  <a:pt x="45" y="21597"/>
                </a:lnTo>
                <a:lnTo>
                  <a:pt x="10234" y="21600"/>
                </a:lnTo>
                <a:lnTo>
                  <a:pt x="21600" y="10756"/>
                </a:lnTo>
                <a:lnTo>
                  <a:pt x="17804" y="62"/>
                </a:lnTo>
                <a:close/>
              </a:path>
            </a:pathLst>
          </a:custGeom>
          <a:solidFill>
            <a:schemeClr val="accent1">
              <a:hueOff val="328198"/>
              <a:lumOff val="-10185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  <a:endParaRPr/>
          </a:p>
        </p:txBody>
      </p:sp>
      <p:sp>
        <p:nvSpPr>
          <p:cNvPr id="24" name="Shape 293">
            <a:extLst>
              <a:ext uri="{FF2B5EF4-FFF2-40B4-BE49-F238E27FC236}">
                <a16:creationId xmlns:a16="http://schemas.microsoft.com/office/drawing/2014/main" id="{5AA43513-D4BF-9B41-9A7F-F183D838199C}"/>
              </a:ext>
            </a:extLst>
          </p:cNvPr>
          <p:cNvSpPr/>
          <p:nvPr/>
        </p:nvSpPr>
        <p:spPr>
          <a:xfrm>
            <a:off x="2130008" y="1610001"/>
            <a:ext cx="2493515" cy="2834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90" y="21600"/>
                </a:moveTo>
                <a:lnTo>
                  <a:pt x="3351" y="16159"/>
                </a:lnTo>
                <a:lnTo>
                  <a:pt x="0" y="127"/>
                </a:lnTo>
                <a:lnTo>
                  <a:pt x="21600" y="0"/>
                </a:lnTo>
                <a:lnTo>
                  <a:pt x="21290" y="21600"/>
                </a:lnTo>
                <a:close/>
              </a:path>
            </a:pathLst>
          </a:custGeom>
          <a:solidFill>
            <a:schemeClr val="accent2">
              <a:hueOff val="376119"/>
              <a:satOff val="3650"/>
              <a:lumOff val="-13970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  <a:endParaRPr/>
          </a:p>
        </p:txBody>
      </p:sp>
      <p:sp>
        <p:nvSpPr>
          <p:cNvPr id="25" name="Shape 294">
            <a:extLst>
              <a:ext uri="{FF2B5EF4-FFF2-40B4-BE49-F238E27FC236}">
                <a16:creationId xmlns:a16="http://schemas.microsoft.com/office/drawing/2014/main" id="{715C0F8C-FF2C-F144-A212-4A0B9B64EF89}"/>
              </a:ext>
            </a:extLst>
          </p:cNvPr>
          <p:cNvSpPr/>
          <p:nvPr/>
        </p:nvSpPr>
        <p:spPr>
          <a:xfrm>
            <a:off x="1416090" y="3753826"/>
            <a:ext cx="3183550" cy="2098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521" y="7461"/>
                </a:lnTo>
                <a:lnTo>
                  <a:pt x="7537" y="0"/>
                </a:lnTo>
                <a:lnTo>
                  <a:pt x="0" y="21489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4">
              <a:hueOff val="-572412"/>
              <a:satOff val="-13050"/>
              <a:lumOff val="-18575"/>
            </a:schemeClr>
          </a:solidFill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  <a:endParaRPr/>
          </a:p>
        </p:txBody>
      </p:sp>
      <p:sp>
        <p:nvSpPr>
          <p:cNvPr id="26" name="Shape 295">
            <a:extLst>
              <a:ext uri="{FF2B5EF4-FFF2-40B4-BE49-F238E27FC236}">
                <a16:creationId xmlns:a16="http://schemas.microsoft.com/office/drawing/2014/main" id="{821E5B14-9F60-EE44-A417-65D3F9157603}"/>
              </a:ext>
            </a:extLst>
          </p:cNvPr>
          <p:cNvSpPr/>
          <p:nvPr/>
        </p:nvSpPr>
        <p:spPr>
          <a:xfrm>
            <a:off x="2112324" y="4811762"/>
            <a:ext cx="710408" cy="35088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  <a:endParaRPr/>
          </a:p>
        </p:txBody>
      </p:sp>
      <p:sp>
        <p:nvSpPr>
          <p:cNvPr id="27" name="Shape 296">
            <a:extLst>
              <a:ext uri="{FF2B5EF4-FFF2-40B4-BE49-F238E27FC236}">
                <a16:creationId xmlns:a16="http://schemas.microsoft.com/office/drawing/2014/main" id="{023F1AE5-34DC-2B41-8A09-33EDE7899B12}"/>
              </a:ext>
            </a:extLst>
          </p:cNvPr>
          <p:cNvSpPr/>
          <p:nvPr/>
        </p:nvSpPr>
        <p:spPr>
          <a:xfrm>
            <a:off x="1071401" y="4322322"/>
            <a:ext cx="710321" cy="351063"/>
          </a:xfrm>
          <a:prstGeom prst="line">
            <a:avLst/>
          </a:prstGeom>
          <a:ln w="381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  <a:endParaRPr/>
          </a:p>
        </p:txBody>
      </p:sp>
      <p:sp>
        <p:nvSpPr>
          <p:cNvPr id="28" name="Shape 297">
            <a:extLst>
              <a:ext uri="{FF2B5EF4-FFF2-40B4-BE49-F238E27FC236}">
                <a16:creationId xmlns:a16="http://schemas.microsoft.com/office/drawing/2014/main" id="{52FB2EC5-C72A-0C41-913A-4DF697E79070}"/>
              </a:ext>
            </a:extLst>
          </p:cNvPr>
          <p:cNvSpPr/>
          <p:nvPr/>
        </p:nvSpPr>
        <p:spPr>
          <a:xfrm flipV="1">
            <a:off x="2923904" y="4116900"/>
            <a:ext cx="560448" cy="56008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  <a:endParaRPr/>
          </a:p>
        </p:txBody>
      </p:sp>
      <p:sp>
        <p:nvSpPr>
          <p:cNvPr id="29" name="Shape 298">
            <a:extLst>
              <a:ext uri="{FF2B5EF4-FFF2-40B4-BE49-F238E27FC236}">
                <a16:creationId xmlns:a16="http://schemas.microsoft.com/office/drawing/2014/main" id="{8623675A-BDE7-504C-A20C-7178E7DDBF95}"/>
              </a:ext>
            </a:extLst>
          </p:cNvPr>
          <p:cNvSpPr/>
          <p:nvPr/>
        </p:nvSpPr>
        <p:spPr>
          <a:xfrm flipV="1">
            <a:off x="3622404" y="3440270"/>
            <a:ext cx="560448" cy="560088"/>
          </a:xfrm>
          <a:prstGeom prst="line">
            <a:avLst/>
          </a:prstGeom>
          <a:ln w="381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  <a:endParaRPr/>
          </a:p>
        </p:txBody>
      </p:sp>
      <p:sp>
        <p:nvSpPr>
          <p:cNvPr id="30" name="Shape 299">
            <a:extLst>
              <a:ext uri="{FF2B5EF4-FFF2-40B4-BE49-F238E27FC236}">
                <a16:creationId xmlns:a16="http://schemas.microsoft.com/office/drawing/2014/main" id="{6B6D49DA-10EA-AC4C-960D-33A287204AC3}"/>
              </a:ext>
            </a:extLst>
          </p:cNvPr>
          <p:cNvSpPr/>
          <p:nvPr/>
        </p:nvSpPr>
        <p:spPr>
          <a:xfrm rot="1021238">
            <a:off x="2690300" y="3595228"/>
            <a:ext cx="206479" cy="206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Shape 300">
            <a:extLst>
              <a:ext uri="{FF2B5EF4-FFF2-40B4-BE49-F238E27FC236}">
                <a16:creationId xmlns:a16="http://schemas.microsoft.com/office/drawing/2014/main" id="{E0EF8F4F-4C4A-F741-8D31-B0E1BAEE7FD8}"/>
              </a:ext>
            </a:extLst>
          </p:cNvPr>
          <p:cNvSpPr/>
          <p:nvPr/>
        </p:nvSpPr>
        <p:spPr>
          <a:xfrm rot="1021238">
            <a:off x="3027338" y="3725902"/>
            <a:ext cx="206479" cy="206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2" name="Shape 301">
            <a:extLst>
              <a:ext uri="{FF2B5EF4-FFF2-40B4-BE49-F238E27FC236}">
                <a16:creationId xmlns:a16="http://schemas.microsoft.com/office/drawing/2014/main" id="{92BBE869-8D04-4745-A3B7-75474DF6B1A6}"/>
              </a:ext>
            </a:extLst>
          </p:cNvPr>
          <p:cNvSpPr/>
          <p:nvPr/>
        </p:nvSpPr>
        <p:spPr>
          <a:xfrm rot="1021238">
            <a:off x="3337720" y="3827502"/>
            <a:ext cx="206478" cy="206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Shape 302">
            <a:extLst>
              <a:ext uri="{FF2B5EF4-FFF2-40B4-BE49-F238E27FC236}">
                <a16:creationId xmlns:a16="http://schemas.microsoft.com/office/drawing/2014/main" id="{4B6FCCB0-6820-6D48-8456-963476C655BB}"/>
              </a:ext>
            </a:extLst>
          </p:cNvPr>
          <p:cNvSpPr/>
          <p:nvPr/>
        </p:nvSpPr>
        <p:spPr>
          <a:xfrm rot="1021238">
            <a:off x="3744120" y="3954502"/>
            <a:ext cx="206478" cy="206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" name="Shape 303">
            <a:extLst>
              <a:ext uri="{FF2B5EF4-FFF2-40B4-BE49-F238E27FC236}">
                <a16:creationId xmlns:a16="http://schemas.microsoft.com/office/drawing/2014/main" id="{2EDB559A-83B8-F549-8AF4-AD4F83ADCA5A}"/>
              </a:ext>
            </a:extLst>
          </p:cNvPr>
          <p:cNvSpPr/>
          <p:nvPr/>
        </p:nvSpPr>
        <p:spPr>
          <a:xfrm rot="1021238">
            <a:off x="4150520" y="4090548"/>
            <a:ext cx="206478" cy="206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Shape 304">
            <a:extLst>
              <a:ext uri="{FF2B5EF4-FFF2-40B4-BE49-F238E27FC236}">
                <a16:creationId xmlns:a16="http://schemas.microsoft.com/office/drawing/2014/main" id="{3F8FD52B-F871-A442-96B0-375EA3E1C8C6}"/>
              </a:ext>
            </a:extLst>
          </p:cNvPr>
          <p:cNvSpPr/>
          <p:nvPr/>
        </p:nvSpPr>
        <p:spPr>
          <a:xfrm>
            <a:off x="2421143" y="2150356"/>
            <a:ext cx="216727" cy="755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2692" y="21600"/>
                </a:lnTo>
                <a:lnTo>
                  <a:pt x="21600" y="15194"/>
                </a:lnTo>
              </a:path>
            </a:pathLst>
          </a:cu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  <a:endParaRPr/>
          </a:p>
        </p:txBody>
      </p:sp>
      <p:sp>
        <p:nvSpPr>
          <p:cNvPr id="36" name="Shape 305">
            <a:extLst>
              <a:ext uri="{FF2B5EF4-FFF2-40B4-BE49-F238E27FC236}">
                <a16:creationId xmlns:a16="http://schemas.microsoft.com/office/drawing/2014/main" id="{2BF8962D-272E-5D4B-B270-56D4C890052C}"/>
              </a:ext>
            </a:extLst>
          </p:cNvPr>
          <p:cNvSpPr/>
          <p:nvPr/>
        </p:nvSpPr>
        <p:spPr>
          <a:xfrm rot="10800000">
            <a:off x="1976643" y="2217370"/>
            <a:ext cx="216727" cy="755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2692" y="21600"/>
                </a:lnTo>
                <a:lnTo>
                  <a:pt x="21600" y="15194"/>
                </a:lnTo>
              </a:path>
            </a:pathLst>
          </a:cu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  <a:endParaRPr/>
          </a:p>
        </p:txBody>
      </p:sp>
      <p:sp>
        <p:nvSpPr>
          <p:cNvPr id="37" name="Shape 306">
            <a:extLst>
              <a:ext uri="{FF2B5EF4-FFF2-40B4-BE49-F238E27FC236}">
                <a16:creationId xmlns:a16="http://schemas.microsoft.com/office/drawing/2014/main" id="{25915576-CD84-1542-8FF1-61186934F7B2}"/>
              </a:ext>
            </a:extLst>
          </p:cNvPr>
          <p:cNvSpPr/>
          <p:nvPr/>
        </p:nvSpPr>
        <p:spPr>
          <a:xfrm>
            <a:off x="1057775" y="2713336"/>
            <a:ext cx="368504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1</a:t>
            </a:r>
          </a:p>
        </p:txBody>
      </p:sp>
      <p:sp>
        <p:nvSpPr>
          <p:cNvPr id="38" name="Shape 307">
            <a:extLst>
              <a:ext uri="{FF2B5EF4-FFF2-40B4-BE49-F238E27FC236}">
                <a16:creationId xmlns:a16="http://schemas.microsoft.com/office/drawing/2014/main" id="{2DB2E62F-4FC7-E746-B419-C3C6BD3EF9E1}"/>
              </a:ext>
            </a:extLst>
          </p:cNvPr>
          <p:cNvSpPr/>
          <p:nvPr/>
        </p:nvSpPr>
        <p:spPr>
          <a:xfrm>
            <a:off x="3457721" y="2713336"/>
            <a:ext cx="368505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39" name="Shape 308">
            <a:extLst>
              <a:ext uri="{FF2B5EF4-FFF2-40B4-BE49-F238E27FC236}">
                <a16:creationId xmlns:a16="http://schemas.microsoft.com/office/drawing/2014/main" id="{8B61870C-31D4-CC4B-9708-A413424DB369}"/>
              </a:ext>
            </a:extLst>
          </p:cNvPr>
          <p:cNvSpPr/>
          <p:nvPr/>
        </p:nvSpPr>
        <p:spPr>
          <a:xfrm>
            <a:off x="3457721" y="4849285"/>
            <a:ext cx="368505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3</a:t>
            </a:r>
          </a:p>
        </p:txBody>
      </p:sp>
      <p:grpSp>
        <p:nvGrpSpPr>
          <p:cNvPr id="40" name="Group 319">
            <a:extLst>
              <a:ext uri="{FF2B5EF4-FFF2-40B4-BE49-F238E27FC236}">
                <a16:creationId xmlns:a16="http://schemas.microsoft.com/office/drawing/2014/main" id="{0F406351-DD77-F94A-A900-5E9A1C17BAC5}"/>
              </a:ext>
            </a:extLst>
          </p:cNvPr>
          <p:cNvGrpSpPr/>
          <p:nvPr/>
        </p:nvGrpSpPr>
        <p:grpSpPr>
          <a:xfrm>
            <a:off x="5162923" y="4690834"/>
            <a:ext cx="6887463" cy="2097581"/>
            <a:chOff x="0" y="0"/>
            <a:chExt cx="6887462" cy="2097579"/>
          </a:xfrm>
        </p:grpSpPr>
        <p:sp>
          <p:nvSpPr>
            <p:cNvPr id="41" name="Shape 309">
              <a:extLst>
                <a:ext uri="{FF2B5EF4-FFF2-40B4-BE49-F238E27FC236}">
                  <a16:creationId xmlns:a16="http://schemas.microsoft.com/office/drawing/2014/main" id="{5D7D081A-EF60-EC47-B56C-9CC1E964803E}"/>
                </a:ext>
              </a:extLst>
            </p:cNvPr>
            <p:cNvSpPr/>
            <p:nvPr/>
          </p:nvSpPr>
          <p:spPr>
            <a:xfrm>
              <a:off x="0" y="0"/>
              <a:ext cx="2298005" cy="2097580"/>
            </a:xfrm>
            <a:prstGeom prst="rect">
              <a:avLst/>
            </a:prstGeom>
            <a:solidFill>
              <a:schemeClr val="accent4">
                <a:hueOff val="-165171"/>
                <a:satOff val="-13982"/>
                <a:lumOff val="-100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254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2" name="Shape 310">
              <a:extLst>
                <a:ext uri="{FF2B5EF4-FFF2-40B4-BE49-F238E27FC236}">
                  <a16:creationId xmlns:a16="http://schemas.microsoft.com/office/drawing/2014/main" id="{0E849AB2-012E-1B47-AE6F-45CC127FB587}"/>
                </a:ext>
              </a:extLst>
            </p:cNvPr>
            <p:cNvSpPr/>
            <p:nvPr/>
          </p:nvSpPr>
          <p:spPr>
            <a:xfrm>
              <a:off x="2290758" y="0"/>
              <a:ext cx="2298005" cy="209758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254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3" name="Shape 311">
              <a:extLst>
                <a:ext uri="{FF2B5EF4-FFF2-40B4-BE49-F238E27FC236}">
                  <a16:creationId xmlns:a16="http://schemas.microsoft.com/office/drawing/2014/main" id="{C19F43C0-EC8F-8E43-9FC0-93647EC8D37C}"/>
                </a:ext>
              </a:extLst>
            </p:cNvPr>
            <p:cNvSpPr/>
            <p:nvPr/>
          </p:nvSpPr>
          <p:spPr>
            <a:xfrm>
              <a:off x="4589458" y="0"/>
              <a:ext cx="2298005" cy="2097580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254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4" name="Shape 312">
              <a:extLst>
                <a:ext uri="{FF2B5EF4-FFF2-40B4-BE49-F238E27FC236}">
                  <a16:creationId xmlns:a16="http://schemas.microsoft.com/office/drawing/2014/main" id="{DB01C338-3551-5B42-9D1E-FCADFEF67367}"/>
                </a:ext>
              </a:extLst>
            </p:cNvPr>
            <p:cNvSpPr/>
            <p:nvPr/>
          </p:nvSpPr>
          <p:spPr>
            <a:xfrm flipH="1" flipV="1">
              <a:off x="1854329" y="306006"/>
              <a:ext cx="35547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/>
              </a:pPr>
              <a:endParaRPr/>
            </a:p>
          </p:txBody>
        </p:sp>
        <p:sp>
          <p:nvSpPr>
            <p:cNvPr id="45" name="Shape 313">
              <a:extLst>
                <a:ext uri="{FF2B5EF4-FFF2-40B4-BE49-F238E27FC236}">
                  <a16:creationId xmlns:a16="http://schemas.microsoft.com/office/drawing/2014/main" id="{040BDD70-88C9-CD44-AD75-6ADB0B2386FA}"/>
                </a:ext>
              </a:extLst>
            </p:cNvPr>
            <p:cNvSpPr/>
            <p:nvPr/>
          </p:nvSpPr>
          <p:spPr>
            <a:xfrm>
              <a:off x="2400300" y="306006"/>
              <a:ext cx="35547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/>
              </a:pPr>
              <a:endParaRPr/>
            </a:p>
          </p:txBody>
        </p:sp>
        <p:sp>
          <p:nvSpPr>
            <p:cNvPr id="46" name="Shape 314">
              <a:extLst>
                <a:ext uri="{FF2B5EF4-FFF2-40B4-BE49-F238E27FC236}">
                  <a16:creationId xmlns:a16="http://schemas.microsoft.com/office/drawing/2014/main" id="{B55D80B2-1C23-4E4B-9C34-4E7692755589}"/>
                </a:ext>
              </a:extLst>
            </p:cNvPr>
            <p:cNvSpPr/>
            <p:nvPr/>
          </p:nvSpPr>
          <p:spPr>
            <a:xfrm flipH="1" flipV="1">
              <a:off x="4140329" y="306006"/>
              <a:ext cx="35547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/>
              </a:pPr>
              <a:endParaRPr/>
            </a:p>
          </p:txBody>
        </p:sp>
        <p:sp>
          <p:nvSpPr>
            <p:cNvPr id="47" name="Shape 315">
              <a:extLst>
                <a:ext uri="{FF2B5EF4-FFF2-40B4-BE49-F238E27FC236}">
                  <a16:creationId xmlns:a16="http://schemas.microsoft.com/office/drawing/2014/main" id="{69BEE135-90D7-1144-ADE3-94B28C07B440}"/>
                </a:ext>
              </a:extLst>
            </p:cNvPr>
            <p:cNvSpPr/>
            <p:nvPr/>
          </p:nvSpPr>
          <p:spPr>
            <a:xfrm>
              <a:off x="4758620" y="306006"/>
              <a:ext cx="35547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/>
              </a:pPr>
              <a:endParaRPr/>
            </a:p>
          </p:txBody>
        </p:sp>
        <p:sp>
          <p:nvSpPr>
            <p:cNvPr id="48" name="Shape 316">
              <a:extLst>
                <a:ext uri="{FF2B5EF4-FFF2-40B4-BE49-F238E27FC236}">
                  <a16:creationId xmlns:a16="http://schemas.microsoft.com/office/drawing/2014/main" id="{B3095367-E20D-AE4A-8DE5-0EC0004E756A}"/>
                </a:ext>
              </a:extLst>
            </p:cNvPr>
            <p:cNvSpPr/>
            <p:nvPr/>
          </p:nvSpPr>
          <p:spPr>
            <a:xfrm>
              <a:off x="964750" y="731340"/>
              <a:ext cx="368504" cy="6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9" name="Shape 317">
              <a:extLst>
                <a:ext uri="{FF2B5EF4-FFF2-40B4-BE49-F238E27FC236}">
                  <a16:creationId xmlns:a16="http://schemas.microsoft.com/office/drawing/2014/main" id="{CBD07134-8438-5745-8793-B45EBF402BF7}"/>
                </a:ext>
              </a:extLst>
            </p:cNvPr>
            <p:cNvSpPr/>
            <p:nvPr/>
          </p:nvSpPr>
          <p:spPr>
            <a:xfrm>
              <a:off x="3339296" y="731340"/>
              <a:ext cx="368505" cy="6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50" name="Shape 318">
              <a:extLst>
                <a:ext uri="{FF2B5EF4-FFF2-40B4-BE49-F238E27FC236}">
                  <a16:creationId xmlns:a16="http://schemas.microsoft.com/office/drawing/2014/main" id="{B8B17ADB-3AF3-9B48-8CF7-9A6ACDB7720F}"/>
                </a:ext>
              </a:extLst>
            </p:cNvPr>
            <p:cNvSpPr/>
            <p:nvPr/>
          </p:nvSpPr>
          <p:spPr>
            <a:xfrm>
              <a:off x="5722301" y="731340"/>
              <a:ext cx="368504" cy="6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3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65674A16-1444-C146-92D3-5A91BF4272E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17918221">
            <a:off x="617188" y="4639633"/>
            <a:ext cx="2661195" cy="292101"/>
          </a:xfrm>
          <a:prstGeom prst="rect">
            <a:avLst/>
          </a:prstGeom>
        </p:spPr>
      </p:pic>
      <p:pic>
        <p:nvPicPr>
          <p:cNvPr id="52" name="pasted-image.pdf">
            <a:extLst>
              <a:ext uri="{FF2B5EF4-FFF2-40B4-BE49-F238E27FC236}">
                <a16:creationId xmlns:a16="http://schemas.microsoft.com/office/drawing/2014/main" id="{959E31C9-4324-6D4A-9DA0-BF75C1673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603" y="2239308"/>
            <a:ext cx="4229101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80004E3-41AC-5241-8831-683B3BD8A27B}"/>
              </a:ext>
            </a:extLst>
          </p:cNvPr>
          <p:cNvSpPr txBox="1"/>
          <p:nvPr/>
        </p:nvSpPr>
        <p:spPr>
          <a:xfrm>
            <a:off x="2287207" y="334606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Reference frames and circuit closure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654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88E722-FC1C-9442-B2AA-3ED09F5867F9}"/>
              </a:ext>
            </a:extLst>
          </p:cNvPr>
          <p:cNvSpPr txBox="1"/>
          <p:nvPr/>
        </p:nvSpPr>
        <p:spPr>
          <a:xfrm>
            <a:off x="2287207" y="334606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Rotations on a spherical Earth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303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876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003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6" y="450635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Assignment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ABB78-698D-6E4C-AAB5-84B0353DCAB5}"/>
              </a:ext>
            </a:extLst>
          </p:cNvPr>
          <p:cNvSpPr txBox="1"/>
          <p:nvPr/>
        </p:nvSpPr>
        <p:spPr>
          <a:xfrm>
            <a:off x="1743697" y="1238997"/>
            <a:ext cx="87046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First derive a linear operation that allows you to rotate the given velocity vectors to any coordinate system, for a known </a:t>
            </a:r>
            <a:r>
              <a:rPr lang="en-US" sz="2400" dirty="0" err="1"/>
              <a:t>euler</a:t>
            </a:r>
            <a:r>
              <a:rPr lang="en-US" sz="2400" dirty="0"/>
              <a:t> vector. Hint: rewrite the cross product as a multiplication of a matrix and a vector.</a:t>
            </a:r>
          </a:p>
          <a:p>
            <a:pPr marL="457200" indent="-457200">
              <a:buAutoNum type="arabicPeriod"/>
            </a:pPr>
            <a:r>
              <a:rPr lang="en-US" sz="2400" dirty="0"/>
              <a:t>Now use this linear operation to predict the velocity field in the Indian subcontinent given an Euler pole (N – 51.42º, E – 2.10º, rotation rate – 0.5146 º/</a:t>
            </a:r>
            <a:r>
              <a:rPr lang="en-US" sz="2400" dirty="0" err="1"/>
              <a:t>Myr</a:t>
            </a:r>
            <a:r>
              <a:rPr lang="en-US" sz="2400" dirty="0"/>
              <a:t>). Compare the predicted velocities with the observed velocities.</a:t>
            </a:r>
          </a:p>
          <a:p>
            <a:pPr marL="457200" indent="-457200">
              <a:buAutoNum type="arabicPeriod"/>
            </a:pPr>
            <a:r>
              <a:rPr lang="en-US" sz="2400" dirty="0"/>
              <a:t>Subtract this predicted velocity field at all sites and visualize the new transformed velocity field. What do you notice?</a:t>
            </a:r>
          </a:p>
          <a:p>
            <a:pPr marL="457200" indent="-457200">
              <a:buAutoNum type="arabicPeriod"/>
            </a:pPr>
            <a:r>
              <a:rPr lang="en-US" sz="2400" dirty="0"/>
              <a:t>Repeat steps 2 and 3 by choosing the Eurasian Euler pole.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00B07-5634-A74A-AF42-4D470EAC2A1E}"/>
              </a:ext>
            </a:extLst>
          </p:cNvPr>
          <p:cNvSpPr txBox="1"/>
          <p:nvPr/>
        </p:nvSpPr>
        <p:spPr>
          <a:xfrm>
            <a:off x="0" y="553535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Reading Assignment: </a:t>
            </a:r>
          </a:p>
          <a:p>
            <a:r>
              <a:rPr lang="en-US" sz="2000" dirty="0" err="1"/>
              <a:t>Kreemer</a:t>
            </a:r>
            <a:r>
              <a:rPr lang="en-US" sz="2000" dirty="0"/>
              <a:t> and Holt, (2001), A no-net-rotation model of present-day surface motions, GRL</a:t>
            </a:r>
          </a:p>
          <a:p>
            <a:r>
              <a:rPr lang="en-US" sz="2000" dirty="0"/>
              <a:t>Murray and </a:t>
            </a:r>
            <a:r>
              <a:rPr lang="en-US" sz="2000" dirty="0" err="1"/>
              <a:t>Segall</a:t>
            </a:r>
            <a:r>
              <a:rPr lang="en-US" sz="2000" dirty="0"/>
              <a:t>, (2001), ﻿Modeling </a:t>
            </a:r>
            <a:r>
              <a:rPr lang="en-US" sz="2000" dirty="0" err="1"/>
              <a:t>broadscale</a:t>
            </a:r>
            <a:r>
              <a:rPr lang="en-US" sz="2000" dirty="0"/>
              <a:t> deformation in northern California and Nevada from plate motions and elastic strain accumulation, GRL</a:t>
            </a:r>
          </a:p>
        </p:txBody>
      </p:sp>
    </p:spTree>
    <p:extLst>
      <p:ext uri="{BB962C8B-B14F-4D97-AF65-F5344CB8AC3E}">
        <p14:creationId xmlns:p14="http://schemas.microsoft.com/office/powerpoint/2010/main" val="652515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2">
            <a:extLst>
              <a:ext uri="{FF2B5EF4-FFF2-40B4-BE49-F238E27FC236}">
                <a16:creationId xmlns:a16="http://schemas.microsoft.com/office/drawing/2014/main" id="{7C2D13DC-2FD5-AF4D-8A8E-D7D2BCE03237}"/>
              </a:ext>
            </a:extLst>
          </p:cNvPr>
          <p:cNvGrpSpPr/>
          <p:nvPr/>
        </p:nvGrpSpPr>
        <p:grpSpPr>
          <a:xfrm>
            <a:off x="3635143" y="425881"/>
            <a:ext cx="4921714" cy="6006238"/>
            <a:chOff x="0" y="0"/>
            <a:chExt cx="5710791" cy="6969193"/>
          </a:xfrm>
        </p:grpSpPr>
        <p:pic>
          <p:nvPicPr>
            <p:cNvPr id="5" name="pasted-image.png">
              <a:extLst>
                <a:ext uri="{FF2B5EF4-FFF2-40B4-BE49-F238E27FC236}">
                  <a16:creationId xmlns:a16="http://schemas.microsoft.com/office/drawing/2014/main" id="{15419588-8365-9F46-ABE9-B9BFAFE14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349" t="1001" r="23679" b="52698"/>
            <a:stretch>
              <a:fillRect/>
            </a:stretch>
          </p:blipFill>
          <p:spPr>
            <a:xfrm>
              <a:off x="0" y="0"/>
              <a:ext cx="5710792" cy="69691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" name="Shape 501">
              <a:extLst>
                <a:ext uri="{FF2B5EF4-FFF2-40B4-BE49-F238E27FC236}">
                  <a16:creationId xmlns:a16="http://schemas.microsoft.com/office/drawing/2014/main" id="{A696E794-D04E-334C-A74C-1DD62DC2D35D}"/>
                </a:ext>
              </a:extLst>
            </p:cNvPr>
            <p:cNvSpPr/>
            <p:nvPr/>
          </p:nvSpPr>
          <p:spPr>
            <a:xfrm>
              <a:off x="23217" y="626169"/>
              <a:ext cx="1709490" cy="22582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254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4312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6" y="433544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Rules for vectors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8652E-6F17-B94A-9930-07AE82AA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018"/>
            <a:ext cx="12154245" cy="2441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F1D099-635E-554A-8A32-FF8E56EEA1A5}"/>
              </a:ext>
            </a:extLst>
          </p:cNvPr>
          <p:cNvSpPr txBox="1"/>
          <p:nvPr/>
        </p:nvSpPr>
        <p:spPr>
          <a:xfrm>
            <a:off x="4159321" y="4140487"/>
            <a:ext cx="38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(finite) rotation a vector?</a:t>
            </a:r>
          </a:p>
        </p:txBody>
      </p:sp>
    </p:spTree>
    <p:extLst>
      <p:ext uri="{BB962C8B-B14F-4D97-AF65-F5344CB8AC3E}">
        <p14:creationId xmlns:p14="http://schemas.microsoft.com/office/powerpoint/2010/main" val="285753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59181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Rules for vectors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6D9E76-25EB-C347-861F-1BAD5E15E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819" y="1433119"/>
            <a:ext cx="69469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4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438730-60B9-B549-AF36-9AF5458E9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169" y="2526101"/>
            <a:ext cx="8712200" cy="469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662A88-8E82-E644-ADEF-1573E733F910}"/>
              </a:ext>
            </a:extLst>
          </p:cNvPr>
          <p:cNvSpPr txBox="1"/>
          <p:nvPr/>
        </p:nvSpPr>
        <p:spPr>
          <a:xfrm>
            <a:off x="934092" y="1519301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Dot product – a projection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A1F9DB-0666-574D-A8A5-660790F77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659" y="3256551"/>
            <a:ext cx="3352800" cy="3365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8B19D4-3D76-3E4C-B952-072A9E8F2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459" y="4304751"/>
            <a:ext cx="3771900" cy="4699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C239F0-0D26-6449-97DB-D828D361E90A}"/>
              </a:ext>
            </a:extLst>
          </p:cNvPr>
          <p:cNvCxnSpPr/>
          <p:nvPr/>
        </p:nvCxnSpPr>
        <p:spPr>
          <a:xfrm>
            <a:off x="3657600" y="3698697"/>
            <a:ext cx="688369" cy="17671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27B90F-0A80-0441-A325-7ED0E1CF2648}"/>
              </a:ext>
            </a:extLst>
          </p:cNvPr>
          <p:cNvSpPr txBox="1"/>
          <p:nvPr/>
        </p:nvSpPr>
        <p:spPr>
          <a:xfrm>
            <a:off x="4726326" y="5107866"/>
            <a:ext cx="5974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Tells us if vectors are parallel or at an angle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47747C-34C8-C64C-AC2B-AEBBA1686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6459" y="3809251"/>
            <a:ext cx="25273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E18EB4-B675-3141-8510-7111A7A5AA7B}"/>
              </a:ext>
            </a:extLst>
          </p:cNvPr>
          <p:cNvSpPr txBox="1"/>
          <p:nvPr/>
        </p:nvSpPr>
        <p:spPr>
          <a:xfrm>
            <a:off x="0" y="4591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Vector Multiplication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1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680877-DF69-4A40-A046-8062D6644924}"/>
              </a:ext>
            </a:extLst>
          </p:cNvPr>
          <p:cNvSpPr txBox="1"/>
          <p:nvPr/>
        </p:nvSpPr>
        <p:spPr>
          <a:xfrm>
            <a:off x="934092" y="1519301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Cross product – a rotation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66F51E-A001-6546-A334-B2C9D3561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869" y="2433763"/>
            <a:ext cx="36068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DAC90A-FB7B-954B-948A-15EF71ABD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893" y="3014538"/>
            <a:ext cx="5397500" cy="93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3306C2-A927-D547-9792-18E1857DD6B9}"/>
              </a:ext>
            </a:extLst>
          </p:cNvPr>
          <p:cNvSpPr txBox="1"/>
          <p:nvPr/>
        </p:nvSpPr>
        <p:spPr>
          <a:xfrm>
            <a:off x="7570876" y="4757077"/>
            <a:ext cx="4449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Also tells us if vectors are parallel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0B4D1A-F25F-B04E-929F-4E9537D68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0103"/>
            <a:ext cx="3222090" cy="2547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0AE073-007B-1D42-A4F0-DA2514695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9084" y="3952480"/>
            <a:ext cx="3624601" cy="28817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0AB43E-3399-694F-BCDD-B664968AEF9C}"/>
              </a:ext>
            </a:extLst>
          </p:cNvPr>
          <p:cNvSpPr txBox="1"/>
          <p:nvPr/>
        </p:nvSpPr>
        <p:spPr>
          <a:xfrm>
            <a:off x="0" y="4591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Dot, cross and dyadic products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2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7203A3-392C-AE42-97C2-E066142D75AD}"/>
              </a:ext>
            </a:extLst>
          </p:cNvPr>
          <p:cNvSpPr txBox="1"/>
          <p:nvPr/>
        </p:nvSpPr>
        <p:spPr>
          <a:xfrm>
            <a:off x="934092" y="1519301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Dyadic product – make tensors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75BB2E-0F25-6044-AD6E-E0DE3167D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150" y="2388742"/>
            <a:ext cx="1917700" cy="457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63C658-F826-064D-BC7E-117A2190B3AC}"/>
              </a:ext>
            </a:extLst>
          </p:cNvPr>
          <p:cNvSpPr txBox="1"/>
          <p:nvPr/>
        </p:nvSpPr>
        <p:spPr>
          <a:xfrm>
            <a:off x="4029431" y="3429000"/>
            <a:ext cx="4133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Write this out in matrix 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3BE3C-C11A-0B4D-9877-0F3179A4BCBF}"/>
              </a:ext>
            </a:extLst>
          </p:cNvPr>
          <p:cNvSpPr txBox="1"/>
          <p:nvPr/>
        </p:nvSpPr>
        <p:spPr>
          <a:xfrm>
            <a:off x="0" y="4591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Dot, cross and dyadic products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6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2AE9B1-2879-5E41-A166-070841D06EC5}"/>
              </a:ext>
            </a:extLst>
          </p:cNvPr>
          <p:cNvSpPr txBox="1"/>
          <p:nvPr/>
        </p:nvSpPr>
        <p:spPr>
          <a:xfrm>
            <a:off x="5508873" y="1637812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Chain rule for differentiation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CFE284-34BB-8641-A968-5C63E3CF4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800350"/>
            <a:ext cx="3162300" cy="1257300"/>
          </a:xfrm>
          <a:prstGeom prst="rect">
            <a:avLst/>
          </a:prstGeom>
        </p:spPr>
      </p:pic>
      <p:pic>
        <p:nvPicPr>
          <p:cNvPr id="1028" name="Picture 4" descr="Derivative formulas | Differential calculus, Ap calculus, Math formulas">
            <a:extLst>
              <a:ext uri="{FF2B5EF4-FFF2-40B4-BE49-F238E27FC236}">
                <a16:creationId xmlns:a16="http://schemas.microsoft.com/office/drawing/2014/main" id="{F7945B81-B50E-7048-9B39-5C8AB7830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6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59741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Vector calculus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7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59741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Vector calculus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AE9B1-2879-5E41-A166-070841D06EC5}"/>
              </a:ext>
            </a:extLst>
          </p:cNvPr>
          <p:cNvSpPr txBox="1"/>
          <p:nvPr/>
        </p:nvSpPr>
        <p:spPr>
          <a:xfrm>
            <a:off x="1056097" y="1519301"/>
            <a:ext cx="1007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Problem set for differentiation of a scalar field (analytically and numerically)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1A3C8-0FAF-5D4A-B581-614957693969}"/>
              </a:ext>
            </a:extLst>
          </p:cNvPr>
          <p:cNvSpPr txBox="1"/>
          <p:nvPr/>
        </p:nvSpPr>
        <p:spPr>
          <a:xfrm>
            <a:off x="1175043" y="2517306"/>
            <a:ext cx="97420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/>
              <a:t>Compute the derivative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 = 2x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- 6x + 3 for -5&lt;x&lt;5 and plot f, f’</a:t>
            </a:r>
            <a:endParaRPr lang="en-US" sz="2400" dirty="0"/>
          </a:p>
          <a:p>
            <a:pPr marL="457200" indent="-457200">
              <a:spcAft>
                <a:spcPts val="1200"/>
              </a:spcAft>
              <a:buFontTx/>
              <a:buAutoNum type="arabicPeriod"/>
            </a:pPr>
            <a:r>
              <a:rPr lang="en-US" sz="2400" dirty="0"/>
              <a:t>Compute the derivative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 = (5x – 8)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2&lt;x&lt;5 and plot f, f’</a:t>
            </a:r>
            <a:endParaRPr lang="en-US" sz="2400" dirty="0"/>
          </a:p>
          <a:p>
            <a:pPr marL="457200" indent="-457200">
              <a:spcAft>
                <a:spcPts val="1200"/>
              </a:spcAft>
              <a:buFontTx/>
              <a:buAutoNum type="arabicPeriod"/>
            </a:pPr>
            <a:r>
              <a:rPr lang="en-US" sz="2400" dirty="0"/>
              <a:t>Compute the derivative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 = (x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)(1-x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-1&lt;x&lt;1 and plot f, f’</a:t>
            </a:r>
            <a:endParaRPr lang="en-US" sz="2400" dirty="0"/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/>
              <a:t>The timeseries of a tide gauge reading can be described by the function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z(t) = (6t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)/(4t+1). </a:t>
            </a:r>
            <a:r>
              <a:rPr lang="en-US" sz="2400" dirty="0">
                <a:cs typeface="Times New Roman" panose="02020603050405020304" pitchFamily="18" charset="0"/>
              </a:rPr>
              <a:t>Determine when sea level is rising, and when is it falling?</a:t>
            </a: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8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1373</Words>
  <Application>Microsoft Macintosh PowerPoint</Application>
  <PresentationFormat>Widescreen</PresentationFormat>
  <Paragraphs>149</Paragraphs>
  <Slides>29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Helvetica Neue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EOS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Emma Hill</dc:creator>
  <cp:lastModifiedBy>#MALLICK RISHAV#</cp:lastModifiedBy>
  <cp:revision>294</cp:revision>
  <dcterms:created xsi:type="dcterms:W3CDTF">2011-12-19T02:43:06Z</dcterms:created>
  <dcterms:modified xsi:type="dcterms:W3CDTF">2021-05-03T03:06:48Z</dcterms:modified>
</cp:coreProperties>
</file>