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68" r:id="rId5"/>
    <p:sldId id="274" r:id="rId6"/>
    <p:sldId id="275" r:id="rId7"/>
    <p:sldId id="259" r:id="rId8"/>
    <p:sldId id="269" r:id="rId9"/>
    <p:sldId id="265" r:id="rId10"/>
    <p:sldId id="260" r:id="rId11"/>
    <p:sldId id="261" r:id="rId12"/>
    <p:sldId id="271" r:id="rId13"/>
    <p:sldId id="263" r:id="rId14"/>
    <p:sldId id="270" r:id="rId15"/>
    <p:sldId id="264" r:id="rId16"/>
    <p:sldId id="272" r:id="rId17"/>
    <p:sldId id="276" r:id="rId18"/>
    <p:sldId id="266" r:id="rId19"/>
    <p:sldId id="267"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47"/>
    <p:restoredTop sz="94613"/>
  </p:normalViewPr>
  <p:slideViewPr>
    <p:cSldViewPr snapToGrid="0" snapToObjects="1">
      <p:cViewPr varScale="1">
        <p:scale>
          <a:sx n="119" d="100"/>
          <a:sy n="119" d="100"/>
        </p:scale>
        <p:origin x="664" y="18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36A3F-2453-5D45-ADBD-8F030C3F02C6}" type="datetimeFigureOut">
              <a:rPr lang="en-US" smtClean="0"/>
              <a:t>4/29/21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392C1-237B-9D4F-B687-A9ED0BF3B450}" type="slidenum">
              <a:rPr lang="en-US" smtClean="0"/>
              <a:t>‹#›</a:t>
            </a:fld>
            <a:endParaRPr lang="en-US"/>
          </a:p>
        </p:txBody>
      </p:sp>
    </p:spTree>
    <p:extLst>
      <p:ext uri="{BB962C8B-B14F-4D97-AF65-F5344CB8AC3E}">
        <p14:creationId xmlns:p14="http://schemas.microsoft.com/office/powerpoint/2010/main" val="1301849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difference is in the material frame we care about the mapping –chi. We need to know where the particle came from since it is tagged. In the spatial frame, we have no idea where things came from, </a:t>
            </a:r>
            <a:r>
              <a:rPr lang="en-US"/>
              <a:t>just that it is now there.</a:t>
            </a:r>
            <a:endParaRPr lang="en-US" dirty="0"/>
          </a:p>
        </p:txBody>
      </p:sp>
      <p:sp>
        <p:nvSpPr>
          <p:cNvPr id="4" name="Slide Number Placeholder 3"/>
          <p:cNvSpPr>
            <a:spLocks noGrp="1"/>
          </p:cNvSpPr>
          <p:nvPr>
            <p:ph type="sldNum" sz="quarter" idx="10"/>
          </p:nvPr>
        </p:nvSpPr>
        <p:spPr/>
        <p:txBody>
          <a:bodyPr/>
          <a:lstStyle/>
          <a:p>
            <a:fld id="{4A9392C1-237B-9D4F-B687-A9ED0BF3B450}" type="slidenum">
              <a:rPr lang="en-US" smtClean="0"/>
              <a:t>2</a:t>
            </a:fld>
            <a:endParaRPr lang="en-US"/>
          </a:p>
        </p:txBody>
      </p:sp>
    </p:spTree>
    <p:extLst>
      <p:ext uri="{BB962C8B-B14F-4D97-AF65-F5344CB8AC3E}">
        <p14:creationId xmlns:p14="http://schemas.microsoft.com/office/powerpoint/2010/main" val="297175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steady fluid flow through a constricting pipe – the time derivative of velocity is 0 (spatially steady field), however the fluid particles itself experience a change in velocity from the open channel to the convergent zone</a:t>
            </a:r>
          </a:p>
        </p:txBody>
      </p:sp>
      <p:sp>
        <p:nvSpPr>
          <p:cNvPr id="4" name="Slide Number Placeholder 3"/>
          <p:cNvSpPr>
            <a:spLocks noGrp="1"/>
          </p:cNvSpPr>
          <p:nvPr>
            <p:ph type="sldNum" sz="quarter" idx="10"/>
          </p:nvPr>
        </p:nvSpPr>
        <p:spPr/>
        <p:txBody>
          <a:bodyPr/>
          <a:lstStyle/>
          <a:p>
            <a:fld id="{4A9392C1-237B-9D4F-B687-A9ED0BF3B450}" type="slidenum">
              <a:rPr lang="en-US" smtClean="0"/>
              <a:t>3</a:t>
            </a:fld>
            <a:endParaRPr lang="en-US"/>
          </a:p>
        </p:txBody>
      </p:sp>
    </p:spTree>
    <p:extLst>
      <p:ext uri="{BB962C8B-B14F-4D97-AF65-F5344CB8AC3E}">
        <p14:creationId xmlns:p14="http://schemas.microsoft.com/office/powerpoint/2010/main" val="1681264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Motivate why they should care about this – landslides, glaciers, any flow problems</a:t>
            </a:r>
          </a:p>
        </p:txBody>
      </p:sp>
      <p:sp>
        <p:nvSpPr>
          <p:cNvPr id="4" name="Slide Number Placeholder 3"/>
          <p:cNvSpPr>
            <a:spLocks noGrp="1"/>
          </p:cNvSpPr>
          <p:nvPr>
            <p:ph type="sldNum" sz="quarter" idx="5"/>
          </p:nvPr>
        </p:nvSpPr>
        <p:spPr/>
        <p:txBody>
          <a:bodyPr/>
          <a:lstStyle/>
          <a:p>
            <a:fld id="{4A9392C1-237B-9D4F-B687-A9ED0BF3B450}" type="slidenum">
              <a:rPr lang="en-US" smtClean="0"/>
              <a:t>4</a:t>
            </a:fld>
            <a:endParaRPr lang="en-US"/>
          </a:p>
        </p:txBody>
      </p:sp>
    </p:spTree>
    <p:extLst>
      <p:ext uri="{BB962C8B-B14F-4D97-AF65-F5344CB8AC3E}">
        <p14:creationId xmlns:p14="http://schemas.microsoft.com/office/powerpoint/2010/main" val="1843280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1F62F99-EC1A-0449-A74E-A6D89C7B7276}" type="datetimeFigureOut">
              <a:rPr lang="en-US" smtClean="0"/>
              <a:pPr/>
              <a:t>4/29/21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87F3E-D6B2-5A40-AF3C-BA94BDFC4CD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F62F99-EC1A-0449-A74E-A6D89C7B7276}" type="datetimeFigureOut">
              <a:rPr lang="en-US" smtClean="0"/>
              <a:pPr/>
              <a:t>4/29/21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87F3E-D6B2-5A40-AF3C-BA94BDFC4C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F62F99-EC1A-0449-A74E-A6D89C7B7276}" type="datetimeFigureOut">
              <a:rPr lang="en-US" smtClean="0"/>
              <a:pPr/>
              <a:t>4/29/21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87F3E-D6B2-5A40-AF3C-BA94BDFC4C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F62F99-EC1A-0449-A74E-A6D89C7B7276}" type="datetimeFigureOut">
              <a:rPr lang="en-US" smtClean="0"/>
              <a:pPr/>
              <a:t>4/29/21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87F3E-D6B2-5A40-AF3C-BA94BDFC4C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F62F99-EC1A-0449-A74E-A6D89C7B7276}" type="datetimeFigureOut">
              <a:rPr lang="en-US" smtClean="0"/>
              <a:pPr/>
              <a:t>4/29/21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87F3E-D6B2-5A40-AF3C-BA94BDFC4CD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F62F99-EC1A-0449-A74E-A6D89C7B7276}" type="datetimeFigureOut">
              <a:rPr lang="en-US" smtClean="0"/>
              <a:pPr/>
              <a:t>4/29/21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87F3E-D6B2-5A40-AF3C-BA94BDFC4C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F62F99-EC1A-0449-A74E-A6D89C7B7276}" type="datetimeFigureOut">
              <a:rPr lang="en-US" smtClean="0"/>
              <a:pPr/>
              <a:t>4/29/21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187F3E-D6B2-5A40-AF3C-BA94BDFC4C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F62F99-EC1A-0449-A74E-A6D89C7B7276}" type="datetimeFigureOut">
              <a:rPr lang="en-US" smtClean="0"/>
              <a:pPr/>
              <a:t>4/29/21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187F3E-D6B2-5A40-AF3C-BA94BDFC4C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62F99-EC1A-0449-A74E-A6D89C7B7276}" type="datetimeFigureOut">
              <a:rPr lang="en-US" smtClean="0"/>
              <a:pPr/>
              <a:t>4/29/21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187F3E-D6B2-5A40-AF3C-BA94BDFC4C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F62F99-EC1A-0449-A74E-A6D89C7B7276}" type="datetimeFigureOut">
              <a:rPr lang="en-US" smtClean="0"/>
              <a:pPr/>
              <a:t>4/29/21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87F3E-D6B2-5A40-AF3C-BA94BDFC4C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F62F99-EC1A-0449-A74E-A6D89C7B7276}" type="datetimeFigureOut">
              <a:rPr lang="en-US" smtClean="0"/>
              <a:pPr/>
              <a:t>4/29/21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87F3E-D6B2-5A40-AF3C-BA94BDFC4CD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F62F99-EC1A-0449-A74E-A6D89C7B7276}" type="datetimeFigureOut">
              <a:rPr lang="en-US" smtClean="0"/>
              <a:pPr/>
              <a:t>4/29/21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87F3E-D6B2-5A40-AF3C-BA94BDFC4CD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1.xml"/><Relationship Id="rId4" Type="http://schemas.openxmlformats.org/officeDocument/2006/relationships/image" Target="../media/image30.emf"/></Relationships>
</file>

<file path=ppt/slides/_rels/slide1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1.xml"/><Relationship Id="rId4" Type="http://schemas.openxmlformats.org/officeDocument/2006/relationships/image" Target="../media/image33.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emf"/><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16.emf"/><Relationship Id="rId5" Type="http://schemas.openxmlformats.org/officeDocument/2006/relationships/image" Target="../media/image13.emf"/><Relationship Id="rId4" Type="http://schemas.openxmlformats.org/officeDocument/2006/relationships/image" Target="../media/image15.emf"/></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1.xml"/><Relationship Id="rId4"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Introduction to Solid Mechanics</a:t>
            </a:r>
            <a:endParaRPr lang="en-US" sz="2800" b="1" dirty="0">
              <a:solidFill>
                <a:srgbClr val="008000"/>
              </a:solidFill>
            </a:endParaRPr>
          </a:p>
        </p:txBody>
      </p:sp>
      <p:sp>
        <p:nvSpPr>
          <p:cNvPr id="5" name="TextBox 4">
            <a:extLst>
              <a:ext uri="{FF2B5EF4-FFF2-40B4-BE49-F238E27FC236}">
                <a16:creationId xmlns:a16="http://schemas.microsoft.com/office/drawing/2014/main" id="{055ACB47-1C2A-E04A-AF6A-38B8BCD7AC13}"/>
              </a:ext>
            </a:extLst>
          </p:cNvPr>
          <p:cNvSpPr txBox="1"/>
          <p:nvPr/>
        </p:nvSpPr>
        <p:spPr>
          <a:xfrm>
            <a:off x="3150739" y="2644170"/>
            <a:ext cx="5890523" cy="830997"/>
          </a:xfrm>
          <a:prstGeom prst="rect">
            <a:avLst/>
          </a:prstGeom>
          <a:noFill/>
        </p:spPr>
        <p:txBody>
          <a:bodyPr wrap="square" rtlCol="0">
            <a:spAutoFit/>
          </a:bodyPr>
          <a:lstStyle/>
          <a:p>
            <a:pPr marL="457200" indent="-457200">
              <a:buAutoNum type="arabicPeriod"/>
            </a:pPr>
            <a:r>
              <a:rPr lang="en-US" sz="2400" dirty="0"/>
              <a:t>Displacements and deformation</a:t>
            </a:r>
          </a:p>
          <a:p>
            <a:pPr marL="457200" indent="-457200">
              <a:buAutoNum type="arabicPeriod"/>
            </a:pPr>
            <a:r>
              <a:rPr lang="en-US" sz="2400" dirty="0"/>
              <a:t>Strains and rotations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Deformations, Strains and Rotations</a:t>
            </a:r>
            <a:endParaRPr lang="en-US" sz="2800" b="1" dirty="0">
              <a:solidFill>
                <a:srgbClr val="008000"/>
              </a:solidFill>
            </a:endParaRPr>
          </a:p>
        </p:txBody>
      </p:sp>
      <p:sp>
        <p:nvSpPr>
          <p:cNvPr id="10" name="TextBox 9">
            <a:extLst>
              <a:ext uri="{FF2B5EF4-FFF2-40B4-BE49-F238E27FC236}">
                <a16:creationId xmlns:a16="http://schemas.microsoft.com/office/drawing/2014/main" id="{B48A02C6-818F-1F4F-B3EE-878D0A494951}"/>
              </a:ext>
            </a:extLst>
          </p:cNvPr>
          <p:cNvSpPr txBox="1"/>
          <p:nvPr/>
        </p:nvSpPr>
        <p:spPr>
          <a:xfrm>
            <a:off x="787682" y="1314893"/>
            <a:ext cx="6342582" cy="430887"/>
          </a:xfrm>
          <a:prstGeom prst="rect">
            <a:avLst/>
          </a:prstGeom>
          <a:noFill/>
        </p:spPr>
        <p:txBody>
          <a:bodyPr wrap="square" rtlCol="0">
            <a:spAutoFit/>
          </a:bodyPr>
          <a:lstStyle/>
          <a:p>
            <a:r>
              <a:rPr lang="en-US" sz="2200" dirty="0"/>
              <a:t>Infinitesimal Strain tensor</a:t>
            </a:r>
          </a:p>
        </p:txBody>
      </p:sp>
      <p:pic>
        <p:nvPicPr>
          <p:cNvPr id="2" name="Picture 1">
            <a:extLst>
              <a:ext uri="{FF2B5EF4-FFF2-40B4-BE49-F238E27FC236}">
                <a16:creationId xmlns:a16="http://schemas.microsoft.com/office/drawing/2014/main" id="{6F3B9DC1-7DB7-7F4E-B60D-0208117EA733}"/>
              </a:ext>
            </a:extLst>
          </p:cNvPr>
          <p:cNvPicPr>
            <a:picLocks noChangeAspect="1"/>
          </p:cNvPicPr>
          <p:nvPr/>
        </p:nvPicPr>
        <p:blipFill>
          <a:blip r:embed="rId2"/>
          <a:stretch>
            <a:fillRect/>
          </a:stretch>
        </p:blipFill>
        <p:spPr>
          <a:xfrm>
            <a:off x="3879850" y="2489200"/>
            <a:ext cx="4432300" cy="939800"/>
          </a:xfrm>
          <a:prstGeom prst="rect">
            <a:avLst/>
          </a:prstGeom>
        </p:spPr>
      </p:pic>
      <p:sp>
        <p:nvSpPr>
          <p:cNvPr id="5" name="TextBox 4">
            <a:extLst>
              <a:ext uri="{FF2B5EF4-FFF2-40B4-BE49-F238E27FC236}">
                <a16:creationId xmlns:a16="http://schemas.microsoft.com/office/drawing/2014/main" id="{C5F2EFCF-DB8E-1A4A-9F3B-F8BD58AEA7CA}"/>
              </a:ext>
            </a:extLst>
          </p:cNvPr>
          <p:cNvSpPr txBox="1"/>
          <p:nvPr/>
        </p:nvSpPr>
        <p:spPr>
          <a:xfrm>
            <a:off x="787682" y="4173747"/>
            <a:ext cx="9897442" cy="430887"/>
          </a:xfrm>
          <a:prstGeom prst="rect">
            <a:avLst/>
          </a:prstGeom>
          <a:noFill/>
        </p:spPr>
        <p:txBody>
          <a:bodyPr wrap="square" rtlCol="0">
            <a:spAutoFit/>
          </a:bodyPr>
          <a:lstStyle/>
          <a:p>
            <a:r>
              <a:rPr lang="en-US" sz="2200" dirty="0"/>
              <a:t>For a 3 component displacement field, write out all components of the strain tensor</a:t>
            </a:r>
          </a:p>
        </p:txBody>
      </p:sp>
    </p:spTree>
    <p:extLst>
      <p:ext uri="{BB962C8B-B14F-4D97-AF65-F5344CB8AC3E}">
        <p14:creationId xmlns:p14="http://schemas.microsoft.com/office/powerpoint/2010/main" val="514949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Deformations, Strains and Rotations</a:t>
            </a:r>
            <a:endParaRPr lang="en-US" sz="2800" b="1" dirty="0">
              <a:solidFill>
                <a:srgbClr val="008000"/>
              </a:solidFill>
            </a:endParaRPr>
          </a:p>
        </p:txBody>
      </p:sp>
      <p:sp>
        <p:nvSpPr>
          <p:cNvPr id="3" name="TextBox 2">
            <a:extLst>
              <a:ext uri="{FF2B5EF4-FFF2-40B4-BE49-F238E27FC236}">
                <a16:creationId xmlns:a16="http://schemas.microsoft.com/office/drawing/2014/main" id="{6898239E-2B79-E94A-8BF1-A3EEB1D53134}"/>
              </a:ext>
            </a:extLst>
          </p:cNvPr>
          <p:cNvSpPr txBox="1"/>
          <p:nvPr/>
        </p:nvSpPr>
        <p:spPr>
          <a:xfrm>
            <a:off x="787682" y="1314893"/>
            <a:ext cx="6342582" cy="430887"/>
          </a:xfrm>
          <a:prstGeom prst="rect">
            <a:avLst/>
          </a:prstGeom>
          <a:noFill/>
        </p:spPr>
        <p:txBody>
          <a:bodyPr wrap="square" rtlCol="0">
            <a:spAutoFit/>
          </a:bodyPr>
          <a:lstStyle/>
          <a:p>
            <a:r>
              <a:rPr lang="en-US" sz="2200" dirty="0"/>
              <a:t>Rotation tensor (again)</a:t>
            </a:r>
          </a:p>
        </p:txBody>
      </p:sp>
      <p:sp>
        <p:nvSpPr>
          <p:cNvPr id="6" name="TextBox 5">
            <a:extLst>
              <a:ext uri="{FF2B5EF4-FFF2-40B4-BE49-F238E27FC236}">
                <a16:creationId xmlns:a16="http://schemas.microsoft.com/office/drawing/2014/main" id="{4A0CF95E-B4C5-FE43-B536-961CB9AD5DAA}"/>
              </a:ext>
            </a:extLst>
          </p:cNvPr>
          <p:cNvSpPr txBox="1"/>
          <p:nvPr/>
        </p:nvSpPr>
        <p:spPr>
          <a:xfrm>
            <a:off x="4813440" y="2998113"/>
            <a:ext cx="1669554" cy="769441"/>
          </a:xfrm>
          <a:prstGeom prst="rect">
            <a:avLst/>
          </a:prstGeom>
          <a:noFill/>
        </p:spPr>
        <p:txBody>
          <a:bodyPr wrap="square" rtlCol="0">
            <a:spAutoFit/>
          </a:bodyPr>
          <a:lstStyle/>
          <a:p>
            <a:r>
              <a:rPr lang="en-US" sz="2200" dirty="0"/>
              <a:t>strain tensor (symmetric)</a:t>
            </a:r>
          </a:p>
        </p:txBody>
      </p:sp>
      <p:sp>
        <p:nvSpPr>
          <p:cNvPr id="7" name="TextBox 6">
            <a:extLst>
              <a:ext uri="{FF2B5EF4-FFF2-40B4-BE49-F238E27FC236}">
                <a16:creationId xmlns:a16="http://schemas.microsoft.com/office/drawing/2014/main" id="{56E7CC68-06F0-AC43-B1E1-11255915B602}"/>
              </a:ext>
            </a:extLst>
          </p:cNvPr>
          <p:cNvSpPr txBox="1"/>
          <p:nvPr/>
        </p:nvSpPr>
        <p:spPr>
          <a:xfrm>
            <a:off x="8670241" y="2975193"/>
            <a:ext cx="2343655" cy="769441"/>
          </a:xfrm>
          <a:prstGeom prst="rect">
            <a:avLst/>
          </a:prstGeom>
          <a:noFill/>
        </p:spPr>
        <p:txBody>
          <a:bodyPr wrap="square" rtlCol="0">
            <a:spAutoFit/>
          </a:bodyPr>
          <a:lstStyle/>
          <a:p>
            <a:r>
              <a:rPr lang="en-US" sz="2200" dirty="0"/>
              <a:t>rotation tensor</a:t>
            </a:r>
          </a:p>
          <a:p>
            <a:r>
              <a:rPr lang="en-US" sz="2200" dirty="0"/>
              <a:t>(skew-symmetric)</a:t>
            </a:r>
          </a:p>
        </p:txBody>
      </p:sp>
      <p:pic>
        <p:nvPicPr>
          <p:cNvPr id="8" name="Picture 7">
            <a:extLst>
              <a:ext uri="{FF2B5EF4-FFF2-40B4-BE49-F238E27FC236}">
                <a16:creationId xmlns:a16="http://schemas.microsoft.com/office/drawing/2014/main" id="{08F49F2B-742F-8241-ADEF-5902658C1A2B}"/>
              </a:ext>
            </a:extLst>
          </p:cNvPr>
          <p:cNvPicPr>
            <a:picLocks noChangeAspect="1"/>
          </p:cNvPicPr>
          <p:nvPr/>
        </p:nvPicPr>
        <p:blipFill>
          <a:blip r:embed="rId2"/>
          <a:stretch>
            <a:fillRect/>
          </a:stretch>
        </p:blipFill>
        <p:spPr>
          <a:xfrm>
            <a:off x="2053405" y="1953642"/>
            <a:ext cx="9194800" cy="939800"/>
          </a:xfrm>
          <a:prstGeom prst="rect">
            <a:avLst/>
          </a:prstGeom>
        </p:spPr>
      </p:pic>
      <p:sp>
        <p:nvSpPr>
          <p:cNvPr id="9" name="TextBox 8">
            <a:extLst>
              <a:ext uri="{FF2B5EF4-FFF2-40B4-BE49-F238E27FC236}">
                <a16:creationId xmlns:a16="http://schemas.microsoft.com/office/drawing/2014/main" id="{17E8960E-93CA-DD47-8BA5-A8D7054025F7}"/>
              </a:ext>
            </a:extLst>
          </p:cNvPr>
          <p:cNvSpPr txBox="1"/>
          <p:nvPr/>
        </p:nvSpPr>
        <p:spPr>
          <a:xfrm>
            <a:off x="787681" y="4173747"/>
            <a:ext cx="10370053" cy="769441"/>
          </a:xfrm>
          <a:prstGeom prst="rect">
            <a:avLst/>
          </a:prstGeom>
          <a:noFill/>
        </p:spPr>
        <p:txBody>
          <a:bodyPr wrap="square" rtlCol="0">
            <a:spAutoFit/>
          </a:bodyPr>
          <a:lstStyle/>
          <a:p>
            <a:r>
              <a:rPr lang="en-US" sz="2200" dirty="0"/>
              <a:t>For a 3 component displacement field, write out all components of the rotation tensor. Can you represent this as a cross product?</a:t>
            </a:r>
          </a:p>
        </p:txBody>
      </p:sp>
    </p:spTree>
    <p:extLst>
      <p:ext uri="{BB962C8B-B14F-4D97-AF65-F5344CB8AC3E}">
        <p14:creationId xmlns:p14="http://schemas.microsoft.com/office/powerpoint/2010/main" val="114595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ECC84A-2048-7A4E-894F-D7B3CE827C35}"/>
              </a:ext>
            </a:extLst>
          </p:cNvPr>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Decomposing the displacement gradient</a:t>
            </a:r>
            <a:endParaRPr lang="en-US" sz="2800" b="1" dirty="0">
              <a:solidFill>
                <a:srgbClr val="008000"/>
              </a:solidFill>
            </a:endParaRPr>
          </a:p>
        </p:txBody>
      </p:sp>
      <p:pic>
        <p:nvPicPr>
          <p:cNvPr id="8" name="Picture 7">
            <a:extLst>
              <a:ext uri="{FF2B5EF4-FFF2-40B4-BE49-F238E27FC236}">
                <a16:creationId xmlns:a16="http://schemas.microsoft.com/office/drawing/2014/main" id="{53EB8D5F-632E-6E41-A643-3FE4999D0737}"/>
              </a:ext>
            </a:extLst>
          </p:cNvPr>
          <p:cNvPicPr>
            <a:picLocks noChangeAspect="1"/>
          </p:cNvPicPr>
          <p:nvPr/>
        </p:nvPicPr>
        <p:blipFill rotWithShape="1">
          <a:blip r:embed="rId2"/>
          <a:srcRect b="50652"/>
          <a:stretch/>
        </p:blipFill>
        <p:spPr>
          <a:xfrm>
            <a:off x="0" y="2966104"/>
            <a:ext cx="6099063" cy="3127328"/>
          </a:xfrm>
          <a:prstGeom prst="rect">
            <a:avLst/>
          </a:prstGeom>
        </p:spPr>
      </p:pic>
      <p:pic>
        <p:nvPicPr>
          <p:cNvPr id="10" name="Picture 9">
            <a:extLst>
              <a:ext uri="{FF2B5EF4-FFF2-40B4-BE49-F238E27FC236}">
                <a16:creationId xmlns:a16="http://schemas.microsoft.com/office/drawing/2014/main" id="{50108EA5-7BFD-4B45-98CC-CC37008E98BE}"/>
              </a:ext>
            </a:extLst>
          </p:cNvPr>
          <p:cNvPicPr>
            <a:picLocks noChangeAspect="1"/>
          </p:cNvPicPr>
          <p:nvPr/>
        </p:nvPicPr>
        <p:blipFill rotWithShape="1">
          <a:blip r:embed="rId2"/>
          <a:srcRect t="50652"/>
          <a:stretch/>
        </p:blipFill>
        <p:spPr>
          <a:xfrm>
            <a:off x="6092937" y="2966104"/>
            <a:ext cx="6099063" cy="3127328"/>
          </a:xfrm>
          <a:prstGeom prst="rect">
            <a:avLst/>
          </a:prstGeom>
        </p:spPr>
      </p:pic>
      <p:pic>
        <p:nvPicPr>
          <p:cNvPr id="11" name="Picture 10">
            <a:extLst>
              <a:ext uri="{FF2B5EF4-FFF2-40B4-BE49-F238E27FC236}">
                <a16:creationId xmlns:a16="http://schemas.microsoft.com/office/drawing/2014/main" id="{771ABB44-50F8-1343-BD21-508B42DD5C73}"/>
              </a:ext>
            </a:extLst>
          </p:cNvPr>
          <p:cNvPicPr>
            <a:picLocks noChangeAspect="1"/>
          </p:cNvPicPr>
          <p:nvPr/>
        </p:nvPicPr>
        <p:blipFill>
          <a:blip r:embed="rId3"/>
          <a:stretch>
            <a:fillRect/>
          </a:stretch>
        </p:blipFill>
        <p:spPr>
          <a:xfrm>
            <a:off x="95892" y="1400438"/>
            <a:ext cx="10972800" cy="1104900"/>
          </a:xfrm>
          <a:prstGeom prst="rect">
            <a:avLst/>
          </a:prstGeom>
        </p:spPr>
      </p:pic>
    </p:spTree>
    <p:extLst>
      <p:ext uri="{BB962C8B-B14F-4D97-AF65-F5344CB8AC3E}">
        <p14:creationId xmlns:p14="http://schemas.microsoft.com/office/powerpoint/2010/main" val="2099209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Compatibility conditions</a:t>
            </a:r>
            <a:endParaRPr lang="en-US" sz="2800" b="1" dirty="0">
              <a:solidFill>
                <a:srgbClr val="008000"/>
              </a:solidFill>
            </a:endParaRPr>
          </a:p>
        </p:txBody>
      </p:sp>
      <p:sp>
        <p:nvSpPr>
          <p:cNvPr id="3" name="TextBox 2">
            <a:extLst>
              <a:ext uri="{FF2B5EF4-FFF2-40B4-BE49-F238E27FC236}">
                <a16:creationId xmlns:a16="http://schemas.microsoft.com/office/drawing/2014/main" id="{AA37B832-8FE5-634D-8A80-6B8E6967C746}"/>
              </a:ext>
            </a:extLst>
          </p:cNvPr>
          <p:cNvSpPr txBox="1"/>
          <p:nvPr/>
        </p:nvSpPr>
        <p:spPr>
          <a:xfrm>
            <a:off x="1953800" y="2659559"/>
            <a:ext cx="8284399" cy="769441"/>
          </a:xfrm>
          <a:prstGeom prst="rect">
            <a:avLst/>
          </a:prstGeom>
          <a:noFill/>
        </p:spPr>
        <p:txBody>
          <a:bodyPr wrap="square" rtlCol="0">
            <a:spAutoFit/>
          </a:bodyPr>
          <a:lstStyle/>
          <a:p>
            <a:r>
              <a:rPr lang="en-US" sz="2200" dirty="0"/>
              <a:t>For a 3 component displacement field, we can easily compute its spatial derivatives =&gt; strains and rotations. But does it work vice versa?</a:t>
            </a:r>
          </a:p>
        </p:txBody>
      </p:sp>
    </p:spTree>
    <p:extLst>
      <p:ext uri="{BB962C8B-B14F-4D97-AF65-F5344CB8AC3E}">
        <p14:creationId xmlns:p14="http://schemas.microsoft.com/office/powerpoint/2010/main" val="2498318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Compatibility conditions</a:t>
            </a:r>
            <a:endParaRPr lang="en-US" sz="2800" b="1" dirty="0">
              <a:solidFill>
                <a:srgbClr val="008000"/>
              </a:solidFill>
            </a:endParaRPr>
          </a:p>
        </p:txBody>
      </p:sp>
      <p:sp>
        <p:nvSpPr>
          <p:cNvPr id="5" name="TextBox 4">
            <a:extLst>
              <a:ext uri="{FF2B5EF4-FFF2-40B4-BE49-F238E27FC236}">
                <a16:creationId xmlns:a16="http://schemas.microsoft.com/office/drawing/2014/main" id="{E57728B4-BF78-F240-8A84-D6E7BCCD4E63}"/>
              </a:ext>
            </a:extLst>
          </p:cNvPr>
          <p:cNvSpPr txBox="1"/>
          <p:nvPr/>
        </p:nvSpPr>
        <p:spPr>
          <a:xfrm>
            <a:off x="700584" y="1454581"/>
            <a:ext cx="10370053" cy="769441"/>
          </a:xfrm>
          <a:prstGeom prst="rect">
            <a:avLst/>
          </a:prstGeom>
          <a:noFill/>
        </p:spPr>
        <p:txBody>
          <a:bodyPr wrap="square" rtlCol="0">
            <a:spAutoFit/>
          </a:bodyPr>
          <a:lstStyle/>
          <a:p>
            <a:r>
              <a:rPr lang="en-US" sz="2200" dirty="0"/>
              <a:t>For 6 independent strain components, there are 9 strain-displacement equations. How to solve? </a:t>
            </a:r>
          </a:p>
        </p:txBody>
      </p:sp>
      <p:pic>
        <p:nvPicPr>
          <p:cNvPr id="6" name="Picture 5">
            <a:extLst>
              <a:ext uri="{FF2B5EF4-FFF2-40B4-BE49-F238E27FC236}">
                <a16:creationId xmlns:a16="http://schemas.microsoft.com/office/drawing/2014/main" id="{825314E9-035D-1145-B2D0-FA062FF28F47}"/>
              </a:ext>
            </a:extLst>
          </p:cNvPr>
          <p:cNvPicPr>
            <a:picLocks noChangeAspect="1"/>
          </p:cNvPicPr>
          <p:nvPr/>
        </p:nvPicPr>
        <p:blipFill>
          <a:blip r:embed="rId2"/>
          <a:stretch>
            <a:fillRect/>
          </a:stretch>
        </p:blipFill>
        <p:spPr>
          <a:xfrm>
            <a:off x="5181743" y="2436711"/>
            <a:ext cx="2476249" cy="604439"/>
          </a:xfrm>
          <a:prstGeom prst="rect">
            <a:avLst/>
          </a:prstGeom>
        </p:spPr>
      </p:pic>
      <p:pic>
        <p:nvPicPr>
          <p:cNvPr id="8" name="Picture 7">
            <a:extLst>
              <a:ext uri="{FF2B5EF4-FFF2-40B4-BE49-F238E27FC236}">
                <a16:creationId xmlns:a16="http://schemas.microsoft.com/office/drawing/2014/main" id="{FD2FF049-C2C0-5645-BC24-50B798F8E756}"/>
              </a:ext>
            </a:extLst>
          </p:cNvPr>
          <p:cNvPicPr>
            <a:picLocks noChangeAspect="1"/>
          </p:cNvPicPr>
          <p:nvPr/>
        </p:nvPicPr>
        <p:blipFill>
          <a:blip r:embed="rId3"/>
          <a:stretch>
            <a:fillRect/>
          </a:stretch>
        </p:blipFill>
        <p:spPr>
          <a:xfrm>
            <a:off x="4842695" y="3073071"/>
            <a:ext cx="3880064" cy="2905174"/>
          </a:xfrm>
          <a:prstGeom prst="rect">
            <a:avLst/>
          </a:prstGeom>
        </p:spPr>
      </p:pic>
      <p:sp>
        <p:nvSpPr>
          <p:cNvPr id="9" name="TextBox 8">
            <a:extLst>
              <a:ext uri="{FF2B5EF4-FFF2-40B4-BE49-F238E27FC236}">
                <a16:creationId xmlns:a16="http://schemas.microsoft.com/office/drawing/2014/main" id="{E3DF78F2-CF0E-0A46-B5E6-A7EC17C59D1F}"/>
              </a:ext>
            </a:extLst>
          </p:cNvPr>
          <p:cNvSpPr txBox="1"/>
          <p:nvPr/>
        </p:nvSpPr>
        <p:spPr>
          <a:xfrm>
            <a:off x="162738" y="4397279"/>
            <a:ext cx="4236237" cy="1107996"/>
          </a:xfrm>
          <a:prstGeom prst="rect">
            <a:avLst/>
          </a:prstGeom>
          <a:noFill/>
        </p:spPr>
        <p:txBody>
          <a:bodyPr wrap="square" rtlCol="0">
            <a:spAutoFit/>
          </a:bodyPr>
          <a:lstStyle/>
          <a:p>
            <a:r>
              <a:rPr lang="en-US" sz="2200" dirty="0"/>
              <a:t>This guarantees that the strains can be integrated to give </a:t>
            </a:r>
            <a:r>
              <a:rPr lang="en-US" sz="2200" b="1" dirty="0"/>
              <a:t>u</a:t>
            </a:r>
            <a:r>
              <a:rPr lang="en-US" sz="2200" dirty="0"/>
              <a:t>, but it does not guarantee a unique </a:t>
            </a:r>
            <a:r>
              <a:rPr lang="en-US" sz="2200" b="1" dirty="0"/>
              <a:t>u</a:t>
            </a:r>
            <a:r>
              <a:rPr lang="en-US" sz="2200" dirty="0"/>
              <a:t>. Why?</a:t>
            </a:r>
          </a:p>
        </p:txBody>
      </p:sp>
    </p:spTree>
    <p:extLst>
      <p:ext uri="{BB962C8B-B14F-4D97-AF65-F5344CB8AC3E}">
        <p14:creationId xmlns:p14="http://schemas.microsoft.com/office/powerpoint/2010/main" val="3761706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Principal Strains</a:t>
            </a:r>
            <a:endParaRPr lang="en-US" sz="2800" b="1" dirty="0">
              <a:solidFill>
                <a:srgbClr val="008000"/>
              </a:solidFill>
            </a:endParaRPr>
          </a:p>
        </p:txBody>
      </p:sp>
      <p:sp>
        <p:nvSpPr>
          <p:cNvPr id="3" name="TextBox 2">
            <a:extLst>
              <a:ext uri="{FF2B5EF4-FFF2-40B4-BE49-F238E27FC236}">
                <a16:creationId xmlns:a16="http://schemas.microsoft.com/office/drawing/2014/main" id="{56CDA5E6-CCB3-6A46-A450-DA9463A340A5}"/>
              </a:ext>
            </a:extLst>
          </p:cNvPr>
          <p:cNvSpPr txBox="1"/>
          <p:nvPr/>
        </p:nvSpPr>
        <p:spPr>
          <a:xfrm>
            <a:off x="777407" y="1358628"/>
            <a:ext cx="10370053" cy="769441"/>
          </a:xfrm>
          <a:prstGeom prst="rect">
            <a:avLst/>
          </a:prstGeom>
          <a:noFill/>
        </p:spPr>
        <p:txBody>
          <a:bodyPr wrap="square" rtlCol="0">
            <a:spAutoFit/>
          </a:bodyPr>
          <a:lstStyle/>
          <a:p>
            <a:r>
              <a:rPr lang="en-US" sz="2200" dirty="0"/>
              <a:t>The strain tensor can be rotated such that all the off-diagonal components vanish and we are left only with diagonal terms – principal strains</a:t>
            </a:r>
          </a:p>
        </p:txBody>
      </p:sp>
      <p:pic>
        <p:nvPicPr>
          <p:cNvPr id="5" name="Picture 4">
            <a:extLst>
              <a:ext uri="{FF2B5EF4-FFF2-40B4-BE49-F238E27FC236}">
                <a16:creationId xmlns:a16="http://schemas.microsoft.com/office/drawing/2014/main" id="{D5923641-D92A-9B40-A0F4-54DE5D5BE82A}"/>
              </a:ext>
            </a:extLst>
          </p:cNvPr>
          <p:cNvPicPr>
            <a:picLocks noChangeAspect="1"/>
          </p:cNvPicPr>
          <p:nvPr/>
        </p:nvPicPr>
        <p:blipFill>
          <a:blip r:embed="rId2"/>
          <a:stretch>
            <a:fillRect/>
          </a:stretch>
        </p:blipFill>
        <p:spPr>
          <a:xfrm>
            <a:off x="2578101" y="2308475"/>
            <a:ext cx="7035798" cy="3640261"/>
          </a:xfrm>
          <a:prstGeom prst="rect">
            <a:avLst/>
          </a:prstGeom>
        </p:spPr>
      </p:pic>
    </p:spTree>
    <p:extLst>
      <p:ext uri="{BB962C8B-B14F-4D97-AF65-F5344CB8AC3E}">
        <p14:creationId xmlns:p14="http://schemas.microsoft.com/office/powerpoint/2010/main" val="3397192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Principal Strains</a:t>
            </a:r>
            <a:endParaRPr lang="en-US" sz="2800" b="1" dirty="0">
              <a:solidFill>
                <a:srgbClr val="008000"/>
              </a:solidFill>
            </a:endParaRPr>
          </a:p>
        </p:txBody>
      </p:sp>
      <p:sp>
        <p:nvSpPr>
          <p:cNvPr id="3" name="TextBox 2">
            <a:extLst>
              <a:ext uri="{FF2B5EF4-FFF2-40B4-BE49-F238E27FC236}">
                <a16:creationId xmlns:a16="http://schemas.microsoft.com/office/drawing/2014/main" id="{56CDA5E6-CCB3-6A46-A450-DA9463A340A5}"/>
              </a:ext>
            </a:extLst>
          </p:cNvPr>
          <p:cNvSpPr txBox="1"/>
          <p:nvPr/>
        </p:nvSpPr>
        <p:spPr>
          <a:xfrm>
            <a:off x="777407" y="1358628"/>
            <a:ext cx="10370053" cy="769441"/>
          </a:xfrm>
          <a:prstGeom prst="rect">
            <a:avLst/>
          </a:prstGeom>
          <a:noFill/>
        </p:spPr>
        <p:txBody>
          <a:bodyPr wrap="square" rtlCol="0">
            <a:spAutoFit/>
          </a:bodyPr>
          <a:lstStyle/>
          <a:p>
            <a:r>
              <a:rPr lang="en-US" sz="2200" dirty="0"/>
              <a:t>The strain tensor can be rotated such that all the off-diagonal components vanish and we are left only with diagonal terms – principal strains</a:t>
            </a:r>
          </a:p>
        </p:txBody>
      </p:sp>
      <p:pic>
        <p:nvPicPr>
          <p:cNvPr id="6" name="Picture 5">
            <a:extLst>
              <a:ext uri="{FF2B5EF4-FFF2-40B4-BE49-F238E27FC236}">
                <a16:creationId xmlns:a16="http://schemas.microsoft.com/office/drawing/2014/main" id="{78BC3F80-5C1F-4343-9598-3E91F0B7AAFB}"/>
              </a:ext>
            </a:extLst>
          </p:cNvPr>
          <p:cNvPicPr>
            <a:picLocks noChangeAspect="1"/>
          </p:cNvPicPr>
          <p:nvPr/>
        </p:nvPicPr>
        <p:blipFill rotWithShape="1">
          <a:blip r:embed="rId2"/>
          <a:srcRect t="50652"/>
          <a:stretch/>
        </p:blipFill>
        <p:spPr>
          <a:xfrm>
            <a:off x="1931580" y="2128069"/>
            <a:ext cx="8328840" cy="4270658"/>
          </a:xfrm>
          <a:prstGeom prst="rect">
            <a:avLst/>
          </a:prstGeom>
        </p:spPr>
      </p:pic>
      <p:cxnSp>
        <p:nvCxnSpPr>
          <p:cNvPr id="5" name="Straight Connector 4">
            <a:extLst>
              <a:ext uri="{FF2B5EF4-FFF2-40B4-BE49-F238E27FC236}">
                <a16:creationId xmlns:a16="http://schemas.microsoft.com/office/drawing/2014/main" id="{CD3BB6DE-E54C-A845-BA49-015A390C536F}"/>
              </a:ext>
            </a:extLst>
          </p:cNvPr>
          <p:cNvCxnSpPr/>
          <p:nvPr/>
        </p:nvCxnSpPr>
        <p:spPr>
          <a:xfrm>
            <a:off x="4212404" y="3565133"/>
            <a:ext cx="0" cy="166441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49CEF6-05C1-DA45-9810-85E66856EA78}"/>
              </a:ext>
            </a:extLst>
          </p:cNvPr>
          <p:cNvCxnSpPr>
            <a:cxnSpLocks/>
          </p:cNvCxnSpPr>
          <p:nvPr/>
        </p:nvCxnSpPr>
        <p:spPr>
          <a:xfrm flipH="1">
            <a:off x="3346806" y="4375079"/>
            <a:ext cx="1731196"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FEA3EDA-252E-BD4F-A641-2D799F67D201}"/>
              </a:ext>
            </a:extLst>
          </p:cNvPr>
          <p:cNvCxnSpPr/>
          <p:nvPr/>
        </p:nvCxnSpPr>
        <p:spPr>
          <a:xfrm>
            <a:off x="8393970" y="3565842"/>
            <a:ext cx="0" cy="1664413"/>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F44176B-5CE8-9442-A524-B08D2003837D}"/>
              </a:ext>
            </a:extLst>
          </p:cNvPr>
          <p:cNvCxnSpPr>
            <a:cxnSpLocks/>
          </p:cNvCxnSpPr>
          <p:nvPr/>
        </p:nvCxnSpPr>
        <p:spPr>
          <a:xfrm flipH="1">
            <a:off x="7528372" y="4375788"/>
            <a:ext cx="1731196"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4549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Principal Strains</a:t>
            </a:r>
            <a:endParaRPr lang="en-US" sz="2800" b="1" dirty="0">
              <a:solidFill>
                <a:srgbClr val="008000"/>
              </a:solidFill>
            </a:endParaRPr>
          </a:p>
        </p:txBody>
      </p:sp>
      <p:sp>
        <p:nvSpPr>
          <p:cNvPr id="3" name="TextBox 2">
            <a:extLst>
              <a:ext uri="{FF2B5EF4-FFF2-40B4-BE49-F238E27FC236}">
                <a16:creationId xmlns:a16="http://schemas.microsoft.com/office/drawing/2014/main" id="{56CDA5E6-CCB3-6A46-A450-DA9463A340A5}"/>
              </a:ext>
            </a:extLst>
          </p:cNvPr>
          <p:cNvSpPr txBox="1"/>
          <p:nvPr/>
        </p:nvSpPr>
        <p:spPr>
          <a:xfrm>
            <a:off x="777407" y="1358628"/>
            <a:ext cx="10370053" cy="769441"/>
          </a:xfrm>
          <a:prstGeom prst="rect">
            <a:avLst/>
          </a:prstGeom>
          <a:noFill/>
        </p:spPr>
        <p:txBody>
          <a:bodyPr wrap="square" rtlCol="0">
            <a:spAutoFit/>
          </a:bodyPr>
          <a:lstStyle/>
          <a:p>
            <a:r>
              <a:rPr lang="en-US" sz="2200" dirty="0"/>
              <a:t>The strain tensor can be rotated such that all the off-diagonal components vanish and we are left only with diagonal terms – principal strains</a:t>
            </a:r>
          </a:p>
        </p:txBody>
      </p:sp>
      <p:pic>
        <p:nvPicPr>
          <p:cNvPr id="6" name="Picture 5">
            <a:extLst>
              <a:ext uri="{FF2B5EF4-FFF2-40B4-BE49-F238E27FC236}">
                <a16:creationId xmlns:a16="http://schemas.microsoft.com/office/drawing/2014/main" id="{78BC3F80-5C1F-4343-9598-3E91F0B7AAFB}"/>
              </a:ext>
            </a:extLst>
          </p:cNvPr>
          <p:cNvPicPr>
            <a:picLocks noChangeAspect="1"/>
          </p:cNvPicPr>
          <p:nvPr/>
        </p:nvPicPr>
        <p:blipFill rotWithShape="1">
          <a:blip r:embed="rId2"/>
          <a:srcRect t="50652"/>
          <a:stretch/>
        </p:blipFill>
        <p:spPr>
          <a:xfrm>
            <a:off x="1931580" y="2128069"/>
            <a:ext cx="8328840" cy="4270658"/>
          </a:xfrm>
          <a:prstGeom prst="rect">
            <a:avLst/>
          </a:prstGeom>
        </p:spPr>
      </p:pic>
      <p:cxnSp>
        <p:nvCxnSpPr>
          <p:cNvPr id="5" name="Straight Connector 4">
            <a:extLst>
              <a:ext uri="{FF2B5EF4-FFF2-40B4-BE49-F238E27FC236}">
                <a16:creationId xmlns:a16="http://schemas.microsoft.com/office/drawing/2014/main" id="{CD3BB6DE-E54C-A845-BA49-015A390C536F}"/>
              </a:ext>
            </a:extLst>
          </p:cNvPr>
          <p:cNvCxnSpPr/>
          <p:nvPr/>
        </p:nvCxnSpPr>
        <p:spPr>
          <a:xfrm>
            <a:off x="4212404" y="3565133"/>
            <a:ext cx="0" cy="166441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49CEF6-05C1-DA45-9810-85E66856EA78}"/>
              </a:ext>
            </a:extLst>
          </p:cNvPr>
          <p:cNvCxnSpPr>
            <a:cxnSpLocks/>
          </p:cNvCxnSpPr>
          <p:nvPr/>
        </p:nvCxnSpPr>
        <p:spPr>
          <a:xfrm flipH="1">
            <a:off x="3346806" y="4375079"/>
            <a:ext cx="1731196"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8EB9E06-2802-BC43-9C41-D89B3A685074}"/>
              </a:ext>
            </a:extLst>
          </p:cNvPr>
          <p:cNvCxnSpPr>
            <a:cxnSpLocks/>
          </p:cNvCxnSpPr>
          <p:nvPr/>
        </p:nvCxnSpPr>
        <p:spPr>
          <a:xfrm rot="2700000">
            <a:off x="8381123" y="3565133"/>
            <a:ext cx="0" cy="166441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764C81ED-9477-6647-9508-A65F812EC607}"/>
              </a:ext>
            </a:extLst>
          </p:cNvPr>
          <p:cNvCxnSpPr>
            <a:cxnSpLocks/>
          </p:cNvCxnSpPr>
          <p:nvPr/>
        </p:nvCxnSpPr>
        <p:spPr>
          <a:xfrm rot="2700000" flipH="1">
            <a:off x="7515525" y="4375079"/>
            <a:ext cx="1731197"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1398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679E0-9BF9-CF47-8222-F225C2E1FAA2}"/>
              </a:ext>
            </a:extLst>
          </p:cNvPr>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Principal Strains</a:t>
            </a:r>
            <a:endParaRPr lang="en-US" sz="2800" b="1" dirty="0">
              <a:solidFill>
                <a:srgbClr val="008000"/>
              </a:solidFill>
            </a:endParaRPr>
          </a:p>
        </p:txBody>
      </p:sp>
      <p:pic>
        <p:nvPicPr>
          <p:cNvPr id="5" name="Picture 4">
            <a:extLst>
              <a:ext uri="{FF2B5EF4-FFF2-40B4-BE49-F238E27FC236}">
                <a16:creationId xmlns:a16="http://schemas.microsoft.com/office/drawing/2014/main" id="{FFC1B817-4859-3D41-81C5-17691B92D00E}"/>
              </a:ext>
            </a:extLst>
          </p:cNvPr>
          <p:cNvPicPr>
            <a:picLocks noChangeAspect="1"/>
          </p:cNvPicPr>
          <p:nvPr/>
        </p:nvPicPr>
        <p:blipFill>
          <a:blip r:embed="rId2"/>
          <a:stretch>
            <a:fillRect/>
          </a:stretch>
        </p:blipFill>
        <p:spPr>
          <a:xfrm>
            <a:off x="1793411" y="1565375"/>
            <a:ext cx="8242300" cy="520700"/>
          </a:xfrm>
          <a:prstGeom prst="rect">
            <a:avLst/>
          </a:prstGeom>
        </p:spPr>
      </p:pic>
      <p:pic>
        <p:nvPicPr>
          <p:cNvPr id="6" name="Picture 5">
            <a:extLst>
              <a:ext uri="{FF2B5EF4-FFF2-40B4-BE49-F238E27FC236}">
                <a16:creationId xmlns:a16="http://schemas.microsoft.com/office/drawing/2014/main" id="{00D530FA-71DB-6A40-A4C8-A5DB4A10A70F}"/>
              </a:ext>
            </a:extLst>
          </p:cNvPr>
          <p:cNvPicPr>
            <a:picLocks noChangeAspect="1"/>
          </p:cNvPicPr>
          <p:nvPr/>
        </p:nvPicPr>
        <p:blipFill>
          <a:blip r:embed="rId3"/>
          <a:stretch>
            <a:fillRect/>
          </a:stretch>
        </p:blipFill>
        <p:spPr>
          <a:xfrm>
            <a:off x="1793411" y="2238505"/>
            <a:ext cx="8242300" cy="520700"/>
          </a:xfrm>
          <a:prstGeom prst="rect">
            <a:avLst/>
          </a:prstGeom>
        </p:spPr>
      </p:pic>
      <p:pic>
        <p:nvPicPr>
          <p:cNvPr id="7" name="Picture 6">
            <a:extLst>
              <a:ext uri="{FF2B5EF4-FFF2-40B4-BE49-F238E27FC236}">
                <a16:creationId xmlns:a16="http://schemas.microsoft.com/office/drawing/2014/main" id="{4B69C2C5-D19B-5B40-9767-E713F9364DCE}"/>
              </a:ext>
            </a:extLst>
          </p:cNvPr>
          <p:cNvPicPr>
            <a:picLocks noChangeAspect="1"/>
          </p:cNvPicPr>
          <p:nvPr/>
        </p:nvPicPr>
        <p:blipFill>
          <a:blip r:embed="rId4"/>
          <a:stretch>
            <a:fillRect/>
          </a:stretch>
        </p:blipFill>
        <p:spPr>
          <a:xfrm>
            <a:off x="1793411" y="2908300"/>
            <a:ext cx="9550400" cy="520700"/>
          </a:xfrm>
          <a:prstGeom prst="rect">
            <a:avLst/>
          </a:prstGeom>
        </p:spPr>
      </p:pic>
      <p:sp>
        <p:nvSpPr>
          <p:cNvPr id="8" name="TextBox 7">
            <a:extLst>
              <a:ext uri="{FF2B5EF4-FFF2-40B4-BE49-F238E27FC236}">
                <a16:creationId xmlns:a16="http://schemas.microsoft.com/office/drawing/2014/main" id="{FA636AC9-4003-AD48-8AAC-071DB6B4FD36}"/>
              </a:ext>
            </a:extLst>
          </p:cNvPr>
          <p:cNvSpPr txBox="1"/>
          <p:nvPr/>
        </p:nvSpPr>
        <p:spPr>
          <a:xfrm>
            <a:off x="780837" y="4035781"/>
            <a:ext cx="11382628" cy="430887"/>
          </a:xfrm>
          <a:prstGeom prst="rect">
            <a:avLst/>
          </a:prstGeom>
          <a:noFill/>
        </p:spPr>
        <p:txBody>
          <a:bodyPr wrap="square" rtlCol="0">
            <a:spAutoFit/>
          </a:bodyPr>
          <a:lstStyle/>
          <a:p>
            <a:r>
              <a:rPr lang="en-US" sz="2200" dirty="0"/>
              <a:t>Find the rotation angle that makes shear strain 0 and then what are the other components?</a:t>
            </a:r>
          </a:p>
        </p:txBody>
      </p:sp>
      <p:sp>
        <p:nvSpPr>
          <p:cNvPr id="9" name="TextBox 8">
            <a:extLst>
              <a:ext uri="{FF2B5EF4-FFF2-40B4-BE49-F238E27FC236}">
                <a16:creationId xmlns:a16="http://schemas.microsoft.com/office/drawing/2014/main" id="{FB6933C1-428B-074A-AFD9-F8C0873D8E8F}"/>
              </a:ext>
            </a:extLst>
          </p:cNvPr>
          <p:cNvSpPr txBox="1"/>
          <p:nvPr/>
        </p:nvSpPr>
        <p:spPr>
          <a:xfrm>
            <a:off x="7319196" y="1631724"/>
            <a:ext cx="324778" cy="430887"/>
          </a:xfrm>
          <a:prstGeom prst="rect">
            <a:avLst/>
          </a:prstGeom>
          <a:noFill/>
        </p:spPr>
        <p:txBody>
          <a:bodyPr wrap="square" rtlCol="0">
            <a:spAutoFit/>
          </a:bodyPr>
          <a:lstStyle/>
          <a:p>
            <a:r>
              <a:rPr lang="en-US" sz="2200" dirty="0"/>
              <a:t>2</a:t>
            </a:r>
          </a:p>
        </p:txBody>
      </p:sp>
      <p:sp>
        <p:nvSpPr>
          <p:cNvPr id="10" name="TextBox 9">
            <a:extLst>
              <a:ext uri="{FF2B5EF4-FFF2-40B4-BE49-F238E27FC236}">
                <a16:creationId xmlns:a16="http://schemas.microsoft.com/office/drawing/2014/main" id="{7BD83263-E0FA-F247-B656-B557768EA60D}"/>
              </a:ext>
            </a:extLst>
          </p:cNvPr>
          <p:cNvSpPr txBox="1"/>
          <p:nvPr/>
        </p:nvSpPr>
        <p:spPr>
          <a:xfrm>
            <a:off x="7319196" y="2328318"/>
            <a:ext cx="324778" cy="430887"/>
          </a:xfrm>
          <a:prstGeom prst="rect">
            <a:avLst/>
          </a:prstGeom>
          <a:noFill/>
        </p:spPr>
        <p:txBody>
          <a:bodyPr wrap="square" rtlCol="0">
            <a:spAutoFit/>
          </a:bodyPr>
          <a:lstStyle/>
          <a:p>
            <a:r>
              <a:rPr lang="en-US" sz="2200" dirty="0"/>
              <a:t>2</a:t>
            </a:r>
          </a:p>
        </p:txBody>
      </p:sp>
      <p:sp>
        <p:nvSpPr>
          <p:cNvPr id="13" name="TextBox 12">
            <a:extLst>
              <a:ext uri="{FF2B5EF4-FFF2-40B4-BE49-F238E27FC236}">
                <a16:creationId xmlns:a16="http://schemas.microsoft.com/office/drawing/2014/main" id="{72E54C95-EB0E-824B-8652-C1A795665C8C}"/>
              </a:ext>
            </a:extLst>
          </p:cNvPr>
          <p:cNvSpPr txBox="1"/>
          <p:nvPr/>
        </p:nvSpPr>
        <p:spPr>
          <a:xfrm>
            <a:off x="780837" y="4907070"/>
            <a:ext cx="7841468" cy="430887"/>
          </a:xfrm>
          <a:prstGeom prst="rect">
            <a:avLst/>
          </a:prstGeom>
          <a:noFill/>
        </p:spPr>
        <p:txBody>
          <a:bodyPr wrap="square" rtlCol="0">
            <a:spAutoFit/>
          </a:bodyPr>
          <a:lstStyle/>
          <a:p>
            <a:r>
              <a:rPr lang="en-US" sz="2200" dirty="0"/>
              <a:t>What is the maximum shear strain for this system?</a:t>
            </a:r>
          </a:p>
        </p:txBody>
      </p:sp>
      <p:sp>
        <p:nvSpPr>
          <p:cNvPr id="12" name="TextBox 11">
            <a:extLst>
              <a:ext uri="{FF2B5EF4-FFF2-40B4-BE49-F238E27FC236}">
                <a16:creationId xmlns:a16="http://schemas.microsoft.com/office/drawing/2014/main" id="{79399A38-308E-2743-B0D7-9F41EEAA6116}"/>
              </a:ext>
            </a:extLst>
          </p:cNvPr>
          <p:cNvSpPr txBox="1"/>
          <p:nvPr/>
        </p:nvSpPr>
        <p:spPr>
          <a:xfrm>
            <a:off x="2889323" y="2981844"/>
            <a:ext cx="324778" cy="430887"/>
          </a:xfrm>
          <a:prstGeom prst="rect">
            <a:avLst/>
          </a:prstGeom>
          <a:solidFill>
            <a:schemeClr val="bg1"/>
          </a:solidFill>
        </p:spPr>
        <p:txBody>
          <a:bodyPr wrap="square" rtlCol="0">
            <a:spAutoFit/>
          </a:bodyPr>
          <a:lstStyle/>
          <a:p>
            <a:endParaRPr lang="en-US" sz="2200" dirty="0"/>
          </a:p>
        </p:txBody>
      </p:sp>
    </p:spTree>
    <p:extLst>
      <p:ext uri="{BB962C8B-B14F-4D97-AF65-F5344CB8AC3E}">
        <p14:creationId xmlns:p14="http://schemas.microsoft.com/office/powerpoint/2010/main" val="3161968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ECC84A-2048-7A4E-894F-D7B3CE827C35}"/>
              </a:ext>
            </a:extLst>
          </p:cNvPr>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Strain invariants</a:t>
            </a:r>
            <a:endParaRPr lang="en-US" sz="2800" b="1" dirty="0">
              <a:solidFill>
                <a:srgbClr val="008000"/>
              </a:solidFill>
            </a:endParaRPr>
          </a:p>
        </p:txBody>
      </p:sp>
      <p:pic>
        <p:nvPicPr>
          <p:cNvPr id="2" name="Picture 1">
            <a:extLst>
              <a:ext uri="{FF2B5EF4-FFF2-40B4-BE49-F238E27FC236}">
                <a16:creationId xmlns:a16="http://schemas.microsoft.com/office/drawing/2014/main" id="{CE99E35E-6D9D-794B-8B6C-C878A8CCCB86}"/>
              </a:ext>
            </a:extLst>
          </p:cNvPr>
          <p:cNvPicPr>
            <a:picLocks noChangeAspect="1"/>
          </p:cNvPicPr>
          <p:nvPr/>
        </p:nvPicPr>
        <p:blipFill>
          <a:blip r:embed="rId2"/>
          <a:stretch>
            <a:fillRect/>
          </a:stretch>
        </p:blipFill>
        <p:spPr>
          <a:xfrm>
            <a:off x="4992741" y="1815215"/>
            <a:ext cx="1816100" cy="469900"/>
          </a:xfrm>
          <a:prstGeom prst="rect">
            <a:avLst/>
          </a:prstGeom>
        </p:spPr>
      </p:pic>
      <p:pic>
        <p:nvPicPr>
          <p:cNvPr id="5" name="Picture 4">
            <a:extLst>
              <a:ext uri="{FF2B5EF4-FFF2-40B4-BE49-F238E27FC236}">
                <a16:creationId xmlns:a16="http://schemas.microsoft.com/office/drawing/2014/main" id="{D479BE2C-A641-CF4B-ADF3-C3FF9FECA15F}"/>
              </a:ext>
            </a:extLst>
          </p:cNvPr>
          <p:cNvPicPr>
            <a:picLocks noChangeAspect="1"/>
          </p:cNvPicPr>
          <p:nvPr/>
        </p:nvPicPr>
        <p:blipFill>
          <a:blip r:embed="rId3"/>
          <a:stretch>
            <a:fillRect/>
          </a:stretch>
        </p:blipFill>
        <p:spPr>
          <a:xfrm>
            <a:off x="3740150" y="2690758"/>
            <a:ext cx="4711700" cy="939800"/>
          </a:xfrm>
          <a:prstGeom prst="rect">
            <a:avLst/>
          </a:prstGeom>
        </p:spPr>
      </p:pic>
      <p:pic>
        <p:nvPicPr>
          <p:cNvPr id="6" name="Picture 5">
            <a:extLst>
              <a:ext uri="{FF2B5EF4-FFF2-40B4-BE49-F238E27FC236}">
                <a16:creationId xmlns:a16="http://schemas.microsoft.com/office/drawing/2014/main" id="{DCC542E2-230A-3F4D-BE4A-E4C7A5AF897F}"/>
              </a:ext>
            </a:extLst>
          </p:cNvPr>
          <p:cNvPicPr>
            <a:picLocks noChangeAspect="1"/>
          </p:cNvPicPr>
          <p:nvPr/>
        </p:nvPicPr>
        <p:blipFill>
          <a:blip r:embed="rId4"/>
          <a:stretch>
            <a:fillRect/>
          </a:stretch>
        </p:blipFill>
        <p:spPr>
          <a:xfrm>
            <a:off x="5048250" y="4036201"/>
            <a:ext cx="2095500" cy="469900"/>
          </a:xfrm>
          <a:prstGeom prst="rect">
            <a:avLst/>
          </a:prstGeom>
        </p:spPr>
      </p:pic>
    </p:spTree>
    <p:extLst>
      <p:ext uri="{BB962C8B-B14F-4D97-AF65-F5344CB8AC3E}">
        <p14:creationId xmlns:p14="http://schemas.microsoft.com/office/powerpoint/2010/main" val="83229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Displacements and deformations</a:t>
            </a:r>
            <a:endParaRPr lang="en-US" sz="2800" b="1" dirty="0">
              <a:solidFill>
                <a:srgbClr val="008000"/>
              </a:solidFill>
            </a:endParaRPr>
          </a:p>
        </p:txBody>
      </p:sp>
      <p:sp>
        <p:nvSpPr>
          <p:cNvPr id="5" name="TextBox 4">
            <a:extLst>
              <a:ext uri="{FF2B5EF4-FFF2-40B4-BE49-F238E27FC236}">
                <a16:creationId xmlns:a16="http://schemas.microsoft.com/office/drawing/2014/main" id="{055ACB47-1C2A-E04A-AF6A-38B8BCD7AC13}"/>
              </a:ext>
            </a:extLst>
          </p:cNvPr>
          <p:cNvSpPr txBox="1"/>
          <p:nvPr/>
        </p:nvSpPr>
        <p:spPr>
          <a:xfrm>
            <a:off x="2924709" y="1234721"/>
            <a:ext cx="6342582" cy="430887"/>
          </a:xfrm>
          <a:prstGeom prst="rect">
            <a:avLst/>
          </a:prstGeom>
          <a:noFill/>
        </p:spPr>
        <p:txBody>
          <a:bodyPr wrap="square" rtlCol="0">
            <a:spAutoFit/>
          </a:bodyPr>
          <a:lstStyle/>
          <a:p>
            <a:pPr algn="ctr"/>
            <a:r>
              <a:rPr lang="en-US" sz="2200" dirty="0"/>
              <a:t>Material and Spatial descriptions</a:t>
            </a:r>
          </a:p>
        </p:txBody>
      </p:sp>
      <p:pic>
        <p:nvPicPr>
          <p:cNvPr id="3" name="Picture 2">
            <a:extLst>
              <a:ext uri="{FF2B5EF4-FFF2-40B4-BE49-F238E27FC236}">
                <a16:creationId xmlns:a16="http://schemas.microsoft.com/office/drawing/2014/main" id="{8794A70D-3122-2845-A7CD-851749B57152}"/>
              </a:ext>
            </a:extLst>
          </p:cNvPr>
          <p:cNvPicPr>
            <a:picLocks noChangeAspect="1"/>
          </p:cNvPicPr>
          <p:nvPr/>
        </p:nvPicPr>
        <p:blipFill>
          <a:blip r:embed="rId3"/>
          <a:stretch>
            <a:fillRect/>
          </a:stretch>
        </p:blipFill>
        <p:spPr>
          <a:xfrm>
            <a:off x="0" y="2434237"/>
            <a:ext cx="6985000" cy="3721100"/>
          </a:xfrm>
          <a:prstGeom prst="rect">
            <a:avLst/>
          </a:prstGeom>
        </p:spPr>
      </p:pic>
      <p:pic>
        <p:nvPicPr>
          <p:cNvPr id="7" name="Picture 6">
            <a:extLst>
              <a:ext uri="{FF2B5EF4-FFF2-40B4-BE49-F238E27FC236}">
                <a16:creationId xmlns:a16="http://schemas.microsoft.com/office/drawing/2014/main" id="{E15FDE23-4958-DD4E-AB83-0426B2C37991}"/>
              </a:ext>
            </a:extLst>
          </p:cNvPr>
          <p:cNvPicPr>
            <a:picLocks noChangeAspect="1"/>
          </p:cNvPicPr>
          <p:nvPr/>
        </p:nvPicPr>
        <p:blipFill>
          <a:blip r:embed="rId4"/>
          <a:stretch>
            <a:fillRect/>
          </a:stretch>
        </p:blipFill>
        <p:spPr>
          <a:xfrm>
            <a:off x="6640453" y="2291025"/>
            <a:ext cx="5551547" cy="3864312"/>
          </a:xfrm>
          <a:prstGeom prst="rect">
            <a:avLst/>
          </a:prstGeom>
        </p:spPr>
      </p:pic>
      <p:sp>
        <p:nvSpPr>
          <p:cNvPr id="8" name="TextBox 7">
            <a:extLst>
              <a:ext uri="{FF2B5EF4-FFF2-40B4-BE49-F238E27FC236}">
                <a16:creationId xmlns:a16="http://schemas.microsoft.com/office/drawing/2014/main" id="{A7A56B2B-F4AF-A945-B7E0-9FF4DFD9B3D8}"/>
              </a:ext>
            </a:extLst>
          </p:cNvPr>
          <p:cNvSpPr txBox="1"/>
          <p:nvPr/>
        </p:nvSpPr>
        <p:spPr>
          <a:xfrm>
            <a:off x="4715414" y="5747254"/>
            <a:ext cx="3667838"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X</a:t>
            </a:r>
            <a:r>
              <a:rPr lang="en-US" sz="2200" dirty="0"/>
              <a:t> – undeformed configuration</a:t>
            </a:r>
          </a:p>
        </p:txBody>
      </p:sp>
      <p:sp>
        <p:nvSpPr>
          <p:cNvPr id="9" name="TextBox 8">
            <a:extLst>
              <a:ext uri="{FF2B5EF4-FFF2-40B4-BE49-F238E27FC236}">
                <a16:creationId xmlns:a16="http://schemas.microsoft.com/office/drawing/2014/main" id="{412C88D9-1738-874A-A07E-C5EC22B07E54}"/>
              </a:ext>
            </a:extLst>
          </p:cNvPr>
          <p:cNvSpPr txBox="1"/>
          <p:nvPr/>
        </p:nvSpPr>
        <p:spPr>
          <a:xfrm>
            <a:off x="4753922" y="6178141"/>
            <a:ext cx="3590821"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x</a:t>
            </a:r>
            <a:r>
              <a:rPr lang="en-US" sz="2200" dirty="0"/>
              <a:t> – deformed configuration</a:t>
            </a:r>
          </a:p>
        </p:txBody>
      </p:sp>
      <p:sp>
        <p:nvSpPr>
          <p:cNvPr id="10" name="TextBox 9">
            <a:extLst>
              <a:ext uri="{FF2B5EF4-FFF2-40B4-BE49-F238E27FC236}">
                <a16:creationId xmlns:a16="http://schemas.microsoft.com/office/drawing/2014/main" id="{339DF8DD-4229-5F40-A69B-E021C5CE81F5}"/>
              </a:ext>
            </a:extLst>
          </p:cNvPr>
          <p:cNvSpPr txBox="1"/>
          <p:nvPr/>
        </p:nvSpPr>
        <p:spPr>
          <a:xfrm>
            <a:off x="8383252" y="1897957"/>
            <a:ext cx="2557649"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a:t>
            </a:r>
            <a:r>
              <a:rPr lang="en-US" sz="2200" b="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x</a:t>
            </a:r>
            <a:r>
              <a:rPr lang="en-US" sz="2200" dirty="0" err="1">
                <a:latin typeface="Times New Roman" panose="02020603050405020304" pitchFamily="18" charset="0"/>
                <a:cs typeface="Times New Roman" panose="02020603050405020304" pitchFamily="18" charset="0"/>
              </a:rPr>
              <a:t>,t</a:t>
            </a:r>
            <a:r>
              <a:rPr lang="en-US" sz="2200" dirty="0">
                <a:latin typeface="Times New Roman" panose="02020603050405020304" pitchFamily="18" charset="0"/>
                <a:cs typeface="Times New Roman" panose="02020603050405020304" pitchFamily="18" charset="0"/>
              </a:rPr>
              <a:t>) = </a:t>
            </a:r>
            <a:r>
              <a:rPr lang="el-GR" sz="2200" dirty="0">
                <a:latin typeface="Times New Roman" panose="02020603050405020304" pitchFamily="18" charset="0"/>
                <a:cs typeface="Times New Roman" panose="02020603050405020304" pitchFamily="18" charset="0"/>
              </a:rPr>
              <a:t>χ</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x</a:t>
            </a:r>
            <a:r>
              <a:rPr lang="en-US" sz="2200" dirty="0" err="1">
                <a:latin typeface="Times New Roman" panose="02020603050405020304" pitchFamily="18" charset="0"/>
                <a:cs typeface="Times New Roman" panose="02020603050405020304" pitchFamily="18" charset="0"/>
              </a:rPr>
              <a:t>,t</a:t>
            </a:r>
            <a:r>
              <a:rPr lang="en-US" sz="2200"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5AFEFB52-EC31-F746-AAB0-519A98AE9B20}"/>
              </a:ext>
            </a:extLst>
          </p:cNvPr>
          <p:cNvSpPr txBox="1"/>
          <p:nvPr/>
        </p:nvSpPr>
        <p:spPr>
          <a:xfrm>
            <a:off x="2632285" y="1948439"/>
            <a:ext cx="1375884"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a:t>
            </a:r>
            <a:r>
              <a:rPr lang="el-GR" sz="2200" dirty="0">
                <a:latin typeface="Times New Roman" panose="02020603050405020304" pitchFamily="18" charset="0"/>
                <a:cs typeface="Times New Roman" panose="02020603050405020304" pitchFamily="18" charset="0"/>
              </a:rPr>
              <a:t>χ</a:t>
            </a:r>
            <a:r>
              <a:rPr lang="en-US" sz="2200"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X</a:t>
            </a:r>
            <a:r>
              <a:rPr lang="en-US" sz="2200" dirty="0" err="1">
                <a:latin typeface="Times New Roman" panose="02020603050405020304" pitchFamily="18" charset="0"/>
                <a:cs typeface="Times New Roman" panose="02020603050405020304" pitchFamily="18" charset="0"/>
              </a:rPr>
              <a:t>,t</a:t>
            </a:r>
            <a:r>
              <a:rPr lang="en-US" sz="2200" dirty="0">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id="{7147CD5F-DFD5-5C42-879B-8E505762CA3C}"/>
              </a:ext>
            </a:extLst>
          </p:cNvPr>
          <p:cNvSpPr txBox="1"/>
          <p:nvPr/>
        </p:nvSpPr>
        <p:spPr>
          <a:xfrm>
            <a:off x="388920" y="6125318"/>
            <a:ext cx="4139022" cy="430887"/>
          </a:xfrm>
          <a:prstGeom prst="rect">
            <a:avLst/>
          </a:prstGeom>
          <a:noFill/>
        </p:spPr>
        <p:txBody>
          <a:bodyPr wrap="square" rtlCol="0">
            <a:spAutoFit/>
          </a:bodyPr>
          <a:lstStyle/>
          <a:p>
            <a:r>
              <a:rPr lang="en-US" sz="2200" dirty="0">
                <a:cs typeface="Times New Roman" panose="02020603050405020304" pitchFamily="18" charset="0"/>
              </a:rPr>
              <a:t>Motion described in terms of </a:t>
            </a:r>
            <a:r>
              <a:rPr lang="en-US" sz="2200" b="1" dirty="0">
                <a:latin typeface="Times New Roman" panose="02020603050405020304" pitchFamily="18" charset="0"/>
                <a:cs typeface="Times New Roman" panose="02020603050405020304" pitchFamily="18" charset="0"/>
              </a:rPr>
              <a:t>X</a:t>
            </a:r>
          </a:p>
        </p:txBody>
      </p:sp>
      <p:sp>
        <p:nvSpPr>
          <p:cNvPr id="13" name="TextBox 12">
            <a:extLst>
              <a:ext uri="{FF2B5EF4-FFF2-40B4-BE49-F238E27FC236}">
                <a16:creationId xmlns:a16="http://schemas.microsoft.com/office/drawing/2014/main" id="{F9A50E82-D0BC-5E43-9E1E-9821EBFE4CFA}"/>
              </a:ext>
            </a:extLst>
          </p:cNvPr>
          <p:cNvSpPr txBox="1"/>
          <p:nvPr/>
        </p:nvSpPr>
        <p:spPr>
          <a:xfrm>
            <a:off x="8421760" y="6090068"/>
            <a:ext cx="3691471" cy="430887"/>
          </a:xfrm>
          <a:prstGeom prst="rect">
            <a:avLst/>
          </a:prstGeom>
          <a:noFill/>
        </p:spPr>
        <p:txBody>
          <a:bodyPr wrap="square" rtlCol="0">
            <a:spAutoFit/>
          </a:bodyPr>
          <a:lstStyle/>
          <a:p>
            <a:r>
              <a:rPr lang="en-US" sz="2200" dirty="0">
                <a:cs typeface="Times New Roman" panose="02020603050405020304" pitchFamily="18" charset="0"/>
              </a:rPr>
              <a:t>Motion described in terms of </a:t>
            </a:r>
            <a:r>
              <a:rPr lang="en-US" sz="2200" b="1" dirty="0">
                <a:latin typeface="Times New Roman" panose="02020603050405020304" pitchFamily="18" charset="0"/>
                <a:cs typeface="Times New Roman" panose="02020603050405020304" pitchFamily="18" charset="0"/>
              </a:rPr>
              <a:t>x</a:t>
            </a:r>
          </a:p>
        </p:txBody>
      </p:sp>
    </p:spTree>
    <p:extLst>
      <p:ext uri="{BB962C8B-B14F-4D97-AF65-F5344CB8AC3E}">
        <p14:creationId xmlns:p14="http://schemas.microsoft.com/office/powerpoint/2010/main" val="1301178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ECC84A-2048-7A4E-894F-D7B3CE827C35}"/>
              </a:ext>
            </a:extLst>
          </p:cNvPr>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Assignments</a:t>
            </a:r>
            <a:endParaRPr lang="en-US" sz="2800" b="1" dirty="0">
              <a:solidFill>
                <a:srgbClr val="008000"/>
              </a:solidFill>
            </a:endParaRPr>
          </a:p>
        </p:txBody>
      </p:sp>
      <p:sp>
        <p:nvSpPr>
          <p:cNvPr id="7" name="TextBox 6">
            <a:extLst>
              <a:ext uri="{FF2B5EF4-FFF2-40B4-BE49-F238E27FC236}">
                <a16:creationId xmlns:a16="http://schemas.microsoft.com/office/drawing/2014/main" id="{C891C192-470C-4048-AF13-C8C4CC1207F6}"/>
              </a:ext>
            </a:extLst>
          </p:cNvPr>
          <p:cNvSpPr txBox="1"/>
          <p:nvPr/>
        </p:nvSpPr>
        <p:spPr>
          <a:xfrm>
            <a:off x="863029" y="1383034"/>
            <a:ext cx="10212511" cy="2123658"/>
          </a:xfrm>
          <a:prstGeom prst="rect">
            <a:avLst/>
          </a:prstGeom>
          <a:noFill/>
        </p:spPr>
        <p:txBody>
          <a:bodyPr wrap="square" rtlCol="0">
            <a:spAutoFit/>
          </a:bodyPr>
          <a:lstStyle/>
          <a:p>
            <a:pPr marL="457200" indent="-457200">
              <a:buAutoNum type="arabicPeriod"/>
            </a:pPr>
            <a:r>
              <a:rPr lang="en-US" sz="2200" dirty="0"/>
              <a:t>Calculate the horizontal strain components from the displacement field from the </a:t>
            </a:r>
            <a:r>
              <a:rPr lang="en-US" sz="2200" dirty="0" err="1"/>
              <a:t>Palu</a:t>
            </a:r>
            <a:r>
              <a:rPr lang="en-US" sz="2200" dirty="0"/>
              <a:t> landslides. Plot the trace of the strain tensor and overlay it with the principal strain axes - interpret this geologically.</a:t>
            </a:r>
          </a:p>
          <a:p>
            <a:pPr marL="457200" indent="-457200">
              <a:buAutoNum type="arabicPeriod"/>
            </a:pPr>
            <a:r>
              <a:rPr lang="en-US" sz="2200" dirty="0"/>
              <a:t>Using the potential field given to you, derive the displacement field numerically and compare it to the analytical solution. What does the potential function represent? Compute the strains and rotational components of this displacement field. </a:t>
            </a:r>
          </a:p>
        </p:txBody>
      </p:sp>
    </p:spTree>
    <p:extLst>
      <p:ext uri="{BB962C8B-B14F-4D97-AF65-F5344CB8AC3E}">
        <p14:creationId xmlns:p14="http://schemas.microsoft.com/office/powerpoint/2010/main" val="3027112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Displacements and deformations</a:t>
            </a:r>
            <a:endParaRPr lang="en-US" sz="2800" b="1" dirty="0">
              <a:solidFill>
                <a:srgbClr val="008000"/>
              </a:solidFill>
            </a:endParaRPr>
          </a:p>
        </p:txBody>
      </p:sp>
      <p:sp>
        <p:nvSpPr>
          <p:cNvPr id="5" name="TextBox 4">
            <a:extLst>
              <a:ext uri="{FF2B5EF4-FFF2-40B4-BE49-F238E27FC236}">
                <a16:creationId xmlns:a16="http://schemas.microsoft.com/office/drawing/2014/main" id="{055ACB47-1C2A-E04A-AF6A-38B8BCD7AC13}"/>
              </a:ext>
            </a:extLst>
          </p:cNvPr>
          <p:cNvSpPr txBox="1"/>
          <p:nvPr/>
        </p:nvSpPr>
        <p:spPr>
          <a:xfrm>
            <a:off x="684941" y="1028062"/>
            <a:ext cx="6342582" cy="430887"/>
          </a:xfrm>
          <a:prstGeom prst="rect">
            <a:avLst/>
          </a:prstGeom>
          <a:noFill/>
        </p:spPr>
        <p:txBody>
          <a:bodyPr wrap="square" rtlCol="0">
            <a:spAutoFit/>
          </a:bodyPr>
          <a:lstStyle/>
          <a:p>
            <a:r>
              <a:rPr lang="en-US" sz="2200" dirty="0"/>
              <a:t>Displacement field</a:t>
            </a:r>
          </a:p>
        </p:txBody>
      </p:sp>
      <p:pic>
        <p:nvPicPr>
          <p:cNvPr id="2" name="Picture 1">
            <a:extLst>
              <a:ext uri="{FF2B5EF4-FFF2-40B4-BE49-F238E27FC236}">
                <a16:creationId xmlns:a16="http://schemas.microsoft.com/office/drawing/2014/main" id="{593335B8-BC46-D14F-8FB1-A63C5C6DC413}"/>
              </a:ext>
            </a:extLst>
          </p:cNvPr>
          <p:cNvPicPr>
            <a:picLocks noChangeAspect="1"/>
          </p:cNvPicPr>
          <p:nvPr/>
        </p:nvPicPr>
        <p:blipFill>
          <a:blip r:embed="rId3"/>
          <a:stretch>
            <a:fillRect/>
          </a:stretch>
        </p:blipFill>
        <p:spPr>
          <a:xfrm>
            <a:off x="684941" y="1543647"/>
            <a:ext cx="4330700" cy="469900"/>
          </a:xfrm>
          <a:prstGeom prst="rect">
            <a:avLst/>
          </a:prstGeom>
        </p:spPr>
      </p:pic>
      <p:pic>
        <p:nvPicPr>
          <p:cNvPr id="6" name="Picture 5">
            <a:extLst>
              <a:ext uri="{FF2B5EF4-FFF2-40B4-BE49-F238E27FC236}">
                <a16:creationId xmlns:a16="http://schemas.microsoft.com/office/drawing/2014/main" id="{AE9B2235-AF60-6040-B57D-4B433F202358}"/>
              </a:ext>
            </a:extLst>
          </p:cNvPr>
          <p:cNvPicPr>
            <a:picLocks noChangeAspect="1"/>
          </p:cNvPicPr>
          <p:nvPr/>
        </p:nvPicPr>
        <p:blipFill>
          <a:blip r:embed="rId4"/>
          <a:stretch>
            <a:fillRect/>
          </a:stretch>
        </p:blipFill>
        <p:spPr>
          <a:xfrm>
            <a:off x="818291" y="2416951"/>
            <a:ext cx="4064000" cy="469900"/>
          </a:xfrm>
          <a:prstGeom prst="rect">
            <a:avLst/>
          </a:prstGeom>
        </p:spPr>
      </p:pic>
      <p:sp>
        <p:nvSpPr>
          <p:cNvPr id="8" name="TextBox 7">
            <a:extLst>
              <a:ext uri="{FF2B5EF4-FFF2-40B4-BE49-F238E27FC236}">
                <a16:creationId xmlns:a16="http://schemas.microsoft.com/office/drawing/2014/main" id="{C37C2395-3062-1745-ABBB-18A9457D7615}"/>
              </a:ext>
            </a:extLst>
          </p:cNvPr>
          <p:cNvSpPr txBox="1"/>
          <p:nvPr/>
        </p:nvSpPr>
        <p:spPr>
          <a:xfrm>
            <a:off x="5224406" y="1543647"/>
            <a:ext cx="6967594" cy="769441"/>
          </a:xfrm>
          <a:prstGeom prst="rect">
            <a:avLst/>
          </a:prstGeom>
          <a:noFill/>
        </p:spPr>
        <p:txBody>
          <a:bodyPr wrap="square" rtlCol="0">
            <a:spAutoFit/>
          </a:bodyPr>
          <a:lstStyle/>
          <a:p>
            <a:r>
              <a:rPr lang="en-US" sz="2200" dirty="0" err="1"/>
              <a:t>Lagrangian</a:t>
            </a:r>
            <a:r>
              <a:rPr lang="en-US" sz="2200" dirty="0"/>
              <a:t> – GPS, levelling, weather balloons, device moves with the medium</a:t>
            </a:r>
          </a:p>
        </p:txBody>
      </p:sp>
      <p:sp>
        <p:nvSpPr>
          <p:cNvPr id="9" name="TextBox 8">
            <a:extLst>
              <a:ext uri="{FF2B5EF4-FFF2-40B4-BE49-F238E27FC236}">
                <a16:creationId xmlns:a16="http://schemas.microsoft.com/office/drawing/2014/main" id="{F73B0AE2-A7E6-D745-82B1-73CE18674925}"/>
              </a:ext>
            </a:extLst>
          </p:cNvPr>
          <p:cNvSpPr txBox="1"/>
          <p:nvPr/>
        </p:nvSpPr>
        <p:spPr>
          <a:xfrm>
            <a:off x="5224406" y="2432150"/>
            <a:ext cx="6251828" cy="769441"/>
          </a:xfrm>
          <a:prstGeom prst="rect">
            <a:avLst/>
          </a:prstGeom>
          <a:noFill/>
        </p:spPr>
        <p:txBody>
          <a:bodyPr wrap="square" rtlCol="0">
            <a:spAutoFit/>
          </a:bodyPr>
          <a:lstStyle/>
          <a:p>
            <a:r>
              <a:rPr lang="en-US" sz="2200" dirty="0"/>
              <a:t>Eulerian – pitot tubes, air temp, OBP, common in fluid mechanics (maybe </a:t>
            </a:r>
            <a:r>
              <a:rPr lang="en-US" sz="2200" dirty="0" err="1"/>
              <a:t>InSAR</a:t>
            </a:r>
            <a:r>
              <a:rPr lang="en-US" sz="2200" dirty="0"/>
              <a:t>)</a:t>
            </a:r>
          </a:p>
        </p:txBody>
      </p:sp>
      <p:pic>
        <p:nvPicPr>
          <p:cNvPr id="7" name="Picture 6">
            <a:extLst>
              <a:ext uri="{FF2B5EF4-FFF2-40B4-BE49-F238E27FC236}">
                <a16:creationId xmlns:a16="http://schemas.microsoft.com/office/drawing/2014/main" id="{49FB6D02-6DAA-CC45-9831-5F007D2B9792}"/>
              </a:ext>
            </a:extLst>
          </p:cNvPr>
          <p:cNvPicPr>
            <a:picLocks noChangeAspect="1"/>
          </p:cNvPicPr>
          <p:nvPr/>
        </p:nvPicPr>
        <p:blipFill>
          <a:blip r:embed="rId5"/>
          <a:stretch>
            <a:fillRect/>
          </a:stretch>
        </p:blipFill>
        <p:spPr>
          <a:xfrm>
            <a:off x="1803998" y="3201591"/>
            <a:ext cx="5564365" cy="3683696"/>
          </a:xfrm>
          <a:prstGeom prst="rect">
            <a:avLst/>
          </a:prstGeom>
        </p:spPr>
      </p:pic>
    </p:spTree>
    <p:extLst>
      <p:ext uri="{BB962C8B-B14F-4D97-AF65-F5344CB8AC3E}">
        <p14:creationId xmlns:p14="http://schemas.microsoft.com/office/powerpoint/2010/main" val="1696263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Displacements and deformations</a:t>
            </a:r>
            <a:endParaRPr lang="en-US" sz="2800" b="1" dirty="0">
              <a:solidFill>
                <a:srgbClr val="008000"/>
              </a:solidFill>
            </a:endParaRPr>
          </a:p>
        </p:txBody>
      </p:sp>
      <p:sp>
        <p:nvSpPr>
          <p:cNvPr id="10" name="TextBox 9">
            <a:extLst>
              <a:ext uri="{FF2B5EF4-FFF2-40B4-BE49-F238E27FC236}">
                <a16:creationId xmlns:a16="http://schemas.microsoft.com/office/drawing/2014/main" id="{C0E00079-D2BB-BB46-81D5-67608FE33755}"/>
              </a:ext>
            </a:extLst>
          </p:cNvPr>
          <p:cNvSpPr txBox="1"/>
          <p:nvPr/>
        </p:nvSpPr>
        <p:spPr>
          <a:xfrm>
            <a:off x="412677" y="1453501"/>
            <a:ext cx="11366646" cy="1107996"/>
          </a:xfrm>
          <a:prstGeom prst="rect">
            <a:avLst/>
          </a:prstGeom>
          <a:noFill/>
        </p:spPr>
        <p:txBody>
          <a:bodyPr wrap="square" rtlCol="0">
            <a:spAutoFit/>
          </a:bodyPr>
          <a:lstStyle/>
          <a:p>
            <a:r>
              <a:rPr lang="en-US" sz="2200" dirty="0"/>
              <a:t>In typical geophysical studies, displacements are small such that the material and spatial descriptions are nearly identical. But in geodynamics, where we simulate large deformations and changing configurations, this distinction is important.</a:t>
            </a:r>
          </a:p>
        </p:txBody>
      </p:sp>
      <p:pic>
        <p:nvPicPr>
          <p:cNvPr id="11" name="Picture 10">
            <a:extLst>
              <a:ext uri="{FF2B5EF4-FFF2-40B4-BE49-F238E27FC236}">
                <a16:creationId xmlns:a16="http://schemas.microsoft.com/office/drawing/2014/main" id="{7CBD494F-CF62-C94B-9586-2E9AA31C5000}"/>
              </a:ext>
            </a:extLst>
          </p:cNvPr>
          <p:cNvPicPr>
            <a:picLocks noChangeAspect="1"/>
          </p:cNvPicPr>
          <p:nvPr/>
        </p:nvPicPr>
        <p:blipFill>
          <a:blip r:embed="rId3"/>
          <a:stretch>
            <a:fillRect/>
          </a:stretch>
        </p:blipFill>
        <p:spPr>
          <a:xfrm>
            <a:off x="2702097" y="3833974"/>
            <a:ext cx="7035800" cy="1041400"/>
          </a:xfrm>
          <a:prstGeom prst="rect">
            <a:avLst/>
          </a:prstGeom>
        </p:spPr>
      </p:pic>
      <p:sp>
        <p:nvSpPr>
          <p:cNvPr id="12" name="TextBox 11">
            <a:extLst>
              <a:ext uri="{FF2B5EF4-FFF2-40B4-BE49-F238E27FC236}">
                <a16:creationId xmlns:a16="http://schemas.microsoft.com/office/drawing/2014/main" id="{61AA98CB-64E8-9E44-93E8-B06D5811F6B0}"/>
              </a:ext>
            </a:extLst>
          </p:cNvPr>
          <p:cNvSpPr txBox="1"/>
          <p:nvPr/>
        </p:nvSpPr>
        <p:spPr>
          <a:xfrm>
            <a:off x="7024952" y="3429000"/>
            <a:ext cx="1330506" cy="430887"/>
          </a:xfrm>
          <a:prstGeom prst="rect">
            <a:avLst/>
          </a:prstGeom>
          <a:noFill/>
        </p:spPr>
        <p:txBody>
          <a:bodyPr wrap="square" rtlCol="0">
            <a:spAutoFit/>
          </a:bodyPr>
          <a:lstStyle/>
          <a:p>
            <a:r>
              <a:rPr lang="en-US" sz="2200" dirty="0"/>
              <a:t>advection</a:t>
            </a:r>
          </a:p>
        </p:txBody>
      </p:sp>
      <p:sp>
        <p:nvSpPr>
          <p:cNvPr id="13" name="Oval 12">
            <a:extLst>
              <a:ext uri="{FF2B5EF4-FFF2-40B4-BE49-F238E27FC236}">
                <a16:creationId xmlns:a16="http://schemas.microsoft.com/office/drawing/2014/main" id="{0A86C876-E27D-7341-81A1-B31E54958A98}"/>
              </a:ext>
            </a:extLst>
          </p:cNvPr>
          <p:cNvSpPr/>
          <p:nvPr/>
        </p:nvSpPr>
        <p:spPr>
          <a:xfrm>
            <a:off x="7212457" y="3794460"/>
            <a:ext cx="955497" cy="1201222"/>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DDF9050-A4EC-C849-8F2D-D3733D12BFE0}"/>
              </a:ext>
            </a:extLst>
          </p:cNvPr>
          <p:cNvSpPr txBox="1"/>
          <p:nvPr/>
        </p:nvSpPr>
        <p:spPr>
          <a:xfrm>
            <a:off x="636998" y="2917724"/>
            <a:ext cx="10918003" cy="430887"/>
          </a:xfrm>
          <a:prstGeom prst="rect">
            <a:avLst/>
          </a:prstGeom>
          <a:noFill/>
        </p:spPr>
        <p:txBody>
          <a:bodyPr wrap="square" rtlCol="0">
            <a:spAutoFit/>
          </a:bodyPr>
          <a:lstStyle/>
          <a:p>
            <a:r>
              <a:rPr lang="en-US" sz="2200" dirty="0"/>
              <a:t>When we calculate the material derivative of some quantity that is being advected, we get -</a:t>
            </a:r>
          </a:p>
        </p:txBody>
      </p:sp>
      <p:sp>
        <p:nvSpPr>
          <p:cNvPr id="8" name="TextBox 7">
            <a:extLst>
              <a:ext uri="{FF2B5EF4-FFF2-40B4-BE49-F238E27FC236}">
                <a16:creationId xmlns:a16="http://schemas.microsoft.com/office/drawing/2014/main" id="{37AECB7A-FC78-164D-BDA8-E808A60C4451}"/>
              </a:ext>
            </a:extLst>
          </p:cNvPr>
          <p:cNvSpPr txBox="1"/>
          <p:nvPr/>
        </p:nvSpPr>
        <p:spPr>
          <a:xfrm>
            <a:off x="1703798" y="5064904"/>
            <a:ext cx="4309727" cy="769441"/>
          </a:xfrm>
          <a:prstGeom prst="rect">
            <a:avLst/>
          </a:prstGeom>
          <a:noFill/>
        </p:spPr>
        <p:txBody>
          <a:bodyPr wrap="square" rtlCol="0">
            <a:spAutoFit/>
          </a:bodyPr>
          <a:lstStyle/>
          <a:p>
            <a:r>
              <a:rPr lang="en-US" sz="2200" dirty="0"/>
              <a:t>Time derivative for a particle</a:t>
            </a:r>
          </a:p>
          <a:p>
            <a:r>
              <a:rPr lang="en-US" sz="2200" dirty="0"/>
              <a:t>(using spatial description – </a:t>
            </a:r>
            <a:r>
              <a:rPr lang="en-US" sz="2200" b="1" dirty="0"/>
              <a:t>x</a:t>
            </a:r>
            <a:r>
              <a:rPr lang="en-US" sz="2200" dirty="0"/>
              <a:t>, not </a:t>
            </a:r>
            <a:r>
              <a:rPr lang="en-US" sz="2200" b="1" dirty="0"/>
              <a:t>X</a:t>
            </a:r>
            <a:r>
              <a:rPr lang="en-US" sz="2200" dirty="0"/>
              <a:t>)</a:t>
            </a:r>
          </a:p>
        </p:txBody>
      </p:sp>
    </p:spTree>
    <p:extLst>
      <p:ext uri="{BB962C8B-B14F-4D97-AF65-F5344CB8AC3E}">
        <p14:creationId xmlns:p14="http://schemas.microsoft.com/office/powerpoint/2010/main" val="332808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Differing derivatives based on coordinate system</a:t>
            </a:r>
            <a:endParaRPr lang="en-US" sz="2800" b="1" dirty="0">
              <a:solidFill>
                <a:srgbClr val="008000"/>
              </a:solidFill>
            </a:endParaRPr>
          </a:p>
        </p:txBody>
      </p:sp>
      <p:pic>
        <p:nvPicPr>
          <p:cNvPr id="6" name="Picture 5">
            <a:extLst>
              <a:ext uri="{FF2B5EF4-FFF2-40B4-BE49-F238E27FC236}">
                <a16:creationId xmlns:a16="http://schemas.microsoft.com/office/drawing/2014/main" id="{27655C5B-4A7F-B648-AFBB-0F2688A99D09}"/>
              </a:ext>
            </a:extLst>
          </p:cNvPr>
          <p:cNvPicPr>
            <a:picLocks noChangeAspect="1"/>
          </p:cNvPicPr>
          <p:nvPr/>
        </p:nvPicPr>
        <p:blipFill rotWithShape="1">
          <a:blip r:embed="rId2"/>
          <a:srcRect t="6418"/>
          <a:stretch/>
        </p:blipFill>
        <p:spPr>
          <a:xfrm>
            <a:off x="779387" y="1574795"/>
            <a:ext cx="10633226" cy="3708409"/>
          </a:xfrm>
          <a:prstGeom prst="rect">
            <a:avLst/>
          </a:prstGeom>
        </p:spPr>
      </p:pic>
    </p:spTree>
    <p:extLst>
      <p:ext uri="{BB962C8B-B14F-4D97-AF65-F5344CB8AC3E}">
        <p14:creationId xmlns:p14="http://schemas.microsoft.com/office/powerpoint/2010/main" val="1485671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Differing derivatives based on coordinate system</a:t>
            </a:r>
            <a:endParaRPr lang="en-US" sz="2800" b="1" dirty="0">
              <a:solidFill>
                <a:srgbClr val="008000"/>
              </a:solidFill>
            </a:endParaRPr>
          </a:p>
        </p:txBody>
      </p:sp>
      <p:pic>
        <p:nvPicPr>
          <p:cNvPr id="5" name="Picture 4">
            <a:extLst>
              <a:ext uri="{FF2B5EF4-FFF2-40B4-BE49-F238E27FC236}">
                <a16:creationId xmlns:a16="http://schemas.microsoft.com/office/drawing/2014/main" id="{46013A50-71E7-5C47-90B1-4512A416EB21}"/>
              </a:ext>
            </a:extLst>
          </p:cNvPr>
          <p:cNvPicPr>
            <a:picLocks noChangeAspect="1"/>
          </p:cNvPicPr>
          <p:nvPr/>
        </p:nvPicPr>
        <p:blipFill>
          <a:blip r:embed="rId2"/>
          <a:stretch>
            <a:fillRect/>
          </a:stretch>
        </p:blipFill>
        <p:spPr>
          <a:xfrm>
            <a:off x="184810" y="1422400"/>
            <a:ext cx="5219700" cy="2006600"/>
          </a:xfrm>
          <a:prstGeom prst="rect">
            <a:avLst/>
          </a:prstGeom>
        </p:spPr>
      </p:pic>
      <p:pic>
        <p:nvPicPr>
          <p:cNvPr id="7" name="Picture 6">
            <a:extLst>
              <a:ext uri="{FF2B5EF4-FFF2-40B4-BE49-F238E27FC236}">
                <a16:creationId xmlns:a16="http://schemas.microsoft.com/office/drawing/2014/main" id="{AE14BC95-DFCF-D94D-882F-307EB810665B}"/>
              </a:ext>
            </a:extLst>
          </p:cNvPr>
          <p:cNvPicPr>
            <a:picLocks noChangeAspect="1"/>
          </p:cNvPicPr>
          <p:nvPr/>
        </p:nvPicPr>
        <p:blipFill>
          <a:blip r:embed="rId3"/>
          <a:stretch>
            <a:fillRect/>
          </a:stretch>
        </p:blipFill>
        <p:spPr>
          <a:xfrm>
            <a:off x="6362700" y="1422400"/>
            <a:ext cx="5829300" cy="4927600"/>
          </a:xfrm>
          <a:prstGeom prst="rect">
            <a:avLst/>
          </a:prstGeom>
        </p:spPr>
      </p:pic>
      <p:pic>
        <p:nvPicPr>
          <p:cNvPr id="8" name="Picture 7">
            <a:extLst>
              <a:ext uri="{FF2B5EF4-FFF2-40B4-BE49-F238E27FC236}">
                <a16:creationId xmlns:a16="http://schemas.microsoft.com/office/drawing/2014/main" id="{E2132849-4E71-9A49-B813-F64F98EDC97E}"/>
              </a:ext>
            </a:extLst>
          </p:cNvPr>
          <p:cNvPicPr>
            <a:picLocks noChangeAspect="1"/>
          </p:cNvPicPr>
          <p:nvPr/>
        </p:nvPicPr>
        <p:blipFill>
          <a:blip r:embed="rId4"/>
          <a:stretch>
            <a:fillRect/>
          </a:stretch>
        </p:blipFill>
        <p:spPr>
          <a:xfrm>
            <a:off x="83127" y="4156364"/>
            <a:ext cx="6264462" cy="427511"/>
          </a:xfrm>
          <a:prstGeom prst="rect">
            <a:avLst/>
          </a:prstGeom>
        </p:spPr>
      </p:pic>
      <p:pic>
        <p:nvPicPr>
          <p:cNvPr id="9" name="Picture 8">
            <a:extLst>
              <a:ext uri="{FF2B5EF4-FFF2-40B4-BE49-F238E27FC236}">
                <a16:creationId xmlns:a16="http://schemas.microsoft.com/office/drawing/2014/main" id="{9A4F220F-7D82-4349-B81D-8B2BB767EB7B}"/>
              </a:ext>
            </a:extLst>
          </p:cNvPr>
          <p:cNvPicPr>
            <a:picLocks noChangeAspect="1"/>
          </p:cNvPicPr>
          <p:nvPr/>
        </p:nvPicPr>
        <p:blipFill>
          <a:blip r:embed="rId5"/>
          <a:stretch>
            <a:fillRect/>
          </a:stretch>
        </p:blipFill>
        <p:spPr>
          <a:xfrm>
            <a:off x="83127" y="4824920"/>
            <a:ext cx="5142016" cy="486319"/>
          </a:xfrm>
          <a:prstGeom prst="rect">
            <a:avLst/>
          </a:prstGeom>
        </p:spPr>
      </p:pic>
    </p:spTree>
    <p:extLst>
      <p:ext uri="{BB962C8B-B14F-4D97-AF65-F5344CB8AC3E}">
        <p14:creationId xmlns:p14="http://schemas.microsoft.com/office/powerpoint/2010/main" val="4209082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Deformations, Strains and Rotations</a:t>
            </a:r>
            <a:endParaRPr lang="en-US" sz="2800" b="1" dirty="0">
              <a:solidFill>
                <a:srgbClr val="008000"/>
              </a:solidFill>
            </a:endParaRPr>
          </a:p>
        </p:txBody>
      </p:sp>
      <p:sp>
        <p:nvSpPr>
          <p:cNvPr id="16" name="TextBox 15">
            <a:extLst>
              <a:ext uri="{FF2B5EF4-FFF2-40B4-BE49-F238E27FC236}">
                <a16:creationId xmlns:a16="http://schemas.microsoft.com/office/drawing/2014/main" id="{C0BC345D-B6F2-CF4B-A8CF-A4691CA77469}"/>
              </a:ext>
            </a:extLst>
          </p:cNvPr>
          <p:cNvSpPr txBox="1"/>
          <p:nvPr/>
        </p:nvSpPr>
        <p:spPr>
          <a:xfrm>
            <a:off x="3924728" y="1356489"/>
            <a:ext cx="4699139" cy="430887"/>
          </a:xfrm>
          <a:prstGeom prst="rect">
            <a:avLst/>
          </a:prstGeom>
          <a:noFill/>
        </p:spPr>
        <p:txBody>
          <a:bodyPr wrap="square" rtlCol="0">
            <a:spAutoFit/>
          </a:bodyPr>
          <a:lstStyle/>
          <a:p>
            <a:r>
              <a:rPr lang="en-US" sz="2200" dirty="0"/>
              <a:t>Deformation gradient (for coordinates)</a:t>
            </a:r>
          </a:p>
        </p:txBody>
      </p:sp>
      <p:pic>
        <p:nvPicPr>
          <p:cNvPr id="7" name="Picture 6">
            <a:extLst>
              <a:ext uri="{FF2B5EF4-FFF2-40B4-BE49-F238E27FC236}">
                <a16:creationId xmlns:a16="http://schemas.microsoft.com/office/drawing/2014/main" id="{C3EB2EC4-A490-5C4F-AAE3-566D787C0C73}"/>
              </a:ext>
            </a:extLst>
          </p:cNvPr>
          <p:cNvPicPr>
            <a:picLocks noChangeAspect="1"/>
          </p:cNvPicPr>
          <p:nvPr/>
        </p:nvPicPr>
        <p:blipFill rotWithShape="1">
          <a:blip r:embed="rId2"/>
          <a:srcRect r="47377"/>
          <a:stretch/>
        </p:blipFill>
        <p:spPr>
          <a:xfrm>
            <a:off x="2280857" y="2692513"/>
            <a:ext cx="2626445" cy="1168400"/>
          </a:xfrm>
          <a:prstGeom prst="rect">
            <a:avLst/>
          </a:prstGeom>
        </p:spPr>
      </p:pic>
      <p:sp>
        <p:nvSpPr>
          <p:cNvPr id="17" name="TextBox 16">
            <a:extLst>
              <a:ext uri="{FF2B5EF4-FFF2-40B4-BE49-F238E27FC236}">
                <a16:creationId xmlns:a16="http://schemas.microsoft.com/office/drawing/2014/main" id="{01EDF096-ED4E-2B49-B829-F9C5398C7719}"/>
              </a:ext>
            </a:extLst>
          </p:cNvPr>
          <p:cNvSpPr txBox="1"/>
          <p:nvPr/>
        </p:nvSpPr>
        <p:spPr>
          <a:xfrm>
            <a:off x="5635262" y="2322932"/>
            <a:ext cx="2988605" cy="430887"/>
          </a:xfrm>
          <a:prstGeom prst="rect">
            <a:avLst/>
          </a:prstGeom>
          <a:noFill/>
        </p:spPr>
        <p:txBody>
          <a:bodyPr wrap="square" rtlCol="0">
            <a:spAutoFit/>
          </a:bodyPr>
          <a:lstStyle/>
          <a:p>
            <a:pPr algn="ctr"/>
            <a:r>
              <a:rPr lang="en-US" sz="2200" dirty="0"/>
              <a:t>Displacement gradient</a:t>
            </a:r>
          </a:p>
        </p:txBody>
      </p:sp>
      <p:sp>
        <p:nvSpPr>
          <p:cNvPr id="18" name="TextBox 17">
            <a:extLst>
              <a:ext uri="{FF2B5EF4-FFF2-40B4-BE49-F238E27FC236}">
                <a16:creationId xmlns:a16="http://schemas.microsoft.com/office/drawing/2014/main" id="{79903BDE-55E0-0E40-9404-C3B11E23364F}"/>
              </a:ext>
            </a:extLst>
          </p:cNvPr>
          <p:cNvSpPr txBox="1"/>
          <p:nvPr/>
        </p:nvSpPr>
        <p:spPr>
          <a:xfrm>
            <a:off x="4171411" y="4766051"/>
            <a:ext cx="4205772" cy="430887"/>
          </a:xfrm>
          <a:prstGeom prst="rect">
            <a:avLst/>
          </a:prstGeom>
          <a:noFill/>
        </p:spPr>
        <p:txBody>
          <a:bodyPr wrap="square" rtlCol="0">
            <a:spAutoFit/>
          </a:bodyPr>
          <a:lstStyle/>
          <a:p>
            <a:r>
              <a:rPr lang="en-US" sz="2200" dirty="0"/>
              <a:t>What does it mean when </a:t>
            </a:r>
            <a:r>
              <a:rPr lang="en-US" sz="2200" b="1" dirty="0"/>
              <a:t>F</a:t>
            </a:r>
            <a:r>
              <a:rPr lang="en-US" sz="2200" dirty="0"/>
              <a:t> = </a:t>
            </a:r>
            <a:r>
              <a:rPr lang="en-US" sz="2200" b="1" dirty="0"/>
              <a:t>I</a:t>
            </a:r>
            <a:r>
              <a:rPr lang="en-US" sz="2200" dirty="0"/>
              <a:t>?</a:t>
            </a:r>
          </a:p>
        </p:txBody>
      </p:sp>
      <p:pic>
        <p:nvPicPr>
          <p:cNvPr id="11" name="Picture 10">
            <a:extLst>
              <a:ext uri="{FF2B5EF4-FFF2-40B4-BE49-F238E27FC236}">
                <a16:creationId xmlns:a16="http://schemas.microsoft.com/office/drawing/2014/main" id="{AC4D1A59-52C9-B84D-89C4-5D774160727C}"/>
              </a:ext>
            </a:extLst>
          </p:cNvPr>
          <p:cNvPicPr>
            <a:picLocks noChangeAspect="1"/>
          </p:cNvPicPr>
          <p:nvPr/>
        </p:nvPicPr>
        <p:blipFill>
          <a:blip r:embed="rId3"/>
          <a:stretch>
            <a:fillRect/>
          </a:stretch>
        </p:blipFill>
        <p:spPr>
          <a:xfrm>
            <a:off x="5199150" y="3092476"/>
            <a:ext cx="2476500" cy="495300"/>
          </a:xfrm>
          <a:prstGeom prst="rect">
            <a:avLst/>
          </a:prstGeom>
        </p:spPr>
      </p:pic>
      <p:cxnSp>
        <p:nvCxnSpPr>
          <p:cNvPr id="19" name="Straight Arrow Connector 18">
            <a:extLst>
              <a:ext uri="{FF2B5EF4-FFF2-40B4-BE49-F238E27FC236}">
                <a16:creationId xmlns:a16="http://schemas.microsoft.com/office/drawing/2014/main" id="{5F29E3FA-02E2-D848-BEAF-774CCF5D58D6}"/>
              </a:ext>
            </a:extLst>
          </p:cNvPr>
          <p:cNvCxnSpPr>
            <a:cxnSpLocks/>
          </p:cNvCxnSpPr>
          <p:nvPr/>
        </p:nvCxnSpPr>
        <p:spPr>
          <a:xfrm flipH="1">
            <a:off x="6162086" y="2754416"/>
            <a:ext cx="588035" cy="32624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5" name="Picture 14">
            <a:extLst>
              <a:ext uri="{FF2B5EF4-FFF2-40B4-BE49-F238E27FC236}">
                <a16:creationId xmlns:a16="http://schemas.microsoft.com/office/drawing/2014/main" id="{632194AE-F003-3749-A1F1-3EB5CF85991F}"/>
              </a:ext>
            </a:extLst>
          </p:cNvPr>
          <p:cNvPicPr>
            <a:picLocks noChangeAspect="1"/>
          </p:cNvPicPr>
          <p:nvPr/>
        </p:nvPicPr>
        <p:blipFill>
          <a:blip r:embed="rId4"/>
          <a:stretch>
            <a:fillRect/>
          </a:stretch>
        </p:blipFill>
        <p:spPr>
          <a:xfrm>
            <a:off x="2595887" y="4164758"/>
            <a:ext cx="3151048" cy="341902"/>
          </a:xfrm>
          <a:prstGeom prst="rect">
            <a:avLst/>
          </a:prstGeom>
        </p:spPr>
      </p:pic>
    </p:spTree>
    <p:extLst>
      <p:ext uri="{BB962C8B-B14F-4D97-AF65-F5344CB8AC3E}">
        <p14:creationId xmlns:p14="http://schemas.microsoft.com/office/powerpoint/2010/main" val="209577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Deformations, Strains and Rotations</a:t>
            </a:r>
            <a:endParaRPr lang="en-US" sz="2800" b="1" dirty="0">
              <a:solidFill>
                <a:srgbClr val="008000"/>
              </a:solidFill>
            </a:endParaRPr>
          </a:p>
        </p:txBody>
      </p:sp>
      <p:sp>
        <p:nvSpPr>
          <p:cNvPr id="5" name="TextBox 4">
            <a:extLst>
              <a:ext uri="{FF2B5EF4-FFF2-40B4-BE49-F238E27FC236}">
                <a16:creationId xmlns:a16="http://schemas.microsoft.com/office/drawing/2014/main" id="{055ACB47-1C2A-E04A-AF6A-38B8BCD7AC13}"/>
              </a:ext>
            </a:extLst>
          </p:cNvPr>
          <p:cNvSpPr txBox="1"/>
          <p:nvPr/>
        </p:nvSpPr>
        <p:spPr>
          <a:xfrm>
            <a:off x="3705544" y="4029544"/>
            <a:ext cx="4780911" cy="430887"/>
          </a:xfrm>
          <a:prstGeom prst="rect">
            <a:avLst/>
          </a:prstGeom>
          <a:noFill/>
        </p:spPr>
        <p:txBody>
          <a:bodyPr wrap="square" rtlCol="0">
            <a:spAutoFit/>
          </a:bodyPr>
          <a:lstStyle/>
          <a:p>
            <a:pPr algn="ctr"/>
            <a:r>
              <a:rPr lang="en-US" sz="2200" dirty="0"/>
              <a:t>Strain tensors</a:t>
            </a:r>
          </a:p>
        </p:txBody>
      </p:sp>
      <p:sp>
        <p:nvSpPr>
          <p:cNvPr id="16" name="TextBox 15">
            <a:extLst>
              <a:ext uri="{FF2B5EF4-FFF2-40B4-BE49-F238E27FC236}">
                <a16:creationId xmlns:a16="http://schemas.microsoft.com/office/drawing/2014/main" id="{C0BC345D-B6F2-CF4B-A8CF-A4691CA77469}"/>
              </a:ext>
            </a:extLst>
          </p:cNvPr>
          <p:cNvSpPr txBox="1"/>
          <p:nvPr/>
        </p:nvSpPr>
        <p:spPr>
          <a:xfrm>
            <a:off x="3924728" y="1356489"/>
            <a:ext cx="4699139" cy="430887"/>
          </a:xfrm>
          <a:prstGeom prst="rect">
            <a:avLst/>
          </a:prstGeom>
          <a:noFill/>
        </p:spPr>
        <p:txBody>
          <a:bodyPr wrap="square" rtlCol="0">
            <a:spAutoFit/>
          </a:bodyPr>
          <a:lstStyle/>
          <a:p>
            <a:r>
              <a:rPr lang="en-US" sz="2200" dirty="0"/>
              <a:t>Deformation gradient (for coordinates)</a:t>
            </a:r>
          </a:p>
        </p:txBody>
      </p:sp>
      <p:pic>
        <p:nvPicPr>
          <p:cNvPr id="7" name="Picture 6">
            <a:extLst>
              <a:ext uri="{FF2B5EF4-FFF2-40B4-BE49-F238E27FC236}">
                <a16:creationId xmlns:a16="http://schemas.microsoft.com/office/drawing/2014/main" id="{C3EB2EC4-A490-5C4F-AAE3-566D787C0C73}"/>
              </a:ext>
            </a:extLst>
          </p:cNvPr>
          <p:cNvPicPr>
            <a:picLocks noChangeAspect="1"/>
          </p:cNvPicPr>
          <p:nvPr/>
        </p:nvPicPr>
        <p:blipFill rotWithShape="1">
          <a:blip r:embed="rId2"/>
          <a:srcRect r="47377"/>
          <a:stretch/>
        </p:blipFill>
        <p:spPr>
          <a:xfrm>
            <a:off x="3091662" y="1957288"/>
            <a:ext cx="2626445" cy="1168400"/>
          </a:xfrm>
          <a:prstGeom prst="rect">
            <a:avLst/>
          </a:prstGeom>
        </p:spPr>
      </p:pic>
      <p:pic>
        <p:nvPicPr>
          <p:cNvPr id="8" name="Picture 7">
            <a:extLst>
              <a:ext uri="{FF2B5EF4-FFF2-40B4-BE49-F238E27FC236}">
                <a16:creationId xmlns:a16="http://schemas.microsoft.com/office/drawing/2014/main" id="{DE7CD15C-2283-9348-BF3F-7D9FE7737709}"/>
              </a:ext>
            </a:extLst>
          </p:cNvPr>
          <p:cNvPicPr>
            <a:picLocks noChangeAspect="1"/>
          </p:cNvPicPr>
          <p:nvPr/>
        </p:nvPicPr>
        <p:blipFill>
          <a:blip r:embed="rId3"/>
          <a:stretch>
            <a:fillRect/>
          </a:stretch>
        </p:blipFill>
        <p:spPr>
          <a:xfrm>
            <a:off x="858247" y="5769359"/>
            <a:ext cx="4203700" cy="939800"/>
          </a:xfrm>
          <a:prstGeom prst="rect">
            <a:avLst/>
          </a:prstGeom>
        </p:spPr>
      </p:pic>
      <p:pic>
        <p:nvPicPr>
          <p:cNvPr id="9" name="Picture 8">
            <a:extLst>
              <a:ext uri="{FF2B5EF4-FFF2-40B4-BE49-F238E27FC236}">
                <a16:creationId xmlns:a16="http://schemas.microsoft.com/office/drawing/2014/main" id="{68FB7608-AA47-6345-B8C0-2BC0CE0448FC}"/>
              </a:ext>
            </a:extLst>
          </p:cNvPr>
          <p:cNvPicPr>
            <a:picLocks noChangeAspect="1"/>
          </p:cNvPicPr>
          <p:nvPr/>
        </p:nvPicPr>
        <p:blipFill>
          <a:blip r:embed="rId4"/>
          <a:stretch>
            <a:fillRect/>
          </a:stretch>
        </p:blipFill>
        <p:spPr>
          <a:xfrm>
            <a:off x="1420186" y="4569078"/>
            <a:ext cx="3543300" cy="939800"/>
          </a:xfrm>
          <a:prstGeom prst="rect">
            <a:avLst/>
          </a:prstGeom>
        </p:spPr>
      </p:pic>
      <p:pic>
        <p:nvPicPr>
          <p:cNvPr id="11" name="Picture 10">
            <a:extLst>
              <a:ext uri="{FF2B5EF4-FFF2-40B4-BE49-F238E27FC236}">
                <a16:creationId xmlns:a16="http://schemas.microsoft.com/office/drawing/2014/main" id="{AC4D1A59-52C9-B84D-89C4-5D774160727C}"/>
              </a:ext>
            </a:extLst>
          </p:cNvPr>
          <p:cNvPicPr>
            <a:picLocks noChangeAspect="1"/>
          </p:cNvPicPr>
          <p:nvPr/>
        </p:nvPicPr>
        <p:blipFill>
          <a:blip r:embed="rId5"/>
          <a:stretch>
            <a:fillRect/>
          </a:stretch>
        </p:blipFill>
        <p:spPr>
          <a:xfrm>
            <a:off x="6009955" y="2357251"/>
            <a:ext cx="2476500" cy="495300"/>
          </a:xfrm>
          <a:prstGeom prst="rect">
            <a:avLst/>
          </a:prstGeom>
        </p:spPr>
      </p:pic>
      <p:pic>
        <p:nvPicPr>
          <p:cNvPr id="12" name="Picture 11">
            <a:extLst>
              <a:ext uri="{FF2B5EF4-FFF2-40B4-BE49-F238E27FC236}">
                <a16:creationId xmlns:a16="http://schemas.microsoft.com/office/drawing/2014/main" id="{0122E8E8-ACA5-B74A-AB35-1C564B7833C8}"/>
              </a:ext>
            </a:extLst>
          </p:cNvPr>
          <p:cNvPicPr>
            <a:picLocks noChangeAspect="1"/>
          </p:cNvPicPr>
          <p:nvPr/>
        </p:nvPicPr>
        <p:blipFill>
          <a:blip r:embed="rId6"/>
          <a:stretch>
            <a:fillRect/>
          </a:stretch>
        </p:blipFill>
        <p:spPr>
          <a:xfrm>
            <a:off x="5444805" y="4540031"/>
            <a:ext cx="6527800" cy="939800"/>
          </a:xfrm>
          <a:prstGeom prst="rect">
            <a:avLst/>
          </a:prstGeom>
        </p:spPr>
      </p:pic>
      <p:pic>
        <p:nvPicPr>
          <p:cNvPr id="13" name="Picture 12">
            <a:extLst>
              <a:ext uri="{FF2B5EF4-FFF2-40B4-BE49-F238E27FC236}">
                <a16:creationId xmlns:a16="http://schemas.microsoft.com/office/drawing/2014/main" id="{4278845A-93DF-B349-A2C0-449CE35EDAE9}"/>
              </a:ext>
            </a:extLst>
          </p:cNvPr>
          <p:cNvPicPr>
            <a:picLocks noChangeAspect="1"/>
          </p:cNvPicPr>
          <p:nvPr/>
        </p:nvPicPr>
        <p:blipFill>
          <a:blip r:embed="rId7"/>
          <a:stretch>
            <a:fillRect/>
          </a:stretch>
        </p:blipFill>
        <p:spPr>
          <a:xfrm>
            <a:off x="5444805" y="5762799"/>
            <a:ext cx="6083300" cy="939800"/>
          </a:xfrm>
          <a:prstGeom prst="rect">
            <a:avLst/>
          </a:prstGeom>
        </p:spPr>
      </p:pic>
    </p:spTree>
    <p:extLst>
      <p:ext uri="{BB962C8B-B14F-4D97-AF65-F5344CB8AC3E}">
        <p14:creationId xmlns:p14="http://schemas.microsoft.com/office/powerpoint/2010/main" val="58483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0857" y="416452"/>
            <a:ext cx="7630286" cy="523220"/>
          </a:xfrm>
          <a:prstGeom prst="rect">
            <a:avLst/>
          </a:prstGeom>
          <a:noFill/>
        </p:spPr>
        <p:txBody>
          <a:bodyPr wrap="square" rtlCol="0">
            <a:spAutoFit/>
          </a:bodyPr>
          <a:lstStyle/>
          <a:p>
            <a:pPr algn="ctr"/>
            <a:r>
              <a:rPr lang="en-US" sz="2800" b="1" dirty="0">
                <a:solidFill>
                  <a:srgbClr val="000090"/>
                </a:solidFill>
              </a:rPr>
              <a:t>Deformations, Strains and Rotations</a:t>
            </a:r>
            <a:endParaRPr lang="en-US" sz="2800" b="1" dirty="0">
              <a:solidFill>
                <a:srgbClr val="008000"/>
              </a:solidFill>
            </a:endParaRPr>
          </a:p>
        </p:txBody>
      </p:sp>
      <p:sp>
        <p:nvSpPr>
          <p:cNvPr id="5" name="TextBox 4">
            <a:extLst>
              <a:ext uri="{FF2B5EF4-FFF2-40B4-BE49-F238E27FC236}">
                <a16:creationId xmlns:a16="http://schemas.microsoft.com/office/drawing/2014/main" id="{055ACB47-1C2A-E04A-AF6A-38B8BCD7AC13}"/>
              </a:ext>
            </a:extLst>
          </p:cNvPr>
          <p:cNvSpPr txBox="1"/>
          <p:nvPr/>
        </p:nvSpPr>
        <p:spPr>
          <a:xfrm>
            <a:off x="3767520" y="3642139"/>
            <a:ext cx="4780911" cy="430887"/>
          </a:xfrm>
          <a:prstGeom prst="rect">
            <a:avLst/>
          </a:prstGeom>
          <a:noFill/>
        </p:spPr>
        <p:txBody>
          <a:bodyPr wrap="square" rtlCol="0">
            <a:spAutoFit/>
          </a:bodyPr>
          <a:lstStyle/>
          <a:p>
            <a:pPr algn="ctr"/>
            <a:r>
              <a:rPr lang="en-US" sz="2200" dirty="0"/>
              <a:t>Displacement field and its gradient</a:t>
            </a:r>
          </a:p>
        </p:txBody>
      </p:sp>
      <p:pic>
        <p:nvPicPr>
          <p:cNvPr id="3" name="Picture 2">
            <a:extLst>
              <a:ext uri="{FF2B5EF4-FFF2-40B4-BE49-F238E27FC236}">
                <a16:creationId xmlns:a16="http://schemas.microsoft.com/office/drawing/2014/main" id="{1B6FDA9F-294F-D74B-9132-3A98DE05DAD6}"/>
              </a:ext>
            </a:extLst>
          </p:cNvPr>
          <p:cNvPicPr>
            <a:picLocks noChangeAspect="1"/>
          </p:cNvPicPr>
          <p:nvPr/>
        </p:nvPicPr>
        <p:blipFill>
          <a:blip r:embed="rId2"/>
          <a:stretch>
            <a:fillRect/>
          </a:stretch>
        </p:blipFill>
        <p:spPr>
          <a:xfrm>
            <a:off x="3924728" y="4297331"/>
            <a:ext cx="5448300" cy="1193800"/>
          </a:xfrm>
          <a:prstGeom prst="rect">
            <a:avLst/>
          </a:prstGeom>
        </p:spPr>
      </p:pic>
      <p:sp>
        <p:nvSpPr>
          <p:cNvPr id="14" name="TextBox 13">
            <a:extLst>
              <a:ext uri="{FF2B5EF4-FFF2-40B4-BE49-F238E27FC236}">
                <a16:creationId xmlns:a16="http://schemas.microsoft.com/office/drawing/2014/main" id="{4982982D-57BB-A440-B9F8-8DC283F3A694}"/>
              </a:ext>
            </a:extLst>
          </p:cNvPr>
          <p:cNvSpPr txBox="1"/>
          <p:nvPr/>
        </p:nvSpPr>
        <p:spPr>
          <a:xfrm>
            <a:off x="6875554" y="5540187"/>
            <a:ext cx="1953796" cy="775203"/>
          </a:xfrm>
          <a:prstGeom prst="rect">
            <a:avLst/>
          </a:prstGeom>
          <a:noFill/>
        </p:spPr>
        <p:txBody>
          <a:bodyPr wrap="square" rtlCol="0">
            <a:spAutoFit/>
          </a:bodyPr>
          <a:lstStyle/>
          <a:p>
            <a:pPr algn="ctr"/>
            <a:r>
              <a:rPr lang="en-US" sz="2200" dirty="0"/>
              <a:t>Displacement gradient</a:t>
            </a:r>
          </a:p>
        </p:txBody>
      </p:sp>
      <p:pic>
        <p:nvPicPr>
          <p:cNvPr id="6" name="Picture 5">
            <a:extLst>
              <a:ext uri="{FF2B5EF4-FFF2-40B4-BE49-F238E27FC236}">
                <a16:creationId xmlns:a16="http://schemas.microsoft.com/office/drawing/2014/main" id="{4C903B1C-F310-7C47-B64C-E7D1FB54A6A7}"/>
              </a:ext>
            </a:extLst>
          </p:cNvPr>
          <p:cNvPicPr>
            <a:picLocks noChangeAspect="1"/>
          </p:cNvPicPr>
          <p:nvPr/>
        </p:nvPicPr>
        <p:blipFill>
          <a:blip r:embed="rId3"/>
          <a:stretch>
            <a:fillRect/>
          </a:stretch>
        </p:blipFill>
        <p:spPr>
          <a:xfrm>
            <a:off x="236920" y="3666305"/>
            <a:ext cx="3530600" cy="2463800"/>
          </a:xfrm>
          <a:prstGeom prst="rect">
            <a:avLst/>
          </a:prstGeom>
        </p:spPr>
      </p:pic>
      <p:pic>
        <p:nvPicPr>
          <p:cNvPr id="8" name="Picture 7">
            <a:extLst>
              <a:ext uri="{FF2B5EF4-FFF2-40B4-BE49-F238E27FC236}">
                <a16:creationId xmlns:a16="http://schemas.microsoft.com/office/drawing/2014/main" id="{0C4F68C6-DF0A-E445-A072-C1422EA54DDA}"/>
              </a:ext>
            </a:extLst>
          </p:cNvPr>
          <p:cNvPicPr>
            <a:picLocks noChangeAspect="1"/>
          </p:cNvPicPr>
          <p:nvPr/>
        </p:nvPicPr>
        <p:blipFill>
          <a:blip r:embed="rId4"/>
          <a:stretch>
            <a:fillRect/>
          </a:stretch>
        </p:blipFill>
        <p:spPr>
          <a:xfrm>
            <a:off x="5010150" y="1968269"/>
            <a:ext cx="2171700" cy="1130300"/>
          </a:xfrm>
          <a:prstGeom prst="rect">
            <a:avLst/>
          </a:prstGeom>
        </p:spPr>
      </p:pic>
      <p:sp>
        <p:nvSpPr>
          <p:cNvPr id="13" name="TextBox 12">
            <a:extLst>
              <a:ext uri="{FF2B5EF4-FFF2-40B4-BE49-F238E27FC236}">
                <a16:creationId xmlns:a16="http://schemas.microsoft.com/office/drawing/2014/main" id="{CE921C29-5815-0442-9E28-F0CDA3DCD774}"/>
              </a:ext>
            </a:extLst>
          </p:cNvPr>
          <p:cNvSpPr txBox="1"/>
          <p:nvPr/>
        </p:nvSpPr>
        <p:spPr>
          <a:xfrm>
            <a:off x="3924728" y="1356489"/>
            <a:ext cx="4699139" cy="430887"/>
          </a:xfrm>
          <a:prstGeom prst="rect">
            <a:avLst/>
          </a:prstGeom>
          <a:noFill/>
        </p:spPr>
        <p:txBody>
          <a:bodyPr wrap="square" rtlCol="0">
            <a:spAutoFit/>
          </a:bodyPr>
          <a:lstStyle/>
          <a:p>
            <a:pPr algn="ctr"/>
            <a:r>
              <a:rPr lang="en-US" sz="2200" dirty="0"/>
              <a:t>Infinitesimal deformation</a:t>
            </a:r>
          </a:p>
        </p:txBody>
      </p:sp>
    </p:spTree>
    <p:extLst>
      <p:ext uri="{BB962C8B-B14F-4D97-AF65-F5344CB8AC3E}">
        <p14:creationId xmlns:p14="http://schemas.microsoft.com/office/powerpoint/2010/main" val="2098052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2613</TotalTime>
  <Words>665</Words>
  <Application>Microsoft Macintosh PowerPoint</Application>
  <PresentationFormat>Widescreen</PresentationFormat>
  <Paragraphs>70</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EOS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Emma Hill</dc:creator>
  <cp:lastModifiedBy>#MALLICK RISHAV#</cp:lastModifiedBy>
  <cp:revision>296</cp:revision>
  <dcterms:created xsi:type="dcterms:W3CDTF">2011-12-19T02:43:06Z</dcterms:created>
  <dcterms:modified xsi:type="dcterms:W3CDTF">2021-04-29T07:22:49Z</dcterms:modified>
</cp:coreProperties>
</file>