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7"/>
  </p:notesMasterIdLst>
  <p:sldIdLst>
    <p:sldId id="256" r:id="rId2"/>
    <p:sldId id="262" r:id="rId3"/>
    <p:sldId id="259" r:id="rId4"/>
    <p:sldId id="281" r:id="rId5"/>
    <p:sldId id="283" r:id="rId6"/>
    <p:sldId id="282" r:id="rId7"/>
    <p:sldId id="286" r:id="rId8"/>
    <p:sldId id="280" r:id="rId9"/>
    <p:sldId id="263" r:id="rId10"/>
    <p:sldId id="258" r:id="rId11"/>
    <p:sldId id="260" r:id="rId12"/>
    <p:sldId id="264" r:id="rId13"/>
    <p:sldId id="261" r:id="rId14"/>
    <p:sldId id="266" r:id="rId15"/>
    <p:sldId id="271" r:id="rId16"/>
    <p:sldId id="270" r:id="rId17"/>
    <p:sldId id="275" r:id="rId18"/>
    <p:sldId id="277" r:id="rId19"/>
    <p:sldId id="274" r:id="rId20"/>
    <p:sldId id="284" r:id="rId21"/>
    <p:sldId id="285" r:id="rId22"/>
    <p:sldId id="287" r:id="rId23"/>
    <p:sldId id="292" r:id="rId24"/>
    <p:sldId id="276" r:id="rId25"/>
    <p:sldId id="291" r:id="rId26"/>
    <p:sldId id="289" r:id="rId27"/>
    <p:sldId id="288" r:id="rId28"/>
    <p:sldId id="296" r:id="rId29"/>
    <p:sldId id="295" r:id="rId30"/>
    <p:sldId id="298" r:id="rId31"/>
    <p:sldId id="300" r:id="rId32"/>
    <p:sldId id="294" r:id="rId33"/>
    <p:sldId id="299" r:id="rId34"/>
    <p:sldId id="279" r:id="rId35"/>
    <p:sldId id="2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3D82A-7659-41D6-819C-D98B228FE152}"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1103C-AB02-4999-B68A-7ECE31EF58A0}" type="slidenum">
              <a:rPr lang="en-IN" smtClean="0"/>
              <a:t>‹#›</a:t>
            </a:fld>
            <a:endParaRPr lang="en-IN"/>
          </a:p>
        </p:txBody>
      </p:sp>
    </p:spTree>
    <p:extLst>
      <p:ext uri="{BB962C8B-B14F-4D97-AF65-F5344CB8AC3E}">
        <p14:creationId xmlns:p14="http://schemas.microsoft.com/office/powerpoint/2010/main" val="125832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11103C-AB02-4999-B68A-7ECE31EF58A0}" type="slidenum">
              <a:rPr lang="en-IN" smtClean="0"/>
              <a:t>13</a:t>
            </a:fld>
            <a:endParaRPr lang="en-IN"/>
          </a:p>
        </p:txBody>
      </p:sp>
    </p:spTree>
    <p:extLst>
      <p:ext uri="{BB962C8B-B14F-4D97-AF65-F5344CB8AC3E}">
        <p14:creationId xmlns:p14="http://schemas.microsoft.com/office/powerpoint/2010/main" val="68198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9CAD0-81F2-4188-BF0F-F4DF0B2442AF}" type="datetime1">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40903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3A51A-2121-4365-821A-661F49B3935D}" type="datetime1">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367223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21E68-5A54-4188-80CC-20D42191143F}" type="datetime1">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294349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3AA8-C0B0-446E-82B9-151419110A2F}" type="datetime1">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106922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9407-AEFF-4EA0-912B-1FD83CB9C46C}" type="datetime1">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9260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CBBED6-918E-402C-8D25-B68FF5ECA711}" type="datetime1">
              <a:rPr lang="en-IN" smtClean="0"/>
              <a:t>19-08-2023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170729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41896AE-D5AC-44FA-92A1-B142C9E7F359}" type="datetime1">
              <a:rPr lang="en-IN" smtClean="0"/>
              <a:t>19-08-2023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285495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4BCC8A1-E24A-4A41-97D4-E48BBD936D2C}" type="datetime1">
              <a:rPr lang="en-IN" smtClean="0"/>
              <a:t>19-08-2023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135631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2C621A-E785-42DA-A7B2-DD56E04B6EAD}" type="datetime1">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36824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F5C2C04-B377-429D-899A-0C56F4F0AC6F}" type="datetime1">
              <a:rPr lang="en-IN" smtClean="0"/>
              <a:t>19-08-2023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421843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A63E4A7-8F6F-4BEF-B8D2-8D989111B25E}" type="datetime1">
              <a:rPr lang="en-IN" smtClean="0"/>
              <a:t>19-08-2023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AC75FB7D-0DA8-40D1-BE5C-0D16C15F306D}" type="slidenum">
              <a:rPr lang="en-IN" smtClean="0"/>
              <a:t>‹#›</a:t>
            </a:fld>
            <a:endParaRPr lang="en-IN"/>
          </a:p>
        </p:txBody>
      </p:sp>
    </p:spTree>
    <p:extLst>
      <p:ext uri="{BB962C8B-B14F-4D97-AF65-F5344CB8AC3E}">
        <p14:creationId xmlns:p14="http://schemas.microsoft.com/office/powerpoint/2010/main" val="690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D224E3D-BCD2-4F70-95CB-4B904CC62FA6}" type="datetime1">
              <a:rPr lang="en-IN" smtClean="0"/>
              <a:t>19-08-2023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C75FB7D-0DA8-40D1-BE5C-0D16C15F306D}" type="slidenum">
              <a:rPr lang="en-IN" smtClean="0"/>
              <a:t>‹#›</a:t>
            </a:fld>
            <a:endParaRPr lang="en-IN"/>
          </a:p>
        </p:txBody>
      </p:sp>
    </p:spTree>
    <p:extLst>
      <p:ext uri="{BB962C8B-B14F-4D97-AF65-F5344CB8AC3E}">
        <p14:creationId xmlns:p14="http://schemas.microsoft.com/office/powerpoint/2010/main" val="1470124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C6A-B7A0-A6BC-5AF9-4AF598189385}"/>
              </a:ext>
            </a:extLst>
          </p:cNvPr>
          <p:cNvSpPr>
            <a:spLocks noGrp="1"/>
          </p:cNvSpPr>
          <p:nvPr>
            <p:ph type="ctrTitle"/>
          </p:nvPr>
        </p:nvSpPr>
        <p:spPr/>
        <p:txBody>
          <a:bodyPr/>
          <a:lstStyle/>
          <a:p>
            <a:r>
              <a:rPr lang="en-IN" dirty="0"/>
              <a:t>Credit Worthiness prediction</a:t>
            </a:r>
          </a:p>
        </p:txBody>
      </p:sp>
      <p:sp>
        <p:nvSpPr>
          <p:cNvPr id="3" name="Subtitle 2">
            <a:extLst>
              <a:ext uri="{FF2B5EF4-FFF2-40B4-BE49-F238E27FC236}">
                <a16:creationId xmlns:a16="http://schemas.microsoft.com/office/drawing/2014/main" id="{FEA6810C-C911-0373-8A94-EC4359493D42}"/>
              </a:ext>
            </a:extLst>
          </p:cNvPr>
          <p:cNvSpPr>
            <a:spLocks noGrp="1"/>
          </p:cNvSpPr>
          <p:nvPr>
            <p:ph type="subTitle" idx="1"/>
          </p:nvPr>
        </p:nvSpPr>
        <p:spPr>
          <a:xfrm>
            <a:off x="1069848" y="4645152"/>
            <a:ext cx="7315200" cy="914400"/>
          </a:xfrm>
        </p:spPr>
        <p:txBody>
          <a:bodyPr>
            <a:normAutofit/>
          </a:bodyPr>
          <a:lstStyle/>
          <a:p>
            <a:r>
              <a:rPr lang="en-IN" sz="2800" dirty="0"/>
              <a:t>Live Project 01</a:t>
            </a:r>
          </a:p>
          <a:p>
            <a:endParaRPr lang="en-IN" sz="2800" dirty="0"/>
          </a:p>
        </p:txBody>
      </p:sp>
      <p:sp>
        <p:nvSpPr>
          <p:cNvPr id="4" name="TextBox 3">
            <a:extLst>
              <a:ext uri="{FF2B5EF4-FFF2-40B4-BE49-F238E27FC236}">
                <a16:creationId xmlns:a16="http://schemas.microsoft.com/office/drawing/2014/main" id="{C7BDACA7-2056-BED5-B7BE-F2B4AB15F98C}"/>
              </a:ext>
            </a:extLst>
          </p:cNvPr>
          <p:cNvSpPr txBox="1"/>
          <p:nvPr/>
        </p:nvSpPr>
        <p:spPr>
          <a:xfrm>
            <a:off x="9337154" y="4553712"/>
            <a:ext cx="3115653" cy="1200329"/>
          </a:xfrm>
          <a:prstGeom prst="rect">
            <a:avLst/>
          </a:prstGeom>
          <a:noFill/>
        </p:spPr>
        <p:txBody>
          <a:bodyPr wrap="square" rtlCol="0">
            <a:spAutoFit/>
          </a:bodyPr>
          <a:lstStyle/>
          <a:p>
            <a:r>
              <a:rPr lang="en-IN" sz="2400" dirty="0"/>
              <a:t>Submitted by: Subhransu Sekhar Mallick</a:t>
            </a:r>
          </a:p>
        </p:txBody>
      </p:sp>
    </p:spTree>
    <p:extLst>
      <p:ext uri="{BB962C8B-B14F-4D97-AF65-F5344CB8AC3E}">
        <p14:creationId xmlns:p14="http://schemas.microsoft.com/office/powerpoint/2010/main" val="311454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5AB4C9C-E368-C2A7-1C99-C5F20A3D7898}"/>
              </a:ext>
            </a:extLst>
          </p:cNvPr>
          <p:cNvGraphicFramePr>
            <a:graphicFrameLocks noGrp="1"/>
          </p:cNvGraphicFramePr>
          <p:nvPr>
            <p:extLst>
              <p:ext uri="{D42A27DB-BD31-4B8C-83A1-F6EECF244321}">
                <p14:modId xmlns:p14="http://schemas.microsoft.com/office/powerpoint/2010/main" val="2053203078"/>
              </p:ext>
            </p:extLst>
          </p:nvPr>
        </p:nvGraphicFramePr>
        <p:xfrm>
          <a:off x="474562" y="520861"/>
          <a:ext cx="11215868" cy="5691250"/>
        </p:xfrm>
        <a:graphic>
          <a:graphicData uri="http://schemas.openxmlformats.org/drawingml/2006/table">
            <a:tbl>
              <a:tblPr firstRow="1" bandRow="1">
                <a:tableStyleId>{5A111915-BE36-4E01-A7E5-04B1672EAD32}</a:tableStyleId>
              </a:tblPr>
              <a:tblGrid>
                <a:gridCol w="3252486">
                  <a:extLst>
                    <a:ext uri="{9D8B030D-6E8A-4147-A177-3AD203B41FA5}">
                      <a16:colId xmlns:a16="http://schemas.microsoft.com/office/drawing/2014/main" val="1730770476"/>
                    </a:ext>
                  </a:extLst>
                </a:gridCol>
                <a:gridCol w="7963382">
                  <a:extLst>
                    <a:ext uri="{9D8B030D-6E8A-4147-A177-3AD203B41FA5}">
                      <a16:colId xmlns:a16="http://schemas.microsoft.com/office/drawing/2014/main" val="2699846624"/>
                    </a:ext>
                  </a:extLst>
                </a:gridCol>
              </a:tblGrid>
              <a:tr h="689554">
                <a:tc>
                  <a:txBody>
                    <a:bodyPr/>
                    <a:lstStyle/>
                    <a:p>
                      <a:r>
                        <a:rPr lang="en-IN" sz="2800" dirty="0">
                          <a:solidFill>
                            <a:schemeClr val="bg1"/>
                          </a:solidFill>
                        </a:rPr>
                        <a:t>Data Quality Issues</a:t>
                      </a:r>
                    </a:p>
                  </a:txBody>
                  <a:tcPr>
                    <a:solidFill>
                      <a:schemeClr val="accent1">
                        <a:lumMod val="75000"/>
                      </a:schemeClr>
                    </a:solidFill>
                  </a:tcPr>
                </a:tc>
                <a:tc>
                  <a:txBody>
                    <a:bodyPr/>
                    <a:lstStyle/>
                    <a:p>
                      <a:endParaRPr lang="en-IN" sz="1800" dirty="0">
                        <a:solidFill>
                          <a:schemeClr val="tx1"/>
                        </a:solidFill>
                      </a:endParaRPr>
                    </a:p>
                  </a:txBody>
                  <a:tcPr>
                    <a:solidFill>
                      <a:schemeClr val="accent1">
                        <a:lumMod val="75000"/>
                      </a:schemeClr>
                    </a:solidFill>
                  </a:tcPr>
                </a:tc>
                <a:extLst>
                  <a:ext uri="{0D108BD9-81ED-4DB2-BD59-A6C34878D82A}">
                    <a16:rowId xmlns:a16="http://schemas.microsoft.com/office/drawing/2014/main" val="3658545069"/>
                  </a:ext>
                </a:extLst>
              </a:tr>
              <a:tr h="1694831">
                <a:tc>
                  <a:txBody>
                    <a:bodyPr/>
                    <a:lstStyle/>
                    <a:p>
                      <a:r>
                        <a:rPr lang="en-IN" sz="2400" b="1" dirty="0">
                          <a:solidFill>
                            <a:schemeClr val="tx1"/>
                          </a:solidFill>
                          <a:latin typeface="Helvetica Neue"/>
                        </a:rPr>
                        <a:t>Completeness: </a:t>
                      </a:r>
                      <a:endParaRPr lang="en-IN" sz="2400" dirty="0">
                        <a:solidFill>
                          <a:schemeClr val="tx1"/>
                        </a:solidFill>
                        <a:latin typeface="Helvetica Neue"/>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400" dirty="0">
                          <a:solidFill>
                            <a:schemeClr val="tx1"/>
                          </a:solidFill>
                          <a:latin typeface="Helvetica Neue"/>
                        </a:rPr>
                        <a:t>Null values in the following columns:</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2400" dirty="0">
                          <a:solidFill>
                            <a:schemeClr val="tx1"/>
                          </a:solidFill>
                          <a:latin typeface="Helvetica Neue"/>
                        </a:rPr>
                        <a:t>Gender (10), Married (03), Dependents (13), Self Employed (27), </a:t>
                      </a:r>
                      <a:r>
                        <a:rPr lang="en-IN" sz="2400" dirty="0" err="1">
                          <a:solidFill>
                            <a:schemeClr val="tx1"/>
                          </a:solidFill>
                          <a:latin typeface="Helvetica Neue"/>
                        </a:rPr>
                        <a:t>Loan_Amount_Term</a:t>
                      </a:r>
                      <a:r>
                        <a:rPr lang="en-IN" sz="2400" dirty="0">
                          <a:solidFill>
                            <a:schemeClr val="tx1"/>
                          </a:solidFill>
                          <a:latin typeface="Helvetica Neue"/>
                        </a:rPr>
                        <a:t> (27), </a:t>
                      </a:r>
                      <a:r>
                        <a:rPr lang="en-IN" sz="2400" dirty="0" err="1">
                          <a:solidFill>
                            <a:schemeClr val="tx1"/>
                          </a:solidFill>
                          <a:latin typeface="Helvetica Neue"/>
                        </a:rPr>
                        <a:t>Credit_History</a:t>
                      </a:r>
                      <a:r>
                        <a:rPr lang="en-IN" sz="2400" dirty="0">
                          <a:solidFill>
                            <a:schemeClr val="tx1"/>
                          </a:solidFill>
                          <a:latin typeface="Helvetica Neue"/>
                        </a:rPr>
                        <a:t> (43). </a:t>
                      </a:r>
                    </a:p>
                    <a:p>
                      <a:endParaRPr lang="en-IN" sz="2400" dirty="0">
                        <a:solidFill>
                          <a:schemeClr val="tx1"/>
                        </a:solidFill>
                        <a:latin typeface="Helvetica Neue"/>
                      </a:endParaRPr>
                    </a:p>
                  </a:txBody>
                  <a:tcPr/>
                </a:tc>
                <a:extLst>
                  <a:ext uri="{0D108BD9-81ED-4DB2-BD59-A6C34878D82A}">
                    <a16:rowId xmlns:a16="http://schemas.microsoft.com/office/drawing/2014/main" val="1123097910"/>
                  </a:ext>
                </a:extLst>
              </a:tr>
              <a:tr h="1161216">
                <a:tc>
                  <a:txBody>
                    <a:bodyPr/>
                    <a:lstStyle/>
                    <a:p>
                      <a:r>
                        <a:rPr lang="en-IN" sz="2400" b="1" dirty="0">
                          <a:solidFill>
                            <a:schemeClr val="tx1"/>
                          </a:solidFill>
                          <a:latin typeface="Helvetica Neue"/>
                        </a:rPr>
                        <a:t>Consistency: </a:t>
                      </a:r>
                      <a:endParaRPr lang="en-IN" sz="2400" dirty="0">
                        <a:solidFill>
                          <a:schemeClr val="tx1"/>
                        </a:solidFill>
                        <a:latin typeface="Helvetica Neue"/>
                      </a:endParaRPr>
                    </a:p>
                  </a:txBody>
                  <a:tcPr/>
                </a:tc>
                <a:tc>
                  <a:txBody>
                    <a:bodyPr/>
                    <a:lstStyle/>
                    <a:p>
                      <a:r>
                        <a:rPr lang="en-IN" sz="2400" dirty="0">
                          <a:latin typeface="Helvetica Neue"/>
                        </a:rPr>
                        <a:t>Datatype of the Dependents feature is integer however it has text ' 3+'. </a:t>
                      </a:r>
                      <a:endParaRPr lang="en-IN" sz="2400" dirty="0">
                        <a:solidFill>
                          <a:schemeClr val="tx1"/>
                        </a:solidFill>
                        <a:latin typeface="Helvetica Neue"/>
                      </a:endParaRPr>
                    </a:p>
                  </a:txBody>
                  <a:tcPr/>
                </a:tc>
                <a:extLst>
                  <a:ext uri="{0D108BD9-81ED-4DB2-BD59-A6C34878D82A}">
                    <a16:rowId xmlns:a16="http://schemas.microsoft.com/office/drawing/2014/main" val="582285352"/>
                  </a:ext>
                </a:extLst>
              </a:tr>
              <a:tr h="1916844">
                <a:tc>
                  <a:txBody>
                    <a:bodyPr/>
                    <a:lstStyle/>
                    <a:p>
                      <a:r>
                        <a:rPr lang="en-IN" sz="2400" b="1" dirty="0">
                          <a:solidFill>
                            <a:schemeClr val="tx1"/>
                          </a:solidFill>
                          <a:latin typeface="Helvetica Neue"/>
                        </a:rPr>
                        <a:t>Validity: </a:t>
                      </a:r>
                      <a:endParaRPr lang="en-IN" sz="2400" dirty="0">
                        <a:solidFill>
                          <a:schemeClr val="tx1"/>
                        </a:solidFill>
                        <a:latin typeface="Helvetica Neue"/>
                      </a:endParaRPr>
                    </a:p>
                  </a:txBody>
                  <a:tcPr/>
                </a:tc>
                <a:tc>
                  <a:txBody>
                    <a:bodyPr/>
                    <a:lstStyle/>
                    <a:p>
                      <a:r>
                        <a:rPr lang="en-IN" sz="2400" dirty="0">
                          <a:latin typeface="Helvetica Neue"/>
                        </a:rPr>
                        <a:t>Many rows of Co-applicant Income have filled with 0s which shows the absence of Co-applicant's income value. </a:t>
                      </a:r>
                    </a:p>
                    <a:p>
                      <a:r>
                        <a:rPr lang="en-IN" sz="2400" dirty="0">
                          <a:latin typeface="Helvetica Neue"/>
                        </a:rPr>
                        <a:t>Similarly Loan amount column has also '0's which is not valid.</a:t>
                      </a:r>
                      <a:endParaRPr lang="en-IN" sz="2400" dirty="0">
                        <a:solidFill>
                          <a:schemeClr val="tx1"/>
                        </a:solidFill>
                        <a:latin typeface="Helvetica Neue"/>
                      </a:endParaRPr>
                    </a:p>
                  </a:txBody>
                  <a:tcPr/>
                </a:tc>
                <a:extLst>
                  <a:ext uri="{0D108BD9-81ED-4DB2-BD59-A6C34878D82A}">
                    <a16:rowId xmlns:a16="http://schemas.microsoft.com/office/drawing/2014/main" val="1953248231"/>
                  </a:ext>
                </a:extLst>
              </a:tr>
            </a:tbl>
          </a:graphicData>
        </a:graphic>
      </p:graphicFrame>
      <p:sp>
        <p:nvSpPr>
          <p:cNvPr id="3" name="Date Placeholder 2">
            <a:extLst>
              <a:ext uri="{FF2B5EF4-FFF2-40B4-BE49-F238E27FC236}">
                <a16:creationId xmlns:a16="http://schemas.microsoft.com/office/drawing/2014/main" id="{261470CA-FF7F-E67D-69A3-F624DE404A1C}"/>
              </a:ext>
            </a:extLst>
          </p:cNvPr>
          <p:cNvSpPr>
            <a:spLocks noGrp="1"/>
          </p:cNvSpPr>
          <p:nvPr>
            <p:ph type="dt" sz="half" idx="10"/>
          </p:nvPr>
        </p:nvSpPr>
        <p:spPr/>
        <p:txBody>
          <a:bodyPr/>
          <a:lstStyle/>
          <a:p>
            <a:fld id="{8456DB3D-4C53-4306-99FF-9C5D7EE60B80}" type="datetime1">
              <a:rPr lang="en-IN" smtClean="0"/>
              <a:t>19-08-2023</a:t>
            </a:fld>
            <a:endParaRPr lang="en-IN"/>
          </a:p>
        </p:txBody>
      </p:sp>
      <p:sp>
        <p:nvSpPr>
          <p:cNvPr id="4" name="Slide Number Placeholder 3">
            <a:extLst>
              <a:ext uri="{FF2B5EF4-FFF2-40B4-BE49-F238E27FC236}">
                <a16:creationId xmlns:a16="http://schemas.microsoft.com/office/drawing/2014/main" id="{6BFEB471-9A0D-E8DF-A480-C10BEF173A5C}"/>
              </a:ext>
            </a:extLst>
          </p:cNvPr>
          <p:cNvSpPr>
            <a:spLocks noGrp="1"/>
          </p:cNvSpPr>
          <p:nvPr>
            <p:ph type="sldNum" sz="quarter" idx="12"/>
          </p:nvPr>
        </p:nvSpPr>
        <p:spPr/>
        <p:txBody>
          <a:bodyPr/>
          <a:lstStyle/>
          <a:p>
            <a:fld id="{AC75FB7D-0DA8-40D1-BE5C-0D16C15F306D}" type="slidenum">
              <a:rPr lang="en-IN" smtClean="0"/>
              <a:t>10</a:t>
            </a:fld>
            <a:endParaRPr lang="en-IN"/>
          </a:p>
        </p:txBody>
      </p:sp>
    </p:spTree>
    <p:extLst>
      <p:ext uri="{BB962C8B-B14F-4D97-AF65-F5344CB8AC3E}">
        <p14:creationId xmlns:p14="http://schemas.microsoft.com/office/powerpoint/2010/main" val="338166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087B5C-F2A1-5B9A-26E9-99E63A9477D8}"/>
              </a:ext>
            </a:extLst>
          </p:cNvPr>
          <p:cNvSpPr txBox="1"/>
          <p:nvPr/>
        </p:nvSpPr>
        <p:spPr>
          <a:xfrm>
            <a:off x="856527" y="1030144"/>
            <a:ext cx="10776029" cy="5632311"/>
          </a:xfrm>
          <a:prstGeom prst="rect">
            <a:avLst/>
          </a:prstGeom>
          <a:noFill/>
        </p:spPr>
        <p:txBody>
          <a:bodyPr wrap="square">
            <a:spAutoFit/>
          </a:bodyPr>
          <a:lstStyle/>
          <a:p>
            <a:r>
              <a:rPr lang="en-US" sz="2400" b="0" i="0" dirty="0">
                <a:effectLst/>
                <a:latin typeface="Helvetica Neue"/>
              </a:rPr>
              <a:t>Following inferences can be made from the </a:t>
            </a:r>
            <a:r>
              <a:rPr lang="en-US" sz="2400" b="1" i="0" dirty="0">
                <a:effectLst/>
                <a:latin typeface="Helvetica Neue"/>
              </a:rPr>
              <a:t>Univariate Analysis of Categorical Variables:</a:t>
            </a:r>
          </a:p>
          <a:p>
            <a:endParaRPr lang="en-US" sz="2400" b="0" i="0" dirty="0">
              <a:effectLst/>
              <a:latin typeface="Helvetica Neue"/>
            </a:endParaRPr>
          </a:p>
          <a:p>
            <a:pPr marL="342900" indent="-342900" algn="l">
              <a:buFont typeface="Courier New" panose="02070309020205020404" pitchFamily="49" charset="0"/>
              <a:buChar char="o"/>
            </a:pPr>
            <a:r>
              <a:rPr lang="en-US" sz="2400" b="0" i="0" dirty="0">
                <a:effectLst/>
                <a:latin typeface="Helvetica Neue"/>
              </a:rPr>
              <a:t>80% applicants in the dataset are male.</a:t>
            </a:r>
          </a:p>
          <a:p>
            <a:pPr marL="342900" indent="-342900" algn="l">
              <a:buFont typeface="Courier New" panose="02070309020205020404" pitchFamily="49" charset="0"/>
              <a:buChar char="o"/>
            </a:pPr>
            <a:endParaRPr lang="en-US" sz="2400" b="0" i="0" dirty="0">
              <a:effectLst/>
              <a:latin typeface="Helvetica Neue"/>
            </a:endParaRPr>
          </a:p>
          <a:p>
            <a:pPr marL="342900" indent="-342900" algn="l">
              <a:buFont typeface="Courier New" panose="02070309020205020404" pitchFamily="49" charset="0"/>
              <a:buChar char="o"/>
            </a:pPr>
            <a:r>
              <a:rPr lang="en-US" sz="2400" b="0" i="0" dirty="0">
                <a:effectLst/>
                <a:latin typeface="Helvetica Neue"/>
              </a:rPr>
              <a:t>Around 65% of the applicants in the dataset are married.</a:t>
            </a:r>
          </a:p>
          <a:p>
            <a:pPr marL="342900" indent="-342900" algn="l">
              <a:buFont typeface="Courier New" panose="02070309020205020404" pitchFamily="49" charset="0"/>
              <a:buChar char="o"/>
            </a:pPr>
            <a:endParaRPr lang="en-US" sz="2400" b="0" i="0" dirty="0">
              <a:effectLst/>
              <a:latin typeface="Helvetica Neue"/>
            </a:endParaRPr>
          </a:p>
          <a:p>
            <a:pPr marL="342900" indent="-342900">
              <a:buFont typeface="Courier New" panose="02070309020205020404" pitchFamily="49" charset="0"/>
              <a:buChar char="o"/>
            </a:pPr>
            <a:r>
              <a:rPr lang="en-US" sz="2400" b="0" i="0" dirty="0">
                <a:effectLst/>
                <a:latin typeface="Helvetica Neue"/>
              </a:rPr>
              <a:t>Around 15% applicants in the dataset are self employed.</a:t>
            </a:r>
          </a:p>
          <a:p>
            <a:endParaRPr lang="en-US" sz="2400" b="0" i="0" dirty="0">
              <a:effectLst/>
              <a:latin typeface="Helvetica Neue"/>
            </a:endParaRPr>
          </a:p>
          <a:p>
            <a:pPr marL="342900" indent="-342900" algn="l">
              <a:buFont typeface="Courier New" panose="02070309020205020404" pitchFamily="49" charset="0"/>
              <a:buChar char="o"/>
            </a:pPr>
            <a:r>
              <a:rPr lang="en-US" sz="2400" b="0" i="0" dirty="0">
                <a:effectLst/>
                <a:latin typeface="Helvetica Neue"/>
              </a:rPr>
              <a:t>Around 85% applicants have their credit history available.</a:t>
            </a:r>
          </a:p>
          <a:p>
            <a:pPr marL="342900" indent="-342900" algn="l">
              <a:buFont typeface="Courier New" panose="02070309020205020404" pitchFamily="49" charset="0"/>
              <a:buChar char="o"/>
            </a:pPr>
            <a:endParaRPr lang="en-US" sz="2400" b="0" i="0" dirty="0">
              <a:effectLst/>
              <a:latin typeface="Helvetica Neue"/>
            </a:endParaRPr>
          </a:p>
          <a:p>
            <a:pPr marL="342900" indent="-342900" algn="l">
              <a:buFont typeface="Courier New" panose="02070309020205020404" pitchFamily="49" charset="0"/>
              <a:buChar char="o"/>
            </a:pPr>
            <a:r>
              <a:rPr lang="en-US" sz="2400" b="0" i="0" dirty="0">
                <a:effectLst/>
                <a:latin typeface="Helvetica Neue"/>
              </a:rPr>
              <a:t>Around 80% of the applicants are Graduate.</a:t>
            </a:r>
          </a:p>
          <a:p>
            <a:pPr marL="342900" indent="-342900" algn="l">
              <a:buFont typeface="Courier New" panose="02070309020205020404" pitchFamily="49" charset="0"/>
              <a:buChar char="o"/>
            </a:pPr>
            <a:endParaRPr lang="en-US" sz="2400" b="0" i="0" dirty="0">
              <a:effectLst/>
              <a:latin typeface="Helvetica Neue"/>
            </a:endParaRPr>
          </a:p>
          <a:p>
            <a:pPr marL="342900" indent="-342900" algn="l">
              <a:buFont typeface="Courier New" panose="02070309020205020404" pitchFamily="49" charset="0"/>
              <a:buChar char="o"/>
            </a:pPr>
            <a:r>
              <a:rPr lang="en-US" sz="2400" b="0" i="0" dirty="0">
                <a:effectLst/>
                <a:latin typeface="Helvetica Neue"/>
              </a:rPr>
              <a:t>Most of the applicants are having property in Semiurban area.</a:t>
            </a:r>
          </a:p>
          <a:p>
            <a:pPr marL="342900" indent="-342900" algn="l">
              <a:buFont typeface="Courier New" panose="02070309020205020404" pitchFamily="49" charset="0"/>
              <a:buChar char="o"/>
            </a:pPr>
            <a:endParaRPr lang="en-US" sz="2400" b="0" i="0" dirty="0">
              <a:effectLst/>
              <a:latin typeface="Helvetica Neue"/>
            </a:endParaRPr>
          </a:p>
        </p:txBody>
      </p:sp>
      <p:sp>
        <p:nvSpPr>
          <p:cNvPr id="18" name="TextBox 17">
            <a:extLst>
              <a:ext uri="{FF2B5EF4-FFF2-40B4-BE49-F238E27FC236}">
                <a16:creationId xmlns:a16="http://schemas.microsoft.com/office/drawing/2014/main" id="{14C02ADA-707D-E05D-9616-5EC5386B6A51}"/>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
        <p:nvSpPr>
          <p:cNvPr id="19" name="Date Placeholder 18">
            <a:extLst>
              <a:ext uri="{FF2B5EF4-FFF2-40B4-BE49-F238E27FC236}">
                <a16:creationId xmlns:a16="http://schemas.microsoft.com/office/drawing/2014/main" id="{F7891094-46A3-7752-70EC-04F086ECD690}"/>
              </a:ext>
            </a:extLst>
          </p:cNvPr>
          <p:cNvSpPr>
            <a:spLocks noGrp="1"/>
          </p:cNvSpPr>
          <p:nvPr>
            <p:ph type="dt" sz="half" idx="10"/>
          </p:nvPr>
        </p:nvSpPr>
        <p:spPr/>
        <p:txBody>
          <a:bodyPr/>
          <a:lstStyle/>
          <a:p>
            <a:fld id="{7AF6668A-531B-4899-AE77-4E08A8BD5313}" type="datetime1">
              <a:rPr lang="en-IN" smtClean="0"/>
              <a:t>19-08-2023</a:t>
            </a:fld>
            <a:endParaRPr lang="en-IN"/>
          </a:p>
        </p:txBody>
      </p:sp>
      <p:sp>
        <p:nvSpPr>
          <p:cNvPr id="20" name="Slide Number Placeholder 19">
            <a:extLst>
              <a:ext uri="{FF2B5EF4-FFF2-40B4-BE49-F238E27FC236}">
                <a16:creationId xmlns:a16="http://schemas.microsoft.com/office/drawing/2014/main" id="{D0E9FEBA-E58E-0663-4A7C-1F39F18F2CCF}"/>
              </a:ext>
            </a:extLst>
          </p:cNvPr>
          <p:cNvSpPr>
            <a:spLocks noGrp="1"/>
          </p:cNvSpPr>
          <p:nvPr>
            <p:ph type="sldNum" sz="quarter" idx="12"/>
          </p:nvPr>
        </p:nvSpPr>
        <p:spPr/>
        <p:txBody>
          <a:bodyPr/>
          <a:lstStyle/>
          <a:p>
            <a:fld id="{AC75FB7D-0DA8-40D1-BE5C-0D16C15F306D}" type="slidenum">
              <a:rPr lang="en-IN" smtClean="0"/>
              <a:t>11</a:t>
            </a:fld>
            <a:endParaRPr lang="en-IN"/>
          </a:p>
        </p:txBody>
      </p:sp>
    </p:spTree>
    <p:extLst>
      <p:ext uri="{BB962C8B-B14F-4D97-AF65-F5344CB8AC3E}">
        <p14:creationId xmlns:p14="http://schemas.microsoft.com/office/powerpoint/2010/main" val="201264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087B5C-F2A1-5B9A-26E9-99E63A9477D8}"/>
              </a:ext>
            </a:extLst>
          </p:cNvPr>
          <p:cNvSpPr txBox="1"/>
          <p:nvPr/>
        </p:nvSpPr>
        <p:spPr>
          <a:xfrm>
            <a:off x="594313" y="995422"/>
            <a:ext cx="10962950" cy="5369932"/>
          </a:xfrm>
          <a:prstGeom prst="rect">
            <a:avLst/>
          </a:prstGeom>
          <a:noFill/>
        </p:spPr>
        <p:txBody>
          <a:bodyPr wrap="square">
            <a:spAutoFit/>
          </a:bodyPr>
          <a:lstStyle/>
          <a:p>
            <a:pPr algn="just">
              <a:lnSpc>
                <a:spcPct val="120000"/>
              </a:lnSpc>
            </a:pPr>
            <a:r>
              <a:rPr lang="en-US" sz="2400" b="0" i="0" dirty="0">
                <a:effectLst/>
                <a:latin typeface="Helvetica Neue"/>
              </a:rPr>
              <a:t>Following inferences can be made from the </a:t>
            </a:r>
            <a:r>
              <a:rPr lang="en-US" sz="2400" b="1" i="0" dirty="0">
                <a:effectLst/>
                <a:latin typeface="Helvetica Neue"/>
              </a:rPr>
              <a:t>Univariate Analysis of </a:t>
            </a:r>
          </a:p>
          <a:p>
            <a:pPr algn="just">
              <a:lnSpc>
                <a:spcPct val="120000"/>
              </a:lnSpc>
            </a:pPr>
            <a:r>
              <a:rPr lang="en-US" sz="2400" b="1" i="0" dirty="0">
                <a:effectLst/>
                <a:latin typeface="Helvetica Neue"/>
              </a:rPr>
              <a:t>Numerical Variables:</a:t>
            </a:r>
            <a:endParaRPr lang="en-US" sz="2400" dirty="0">
              <a:solidFill>
                <a:srgbClr val="000000"/>
              </a:solidFill>
              <a:latin typeface="Helvetica Neue"/>
            </a:endParaRPr>
          </a:p>
          <a:p>
            <a:pPr marL="342900" indent="-342900" algn="just">
              <a:lnSpc>
                <a:spcPct val="120000"/>
              </a:lnSpc>
              <a:buFont typeface="Courier New" panose="02070309020205020404" pitchFamily="49" charset="0"/>
              <a:buChar char="o"/>
            </a:pPr>
            <a:r>
              <a:rPr lang="en-US" sz="2400" b="0" i="0" dirty="0">
                <a:solidFill>
                  <a:srgbClr val="000000"/>
                </a:solidFill>
                <a:effectLst/>
                <a:latin typeface="Helvetica Neue"/>
              </a:rPr>
              <a:t>The data in the distribution of </a:t>
            </a:r>
            <a:r>
              <a:rPr lang="en-US" sz="2400" i="0" dirty="0">
                <a:solidFill>
                  <a:srgbClr val="000000"/>
                </a:solidFill>
                <a:effectLst/>
                <a:latin typeface="Helvetica Neue"/>
              </a:rPr>
              <a:t>Applicant income &amp; </a:t>
            </a:r>
            <a:r>
              <a:rPr lang="en-US" sz="2400" i="0" dirty="0" err="1">
                <a:solidFill>
                  <a:srgbClr val="000000"/>
                </a:solidFill>
                <a:effectLst/>
                <a:latin typeface="Helvetica Neue"/>
              </a:rPr>
              <a:t>Coapplicant</a:t>
            </a:r>
            <a:r>
              <a:rPr lang="en-US" sz="2400" i="0" dirty="0">
                <a:solidFill>
                  <a:srgbClr val="000000"/>
                </a:solidFill>
                <a:effectLst/>
                <a:latin typeface="Helvetica Neue"/>
              </a:rPr>
              <a:t> </a:t>
            </a:r>
            <a:r>
              <a:rPr lang="en-US" sz="2400" b="0" i="0" dirty="0">
                <a:solidFill>
                  <a:srgbClr val="000000"/>
                </a:solidFill>
                <a:effectLst/>
                <a:latin typeface="Helvetica Neue"/>
              </a:rPr>
              <a:t>Income</a:t>
            </a:r>
            <a:r>
              <a:rPr lang="en-US" sz="2400" b="1" i="0" dirty="0">
                <a:solidFill>
                  <a:srgbClr val="000000"/>
                </a:solidFill>
                <a:effectLst/>
                <a:latin typeface="Helvetica Neue"/>
              </a:rPr>
              <a:t> </a:t>
            </a:r>
            <a:r>
              <a:rPr lang="en-US" sz="2400" b="0" i="0" dirty="0">
                <a:solidFill>
                  <a:srgbClr val="000000"/>
                </a:solidFill>
                <a:effectLst/>
                <a:latin typeface="Helvetica Neue"/>
              </a:rPr>
              <a:t>is right skewed. The boxplot confirms the presence of a lot of outliers/extreme values.</a:t>
            </a:r>
          </a:p>
          <a:p>
            <a:pPr marL="342900" indent="-342900" algn="just">
              <a:lnSpc>
                <a:spcPct val="120000"/>
              </a:lnSpc>
              <a:buFont typeface="Courier New" panose="02070309020205020404" pitchFamily="49" charset="0"/>
              <a:buChar char="o"/>
            </a:pPr>
            <a:endParaRPr lang="en-US" sz="2400" b="0" i="0" dirty="0">
              <a:solidFill>
                <a:srgbClr val="000000"/>
              </a:solidFill>
              <a:effectLst/>
              <a:latin typeface="Helvetica Neue"/>
            </a:endParaRPr>
          </a:p>
          <a:p>
            <a:pPr marL="342900" indent="-342900" algn="just">
              <a:lnSpc>
                <a:spcPct val="120000"/>
              </a:lnSpc>
              <a:buFont typeface="Courier New" panose="02070309020205020404" pitchFamily="49" charset="0"/>
              <a:buChar char="o"/>
            </a:pPr>
            <a:r>
              <a:rPr lang="en-US" sz="2400" b="0" i="0" dirty="0">
                <a:solidFill>
                  <a:srgbClr val="000000"/>
                </a:solidFill>
                <a:effectLst/>
                <a:latin typeface="Helvetica Neue"/>
              </a:rPr>
              <a:t>Most of the applicants don't have any dependents.</a:t>
            </a:r>
          </a:p>
          <a:p>
            <a:pPr marL="342900" indent="-342900" algn="just">
              <a:lnSpc>
                <a:spcPct val="120000"/>
              </a:lnSpc>
              <a:buFont typeface="Courier New" panose="02070309020205020404" pitchFamily="49" charset="0"/>
              <a:buChar char="o"/>
            </a:pPr>
            <a:endParaRPr lang="en-US" sz="2400" b="0" i="0" dirty="0">
              <a:solidFill>
                <a:srgbClr val="000000"/>
              </a:solidFill>
              <a:effectLst/>
              <a:latin typeface="Helvetica Neue"/>
            </a:endParaRPr>
          </a:p>
          <a:p>
            <a:pPr marL="342900" indent="-342900" algn="just">
              <a:lnSpc>
                <a:spcPct val="120000"/>
              </a:lnSpc>
              <a:buFont typeface="Courier New" panose="02070309020205020404" pitchFamily="49" charset="0"/>
              <a:buChar char="o"/>
            </a:pPr>
            <a:r>
              <a:rPr lang="en-US" sz="2400" b="0" i="0" dirty="0">
                <a:solidFill>
                  <a:srgbClr val="000000"/>
                </a:solidFill>
                <a:effectLst/>
                <a:latin typeface="Helvetica Neue"/>
              </a:rPr>
              <a:t>The data distribution of Loan Amount is not normall</a:t>
            </a:r>
            <a:r>
              <a:rPr lang="en-US" sz="2400" dirty="0">
                <a:solidFill>
                  <a:srgbClr val="000000"/>
                </a:solidFill>
                <a:latin typeface="Helvetica Neue"/>
              </a:rPr>
              <a:t>y distributed</a:t>
            </a:r>
            <a:r>
              <a:rPr lang="en-US" sz="2400" b="0" i="0" dirty="0">
                <a:solidFill>
                  <a:srgbClr val="000000"/>
                </a:solidFill>
                <a:effectLst/>
                <a:latin typeface="Helvetica Neue"/>
              </a:rPr>
              <a:t>. Lot of outliers is also there in the Loan amount feature.</a:t>
            </a:r>
          </a:p>
          <a:p>
            <a:pPr marL="342900" indent="-342900" algn="just">
              <a:lnSpc>
                <a:spcPct val="120000"/>
              </a:lnSpc>
              <a:buFont typeface="Courier New" panose="02070309020205020404" pitchFamily="49" charset="0"/>
              <a:buChar char="o"/>
            </a:pPr>
            <a:endParaRPr lang="en-US" sz="2400" dirty="0">
              <a:solidFill>
                <a:srgbClr val="000000"/>
              </a:solidFill>
              <a:latin typeface="Helvetica Neue"/>
            </a:endParaRPr>
          </a:p>
          <a:p>
            <a:pPr marL="342900" indent="-342900" algn="just">
              <a:lnSpc>
                <a:spcPct val="120000"/>
              </a:lnSpc>
              <a:buFont typeface="Courier New" panose="02070309020205020404" pitchFamily="49" charset="0"/>
              <a:buChar char="o"/>
            </a:pPr>
            <a:r>
              <a:rPr lang="en-US" sz="2400" b="0" i="0" dirty="0">
                <a:solidFill>
                  <a:srgbClr val="000000"/>
                </a:solidFill>
                <a:effectLst/>
                <a:latin typeface="Helvetica Neue"/>
              </a:rPr>
              <a:t>Majority of applicants have applied loan of 360 months term</a:t>
            </a:r>
          </a:p>
        </p:txBody>
      </p:sp>
      <p:sp>
        <p:nvSpPr>
          <p:cNvPr id="10" name="TextBox 9">
            <a:extLst>
              <a:ext uri="{FF2B5EF4-FFF2-40B4-BE49-F238E27FC236}">
                <a16:creationId xmlns:a16="http://schemas.microsoft.com/office/drawing/2014/main" id="{D0C345ED-37A4-716F-E368-FF181603C579}"/>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
        <p:nvSpPr>
          <p:cNvPr id="12" name="Date Placeholder 11">
            <a:extLst>
              <a:ext uri="{FF2B5EF4-FFF2-40B4-BE49-F238E27FC236}">
                <a16:creationId xmlns:a16="http://schemas.microsoft.com/office/drawing/2014/main" id="{827ADFFB-95BD-1E32-AB2D-1075BD7ED744}"/>
              </a:ext>
            </a:extLst>
          </p:cNvPr>
          <p:cNvSpPr>
            <a:spLocks noGrp="1"/>
          </p:cNvSpPr>
          <p:nvPr>
            <p:ph type="dt" sz="half" idx="10"/>
          </p:nvPr>
        </p:nvSpPr>
        <p:spPr/>
        <p:txBody>
          <a:bodyPr/>
          <a:lstStyle/>
          <a:p>
            <a:fld id="{3390B497-D3C0-4E37-97DE-04F553900F52}" type="datetime1">
              <a:rPr lang="en-IN" smtClean="0"/>
              <a:t>19-08-2023</a:t>
            </a:fld>
            <a:endParaRPr lang="en-IN"/>
          </a:p>
        </p:txBody>
      </p:sp>
      <p:sp>
        <p:nvSpPr>
          <p:cNvPr id="13" name="Slide Number Placeholder 12">
            <a:extLst>
              <a:ext uri="{FF2B5EF4-FFF2-40B4-BE49-F238E27FC236}">
                <a16:creationId xmlns:a16="http://schemas.microsoft.com/office/drawing/2014/main" id="{37A7A914-A6F5-EF70-329B-4B58AB1BEE4D}"/>
              </a:ext>
            </a:extLst>
          </p:cNvPr>
          <p:cNvSpPr>
            <a:spLocks noGrp="1"/>
          </p:cNvSpPr>
          <p:nvPr>
            <p:ph type="sldNum" sz="quarter" idx="12"/>
          </p:nvPr>
        </p:nvSpPr>
        <p:spPr/>
        <p:txBody>
          <a:bodyPr/>
          <a:lstStyle/>
          <a:p>
            <a:fld id="{AC75FB7D-0DA8-40D1-BE5C-0D16C15F306D}" type="slidenum">
              <a:rPr lang="en-IN" smtClean="0"/>
              <a:t>12</a:t>
            </a:fld>
            <a:endParaRPr lang="en-IN"/>
          </a:p>
        </p:txBody>
      </p:sp>
    </p:spTree>
    <p:extLst>
      <p:ext uri="{BB962C8B-B14F-4D97-AF65-F5344CB8AC3E}">
        <p14:creationId xmlns:p14="http://schemas.microsoft.com/office/powerpoint/2010/main" val="149322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5C40E5E-8151-8671-F6A6-0F7138EC5930}"/>
              </a:ext>
            </a:extLst>
          </p:cNvPr>
          <p:cNvSpPr txBox="1"/>
          <p:nvPr/>
        </p:nvSpPr>
        <p:spPr>
          <a:xfrm>
            <a:off x="669607" y="799116"/>
            <a:ext cx="10962950" cy="461665"/>
          </a:xfrm>
          <a:prstGeom prst="rect">
            <a:avLst/>
          </a:prstGeom>
          <a:noFill/>
        </p:spPr>
        <p:txBody>
          <a:bodyPr wrap="square">
            <a:spAutoFit/>
          </a:bodyPr>
          <a:lstStyle/>
          <a:p>
            <a:pPr algn="l"/>
            <a:r>
              <a:rPr lang="en-IN" sz="2400" i="0" dirty="0">
                <a:solidFill>
                  <a:srgbClr val="000000"/>
                </a:solidFill>
                <a:effectLst/>
                <a:latin typeface="Helvetica Neue"/>
              </a:rPr>
              <a:t>Bivariate Analysis of Categorical variable</a:t>
            </a:r>
          </a:p>
        </p:txBody>
      </p:sp>
      <p:sp>
        <p:nvSpPr>
          <p:cNvPr id="14" name="TextBox 13">
            <a:extLst>
              <a:ext uri="{FF2B5EF4-FFF2-40B4-BE49-F238E27FC236}">
                <a16:creationId xmlns:a16="http://schemas.microsoft.com/office/drawing/2014/main" id="{4E272DA0-3D99-CB4E-B84F-3207299DC9F9}"/>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18" name="Picture 17">
            <a:extLst>
              <a:ext uri="{FF2B5EF4-FFF2-40B4-BE49-F238E27FC236}">
                <a16:creationId xmlns:a16="http://schemas.microsoft.com/office/drawing/2014/main" id="{B4B84DC6-C800-E550-665D-EE1EAA946E3F}"/>
              </a:ext>
            </a:extLst>
          </p:cNvPr>
          <p:cNvPicPr>
            <a:picLocks noChangeAspect="1"/>
          </p:cNvPicPr>
          <p:nvPr/>
        </p:nvPicPr>
        <p:blipFill>
          <a:blip r:embed="rId3"/>
          <a:stretch>
            <a:fillRect/>
          </a:stretch>
        </p:blipFill>
        <p:spPr>
          <a:xfrm>
            <a:off x="1701690" y="1817616"/>
            <a:ext cx="3091992" cy="3413812"/>
          </a:xfrm>
          <a:prstGeom prst="rect">
            <a:avLst/>
          </a:prstGeom>
        </p:spPr>
      </p:pic>
      <p:sp>
        <p:nvSpPr>
          <p:cNvPr id="19" name="Date Placeholder 18">
            <a:extLst>
              <a:ext uri="{FF2B5EF4-FFF2-40B4-BE49-F238E27FC236}">
                <a16:creationId xmlns:a16="http://schemas.microsoft.com/office/drawing/2014/main" id="{47C3D4EE-7DC2-54CD-AFF4-FBF6DED7F7C9}"/>
              </a:ext>
            </a:extLst>
          </p:cNvPr>
          <p:cNvSpPr>
            <a:spLocks noGrp="1"/>
          </p:cNvSpPr>
          <p:nvPr>
            <p:ph type="dt" sz="half" idx="10"/>
          </p:nvPr>
        </p:nvSpPr>
        <p:spPr/>
        <p:txBody>
          <a:bodyPr/>
          <a:lstStyle/>
          <a:p>
            <a:fld id="{FAB29C46-08EC-4054-B988-BFDF6BB71EE6}" type="datetime1">
              <a:rPr lang="en-IN" smtClean="0"/>
              <a:t>19-08-2023</a:t>
            </a:fld>
            <a:endParaRPr lang="en-IN"/>
          </a:p>
        </p:txBody>
      </p:sp>
      <p:sp>
        <p:nvSpPr>
          <p:cNvPr id="20" name="Slide Number Placeholder 19">
            <a:extLst>
              <a:ext uri="{FF2B5EF4-FFF2-40B4-BE49-F238E27FC236}">
                <a16:creationId xmlns:a16="http://schemas.microsoft.com/office/drawing/2014/main" id="{395B3ED6-1A07-767B-1E8B-8E3A506EEDFE}"/>
              </a:ext>
            </a:extLst>
          </p:cNvPr>
          <p:cNvSpPr>
            <a:spLocks noGrp="1"/>
          </p:cNvSpPr>
          <p:nvPr>
            <p:ph type="sldNum" sz="quarter" idx="12"/>
          </p:nvPr>
        </p:nvSpPr>
        <p:spPr/>
        <p:txBody>
          <a:bodyPr/>
          <a:lstStyle/>
          <a:p>
            <a:fld id="{AC75FB7D-0DA8-40D1-BE5C-0D16C15F306D}" type="slidenum">
              <a:rPr lang="en-IN" smtClean="0"/>
              <a:t>13</a:t>
            </a:fld>
            <a:endParaRPr lang="en-IN"/>
          </a:p>
        </p:txBody>
      </p:sp>
      <p:sp>
        <p:nvSpPr>
          <p:cNvPr id="21" name="TextBox 20">
            <a:extLst>
              <a:ext uri="{FF2B5EF4-FFF2-40B4-BE49-F238E27FC236}">
                <a16:creationId xmlns:a16="http://schemas.microsoft.com/office/drawing/2014/main" id="{FDD1F76B-4B1F-D7FE-7330-3DBBA00ADB86}"/>
              </a:ext>
            </a:extLst>
          </p:cNvPr>
          <p:cNvSpPr txBox="1"/>
          <p:nvPr/>
        </p:nvSpPr>
        <p:spPr>
          <a:xfrm>
            <a:off x="1677970" y="1415581"/>
            <a:ext cx="3450211" cy="369332"/>
          </a:xfrm>
          <a:prstGeom prst="rect">
            <a:avLst/>
          </a:prstGeom>
          <a:noFill/>
        </p:spPr>
        <p:txBody>
          <a:bodyPr wrap="square" rtlCol="0">
            <a:spAutoFit/>
          </a:bodyPr>
          <a:lstStyle/>
          <a:p>
            <a:pPr algn="ctr"/>
            <a:r>
              <a:rPr lang="en-IN" b="1" dirty="0"/>
              <a:t>Loan Status by Gender</a:t>
            </a:r>
          </a:p>
        </p:txBody>
      </p:sp>
      <p:sp>
        <p:nvSpPr>
          <p:cNvPr id="3" name="TextBox 2">
            <a:extLst>
              <a:ext uri="{FF2B5EF4-FFF2-40B4-BE49-F238E27FC236}">
                <a16:creationId xmlns:a16="http://schemas.microsoft.com/office/drawing/2014/main" id="{3303B0DD-F284-01E7-7878-F882F32E2259}"/>
              </a:ext>
            </a:extLst>
          </p:cNvPr>
          <p:cNvSpPr txBox="1"/>
          <p:nvPr/>
        </p:nvSpPr>
        <p:spPr>
          <a:xfrm>
            <a:off x="521734" y="5644612"/>
            <a:ext cx="5341738" cy="646331"/>
          </a:xfrm>
          <a:prstGeom prst="rect">
            <a:avLst/>
          </a:prstGeom>
          <a:noFill/>
          <a:ln>
            <a:solidFill>
              <a:schemeClr val="accent1"/>
            </a:solidFill>
          </a:ln>
        </p:spPr>
        <p:txBody>
          <a:bodyPr wrap="square">
            <a:spAutoFit/>
          </a:bodyPr>
          <a:lstStyle/>
          <a:p>
            <a:r>
              <a:rPr lang="en-US" dirty="0"/>
              <a:t>P</a:t>
            </a:r>
            <a:r>
              <a:rPr lang="en-US" sz="1800" dirty="0"/>
              <a:t>roportion of male and female applicants is more or less the same for both approved and unapproved loans</a:t>
            </a:r>
            <a:endParaRPr lang="en-IN" dirty="0"/>
          </a:p>
        </p:txBody>
      </p:sp>
      <p:sp>
        <p:nvSpPr>
          <p:cNvPr id="4" name="Arrow: Down 3">
            <a:extLst>
              <a:ext uri="{FF2B5EF4-FFF2-40B4-BE49-F238E27FC236}">
                <a16:creationId xmlns:a16="http://schemas.microsoft.com/office/drawing/2014/main" id="{8C322A04-28F9-B449-8084-3EBC48900A70}"/>
              </a:ext>
            </a:extLst>
          </p:cNvPr>
          <p:cNvSpPr/>
          <p:nvPr/>
        </p:nvSpPr>
        <p:spPr>
          <a:xfrm>
            <a:off x="3073290" y="5208882"/>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46B64DB-5067-9811-4370-1AEFD50F12B0}"/>
              </a:ext>
            </a:extLst>
          </p:cNvPr>
          <p:cNvPicPr>
            <a:picLocks noChangeAspect="1"/>
          </p:cNvPicPr>
          <p:nvPr/>
        </p:nvPicPr>
        <p:blipFill>
          <a:blip r:embed="rId4"/>
          <a:stretch>
            <a:fillRect/>
          </a:stretch>
        </p:blipFill>
        <p:spPr>
          <a:xfrm>
            <a:off x="7580025" y="1998482"/>
            <a:ext cx="3054110" cy="3035411"/>
          </a:xfrm>
          <a:prstGeom prst="rect">
            <a:avLst/>
          </a:prstGeom>
        </p:spPr>
      </p:pic>
      <p:sp>
        <p:nvSpPr>
          <p:cNvPr id="6" name="Arrow: Down 5">
            <a:extLst>
              <a:ext uri="{FF2B5EF4-FFF2-40B4-BE49-F238E27FC236}">
                <a16:creationId xmlns:a16="http://schemas.microsoft.com/office/drawing/2014/main" id="{728526D2-6BB3-3A42-11BB-8C186C504B2B}"/>
              </a:ext>
            </a:extLst>
          </p:cNvPr>
          <p:cNvSpPr/>
          <p:nvPr/>
        </p:nvSpPr>
        <p:spPr>
          <a:xfrm>
            <a:off x="9066651" y="5033893"/>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2198279-F502-330B-9504-932068E350E0}"/>
              </a:ext>
            </a:extLst>
          </p:cNvPr>
          <p:cNvSpPr txBox="1"/>
          <p:nvPr/>
        </p:nvSpPr>
        <p:spPr>
          <a:xfrm>
            <a:off x="6328530" y="5644612"/>
            <a:ext cx="5720530" cy="646331"/>
          </a:xfrm>
          <a:prstGeom prst="rect">
            <a:avLst/>
          </a:prstGeom>
          <a:noFill/>
          <a:ln>
            <a:solidFill>
              <a:schemeClr val="accent1"/>
            </a:solidFill>
          </a:ln>
        </p:spPr>
        <p:txBody>
          <a:bodyPr wrap="square">
            <a:spAutoFit/>
          </a:bodyPr>
          <a:lstStyle/>
          <a:p>
            <a:r>
              <a:rPr lang="en-US" dirty="0"/>
              <a:t>P</a:t>
            </a:r>
            <a:r>
              <a:rPr lang="en-US" sz="1800" dirty="0"/>
              <a:t>ortion of married applicants is higher for approved loans. This contradicts our hypothesis</a:t>
            </a:r>
            <a:endParaRPr lang="en-IN" dirty="0"/>
          </a:p>
        </p:txBody>
      </p:sp>
      <p:sp>
        <p:nvSpPr>
          <p:cNvPr id="8" name="TextBox 7">
            <a:extLst>
              <a:ext uri="{FF2B5EF4-FFF2-40B4-BE49-F238E27FC236}">
                <a16:creationId xmlns:a16="http://schemas.microsoft.com/office/drawing/2014/main" id="{978EF0F4-A973-1E41-071E-F43E2FE9764A}"/>
              </a:ext>
            </a:extLst>
          </p:cNvPr>
          <p:cNvSpPr txBox="1"/>
          <p:nvPr/>
        </p:nvSpPr>
        <p:spPr>
          <a:xfrm>
            <a:off x="7430388" y="1420655"/>
            <a:ext cx="3450211" cy="369332"/>
          </a:xfrm>
          <a:prstGeom prst="rect">
            <a:avLst/>
          </a:prstGeom>
          <a:noFill/>
        </p:spPr>
        <p:txBody>
          <a:bodyPr wrap="square" rtlCol="0">
            <a:spAutoFit/>
          </a:bodyPr>
          <a:lstStyle/>
          <a:p>
            <a:pPr algn="ctr"/>
            <a:r>
              <a:rPr lang="en-IN" b="1" dirty="0"/>
              <a:t>Loan Status by Marital status</a:t>
            </a:r>
          </a:p>
        </p:txBody>
      </p:sp>
    </p:spTree>
    <p:extLst>
      <p:ext uri="{BB962C8B-B14F-4D97-AF65-F5344CB8AC3E}">
        <p14:creationId xmlns:p14="http://schemas.microsoft.com/office/powerpoint/2010/main" val="336436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
        <p:nvSpPr>
          <p:cNvPr id="5" name="TextBox 4">
            <a:extLst>
              <a:ext uri="{FF2B5EF4-FFF2-40B4-BE49-F238E27FC236}">
                <a16:creationId xmlns:a16="http://schemas.microsoft.com/office/drawing/2014/main" id="{CD15B094-0CCA-F5A2-0548-9C4AFD2BD8F7}"/>
              </a:ext>
            </a:extLst>
          </p:cNvPr>
          <p:cNvSpPr txBox="1"/>
          <p:nvPr/>
        </p:nvSpPr>
        <p:spPr>
          <a:xfrm>
            <a:off x="669607" y="5201251"/>
            <a:ext cx="5426393" cy="861774"/>
          </a:xfrm>
          <a:prstGeom prst="rect">
            <a:avLst/>
          </a:prstGeom>
          <a:noFill/>
          <a:ln>
            <a:solidFill>
              <a:schemeClr val="accent1"/>
            </a:solidFill>
          </a:ln>
        </p:spPr>
        <p:txBody>
          <a:bodyPr wrap="square">
            <a:spAutoFit/>
          </a:bodyPr>
          <a:lstStyle/>
          <a:p>
            <a:pPr algn="just"/>
            <a:r>
              <a:rPr lang="en-US" sz="1400" dirty="0">
                <a:solidFill>
                  <a:srgbClr val="000000"/>
                </a:solidFill>
                <a:latin typeface="Helvetica Neue"/>
              </a:rPr>
              <a:t>Applicants with 2 dependents have higher loan acceptance than no dependents. </a:t>
            </a:r>
            <a:r>
              <a:rPr lang="en-US" sz="1400" b="0" i="0" dirty="0">
                <a:solidFill>
                  <a:srgbClr val="000000"/>
                </a:solidFill>
                <a:effectLst/>
                <a:latin typeface="Helvetica Neue"/>
              </a:rPr>
              <a:t>Distribution of applicants with 1 or 3+ dependents is similar. This show no conclusive significance</a:t>
            </a:r>
            <a:endParaRPr lang="en-US" sz="1400" dirty="0">
              <a:solidFill>
                <a:srgbClr val="000000"/>
              </a:solidFill>
              <a:latin typeface="Helvetica Neue"/>
            </a:endParaRPr>
          </a:p>
          <a:p>
            <a:pPr algn="just"/>
            <a:endParaRPr lang="en-US" sz="800" dirty="0">
              <a:solidFill>
                <a:srgbClr val="000000"/>
              </a:solidFill>
              <a:latin typeface="Helvetica Neue"/>
            </a:endParaRPr>
          </a:p>
        </p:txBody>
      </p:sp>
      <p:pic>
        <p:nvPicPr>
          <p:cNvPr id="7" name="Picture 6">
            <a:extLst>
              <a:ext uri="{FF2B5EF4-FFF2-40B4-BE49-F238E27FC236}">
                <a16:creationId xmlns:a16="http://schemas.microsoft.com/office/drawing/2014/main" id="{15CE6820-FDD1-4E35-00C6-2E7E668DF9A6}"/>
              </a:ext>
            </a:extLst>
          </p:cNvPr>
          <p:cNvPicPr>
            <a:picLocks noChangeAspect="1"/>
          </p:cNvPicPr>
          <p:nvPr/>
        </p:nvPicPr>
        <p:blipFill>
          <a:blip r:embed="rId2"/>
          <a:stretch>
            <a:fillRect/>
          </a:stretch>
        </p:blipFill>
        <p:spPr>
          <a:xfrm>
            <a:off x="1508592" y="1295989"/>
            <a:ext cx="3360384" cy="3239892"/>
          </a:xfrm>
          <a:prstGeom prst="rect">
            <a:avLst/>
          </a:prstGeom>
        </p:spPr>
      </p:pic>
      <p:sp>
        <p:nvSpPr>
          <p:cNvPr id="8" name="Date Placeholder 7">
            <a:extLst>
              <a:ext uri="{FF2B5EF4-FFF2-40B4-BE49-F238E27FC236}">
                <a16:creationId xmlns:a16="http://schemas.microsoft.com/office/drawing/2014/main" id="{C6C158E7-978C-2328-218E-15CBE803B093}"/>
              </a:ext>
            </a:extLst>
          </p:cNvPr>
          <p:cNvSpPr>
            <a:spLocks noGrp="1"/>
          </p:cNvSpPr>
          <p:nvPr>
            <p:ph type="dt" sz="half" idx="10"/>
          </p:nvPr>
        </p:nvSpPr>
        <p:spPr/>
        <p:txBody>
          <a:bodyPr/>
          <a:lstStyle/>
          <a:p>
            <a:fld id="{5C1B30F5-2010-4BFD-AA24-C54BA2C7B2AE}" type="datetime1">
              <a:rPr lang="en-IN" smtClean="0"/>
              <a:t>19-08-2023</a:t>
            </a:fld>
            <a:endParaRPr lang="en-IN"/>
          </a:p>
        </p:txBody>
      </p:sp>
      <p:sp>
        <p:nvSpPr>
          <p:cNvPr id="9" name="Slide Number Placeholder 8">
            <a:extLst>
              <a:ext uri="{FF2B5EF4-FFF2-40B4-BE49-F238E27FC236}">
                <a16:creationId xmlns:a16="http://schemas.microsoft.com/office/drawing/2014/main" id="{6C961F45-9F1B-EF0C-FFE2-DF26647E62E5}"/>
              </a:ext>
            </a:extLst>
          </p:cNvPr>
          <p:cNvSpPr>
            <a:spLocks noGrp="1"/>
          </p:cNvSpPr>
          <p:nvPr>
            <p:ph type="sldNum" sz="quarter" idx="12"/>
          </p:nvPr>
        </p:nvSpPr>
        <p:spPr/>
        <p:txBody>
          <a:bodyPr/>
          <a:lstStyle/>
          <a:p>
            <a:fld id="{AC75FB7D-0DA8-40D1-BE5C-0D16C15F306D}" type="slidenum">
              <a:rPr lang="en-IN" smtClean="0"/>
              <a:t>14</a:t>
            </a:fld>
            <a:endParaRPr lang="en-IN"/>
          </a:p>
        </p:txBody>
      </p:sp>
      <p:sp>
        <p:nvSpPr>
          <p:cNvPr id="10" name="TextBox 9">
            <a:extLst>
              <a:ext uri="{FF2B5EF4-FFF2-40B4-BE49-F238E27FC236}">
                <a16:creationId xmlns:a16="http://schemas.microsoft.com/office/drawing/2014/main" id="{844008E7-291E-C1EF-117F-AC09140E6C59}"/>
              </a:ext>
            </a:extLst>
          </p:cNvPr>
          <p:cNvSpPr txBox="1"/>
          <p:nvPr/>
        </p:nvSpPr>
        <p:spPr>
          <a:xfrm>
            <a:off x="1320173" y="894943"/>
            <a:ext cx="3737221" cy="369332"/>
          </a:xfrm>
          <a:prstGeom prst="rect">
            <a:avLst/>
          </a:prstGeom>
          <a:noFill/>
        </p:spPr>
        <p:txBody>
          <a:bodyPr wrap="square" rtlCol="0">
            <a:spAutoFit/>
          </a:bodyPr>
          <a:lstStyle/>
          <a:p>
            <a:pPr algn="ctr"/>
            <a:r>
              <a:rPr lang="en-IN" b="1" dirty="0"/>
              <a:t>Loan Status by Dependents</a:t>
            </a:r>
          </a:p>
        </p:txBody>
      </p:sp>
      <p:sp>
        <p:nvSpPr>
          <p:cNvPr id="2" name="Arrow: Down 1">
            <a:extLst>
              <a:ext uri="{FF2B5EF4-FFF2-40B4-BE49-F238E27FC236}">
                <a16:creationId xmlns:a16="http://schemas.microsoft.com/office/drawing/2014/main" id="{33C96D0E-C948-1763-35C0-BE987165AD65}"/>
              </a:ext>
            </a:extLst>
          </p:cNvPr>
          <p:cNvSpPr/>
          <p:nvPr/>
        </p:nvSpPr>
        <p:spPr>
          <a:xfrm>
            <a:off x="3023890" y="4650701"/>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835F07E-EDF0-F01D-BBD7-DA658D7EBD18}"/>
              </a:ext>
            </a:extLst>
          </p:cNvPr>
          <p:cNvPicPr>
            <a:picLocks noChangeAspect="1"/>
          </p:cNvPicPr>
          <p:nvPr/>
        </p:nvPicPr>
        <p:blipFill>
          <a:blip r:embed="rId3"/>
          <a:stretch>
            <a:fillRect/>
          </a:stretch>
        </p:blipFill>
        <p:spPr>
          <a:xfrm>
            <a:off x="7759794" y="1264275"/>
            <a:ext cx="2978871" cy="3462415"/>
          </a:xfrm>
          <a:prstGeom prst="rect">
            <a:avLst/>
          </a:prstGeom>
        </p:spPr>
      </p:pic>
      <p:sp>
        <p:nvSpPr>
          <p:cNvPr id="11" name="TextBox 10">
            <a:extLst>
              <a:ext uri="{FF2B5EF4-FFF2-40B4-BE49-F238E27FC236}">
                <a16:creationId xmlns:a16="http://schemas.microsoft.com/office/drawing/2014/main" id="{0CB8AF0A-2095-6E5E-D0D6-39D8066B0AFB}"/>
              </a:ext>
            </a:extLst>
          </p:cNvPr>
          <p:cNvSpPr txBox="1"/>
          <p:nvPr/>
        </p:nvSpPr>
        <p:spPr>
          <a:xfrm>
            <a:off x="6536032" y="5539805"/>
            <a:ext cx="5426393" cy="523220"/>
          </a:xfrm>
          <a:prstGeom prst="rect">
            <a:avLst/>
          </a:prstGeom>
          <a:noFill/>
          <a:ln>
            <a:solidFill>
              <a:schemeClr val="accent1"/>
            </a:solidFill>
          </a:ln>
        </p:spPr>
        <p:txBody>
          <a:bodyPr wrap="square">
            <a:spAutoFit/>
          </a:bodyPr>
          <a:lstStyle/>
          <a:p>
            <a:r>
              <a:rPr lang="en-US" sz="1400" i="0" dirty="0">
                <a:solidFill>
                  <a:srgbClr val="000000"/>
                </a:solidFill>
                <a:effectLst/>
                <a:latin typeface="Helvetica Neue"/>
              </a:rPr>
              <a:t>The portion of Graduates have higher loan approvals than non graduates. This supports our hypothesis.</a:t>
            </a:r>
            <a:endParaRPr lang="en-IN" sz="1400" dirty="0"/>
          </a:p>
        </p:txBody>
      </p:sp>
      <p:sp>
        <p:nvSpPr>
          <p:cNvPr id="12" name="Arrow: Down 11">
            <a:extLst>
              <a:ext uri="{FF2B5EF4-FFF2-40B4-BE49-F238E27FC236}">
                <a16:creationId xmlns:a16="http://schemas.microsoft.com/office/drawing/2014/main" id="{D5C86191-599C-5C46-0651-EC6C85078686}"/>
              </a:ext>
            </a:extLst>
          </p:cNvPr>
          <p:cNvSpPr/>
          <p:nvPr/>
        </p:nvSpPr>
        <p:spPr>
          <a:xfrm>
            <a:off x="9247808" y="4765521"/>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2B55A3A-F106-B1EB-5736-63DAC28E9762}"/>
              </a:ext>
            </a:extLst>
          </p:cNvPr>
          <p:cNvSpPr txBox="1"/>
          <p:nvPr/>
        </p:nvSpPr>
        <p:spPr>
          <a:xfrm>
            <a:off x="7522702" y="970950"/>
            <a:ext cx="3450211" cy="369332"/>
          </a:xfrm>
          <a:prstGeom prst="rect">
            <a:avLst/>
          </a:prstGeom>
          <a:noFill/>
        </p:spPr>
        <p:txBody>
          <a:bodyPr wrap="square" rtlCol="0">
            <a:spAutoFit/>
          </a:bodyPr>
          <a:lstStyle/>
          <a:p>
            <a:pPr algn="ctr"/>
            <a:r>
              <a:rPr lang="en-IN" b="1" dirty="0"/>
              <a:t>Loan Status by Education</a:t>
            </a:r>
          </a:p>
        </p:txBody>
      </p:sp>
    </p:spTree>
    <p:extLst>
      <p:ext uri="{BB962C8B-B14F-4D97-AF65-F5344CB8AC3E}">
        <p14:creationId xmlns:p14="http://schemas.microsoft.com/office/powerpoint/2010/main" val="128114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4" name="Picture 3">
            <a:extLst>
              <a:ext uri="{FF2B5EF4-FFF2-40B4-BE49-F238E27FC236}">
                <a16:creationId xmlns:a16="http://schemas.microsoft.com/office/drawing/2014/main" id="{D9ACF502-B8E9-9DBB-3D9C-50C858BD83DF}"/>
              </a:ext>
            </a:extLst>
          </p:cNvPr>
          <p:cNvPicPr>
            <a:picLocks noChangeAspect="1"/>
          </p:cNvPicPr>
          <p:nvPr/>
        </p:nvPicPr>
        <p:blipFill>
          <a:blip r:embed="rId2"/>
          <a:stretch>
            <a:fillRect/>
          </a:stretch>
        </p:blipFill>
        <p:spPr>
          <a:xfrm>
            <a:off x="669607" y="1376609"/>
            <a:ext cx="3265110" cy="3110550"/>
          </a:xfrm>
          <a:prstGeom prst="rect">
            <a:avLst/>
          </a:prstGeom>
        </p:spPr>
      </p:pic>
      <p:sp>
        <p:nvSpPr>
          <p:cNvPr id="7" name="Date Placeholder 6">
            <a:extLst>
              <a:ext uri="{FF2B5EF4-FFF2-40B4-BE49-F238E27FC236}">
                <a16:creationId xmlns:a16="http://schemas.microsoft.com/office/drawing/2014/main" id="{99E27A25-ED28-F9A3-24A7-0B500196311D}"/>
              </a:ext>
            </a:extLst>
          </p:cNvPr>
          <p:cNvSpPr>
            <a:spLocks noGrp="1"/>
          </p:cNvSpPr>
          <p:nvPr>
            <p:ph type="dt" sz="half" idx="10"/>
          </p:nvPr>
        </p:nvSpPr>
        <p:spPr/>
        <p:txBody>
          <a:bodyPr/>
          <a:lstStyle/>
          <a:p>
            <a:fld id="{1B78568F-F43E-432D-AF44-711124596D0E}" type="datetime1">
              <a:rPr lang="en-IN" smtClean="0"/>
              <a:t>19-08-2023</a:t>
            </a:fld>
            <a:endParaRPr lang="en-IN"/>
          </a:p>
        </p:txBody>
      </p:sp>
      <p:sp>
        <p:nvSpPr>
          <p:cNvPr id="8" name="Slide Number Placeholder 7">
            <a:extLst>
              <a:ext uri="{FF2B5EF4-FFF2-40B4-BE49-F238E27FC236}">
                <a16:creationId xmlns:a16="http://schemas.microsoft.com/office/drawing/2014/main" id="{5E0B0AD2-A80F-1607-FD06-816912A07D4B}"/>
              </a:ext>
            </a:extLst>
          </p:cNvPr>
          <p:cNvSpPr>
            <a:spLocks noGrp="1"/>
          </p:cNvSpPr>
          <p:nvPr>
            <p:ph type="sldNum" sz="quarter" idx="12"/>
          </p:nvPr>
        </p:nvSpPr>
        <p:spPr/>
        <p:txBody>
          <a:bodyPr/>
          <a:lstStyle/>
          <a:p>
            <a:fld id="{AC75FB7D-0DA8-40D1-BE5C-0D16C15F306D}" type="slidenum">
              <a:rPr lang="en-IN" smtClean="0"/>
              <a:t>15</a:t>
            </a:fld>
            <a:endParaRPr lang="en-IN"/>
          </a:p>
        </p:txBody>
      </p:sp>
      <p:sp>
        <p:nvSpPr>
          <p:cNvPr id="9" name="TextBox 8">
            <a:extLst>
              <a:ext uri="{FF2B5EF4-FFF2-40B4-BE49-F238E27FC236}">
                <a16:creationId xmlns:a16="http://schemas.microsoft.com/office/drawing/2014/main" id="{FBFDA1E4-0B1E-0BDB-CF14-9D51EC984CD3}"/>
              </a:ext>
            </a:extLst>
          </p:cNvPr>
          <p:cNvSpPr txBox="1"/>
          <p:nvPr/>
        </p:nvSpPr>
        <p:spPr>
          <a:xfrm>
            <a:off x="825548" y="917322"/>
            <a:ext cx="3450211" cy="369332"/>
          </a:xfrm>
          <a:prstGeom prst="rect">
            <a:avLst/>
          </a:prstGeom>
          <a:noFill/>
        </p:spPr>
        <p:txBody>
          <a:bodyPr wrap="square" rtlCol="0">
            <a:spAutoFit/>
          </a:bodyPr>
          <a:lstStyle/>
          <a:p>
            <a:pPr algn="ctr"/>
            <a:r>
              <a:rPr lang="en-IN" b="1" dirty="0"/>
              <a:t>Loan Status by </a:t>
            </a:r>
            <a:r>
              <a:rPr lang="en-IN" b="1" dirty="0" err="1"/>
              <a:t>Selfemployment</a:t>
            </a:r>
            <a:endParaRPr lang="en-IN" b="1" dirty="0"/>
          </a:p>
        </p:txBody>
      </p:sp>
      <p:pic>
        <p:nvPicPr>
          <p:cNvPr id="2" name="Picture 1">
            <a:extLst>
              <a:ext uri="{FF2B5EF4-FFF2-40B4-BE49-F238E27FC236}">
                <a16:creationId xmlns:a16="http://schemas.microsoft.com/office/drawing/2014/main" id="{FF0E7610-3F18-7304-E6D6-186E5D7F9435}"/>
              </a:ext>
            </a:extLst>
          </p:cNvPr>
          <p:cNvPicPr>
            <a:picLocks noChangeAspect="1"/>
          </p:cNvPicPr>
          <p:nvPr/>
        </p:nvPicPr>
        <p:blipFill>
          <a:blip r:embed="rId3"/>
          <a:stretch>
            <a:fillRect/>
          </a:stretch>
        </p:blipFill>
        <p:spPr>
          <a:xfrm>
            <a:off x="7611147" y="1337666"/>
            <a:ext cx="3265111" cy="3188435"/>
          </a:xfrm>
          <a:prstGeom prst="rect">
            <a:avLst/>
          </a:prstGeom>
        </p:spPr>
      </p:pic>
      <p:sp>
        <p:nvSpPr>
          <p:cNvPr id="5" name="TextBox 4">
            <a:extLst>
              <a:ext uri="{FF2B5EF4-FFF2-40B4-BE49-F238E27FC236}">
                <a16:creationId xmlns:a16="http://schemas.microsoft.com/office/drawing/2014/main" id="{E7F1746E-7905-E587-9051-55943B1CE3D0}"/>
              </a:ext>
            </a:extLst>
          </p:cNvPr>
          <p:cNvSpPr txBox="1"/>
          <p:nvPr/>
        </p:nvSpPr>
        <p:spPr>
          <a:xfrm>
            <a:off x="7407831" y="1007277"/>
            <a:ext cx="3671741" cy="369332"/>
          </a:xfrm>
          <a:prstGeom prst="rect">
            <a:avLst/>
          </a:prstGeom>
          <a:noFill/>
        </p:spPr>
        <p:txBody>
          <a:bodyPr wrap="square" rtlCol="0">
            <a:spAutoFit/>
          </a:bodyPr>
          <a:lstStyle/>
          <a:p>
            <a:pPr algn="ctr"/>
            <a:r>
              <a:rPr lang="en-IN" b="1" dirty="0"/>
              <a:t>Loan Status by Credit History</a:t>
            </a:r>
          </a:p>
        </p:txBody>
      </p:sp>
      <p:sp>
        <p:nvSpPr>
          <p:cNvPr id="11" name="TextBox 10">
            <a:extLst>
              <a:ext uri="{FF2B5EF4-FFF2-40B4-BE49-F238E27FC236}">
                <a16:creationId xmlns:a16="http://schemas.microsoft.com/office/drawing/2014/main" id="{6A7FE0CA-1172-188E-DB79-C38B93FF10B4}"/>
              </a:ext>
            </a:extLst>
          </p:cNvPr>
          <p:cNvSpPr txBox="1"/>
          <p:nvPr/>
        </p:nvSpPr>
        <p:spPr>
          <a:xfrm>
            <a:off x="6572720" y="5400286"/>
            <a:ext cx="5059837" cy="523220"/>
          </a:xfrm>
          <a:prstGeom prst="rect">
            <a:avLst/>
          </a:prstGeom>
          <a:noFill/>
          <a:ln>
            <a:solidFill>
              <a:schemeClr val="accent1"/>
            </a:solidFill>
          </a:ln>
        </p:spPr>
        <p:txBody>
          <a:bodyPr wrap="square">
            <a:spAutoFit/>
          </a:bodyPr>
          <a:lstStyle/>
          <a:p>
            <a:r>
              <a:rPr lang="en-US" sz="1400" b="0" i="0" dirty="0">
                <a:solidFill>
                  <a:srgbClr val="000000"/>
                </a:solidFill>
                <a:effectLst/>
                <a:latin typeface="Helvetica Neue"/>
              </a:rPr>
              <a:t>It seems people with a credit history as 1 are more likely to get their loans approved. </a:t>
            </a:r>
          </a:p>
        </p:txBody>
      </p:sp>
      <p:sp>
        <p:nvSpPr>
          <p:cNvPr id="12" name="TextBox 11">
            <a:extLst>
              <a:ext uri="{FF2B5EF4-FFF2-40B4-BE49-F238E27FC236}">
                <a16:creationId xmlns:a16="http://schemas.microsoft.com/office/drawing/2014/main" id="{E7748254-2BF7-EF64-3042-3342A74E77AB}"/>
              </a:ext>
            </a:extLst>
          </p:cNvPr>
          <p:cNvSpPr txBox="1"/>
          <p:nvPr/>
        </p:nvSpPr>
        <p:spPr>
          <a:xfrm>
            <a:off x="475746" y="5400286"/>
            <a:ext cx="5059837" cy="523220"/>
          </a:xfrm>
          <a:prstGeom prst="rect">
            <a:avLst/>
          </a:prstGeom>
          <a:noFill/>
          <a:ln>
            <a:solidFill>
              <a:schemeClr val="accent1"/>
            </a:solidFill>
          </a:ln>
        </p:spPr>
        <p:txBody>
          <a:bodyPr wrap="square">
            <a:spAutoFit/>
          </a:bodyPr>
          <a:lstStyle/>
          <a:p>
            <a:r>
              <a:rPr lang="en-US" sz="1400" dirty="0">
                <a:solidFill>
                  <a:srgbClr val="000000"/>
                </a:solidFill>
                <a:latin typeface="Helvetica Neue"/>
              </a:rPr>
              <a:t>It shows no impact of self employment on target feature. This Contradicts our hypothesis</a:t>
            </a:r>
            <a:endParaRPr lang="en-US" sz="1400" b="0" i="0" dirty="0">
              <a:solidFill>
                <a:srgbClr val="000000"/>
              </a:solidFill>
              <a:effectLst/>
              <a:latin typeface="Helvetica Neue"/>
            </a:endParaRPr>
          </a:p>
        </p:txBody>
      </p:sp>
      <p:sp>
        <p:nvSpPr>
          <p:cNvPr id="13" name="Arrow: Down 12">
            <a:extLst>
              <a:ext uri="{FF2B5EF4-FFF2-40B4-BE49-F238E27FC236}">
                <a16:creationId xmlns:a16="http://schemas.microsoft.com/office/drawing/2014/main" id="{A4FCFF9B-4928-EA60-AE61-853C67B6BD45}"/>
              </a:ext>
            </a:extLst>
          </p:cNvPr>
          <p:cNvSpPr/>
          <p:nvPr/>
        </p:nvSpPr>
        <p:spPr>
          <a:xfrm>
            <a:off x="2385760" y="4749046"/>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A8142975-5C20-A1AC-855C-394223958620}"/>
              </a:ext>
            </a:extLst>
          </p:cNvPr>
          <p:cNvSpPr/>
          <p:nvPr/>
        </p:nvSpPr>
        <p:spPr>
          <a:xfrm>
            <a:off x="9272608" y="4749046"/>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412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4" name="Picture 3">
            <a:extLst>
              <a:ext uri="{FF2B5EF4-FFF2-40B4-BE49-F238E27FC236}">
                <a16:creationId xmlns:a16="http://schemas.microsoft.com/office/drawing/2014/main" id="{3B974672-0A8B-6F79-D1AD-0337327D70C2}"/>
              </a:ext>
            </a:extLst>
          </p:cNvPr>
          <p:cNvPicPr>
            <a:picLocks noChangeAspect="1"/>
          </p:cNvPicPr>
          <p:nvPr/>
        </p:nvPicPr>
        <p:blipFill>
          <a:blip r:embed="rId2"/>
          <a:stretch>
            <a:fillRect/>
          </a:stretch>
        </p:blipFill>
        <p:spPr>
          <a:xfrm>
            <a:off x="7499595" y="1594421"/>
            <a:ext cx="4132962" cy="4425849"/>
          </a:xfrm>
          <a:prstGeom prst="rect">
            <a:avLst/>
          </a:prstGeom>
        </p:spPr>
      </p:pic>
      <p:sp>
        <p:nvSpPr>
          <p:cNvPr id="6" name="TextBox 5">
            <a:extLst>
              <a:ext uri="{FF2B5EF4-FFF2-40B4-BE49-F238E27FC236}">
                <a16:creationId xmlns:a16="http://schemas.microsoft.com/office/drawing/2014/main" id="{959FACF5-B712-4ADA-E06C-82CBC8BD9DEB}"/>
              </a:ext>
            </a:extLst>
          </p:cNvPr>
          <p:cNvSpPr txBox="1"/>
          <p:nvPr/>
        </p:nvSpPr>
        <p:spPr>
          <a:xfrm>
            <a:off x="669607" y="1433122"/>
            <a:ext cx="6094428" cy="3046988"/>
          </a:xfrm>
          <a:prstGeom prst="rect">
            <a:avLst/>
          </a:prstGeom>
          <a:noFill/>
        </p:spPr>
        <p:txBody>
          <a:bodyPr wrap="square">
            <a:spAutoFit/>
          </a:bodyPr>
          <a:lstStyle/>
          <a:p>
            <a:pPr marL="342900" indent="-342900">
              <a:buFont typeface="Wingdings" panose="05000000000000000000" pitchFamily="2" charset="2"/>
              <a:buChar char="q"/>
            </a:pPr>
            <a:r>
              <a:rPr lang="en-US" sz="2400" b="0" i="0" dirty="0">
                <a:solidFill>
                  <a:srgbClr val="000000"/>
                </a:solidFill>
                <a:effectLst/>
                <a:latin typeface="Helvetica Neue"/>
              </a:rPr>
              <a:t>It can be inferred that the proportion of loans getting approved in the semi-urban area is higher as compared to that in rural or urban areas.</a:t>
            </a:r>
          </a:p>
          <a:p>
            <a:pPr marL="342900" indent="-342900">
              <a:buFont typeface="Wingdings" panose="05000000000000000000" pitchFamily="2" charset="2"/>
              <a:buChar char="q"/>
            </a:pPr>
            <a:endParaRPr lang="en-US" sz="2400" dirty="0">
              <a:solidFill>
                <a:srgbClr val="000000"/>
              </a:solidFill>
              <a:latin typeface="Helvetica Neue"/>
            </a:endParaRPr>
          </a:p>
          <a:p>
            <a:pPr marL="342900" indent="-342900">
              <a:buFont typeface="Wingdings" panose="05000000000000000000" pitchFamily="2" charset="2"/>
              <a:buChar char="q"/>
            </a:pPr>
            <a:r>
              <a:rPr lang="en-US" sz="2400" b="1" dirty="0">
                <a:solidFill>
                  <a:srgbClr val="000000"/>
                </a:solidFill>
                <a:latin typeface="Helvetica Neue"/>
              </a:rPr>
              <a:t>This contradicts our hypothesis </a:t>
            </a:r>
            <a:r>
              <a:rPr lang="en-US" sz="2400" dirty="0">
                <a:solidFill>
                  <a:srgbClr val="000000"/>
                </a:solidFill>
                <a:latin typeface="Helvetica Neue"/>
              </a:rPr>
              <a:t>which says Property area have low impact on Loan approval.</a:t>
            </a:r>
            <a:endParaRPr lang="en-IN" sz="2400" dirty="0"/>
          </a:p>
        </p:txBody>
      </p:sp>
      <p:sp>
        <p:nvSpPr>
          <p:cNvPr id="7" name="Date Placeholder 6">
            <a:extLst>
              <a:ext uri="{FF2B5EF4-FFF2-40B4-BE49-F238E27FC236}">
                <a16:creationId xmlns:a16="http://schemas.microsoft.com/office/drawing/2014/main" id="{68D97185-7922-5C42-9B91-666E89AF2552}"/>
              </a:ext>
            </a:extLst>
          </p:cNvPr>
          <p:cNvSpPr>
            <a:spLocks noGrp="1"/>
          </p:cNvSpPr>
          <p:nvPr>
            <p:ph type="dt" sz="half" idx="10"/>
          </p:nvPr>
        </p:nvSpPr>
        <p:spPr/>
        <p:txBody>
          <a:bodyPr/>
          <a:lstStyle/>
          <a:p>
            <a:fld id="{6A360366-CAA0-419D-B3FF-6E3D8CF1C53A}" type="datetime1">
              <a:rPr lang="en-IN" smtClean="0"/>
              <a:t>19-08-2023</a:t>
            </a:fld>
            <a:endParaRPr lang="en-IN"/>
          </a:p>
        </p:txBody>
      </p:sp>
      <p:sp>
        <p:nvSpPr>
          <p:cNvPr id="8" name="Slide Number Placeholder 7">
            <a:extLst>
              <a:ext uri="{FF2B5EF4-FFF2-40B4-BE49-F238E27FC236}">
                <a16:creationId xmlns:a16="http://schemas.microsoft.com/office/drawing/2014/main" id="{ED4EE980-ECE6-42A4-7379-007CEF1F3344}"/>
              </a:ext>
            </a:extLst>
          </p:cNvPr>
          <p:cNvSpPr>
            <a:spLocks noGrp="1"/>
          </p:cNvSpPr>
          <p:nvPr>
            <p:ph type="sldNum" sz="quarter" idx="12"/>
          </p:nvPr>
        </p:nvSpPr>
        <p:spPr/>
        <p:txBody>
          <a:bodyPr/>
          <a:lstStyle/>
          <a:p>
            <a:fld id="{AC75FB7D-0DA8-40D1-BE5C-0D16C15F306D}" type="slidenum">
              <a:rPr lang="en-IN" smtClean="0"/>
              <a:t>16</a:t>
            </a:fld>
            <a:endParaRPr lang="en-IN"/>
          </a:p>
        </p:txBody>
      </p:sp>
      <p:sp>
        <p:nvSpPr>
          <p:cNvPr id="9" name="TextBox 8">
            <a:extLst>
              <a:ext uri="{FF2B5EF4-FFF2-40B4-BE49-F238E27FC236}">
                <a16:creationId xmlns:a16="http://schemas.microsoft.com/office/drawing/2014/main" id="{4B04E69C-41F1-FF96-47F3-33EDC4E2B31A}"/>
              </a:ext>
            </a:extLst>
          </p:cNvPr>
          <p:cNvSpPr txBox="1"/>
          <p:nvPr/>
        </p:nvSpPr>
        <p:spPr>
          <a:xfrm>
            <a:off x="7840970" y="1124485"/>
            <a:ext cx="3450211" cy="369332"/>
          </a:xfrm>
          <a:prstGeom prst="rect">
            <a:avLst/>
          </a:prstGeom>
          <a:noFill/>
        </p:spPr>
        <p:txBody>
          <a:bodyPr wrap="square" rtlCol="0">
            <a:spAutoFit/>
          </a:bodyPr>
          <a:lstStyle/>
          <a:p>
            <a:pPr algn="ctr"/>
            <a:r>
              <a:rPr lang="en-IN" b="1" dirty="0"/>
              <a:t>Loan Status by Property Area</a:t>
            </a:r>
          </a:p>
        </p:txBody>
      </p:sp>
    </p:spTree>
    <p:extLst>
      <p:ext uri="{BB962C8B-B14F-4D97-AF65-F5344CB8AC3E}">
        <p14:creationId xmlns:p14="http://schemas.microsoft.com/office/powerpoint/2010/main" val="391715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4" name="Picture 3">
            <a:extLst>
              <a:ext uri="{FF2B5EF4-FFF2-40B4-BE49-F238E27FC236}">
                <a16:creationId xmlns:a16="http://schemas.microsoft.com/office/drawing/2014/main" id="{02A7D15A-97A1-3A5A-E0F7-C2784FFF1D71}"/>
              </a:ext>
            </a:extLst>
          </p:cNvPr>
          <p:cNvPicPr>
            <a:picLocks noChangeAspect="1"/>
          </p:cNvPicPr>
          <p:nvPr/>
        </p:nvPicPr>
        <p:blipFill>
          <a:blip r:embed="rId2"/>
          <a:stretch>
            <a:fillRect/>
          </a:stretch>
        </p:blipFill>
        <p:spPr>
          <a:xfrm>
            <a:off x="871277" y="1963420"/>
            <a:ext cx="3738445" cy="2701733"/>
          </a:xfrm>
          <a:prstGeom prst="rect">
            <a:avLst/>
          </a:prstGeom>
        </p:spPr>
      </p:pic>
      <p:sp>
        <p:nvSpPr>
          <p:cNvPr id="6" name="TextBox 5">
            <a:extLst>
              <a:ext uri="{FF2B5EF4-FFF2-40B4-BE49-F238E27FC236}">
                <a16:creationId xmlns:a16="http://schemas.microsoft.com/office/drawing/2014/main" id="{F01A2F53-6BD8-2D02-9EA0-1B861E24F597}"/>
              </a:ext>
            </a:extLst>
          </p:cNvPr>
          <p:cNvSpPr txBox="1"/>
          <p:nvPr/>
        </p:nvSpPr>
        <p:spPr>
          <a:xfrm>
            <a:off x="495303" y="920848"/>
            <a:ext cx="8742965" cy="461665"/>
          </a:xfrm>
          <a:prstGeom prst="rect">
            <a:avLst/>
          </a:prstGeom>
          <a:noFill/>
        </p:spPr>
        <p:txBody>
          <a:bodyPr wrap="square">
            <a:spAutoFit/>
          </a:bodyPr>
          <a:lstStyle/>
          <a:p>
            <a:r>
              <a:rPr lang="en-US" sz="2400" dirty="0">
                <a:solidFill>
                  <a:srgbClr val="000000"/>
                </a:solidFill>
                <a:latin typeface="Helvetica Neue"/>
              </a:rPr>
              <a:t>Bivariate analysis of n</a:t>
            </a:r>
            <a:r>
              <a:rPr lang="en-US" sz="2400" i="0" dirty="0">
                <a:solidFill>
                  <a:srgbClr val="000000"/>
                </a:solidFill>
                <a:effectLst/>
                <a:latin typeface="Helvetica Neue"/>
              </a:rPr>
              <a:t>umerical features</a:t>
            </a:r>
          </a:p>
        </p:txBody>
      </p:sp>
      <p:sp>
        <p:nvSpPr>
          <p:cNvPr id="7" name="Date Placeholder 6">
            <a:extLst>
              <a:ext uri="{FF2B5EF4-FFF2-40B4-BE49-F238E27FC236}">
                <a16:creationId xmlns:a16="http://schemas.microsoft.com/office/drawing/2014/main" id="{47163E32-E4FF-239B-45EC-BB8A0B2C2F8F}"/>
              </a:ext>
            </a:extLst>
          </p:cNvPr>
          <p:cNvSpPr>
            <a:spLocks noGrp="1"/>
          </p:cNvSpPr>
          <p:nvPr>
            <p:ph type="dt" sz="half" idx="10"/>
          </p:nvPr>
        </p:nvSpPr>
        <p:spPr/>
        <p:txBody>
          <a:bodyPr/>
          <a:lstStyle/>
          <a:p>
            <a:fld id="{7FD739E6-0875-4712-985E-5C544C6763FE}" type="datetime1">
              <a:rPr lang="en-IN" smtClean="0"/>
              <a:t>19-08-2023</a:t>
            </a:fld>
            <a:endParaRPr lang="en-IN"/>
          </a:p>
        </p:txBody>
      </p:sp>
      <p:sp>
        <p:nvSpPr>
          <p:cNvPr id="8" name="Slide Number Placeholder 7">
            <a:extLst>
              <a:ext uri="{FF2B5EF4-FFF2-40B4-BE49-F238E27FC236}">
                <a16:creationId xmlns:a16="http://schemas.microsoft.com/office/drawing/2014/main" id="{1167A0E5-E6B0-B031-00D5-4DE26959C315}"/>
              </a:ext>
            </a:extLst>
          </p:cNvPr>
          <p:cNvSpPr>
            <a:spLocks noGrp="1"/>
          </p:cNvSpPr>
          <p:nvPr>
            <p:ph type="sldNum" sz="quarter" idx="12"/>
          </p:nvPr>
        </p:nvSpPr>
        <p:spPr/>
        <p:txBody>
          <a:bodyPr/>
          <a:lstStyle/>
          <a:p>
            <a:fld id="{AC75FB7D-0DA8-40D1-BE5C-0D16C15F306D}" type="slidenum">
              <a:rPr lang="en-IN" smtClean="0"/>
              <a:t>17</a:t>
            </a:fld>
            <a:endParaRPr lang="en-IN"/>
          </a:p>
        </p:txBody>
      </p:sp>
      <p:sp>
        <p:nvSpPr>
          <p:cNvPr id="9" name="TextBox 8">
            <a:extLst>
              <a:ext uri="{FF2B5EF4-FFF2-40B4-BE49-F238E27FC236}">
                <a16:creationId xmlns:a16="http://schemas.microsoft.com/office/drawing/2014/main" id="{41FF845E-6873-A591-A9B0-4D97F692E45B}"/>
              </a:ext>
            </a:extLst>
          </p:cNvPr>
          <p:cNvSpPr txBox="1"/>
          <p:nvPr/>
        </p:nvSpPr>
        <p:spPr>
          <a:xfrm>
            <a:off x="1015395" y="1482193"/>
            <a:ext cx="3450211" cy="369332"/>
          </a:xfrm>
          <a:prstGeom prst="rect">
            <a:avLst/>
          </a:prstGeom>
          <a:noFill/>
        </p:spPr>
        <p:txBody>
          <a:bodyPr wrap="square" rtlCol="0">
            <a:spAutoFit/>
          </a:bodyPr>
          <a:lstStyle/>
          <a:p>
            <a:pPr algn="ctr"/>
            <a:r>
              <a:rPr lang="en-IN" b="1" dirty="0"/>
              <a:t>Loan Status by Loan Amount</a:t>
            </a:r>
          </a:p>
        </p:txBody>
      </p:sp>
      <p:sp>
        <p:nvSpPr>
          <p:cNvPr id="5" name="TextBox 4">
            <a:extLst>
              <a:ext uri="{FF2B5EF4-FFF2-40B4-BE49-F238E27FC236}">
                <a16:creationId xmlns:a16="http://schemas.microsoft.com/office/drawing/2014/main" id="{2E1890E0-5145-D066-6C78-A7D010470717}"/>
              </a:ext>
            </a:extLst>
          </p:cNvPr>
          <p:cNvSpPr txBox="1"/>
          <p:nvPr/>
        </p:nvSpPr>
        <p:spPr>
          <a:xfrm>
            <a:off x="775356" y="5413932"/>
            <a:ext cx="5031556" cy="523220"/>
          </a:xfrm>
          <a:prstGeom prst="rect">
            <a:avLst/>
          </a:prstGeom>
          <a:noFill/>
          <a:ln>
            <a:solidFill>
              <a:schemeClr val="accent1"/>
            </a:solidFill>
          </a:ln>
        </p:spPr>
        <p:txBody>
          <a:bodyPr wrap="square">
            <a:spAutoFit/>
          </a:bodyPr>
          <a:lstStyle/>
          <a:p>
            <a:r>
              <a:rPr lang="en-US" sz="1400" b="0" i="0" dirty="0">
                <a:solidFill>
                  <a:srgbClr val="000000"/>
                </a:solidFill>
                <a:effectLst/>
                <a:latin typeface="Helvetica Neue"/>
              </a:rPr>
              <a:t>Proportion of approved loans is higher for Low and Average Loan Amount as compared to that of High Loan Amount. </a:t>
            </a:r>
          </a:p>
        </p:txBody>
      </p:sp>
      <p:sp>
        <p:nvSpPr>
          <p:cNvPr id="10" name="Arrow: Down 9">
            <a:extLst>
              <a:ext uri="{FF2B5EF4-FFF2-40B4-BE49-F238E27FC236}">
                <a16:creationId xmlns:a16="http://schemas.microsoft.com/office/drawing/2014/main" id="{C10780DB-E614-6D0D-B036-2B65101AAB2D}"/>
              </a:ext>
            </a:extLst>
          </p:cNvPr>
          <p:cNvSpPr/>
          <p:nvPr/>
        </p:nvSpPr>
        <p:spPr>
          <a:xfrm>
            <a:off x="2675879" y="4858788"/>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F8B5DD7-679F-B24D-9B26-1FB9E8203269}"/>
              </a:ext>
            </a:extLst>
          </p:cNvPr>
          <p:cNvPicPr>
            <a:picLocks noChangeAspect="1"/>
          </p:cNvPicPr>
          <p:nvPr/>
        </p:nvPicPr>
        <p:blipFill>
          <a:blip r:embed="rId3"/>
          <a:stretch>
            <a:fillRect/>
          </a:stretch>
        </p:blipFill>
        <p:spPr>
          <a:xfrm>
            <a:off x="7322259" y="1841700"/>
            <a:ext cx="3957900" cy="3017088"/>
          </a:xfrm>
          <a:prstGeom prst="rect">
            <a:avLst/>
          </a:prstGeom>
        </p:spPr>
      </p:pic>
      <p:sp>
        <p:nvSpPr>
          <p:cNvPr id="12" name="TextBox 11">
            <a:extLst>
              <a:ext uri="{FF2B5EF4-FFF2-40B4-BE49-F238E27FC236}">
                <a16:creationId xmlns:a16="http://schemas.microsoft.com/office/drawing/2014/main" id="{C74C2137-01F5-6CDE-B25B-6B545B5D232E}"/>
              </a:ext>
            </a:extLst>
          </p:cNvPr>
          <p:cNvSpPr txBox="1"/>
          <p:nvPr/>
        </p:nvSpPr>
        <p:spPr>
          <a:xfrm>
            <a:off x="7308366" y="1382513"/>
            <a:ext cx="4091232" cy="369332"/>
          </a:xfrm>
          <a:prstGeom prst="rect">
            <a:avLst/>
          </a:prstGeom>
          <a:noFill/>
        </p:spPr>
        <p:txBody>
          <a:bodyPr wrap="square" rtlCol="0">
            <a:spAutoFit/>
          </a:bodyPr>
          <a:lstStyle/>
          <a:p>
            <a:pPr algn="ctr"/>
            <a:r>
              <a:rPr lang="en-IN" b="1" dirty="0"/>
              <a:t>Loan Status by Applicant Income</a:t>
            </a:r>
          </a:p>
        </p:txBody>
      </p:sp>
      <p:sp>
        <p:nvSpPr>
          <p:cNvPr id="14" name="TextBox 13">
            <a:extLst>
              <a:ext uri="{FF2B5EF4-FFF2-40B4-BE49-F238E27FC236}">
                <a16:creationId xmlns:a16="http://schemas.microsoft.com/office/drawing/2014/main" id="{0BCD2DC0-BDD8-6418-01F9-81132B7B2C2A}"/>
              </a:ext>
            </a:extLst>
          </p:cNvPr>
          <p:cNvSpPr txBox="1"/>
          <p:nvPr/>
        </p:nvSpPr>
        <p:spPr>
          <a:xfrm>
            <a:off x="7125773" y="5413932"/>
            <a:ext cx="4535065" cy="523220"/>
          </a:xfrm>
          <a:prstGeom prst="rect">
            <a:avLst/>
          </a:prstGeom>
          <a:noFill/>
          <a:ln>
            <a:solidFill>
              <a:schemeClr val="accent1"/>
            </a:solidFill>
          </a:ln>
        </p:spPr>
        <p:txBody>
          <a:bodyPr wrap="square">
            <a:spAutoFit/>
          </a:bodyPr>
          <a:lstStyle/>
          <a:p>
            <a:r>
              <a:rPr lang="en-US" sz="1400" b="0" i="0" dirty="0">
                <a:solidFill>
                  <a:srgbClr val="000000"/>
                </a:solidFill>
                <a:effectLst/>
                <a:latin typeface="Helvetica Neue"/>
              </a:rPr>
              <a:t>It can be inferred that Applicant income does not affect the chances of loan approval </a:t>
            </a:r>
          </a:p>
        </p:txBody>
      </p:sp>
      <p:sp>
        <p:nvSpPr>
          <p:cNvPr id="15" name="Arrow: Down 14">
            <a:extLst>
              <a:ext uri="{FF2B5EF4-FFF2-40B4-BE49-F238E27FC236}">
                <a16:creationId xmlns:a16="http://schemas.microsoft.com/office/drawing/2014/main" id="{E3ECB028-F578-AB5C-865E-6DFDD9575C59}"/>
              </a:ext>
            </a:extLst>
          </p:cNvPr>
          <p:cNvSpPr/>
          <p:nvPr/>
        </p:nvSpPr>
        <p:spPr>
          <a:xfrm>
            <a:off x="9420367" y="4905721"/>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C9E8DCFE-9A05-E658-73B1-1C3BA5CBBF60}"/>
              </a:ext>
            </a:extLst>
          </p:cNvPr>
          <p:cNvSpPr txBox="1"/>
          <p:nvPr/>
        </p:nvSpPr>
        <p:spPr>
          <a:xfrm>
            <a:off x="7168387" y="5937152"/>
            <a:ext cx="5163532" cy="738664"/>
          </a:xfrm>
          <a:prstGeom prst="rect">
            <a:avLst/>
          </a:prstGeom>
          <a:noFill/>
        </p:spPr>
        <p:txBody>
          <a:bodyPr wrap="square">
            <a:spAutoFit/>
          </a:bodyPr>
          <a:lstStyle/>
          <a:p>
            <a:r>
              <a:rPr lang="en-IN" sz="1400" dirty="0">
                <a:latin typeface="Helvetica Neue"/>
              </a:rPr>
              <a:t>Where,</a:t>
            </a:r>
          </a:p>
          <a:p>
            <a:pPr marL="285750" indent="-285750">
              <a:buFont typeface="Wingdings" panose="05000000000000000000" pitchFamily="2" charset="2"/>
              <a:buChar char="§"/>
            </a:pPr>
            <a:r>
              <a:rPr lang="en-IN" sz="1400" dirty="0">
                <a:latin typeface="Helvetica Neue"/>
              </a:rPr>
              <a:t>bins=[0,500000,1000000,2000000,18225000]</a:t>
            </a:r>
          </a:p>
          <a:p>
            <a:pPr marL="285750" indent="-285750">
              <a:buFont typeface="Wingdings" panose="05000000000000000000" pitchFamily="2" charset="2"/>
              <a:buChar char="§"/>
            </a:pPr>
            <a:r>
              <a:rPr lang="en-IN" sz="1400" dirty="0">
                <a:latin typeface="Helvetica Neue"/>
              </a:rPr>
              <a:t>group=['Low’, 'Average’, 'High’, 'Very high']</a:t>
            </a:r>
          </a:p>
        </p:txBody>
      </p:sp>
    </p:spTree>
    <p:extLst>
      <p:ext uri="{BB962C8B-B14F-4D97-AF65-F5344CB8AC3E}">
        <p14:creationId xmlns:p14="http://schemas.microsoft.com/office/powerpoint/2010/main" val="379421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4" name="Picture 3">
            <a:extLst>
              <a:ext uri="{FF2B5EF4-FFF2-40B4-BE49-F238E27FC236}">
                <a16:creationId xmlns:a16="http://schemas.microsoft.com/office/drawing/2014/main" id="{B422FB38-936C-B7ED-398A-2AE2BD873249}"/>
              </a:ext>
            </a:extLst>
          </p:cNvPr>
          <p:cNvPicPr>
            <a:picLocks noChangeAspect="1"/>
          </p:cNvPicPr>
          <p:nvPr/>
        </p:nvPicPr>
        <p:blipFill>
          <a:blip r:embed="rId2"/>
          <a:stretch>
            <a:fillRect/>
          </a:stretch>
        </p:blipFill>
        <p:spPr>
          <a:xfrm>
            <a:off x="1085676" y="1430972"/>
            <a:ext cx="4219852" cy="3140517"/>
          </a:xfrm>
          <a:prstGeom prst="rect">
            <a:avLst/>
          </a:prstGeom>
        </p:spPr>
      </p:pic>
      <p:sp>
        <p:nvSpPr>
          <p:cNvPr id="6" name="TextBox 5">
            <a:extLst>
              <a:ext uri="{FF2B5EF4-FFF2-40B4-BE49-F238E27FC236}">
                <a16:creationId xmlns:a16="http://schemas.microsoft.com/office/drawing/2014/main" id="{78B44899-C93C-D708-2B46-ED9E145AC9D9}"/>
              </a:ext>
            </a:extLst>
          </p:cNvPr>
          <p:cNvSpPr txBox="1"/>
          <p:nvPr/>
        </p:nvSpPr>
        <p:spPr>
          <a:xfrm>
            <a:off x="801582" y="5229212"/>
            <a:ext cx="6094428" cy="738664"/>
          </a:xfrm>
          <a:prstGeom prst="rect">
            <a:avLst/>
          </a:prstGeom>
          <a:noFill/>
        </p:spPr>
        <p:txBody>
          <a:bodyPr wrap="square">
            <a:spAutoFit/>
          </a:bodyPr>
          <a:lstStyle/>
          <a:p>
            <a:r>
              <a:rPr lang="en-US" sz="1400" b="0" i="0" dirty="0">
                <a:solidFill>
                  <a:srgbClr val="000000"/>
                </a:solidFill>
                <a:effectLst/>
                <a:latin typeface="Helvetica Neue"/>
              </a:rPr>
              <a:t>So, A new variable can be created combining the applicant's and co-applicants income to visualize the combined effect of income on loan approval.</a:t>
            </a:r>
            <a:endParaRPr lang="en-IN" sz="1400" dirty="0"/>
          </a:p>
        </p:txBody>
      </p:sp>
      <p:sp>
        <p:nvSpPr>
          <p:cNvPr id="7" name="Date Placeholder 6">
            <a:extLst>
              <a:ext uri="{FF2B5EF4-FFF2-40B4-BE49-F238E27FC236}">
                <a16:creationId xmlns:a16="http://schemas.microsoft.com/office/drawing/2014/main" id="{0AAFBF90-F39B-3F43-EF92-18CDF706DE0D}"/>
              </a:ext>
            </a:extLst>
          </p:cNvPr>
          <p:cNvSpPr>
            <a:spLocks noGrp="1"/>
          </p:cNvSpPr>
          <p:nvPr>
            <p:ph type="dt" sz="half" idx="10"/>
          </p:nvPr>
        </p:nvSpPr>
        <p:spPr/>
        <p:txBody>
          <a:bodyPr/>
          <a:lstStyle/>
          <a:p>
            <a:fld id="{32F5462C-CF71-41E7-BFC8-E282454F23FC}" type="datetime1">
              <a:rPr lang="en-IN" smtClean="0"/>
              <a:t>19-08-2023</a:t>
            </a:fld>
            <a:endParaRPr lang="en-IN"/>
          </a:p>
        </p:txBody>
      </p:sp>
      <p:sp>
        <p:nvSpPr>
          <p:cNvPr id="8" name="Slide Number Placeholder 7">
            <a:extLst>
              <a:ext uri="{FF2B5EF4-FFF2-40B4-BE49-F238E27FC236}">
                <a16:creationId xmlns:a16="http://schemas.microsoft.com/office/drawing/2014/main" id="{16C0BC72-ABA3-0574-CFB6-C67AAA1FE852}"/>
              </a:ext>
            </a:extLst>
          </p:cNvPr>
          <p:cNvSpPr>
            <a:spLocks noGrp="1"/>
          </p:cNvSpPr>
          <p:nvPr>
            <p:ph type="sldNum" sz="quarter" idx="12"/>
          </p:nvPr>
        </p:nvSpPr>
        <p:spPr/>
        <p:txBody>
          <a:bodyPr/>
          <a:lstStyle/>
          <a:p>
            <a:fld id="{AC75FB7D-0DA8-40D1-BE5C-0D16C15F306D}" type="slidenum">
              <a:rPr lang="en-IN" smtClean="0"/>
              <a:t>18</a:t>
            </a:fld>
            <a:endParaRPr lang="en-IN"/>
          </a:p>
        </p:txBody>
      </p:sp>
      <p:sp>
        <p:nvSpPr>
          <p:cNvPr id="9" name="TextBox 8">
            <a:extLst>
              <a:ext uri="{FF2B5EF4-FFF2-40B4-BE49-F238E27FC236}">
                <a16:creationId xmlns:a16="http://schemas.microsoft.com/office/drawing/2014/main" id="{11976613-85BF-05A3-069A-B40998E6715E}"/>
              </a:ext>
            </a:extLst>
          </p:cNvPr>
          <p:cNvSpPr txBox="1"/>
          <p:nvPr/>
        </p:nvSpPr>
        <p:spPr>
          <a:xfrm>
            <a:off x="1085677" y="944504"/>
            <a:ext cx="4336329" cy="369332"/>
          </a:xfrm>
          <a:prstGeom prst="rect">
            <a:avLst/>
          </a:prstGeom>
          <a:noFill/>
        </p:spPr>
        <p:txBody>
          <a:bodyPr wrap="square" rtlCol="0">
            <a:spAutoFit/>
          </a:bodyPr>
          <a:lstStyle/>
          <a:p>
            <a:pPr algn="ctr"/>
            <a:r>
              <a:rPr lang="en-IN" b="1" dirty="0"/>
              <a:t>Loan Status by Co-applicant Income</a:t>
            </a:r>
          </a:p>
        </p:txBody>
      </p:sp>
      <p:sp>
        <p:nvSpPr>
          <p:cNvPr id="2" name="Arrow: Down 1">
            <a:extLst>
              <a:ext uri="{FF2B5EF4-FFF2-40B4-BE49-F238E27FC236}">
                <a16:creationId xmlns:a16="http://schemas.microsoft.com/office/drawing/2014/main" id="{CFCE1BB0-3442-3B48-0725-5B2D4A085F0E}"/>
              </a:ext>
            </a:extLst>
          </p:cNvPr>
          <p:cNvSpPr/>
          <p:nvPr/>
        </p:nvSpPr>
        <p:spPr>
          <a:xfrm>
            <a:off x="3005665" y="4742744"/>
            <a:ext cx="329786" cy="435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6DD4086-732C-B6B4-C077-EB5DA9BF66E0}"/>
              </a:ext>
            </a:extLst>
          </p:cNvPr>
          <p:cNvSpPr txBox="1"/>
          <p:nvPr/>
        </p:nvSpPr>
        <p:spPr>
          <a:xfrm>
            <a:off x="5305528" y="1508073"/>
            <a:ext cx="6094070" cy="2482090"/>
          </a:xfrm>
          <a:prstGeom prst="rect">
            <a:avLst/>
          </a:prstGeom>
          <a:noFill/>
        </p:spPr>
        <p:txBody>
          <a:bodyPr wrap="square">
            <a:spAutoFit/>
          </a:bodyPr>
          <a:lstStyle/>
          <a:p>
            <a:pPr marL="285750" indent="-285750">
              <a:lnSpc>
                <a:spcPct val="125000"/>
              </a:lnSpc>
              <a:buFont typeface="Wingdings" panose="05000000000000000000" pitchFamily="2" charset="2"/>
              <a:buChar char="ü"/>
            </a:pPr>
            <a:r>
              <a:rPr lang="en-US" dirty="0">
                <a:solidFill>
                  <a:srgbClr val="000000"/>
                </a:solidFill>
                <a:latin typeface="Helvetica Neue"/>
              </a:rPr>
              <a:t>It shows that if co-applicants income is less the chances of loan approval are high.</a:t>
            </a:r>
          </a:p>
          <a:p>
            <a:pPr marL="285750" indent="-285750">
              <a:lnSpc>
                <a:spcPct val="125000"/>
              </a:lnSpc>
              <a:buFont typeface="Wingdings" panose="05000000000000000000" pitchFamily="2" charset="2"/>
              <a:buChar char="ü"/>
            </a:pPr>
            <a:r>
              <a:rPr lang="en-US" dirty="0">
                <a:solidFill>
                  <a:srgbClr val="000000"/>
                </a:solidFill>
                <a:latin typeface="Helvetica Neue"/>
              </a:rPr>
              <a:t>But this does not look right. </a:t>
            </a:r>
          </a:p>
          <a:p>
            <a:pPr marL="285750" indent="-285750">
              <a:lnSpc>
                <a:spcPct val="125000"/>
              </a:lnSpc>
              <a:buFont typeface="Wingdings" panose="05000000000000000000" pitchFamily="2" charset="2"/>
              <a:buChar char="ü"/>
            </a:pPr>
            <a:r>
              <a:rPr lang="en-US" dirty="0">
                <a:solidFill>
                  <a:srgbClr val="000000"/>
                </a:solidFill>
                <a:latin typeface="Helvetica Neue"/>
              </a:rPr>
              <a:t>The possible reason behind this may be that most of the applicants don't have any co-applicant so the co-applicant income for such applicants is 0 and hence the loan approval is not dependent on it.</a:t>
            </a:r>
            <a:endParaRPr lang="en-IN" dirty="0">
              <a:solidFill>
                <a:srgbClr val="000000"/>
              </a:solidFill>
              <a:latin typeface="Helvetica Neue"/>
            </a:endParaRPr>
          </a:p>
        </p:txBody>
      </p:sp>
    </p:spTree>
    <p:extLst>
      <p:ext uri="{BB962C8B-B14F-4D97-AF65-F5344CB8AC3E}">
        <p14:creationId xmlns:p14="http://schemas.microsoft.com/office/powerpoint/2010/main" val="338705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4" name="Picture 3">
            <a:extLst>
              <a:ext uri="{FF2B5EF4-FFF2-40B4-BE49-F238E27FC236}">
                <a16:creationId xmlns:a16="http://schemas.microsoft.com/office/drawing/2014/main" id="{FE506C10-E9BC-54BE-280D-FC3817620181}"/>
              </a:ext>
            </a:extLst>
          </p:cNvPr>
          <p:cNvPicPr>
            <a:picLocks noChangeAspect="1"/>
          </p:cNvPicPr>
          <p:nvPr/>
        </p:nvPicPr>
        <p:blipFill rotWithShape="1">
          <a:blip r:embed="rId2"/>
          <a:srcRect t="1" b="971"/>
          <a:stretch/>
        </p:blipFill>
        <p:spPr>
          <a:xfrm>
            <a:off x="5904714" y="1376312"/>
            <a:ext cx="5727843" cy="4769963"/>
          </a:xfrm>
          <a:prstGeom prst="rect">
            <a:avLst/>
          </a:prstGeom>
        </p:spPr>
      </p:pic>
      <p:sp>
        <p:nvSpPr>
          <p:cNvPr id="6" name="TextBox 5">
            <a:extLst>
              <a:ext uri="{FF2B5EF4-FFF2-40B4-BE49-F238E27FC236}">
                <a16:creationId xmlns:a16="http://schemas.microsoft.com/office/drawing/2014/main" id="{744AC7BC-82CF-2BBB-020B-F63B65C6D3C3}"/>
              </a:ext>
            </a:extLst>
          </p:cNvPr>
          <p:cNvSpPr txBox="1"/>
          <p:nvPr/>
        </p:nvSpPr>
        <p:spPr>
          <a:xfrm>
            <a:off x="669607" y="988415"/>
            <a:ext cx="5426393" cy="4339650"/>
          </a:xfrm>
          <a:prstGeom prst="rect">
            <a:avLst/>
          </a:prstGeom>
          <a:noFill/>
        </p:spPr>
        <p:txBody>
          <a:bodyPr wrap="square">
            <a:spAutoFit/>
          </a:bodyPr>
          <a:lstStyle/>
          <a:p>
            <a:pPr algn="l" rtl="0"/>
            <a:r>
              <a:rPr lang="en-US" sz="2800" i="0" dirty="0">
                <a:solidFill>
                  <a:srgbClr val="000000"/>
                </a:solidFill>
                <a:effectLst/>
                <a:latin typeface="inherit"/>
              </a:rPr>
              <a:t>Multi Variate Analysis</a:t>
            </a:r>
          </a:p>
          <a:p>
            <a:pPr algn="l" rtl="0"/>
            <a:endParaRPr lang="en-US" sz="2400" b="1" i="0" dirty="0">
              <a:solidFill>
                <a:srgbClr val="000000"/>
              </a:solidFill>
              <a:effectLst/>
              <a:latin typeface="inherit"/>
            </a:endParaRPr>
          </a:p>
          <a:p>
            <a:pPr marL="342900" indent="-342900" algn="l" rtl="0">
              <a:buFont typeface="Wingdings" panose="05000000000000000000" pitchFamily="2" charset="2"/>
              <a:buChar char="q"/>
            </a:pPr>
            <a:r>
              <a:rPr lang="en-US" sz="2400" b="0" i="0" dirty="0">
                <a:solidFill>
                  <a:srgbClr val="000000"/>
                </a:solidFill>
                <a:effectLst/>
                <a:latin typeface="Helvetica Neue"/>
              </a:rPr>
              <a:t>The variables with darker color means their correlation is more.</a:t>
            </a:r>
          </a:p>
          <a:p>
            <a:pPr algn="l" rtl="0"/>
            <a:endParaRPr lang="en-US" sz="2400" dirty="0">
              <a:solidFill>
                <a:srgbClr val="000000"/>
              </a:solidFill>
              <a:latin typeface="Helvetica Neue"/>
            </a:endParaRPr>
          </a:p>
          <a:p>
            <a:pPr marL="342900" indent="-342900" algn="l">
              <a:buFont typeface="Wingdings" panose="05000000000000000000" pitchFamily="2" charset="2"/>
              <a:buChar char="q"/>
            </a:pPr>
            <a:r>
              <a:rPr lang="en-US" sz="2400" b="0" i="0" dirty="0">
                <a:solidFill>
                  <a:srgbClr val="000000"/>
                </a:solidFill>
                <a:effectLst/>
                <a:latin typeface="Helvetica Neue"/>
              </a:rPr>
              <a:t>We see that the most correlated variables are</a:t>
            </a:r>
          </a:p>
          <a:p>
            <a:pPr marL="342900" indent="-342900" algn="l">
              <a:buFont typeface="Wingdings" panose="05000000000000000000" pitchFamily="2" charset="2"/>
              <a:buChar char="§"/>
            </a:pPr>
            <a:r>
              <a:rPr lang="en-US" sz="2000" b="0" i="0" dirty="0">
                <a:solidFill>
                  <a:srgbClr val="000000"/>
                </a:solidFill>
                <a:effectLst/>
                <a:latin typeface="Helvetica Neue"/>
              </a:rPr>
              <a:t> </a:t>
            </a:r>
            <a:r>
              <a:rPr lang="en-US" sz="2000" b="0" i="0" dirty="0" err="1">
                <a:solidFill>
                  <a:srgbClr val="000000"/>
                </a:solidFill>
                <a:effectLst/>
                <a:latin typeface="Helvetica Neue"/>
              </a:rPr>
              <a:t>ApplicantIncome</a:t>
            </a:r>
            <a:r>
              <a:rPr lang="en-US" sz="2000" b="0" i="0" dirty="0">
                <a:solidFill>
                  <a:srgbClr val="000000"/>
                </a:solidFill>
                <a:effectLst/>
                <a:latin typeface="Helvetica Neue"/>
              </a:rPr>
              <a:t> - </a:t>
            </a:r>
            <a:r>
              <a:rPr lang="en-US" sz="2000" b="0" i="0" dirty="0" err="1">
                <a:solidFill>
                  <a:srgbClr val="000000"/>
                </a:solidFill>
                <a:effectLst/>
                <a:latin typeface="Helvetica Neue"/>
              </a:rPr>
              <a:t>LoanAmount</a:t>
            </a:r>
            <a:r>
              <a:rPr lang="en-US" sz="2000" b="0" i="0" dirty="0">
                <a:solidFill>
                  <a:srgbClr val="000000"/>
                </a:solidFill>
                <a:effectLst/>
                <a:latin typeface="Helvetica Neue"/>
              </a:rPr>
              <a:t> and </a:t>
            </a:r>
            <a:r>
              <a:rPr lang="en-US" sz="2000" b="0" i="0" dirty="0" err="1">
                <a:solidFill>
                  <a:srgbClr val="000000"/>
                </a:solidFill>
                <a:effectLst/>
                <a:latin typeface="Helvetica Neue"/>
              </a:rPr>
              <a:t>Credit_History</a:t>
            </a:r>
            <a:r>
              <a:rPr lang="en-US" sz="2000" b="0" i="0" dirty="0">
                <a:solidFill>
                  <a:srgbClr val="000000"/>
                </a:solidFill>
                <a:effectLst/>
                <a:latin typeface="Helvetica Neue"/>
              </a:rPr>
              <a:t> - </a:t>
            </a:r>
            <a:r>
              <a:rPr lang="en-US" sz="2000" b="0" i="0" dirty="0" err="1">
                <a:solidFill>
                  <a:srgbClr val="000000"/>
                </a:solidFill>
                <a:effectLst/>
                <a:latin typeface="Helvetica Neue"/>
              </a:rPr>
              <a:t>Loan_Status</a:t>
            </a:r>
            <a:r>
              <a:rPr lang="en-US" sz="2000" b="0" i="0" dirty="0">
                <a:solidFill>
                  <a:srgbClr val="000000"/>
                </a:solidFill>
                <a:effectLst/>
                <a:latin typeface="Helvetica Neue"/>
              </a:rPr>
              <a:t>.</a:t>
            </a:r>
          </a:p>
          <a:p>
            <a:pPr marL="342900" indent="-342900" algn="l">
              <a:buFont typeface="Wingdings" panose="05000000000000000000" pitchFamily="2" charset="2"/>
              <a:buChar char="§"/>
            </a:pPr>
            <a:r>
              <a:rPr lang="en-US" sz="2000" b="0" i="0" dirty="0" err="1">
                <a:solidFill>
                  <a:srgbClr val="000000"/>
                </a:solidFill>
                <a:effectLst/>
                <a:latin typeface="Helvetica Neue"/>
              </a:rPr>
              <a:t>LoanAmount</a:t>
            </a:r>
            <a:r>
              <a:rPr lang="en-US" sz="2000" b="0" i="0" dirty="0">
                <a:solidFill>
                  <a:srgbClr val="000000"/>
                </a:solidFill>
                <a:effectLst/>
                <a:latin typeface="Helvetica Neue"/>
              </a:rPr>
              <a:t> is also correlated with </a:t>
            </a:r>
            <a:r>
              <a:rPr lang="en-US" sz="2000" b="0" i="0" dirty="0" err="1">
                <a:solidFill>
                  <a:srgbClr val="000000"/>
                </a:solidFill>
                <a:effectLst/>
                <a:latin typeface="Helvetica Neue"/>
              </a:rPr>
              <a:t>CoapplicantIncome</a:t>
            </a:r>
            <a:r>
              <a:rPr lang="en-US" sz="2000" b="0" i="0" dirty="0">
                <a:solidFill>
                  <a:srgbClr val="000000"/>
                </a:solidFill>
                <a:effectLst/>
                <a:latin typeface="Helvetica Neue"/>
              </a:rPr>
              <a:t>.</a:t>
            </a:r>
          </a:p>
          <a:p>
            <a:pPr algn="l" rtl="0"/>
            <a:endParaRPr lang="en-US" sz="2400" b="0" i="0" dirty="0">
              <a:solidFill>
                <a:srgbClr val="000000"/>
              </a:solidFill>
              <a:effectLst/>
              <a:latin typeface="Helvetica Neue"/>
            </a:endParaRPr>
          </a:p>
        </p:txBody>
      </p:sp>
      <p:sp>
        <p:nvSpPr>
          <p:cNvPr id="7" name="Date Placeholder 6">
            <a:extLst>
              <a:ext uri="{FF2B5EF4-FFF2-40B4-BE49-F238E27FC236}">
                <a16:creationId xmlns:a16="http://schemas.microsoft.com/office/drawing/2014/main" id="{6F242FA7-18C2-E1C9-C1DF-F0F2487C6C9A}"/>
              </a:ext>
            </a:extLst>
          </p:cNvPr>
          <p:cNvSpPr>
            <a:spLocks noGrp="1"/>
          </p:cNvSpPr>
          <p:nvPr>
            <p:ph type="dt" sz="half" idx="10"/>
          </p:nvPr>
        </p:nvSpPr>
        <p:spPr/>
        <p:txBody>
          <a:bodyPr/>
          <a:lstStyle/>
          <a:p>
            <a:fld id="{524B5617-1159-41CC-9AC1-D2547522CF36}" type="datetime1">
              <a:rPr lang="en-IN" smtClean="0"/>
              <a:t>19-08-2023</a:t>
            </a:fld>
            <a:endParaRPr lang="en-IN"/>
          </a:p>
        </p:txBody>
      </p:sp>
      <p:sp>
        <p:nvSpPr>
          <p:cNvPr id="8" name="Slide Number Placeholder 7">
            <a:extLst>
              <a:ext uri="{FF2B5EF4-FFF2-40B4-BE49-F238E27FC236}">
                <a16:creationId xmlns:a16="http://schemas.microsoft.com/office/drawing/2014/main" id="{8A6AB654-F2DD-F638-D32A-F075B1E14373}"/>
              </a:ext>
            </a:extLst>
          </p:cNvPr>
          <p:cNvSpPr>
            <a:spLocks noGrp="1"/>
          </p:cNvSpPr>
          <p:nvPr>
            <p:ph type="sldNum" sz="quarter" idx="12"/>
          </p:nvPr>
        </p:nvSpPr>
        <p:spPr/>
        <p:txBody>
          <a:bodyPr/>
          <a:lstStyle/>
          <a:p>
            <a:fld id="{AC75FB7D-0DA8-40D1-BE5C-0D16C15F306D}" type="slidenum">
              <a:rPr lang="en-IN" smtClean="0"/>
              <a:t>19</a:t>
            </a:fld>
            <a:endParaRPr lang="en-IN"/>
          </a:p>
        </p:txBody>
      </p:sp>
    </p:spTree>
    <p:extLst>
      <p:ext uri="{BB962C8B-B14F-4D97-AF65-F5344CB8AC3E}">
        <p14:creationId xmlns:p14="http://schemas.microsoft.com/office/powerpoint/2010/main" val="53334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9252-6646-3A8E-6718-31667AD7F163}"/>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3F29AF02-191B-CE51-E604-836FB00CA112}"/>
              </a:ext>
            </a:extLst>
          </p:cNvPr>
          <p:cNvSpPr>
            <a:spLocks noGrp="1"/>
          </p:cNvSpPr>
          <p:nvPr>
            <p:ph idx="1"/>
          </p:nvPr>
        </p:nvSpPr>
        <p:spPr>
          <a:xfrm>
            <a:off x="3541853" y="879676"/>
            <a:ext cx="7642615" cy="5105072"/>
          </a:xfrm>
        </p:spPr>
        <p:txBody>
          <a:bodyPr>
            <a:normAutofit/>
          </a:bodyPr>
          <a:lstStyle/>
          <a:p>
            <a:pPr>
              <a:buFont typeface="Wingdings" panose="05000000000000000000" pitchFamily="2" charset="2"/>
              <a:buChar char="q"/>
            </a:pPr>
            <a:r>
              <a:rPr lang="en-IN" sz="2400" b="1" dirty="0">
                <a:solidFill>
                  <a:schemeClr val="accent1">
                    <a:lumMod val="75000"/>
                  </a:schemeClr>
                </a:solidFill>
              </a:rPr>
              <a:t>Hypothesis Making : Milestone-01</a:t>
            </a:r>
          </a:p>
          <a:p>
            <a:pPr>
              <a:buFont typeface="Wingdings" panose="05000000000000000000" pitchFamily="2" charset="2"/>
              <a:buChar char="q"/>
            </a:pPr>
            <a:r>
              <a:rPr lang="en-IN" sz="2400" b="1" dirty="0">
                <a:solidFill>
                  <a:schemeClr val="accent1">
                    <a:lumMod val="75000"/>
                  </a:schemeClr>
                </a:solidFill>
              </a:rPr>
              <a:t>Exploratory Data Analysis: Milestone-02</a:t>
            </a:r>
          </a:p>
          <a:p>
            <a:pPr marL="571500" indent="-571500">
              <a:buFont typeface="+mj-lt"/>
              <a:buAutoNum type="romanLcPeriod"/>
            </a:pPr>
            <a:r>
              <a:rPr lang="en-IN" b="1" dirty="0">
                <a:solidFill>
                  <a:schemeClr val="accent1">
                    <a:lumMod val="75000"/>
                  </a:schemeClr>
                </a:solidFill>
              </a:rPr>
              <a:t>Data quality checking</a:t>
            </a:r>
          </a:p>
          <a:p>
            <a:pPr marL="571500" indent="-571500">
              <a:buFont typeface="+mj-lt"/>
              <a:buAutoNum type="romanLcPeriod"/>
            </a:pPr>
            <a:r>
              <a:rPr lang="en-IN" b="1" dirty="0">
                <a:solidFill>
                  <a:schemeClr val="accent1">
                    <a:lumMod val="75000"/>
                  </a:schemeClr>
                </a:solidFill>
              </a:rPr>
              <a:t>Hypothesis validation</a:t>
            </a:r>
          </a:p>
          <a:p>
            <a:pPr>
              <a:buFont typeface="Wingdings" panose="05000000000000000000" pitchFamily="2" charset="2"/>
              <a:buChar char="q"/>
            </a:pPr>
            <a:r>
              <a:rPr lang="en-IN" sz="2400" b="1" dirty="0">
                <a:solidFill>
                  <a:schemeClr val="accent1">
                    <a:lumMod val="75000"/>
                  </a:schemeClr>
                </a:solidFill>
              </a:rPr>
              <a:t>Pre processing and Feature Engineering: Milestone-03</a:t>
            </a:r>
          </a:p>
          <a:p>
            <a:pPr marL="571500" indent="-571500">
              <a:buFont typeface="+mj-lt"/>
              <a:buAutoNum type="romanLcPeriod"/>
            </a:pPr>
            <a:r>
              <a:rPr lang="en-IN" b="1" dirty="0">
                <a:solidFill>
                  <a:schemeClr val="accent1">
                    <a:lumMod val="75000"/>
                  </a:schemeClr>
                </a:solidFill>
              </a:rPr>
              <a:t>Feature engineering</a:t>
            </a:r>
          </a:p>
          <a:p>
            <a:pPr marL="571500" indent="-571500">
              <a:buFont typeface="+mj-lt"/>
              <a:buAutoNum type="romanLcPeriod"/>
            </a:pPr>
            <a:r>
              <a:rPr lang="en-IN" b="1" dirty="0">
                <a:solidFill>
                  <a:schemeClr val="accent1">
                    <a:lumMod val="75000"/>
                  </a:schemeClr>
                </a:solidFill>
              </a:rPr>
              <a:t>Feature selection</a:t>
            </a:r>
          </a:p>
          <a:p>
            <a:pPr>
              <a:buFont typeface="Wingdings" panose="05000000000000000000" pitchFamily="2" charset="2"/>
              <a:buChar char="q"/>
            </a:pPr>
            <a:r>
              <a:rPr lang="en-IN" sz="2400" b="1" dirty="0">
                <a:solidFill>
                  <a:schemeClr val="accent1">
                    <a:lumMod val="75000"/>
                  </a:schemeClr>
                </a:solidFill>
              </a:rPr>
              <a:t>Model development and Validation: Milestone=04</a:t>
            </a:r>
          </a:p>
          <a:p>
            <a:pPr marL="514350" indent="-514350">
              <a:buFont typeface="+mj-lt"/>
              <a:buAutoNum type="romanLcPeriod"/>
            </a:pPr>
            <a:endParaRPr lang="en-IN" sz="2400" b="1" dirty="0">
              <a:solidFill>
                <a:schemeClr val="accent1">
                  <a:lumMod val="75000"/>
                </a:schemeClr>
              </a:solidFill>
            </a:endParaRPr>
          </a:p>
          <a:p>
            <a:pPr marL="571500" indent="-571500">
              <a:buFont typeface="+mj-lt"/>
              <a:buAutoNum type="romanLcPeriod"/>
            </a:pPr>
            <a:endParaRPr lang="en-IN" sz="2400" b="1" dirty="0">
              <a:solidFill>
                <a:schemeClr val="accent1">
                  <a:lumMod val="75000"/>
                </a:schemeClr>
              </a:solidFill>
            </a:endParaRPr>
          </a:p>
        </p:txBody>
      </p:sp>
      <p:sp>
        <p:nvSpPr>
          <p:cNvPr id="4" name="Date Placeholder 3">
            <a:extLst>
              <a:ext uri="{FF2B5EF4-FFF2-40B4-BE49-F238E27FC236}">
                <a16:creationId xmlns:a16="http://schemas.microsoft.com/office/drawing/2014/main" id="{5D714BC3-90CC-8618-A57D-608805593CFD}"/>
              </a:ext>
            </a:extLst>
          </p:cNvPr>
          <p:cNvSpPr>
            <a:spLocks noGrp="1"/>
          </p:cNvSpPr>
          <p:nvPr>
            <p:ph type="dt" sz="half" idx="10"/>
          </p:nvPr>
        </p:nvSpPr>
        <p:spPr/>
        <p:txBody>
          <a:bodyPr/>
          <a:lstStyle/>
          <a:p>
            <a:fld id="{3080FC5F-4947-47C4-965C-E1BBC4F37542}" type="datetime1">
              <a:rPr lang="en-IN" smtClean="0"/>
              <a:t>19-08-2023</a:t>
            </a:fld>
            <a:endParaRPr lang="en-IN"/>
          </a:p>
        </p:txBody>
      </p:sp>
      <p:sp>
        <p:nvSpPr>
          <p:cNvPr id="5" name="Slide Number Placeholder 4">
            <a:extLst>
              <a:ext uri="{FF2B5EF4-FFF2-40B4-BE49-F238E27FC236}">
                <a16:creationId xmlns:a16="http://schemas.microsoft.com/office/drawing/2014/main" id="{D81FFF4A-5C60-B5A4-D670-0131C575B0E8}"/>
              </a:ext>
            </a:extLst>
          </p:cNvPr>
          <p:cNvSpPr>
            <a:spLocks noGrp="1"/>
          </p:cNvSpPr>
          <p:nvPr>
            <p:ph type="sldNum" sz="quarter" idx="12"/>
          </p:nvPr>
        </p:nvSpPr>
        <p:spPr/>
        <p:txBody>
          <a:bodyPr/>
          <a:lstStyle/>
          <a:p>
            <a:fld id="{AC75FB7D-0DA8-40D1-BE5C-0D16C15F306D}" type="slidenum">
              <a:rPr lang="en-IN" smtClean="0"/>
              <a:t>2</a:t>
            </a:fld>
            <a:endParaRPr lang="en-IN"/>
          </a:p>
        </p:txBody>
      </p:sp>
    </p:spTree>
    <p:extLst>
      <p:ext uri="{BB962C8B-B14F-4D97-AF65-F5344CB8AC3E}">
        <p14:creationId xmlns:p14="http://schemas.microsoft.com/office/powerpoint/2010/main" val="1811063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
        <p:nvSpPr>
          <p:cNvPr id="7" name="Date Placeholder 6">
            <a:extLst>
              <a:ext uri="{FF2B5EF4-FFF2-40B4-BE49-F238E27FC236}">
                <a16:creationId xmlns:a16="http://schemas.microsoft.com/office/drawing/2014/main" id="{6F242FA7-18C2-E1C9-C1DF-F0F2487C6C9A}"/>
              </a:ext>
            </a:extLst>
          </p:cNvPr>
          <p:cNvSpPr>
            <a:spLocks noGrp="1"/>
          </p:cNvSpPr>
          <p:nvPr>
            <p:ph type="dt" sz="half" idx="10"/>
          </p:nvPr>
        </p:nvSpPr>
        <p:spPr/>
        <p:txBody>
          <a:bodyPr/>
          <a:lstStyle/>
          <a:p>
            <a:fld id="{524B5617-1159-41CC-9AC1-D2547522CF36}" type="datetime1">
              <a:rPr lang="en-IN" smtClean="0"/>
              <a:t>19-08-2023</a:t>
            </a:fld>
            <a:endParaRPr lang="en-IN"/>
          </a:p>
        </p:txBody>
      </p:sp>
      <p:sp>
        <p:nvSpPr>
          <p:cNvPr id="8" name="Slide Number Placeholder 7">
            <a:extLst>
              <a:ext uri="{FF2B5EF4-FFF2-40B4-BE49-F238E27FC236}">
                <a16:creationId xmlns:a16="http://schemas.microsoft.com/office/drawing/2014/main" id="{8A6AB654-F2DD-F638-D32A-F075B1E14373}"/>
              </a:ext>
            </a:extLst>
          </p:cNvPr>
          <p:cNvSpPr>
            <a:spLocks noGrp="1"/>
          </p:cNvSpPr>
          <p:nvPr>
            <p:ph type="sldNum" sz="quarter" idx="12"/>
          </p:nvPr>
        </p:nvSpPr>
        <p:spPr/>
        <p:txBody>
          <a:bodyPr/>
          <a:lstStyle/>
          <a:p>
            <a:fld id="{AC75FB7D-0DA8-40D1-BE5C-0D16C15F306D}" type="slidenum">
              <a:rPr lang="en-IN" smtClean="0"/>
              <a:t>20</a:t>
            </a:fld>
            <a:endParaRPr lang="en-IN"/>
          </a:p>
        </p:txBody>
      </p:sp>
      <p:pic>
        <p:nvPicPr>
          <p:cNvPr id="5" name="Picture 4">
            <a:extLst>
              <a:ext uri="{FF2B5EF4-FFF2-40B4-BE49-F238E27FC236}">
                <a16:creationId xmlns:a16="http://schemas.microsoft.com/office/drawing/2014/main" id="{4AAD3AEF-8985-2D79-223D-75CA493E9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 y="921090"/>
            <a:ext cx="10743031" cy="5617822"/>
          </a:xfrm>
          <a:prstGeom prst="rect">
            <a:avLst/>
          </a:prstGeom>
        </p:spPr>
      </p:pic>
    </p:spTree>
    <p:extLst>
      <p:ext uri="{BB962C8B-B14F-4D97-AF65-F5344CB8AC3E}">
        <p14:creationId xmlns:p14="http://schemas.microsoft.com/office/powerpoint/2010/main" val="3608520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7FEEB-5986-DD21-913A-00787A8E1B5F}"/>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B102D091-7815-86D2-843A-01C47B95BEAE}"/>
              </a:ext>
            </a:extLst>
          </p:cNvPr>
          <p:cNvSpPr>
            <a:spLocks noGrp="1"/>
          </p:cNvSpPr>
          <p:nvPr>
            <p:ph type="sldNum" sz="quarter" idx="12"/>
          </p:nvPr>
        </p:nvSpPr>
        <p:spPr/>
        <p:txBody>
          <a:bodyPr/>
          <a:lstStyle/>
          <a:p>
            <a:fld id="{AC75FB7D-0DA8-40D1-BE5C-0D16C15F306D}" type="slidenum">
              <a:rPr lang="en-IN" smtClean="0"/>
              <a:t>21</a:t>
            </a:fld>
            <a:endParaRPr lang="en-IN"/>
          </a:p>
        </p:txBody>
      </p:sp>
      <p:sp>
        <p:nvSpPr>
          <p:cNvPr id="6" name="TextBox 5">
            <a:extLst>
              <a:ext uri="{FF2B5EF4-FFF2-40B4-BE49-F238E27FC236}">
                <a16:creationId xmlns:a16="http://schemas.microsoft.com/office/drawing/2014/main" id="{6725AFDD-BDD7-5784-832F-0FCB070A68DD}"/>
              </a:ext>
            </a:extLst>
          </p:cNvPr>
          <p:cNvSpPr txBox="1"/>
          <p:nvPr/>
        </p:nvSpPr>
        <p:spPr>
          <a:xfrm>
            <a:off x="986741" y="302360"/>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8" name="TextBox 7">
            <a:extLst>
              <a:ext uri="{FF2B5EF4-FFF2-40B4-BE49-F238E27FC236}">
                <a16:creationId xmlns:a16="http://schemas.microsoft.com/office/drawing/2014/main" id="{6CC0D991-AA3D-67BA-7CFA-F6CEA06877F9}"/>
              </a:ext>
            </a:extLst>
          </p:cNvPr>
          <p:cNvSpPr txBox="1"/>
          <p:nvPr/>
        </p:nvSpPr>
        <p:spPr>
          <a:xfrm>
            <a:off x="451414" y="1088020"/>
            <a:ext cx="11389488" cy="4866561"/>
          </a:xfrm>
          <a:prstGeom prst="rect">
            <a:avLst/>
          </a:prstGeom>
          <a:noFill/>
        </p:spPr>
        <p:txBody>
          <a:bodyPr wrap="square">
            <a:spAutoFit/>
          </a:bodyPr>
          <a:lstStyle/>
          <a:p>
            <a:pPr algn="ctr" fontAlgn="base">
              <a:spcBef>
                <a:spcPts val="1200"/>
              </a:spcBef>
            </a:pPr>
            <a:r>
              <a:rPr lang="en-US" sz="2800" b="1" dirty="0">
                <a:solidFill>
                  <a:srgbClr val="000000"/>
                </a:solidFill>
                <a:latin typeface="Calibri" panose="020F0502020204030204" pitchFamily="34" charset="0"/>
              </a:rPr>
              <a:t>Project Milestone-3 has the following objectives</a:t>
            </a:r>
          </a:p>
          <a:p>
            <a:pPr algn="ctr" fontAlgn="base">
              <a:spcBef>
                <a:spcPts val="1200"/>
              </a:spcBef>
            </a:pPr>
            <a:endParaRPr lang="en-US" sz="2800" b="1" dirty="0">
              <a:solidFill>
                <a:srgbClr val="000000"/>
              </a:solidFill>
              <a:latin typeface="Calibri" panose="020F0502020204030204" pitchFamily="34" charset="0"/>
            </a:endParaRPr>
          </a:p>
          <a:p>
            <a:pPr marL="514350" indent="-51435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Create transformed features in the existing feature set - wherever required and provide reasons for the transformations</a:t>
            </a:r>
          </a:p>
          <a:p>
            <a:pPr marL="514350" indent="-51435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Identify new features that can be created from the existing feature set and back that up with business/statistical logic</a:t>
            </a:r>
          </a:p>
          <a:p>
            <a:pPr marL="514350" indent="-51435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Do feature importance analysis in various ways</a:t>
            </a:r>
          </a:p>
          <a:p>
            <a:pPr marL="514350" indent="-514350" rtl="0" fontAlgn="base">
              <a:spcBef>
                <a:spcPts val="0"/>
              </a:spcBef>
              <a:spcAft>
                <a:spcPts val="1200"/>
              </a:spcAft>
              <a:buFont typeface="+mj-lt"/>
              <a:buAutoNum type="arabicPeriod"/>
            </a:pPr>
            <a:r>
              <a:rPr lang="en-US" sz="2800" b="0" i="0" u="none" strike="noStrike" dirty="0">
                <a:solidFill>
                  <a:srgbClr val="000000"/>
                </a:solidFill>
                <a:effectLst/>
                <a:latin typeface="Calibri" panose="020F0502020204030204" pitchFamily="34" charset="0"/>
              </a:rPr>
              <a:t>Drop features that are not required or useful for analysis </a:t>
            </a:r>
          </a:p>
          <a:p>
            <a:pPr marL="514350" indent="-51435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Data pre processing like missing value imputation or outlier imputation</a:t>
            </a:r>
          </a:p>
          <a:p>
            <a:pPr algn="ctr" fontAlgn="base">
              <a:spcBef>
                <a:spcPts val="1200"/>
              </a:spcBef>
            </a:pPr>
            <a:endParaRPr lang="en-US"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9404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22</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6" name="TextBox 5">
            <a:extLst>
              <a:ext uri="{FF2B5EF4-FFF2-40B4-BE49-F238E27FC236}">
                <a16:creationId xmlns:a16="http://schemas.microsoft.com/office/drawing/2014/main" id="{13953AED-F293-6A0D-6751-320A96DB0EF3}"/>
              </a:ext>
            </a:extLst>
          </p:cNvPr>
          <p:cNvSpPr txBox="1"/>
          <p:nvPr/>
        </p:nvSpPr>
        <p:spPr>
          <a:xfrm>
            <a:off x="894144" y="1030727"/>
            <a:ext cx="6094070" cy="461665"/>
          </a:xfrm>
          <a:prstGeom prst="rect">
            <a:avLst/>
          </a:prstGeom>
          <a:noFill/>
        </p:spPr>
        <p:txBody>
          <a:bodyPr wrap="square">
            <a:spAutoFit/>
          </a:bodyPr>
          <a:lstStyle/>
          <a:p>
            <a:pPr algn="l"/>
            <a:r>
              <a:rPr lang="en-IN" sz="2400" b="1" i="0" dirty="0">
                <a:solidFill>
                  <a:srgbClr val="000000"/>
                </a:solidFill>
                <a:effectLst/>
                <a:latin typeface="Helvetica Neue"/>
              </a:rPr>
              <a:t>Feature Engineering</a:t>
            </a:r>
          </a:p>
        </p:txBody>
      </p:sp>
      <p:sp>
        <p:nvSpPr>
          <p:cNvPr id="8" name="TextBox 7">
            <a:extLst>
              <a:ext uri="{FF2B5EF4-FFF2-40B4-BE49-F238E27FC236}">
                <a16:creationId xmlns:a16="http://schemas.microsoft.com/office/drawing/2014/main" id="{C8F06321-1F08-711D-D86C-E2F1F4970BA8}"/>
              </a:ext>
            </a:extLst>
          </p:cNvPr>
          <p:cNvSpPr txBox="1"/>
          <p:nvPr/>
        </p:nvSpPr>
        <p:spPr>
          <a:xfrm>
            <a:off x="894144" y="1512368"/>
            <a:ext cx="9036934" cy="423834"/>
          </a:xfrm>
          <a:prstGeom prst="rect">
            <a:avLst/>
          </a:prstGeom>
          <a:noFill/>
        </p:spPr>
        <p:txBody>
          <a:bodyPr wrap="square">
            <a:spAutoFit/>
          </a:bodyPr>
          <a:lstStyle/>
          <a:p>
            <a:pPr algn="just">
              <a:lnSpc>
                <a:spcPct val="115000"/>
              </a:lnSpc>
              <a:spcAft>
                <a:spcPts val="10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C</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reate a new feature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Total_Income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combining applicant and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coapplicant's</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income.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2FD375B-2640-C1EB-10C5-5B5FEA2B901A}"/>
              </a:ext>
            </a:extLst>
          </p:cNvPr>
          <p:cNvPicPr>
            <a:picLocks noChangeAspect="1"/>
          </p:cNvPicPr>
          <p:nvPr/>
        </p:nvPicPr>
        <p:blipFill>
          <a:blip r:embed="rId2"/>
          <a:stretch>
            <a:fillRect/>
          </a:stretch>
        </p:blipFill>
        <p:spPr>
          <a:xfrm>
            <a:off x="625792" y="2375536"/>
            <a:ext cx="4661207" cy="3271581"/>
          </a:xfrm>
          <a:prstGeom prst="rect">
            <a:avLst/>
          </a:prstGeom>
        </p:spPr>
      </p:pic>
      <p:sp>
        <p:nvSpPr>
          <p:cNvPr id="11" name="TextBox 10">
            <a:extLst>
              <a:ext uri="{FF2B5EF4-FFF2-40B4-BE49-F238E27FC236}">
                <a16:creationId xmlns:a16="http://schemas.microsoft.com/office/drawing/2014/main" id="{678BBDB7-AF52-FB19-AA2D-060446E142B7}"/>
              </a:ext>
            </a:extLst>
          </p:cNvPr>
          <p:cNvSpPr txBox="1"/>
          <p:nvPr/>
        </p:nvSpPr>
        <p:spPr>
          <a:xfrm>
            <a:off x="477456" y="5647117"/>
            <a:ext cx="6094070" cy="572144"/>
          </a:xfrm>
          <a:prstGeom prst="rect">
            <a:avLst/>
          </a:prstGeom>
          <a:noFill/>
        </p:spPr>
        <p:txBody>
          <a:bodyPr wrap="square">
            <a:spAutoFit/>
          </a:bodyPr>
          <a:lstStyle/>
          <a:p>
            <a:pPr algn="ctr">
              <a:lnSpc>
                <a:spcPct val="115000"/>
              </a:lnSpc>
              <a:spcAft>
                <a:spcPts val="10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[Where, low=(0-500000), Average=(500001-100000), High=(1000001-2000000) , Very high=(2000000-19225000)]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Right 11">
            <a:extLst>
              <a:ext uri="{FF2B5EF4-FFF2-40B4-BE49-F238E27FC236}">
                <a16:creationId xmlns:a16="http://schemas.microsoft.com/office/drawing/2014/main" id="{FAB4CF18-17AD-3179-128E-5C3532C2C078}"/>
              </a:ext>
            </a:extLst>
          </p:cNvPr>
          <p:cNvSpPr/>
          <p:nvPr/>
        </p:nvSpPr>
        <p:spPr>
          <a:xfrm>
            <a:off x="5544273" y="3158191"/>
            <a:ext cx="694481"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A0FCECA-D74C-E832-3047-C015C7E2D776}"/>
              </a:ext>
            </a:extLst>
          </p:cNvPr>
          <p:cNvSpPr txBox="1"/>
          <p:nvPr/>
        </p:nvSpPr>
        <p:spPr>
          <a:xfrm>
            <a:off x="6905003" y="2743677"/>
            <a:ext cx="4077183" cy="923330"/>
          </a:xfrm>
          <a:prstGeom prst="rect">
            <a:avLst/>
          </a:prstGeom>
          <a:noFill/>
          <a:ln>
            <a:solidFill>
              <a:schemeClr val="accent1"/>
            </a:solidFill>
          </a:ln>
        </p:spPr>
        <p:txBody>
          <a:bodyPr wrap="square" rtlCol="0">
            <a:spAutoFit/>
          </a:bodyPr>
          <a:lstStyle/>
          <a:p>
            <a:r>
              <a:rPr lang="en-IN" dirty="0"/>
              <a:t>This Shows Applicants having low total income have less chance of loan sanction which seems right from business insights</a:t>
            </a:r>
          </a:p>
        </p:txBody>
      </p:sp>
    </p:spTree>
    <p:extLst>
      <p:ext uri="{BB962C8B-B14F-4D97-AF65-F5344CB8AC3E}">
        <p14:creationId xmlns:p14="http://schemas.microsoft.com/office/powerpoint/2010/main" val="1989990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23</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6" name="TextBox 5">
            <a:extLst>
              <a:ext uri="{FF2B5EF4-FFF2-40B4-BE49-F238E27FC236}">
                <a16:creationId xmlns:a16="http://schemas.microsoft.com/office/drawing/2014/main" id="{3ED78858-6ECE-73EF-E308-ECFB6FAE25DB}"/>
              </a:ext>
            </a:extLst>
          </p:cNvPr>
          <p:cNvSpPr txBox="1"/>
          <p:nvPr/>
        </p:nvSpPr>
        <p:spPr>
          <a:xfrm>
            <a:off x="4816516" y="1567821"/>
            <a:ext cx="6094070" cy="357534"/>
          </a:xfrm>
          <a:prstGeom prst="rect">
            <a:avLst/>
          </a:prstGeom>
          <a:noFill/>
        </p:spPr>
        <p:txBody>
          <a:bodyPr wrap="square">
            <a:spAutoFit/>
          </a:bodyPr>
          <a:lstStyle/>
          <a:p>
            <a:pPr algn="ctr">
              <a:lnSpc>
                <a:spcPct val="115000"/>
              </a:lnSpc>
              <a:spcAft>
                <a:spcPts val="1000"/>
              </a:spcAft>
            </a:pPr>
            <a:r>
              <a:rPr lang="en-IN" sz="16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Missing Values Matrix</a:t>
            </a:r>
            <a:endParaRPr lang="en-IN" sz="16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39BE42A4-7812-4E3A-E23B-2C9785D7AF3F}"/>
              </a:ext>
            </a:extLst>
          </p:cNvPr>
          <p:cNvPicPr>
            <a:picLocks noChangeAspect="1"/>
          </p:cNvPicPr>
          <p:nvPr/>
        </p:nvPicPr>
        <p:blipFill>
          <a:blip r:embed="rId2"/>
          <a:stretch>
            <a:fillRect/>
          </a:stretch>
        </p:blipFill>
        <p:spPr>
          <a:xfrm>
            <a:off x="894143" y="2253829"/>
            <a:ext cx="3249593" cy="3046493"/>
          </a:xfrm>
          <a:prstGeom prst="rect">
            <a:avLst/>
          </a:prstGeom>
        </p:spPr>
      </p:pic>
      <p:sp>
        <p:nvSpPr>
          <p:cNvPr id="11" name="TextBox 10">
            <a:extLst>
              <a:ext uri="{FF2B5EF4-FFF2-40B4-BE49-F238E27FC236}">
                <a16:creationId xmlns:a16="http://schemas.microsoft.com/office/drawing/2014/main" id="{1DDA411B-B7E5-4C96-3ABF-93E40368E7F8}"/>
              </a:ext>
            </a:extLst>
          </p:cNvPr>
          <p:cNvSpPr txBox="1"/>
          <p:nvPr/>
        </p:nvSpPr>
        <p:spPr>
          <a:xfrm>
            <a:off x="894143" y="1567821"/>
            <a:ext cx="3099123" cy="390684"/>
          </a:xfrm>
          <a:prstGeom prst="rect">
            <a:avLst/>
          </a:prstGeom>
          <a:noFill/>
        </p:spPr>
        <p:txBody>
          <a:bodyPr wrap="square">
            <a:spAutoFit/>
          </a:bodyPr>
          <a:lstStyle/>
          <a:p>
            <a:pPr algn="ctr">
              <a:lnSpc>
                <a:spcPct val="115000"/>
              </a:lnSpc>
              <a:spcAft>
                <a:spcPts val="1000"/>
              </a:spcAft>
            </a:pPr>
            <a:r>
              <a:rPr lang="en-IN"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Missing Values in %</a:t>
            </a:r>
            <a:endParaRPr lang="en-IN"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5CC66C5-A94C-9068-3F8A-DCF9D4F94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332" y="1888381"/>
            <a:ext cx="7298174" cy="3460683"/>
          </a:xfrm>
          <a:prstGeom prst="rect">
            <a:avLst/>
          </a:prstGeom>
        </p:spPr>
      </p:pic>
      <p:sp>
        <p:nvSpPr>
          <p:cNvPr id="14" name="TextBox 13">
            <a:extLst>
              <a:ext uri="{FF2B5EF4-FFF2-40B4-BE49-F238E27FC236}">
                <a16:creationId xmlns:a16="http://schemas.microsoft.com/office/drawing/2014/main" id="{2376F5B0-4E6A-F511-02D5-B52B4D81BF94}"/>
              </a:ext>
            </a:extLst>
          </p:cNvPr>
          <p:cNvSpPr txBox="1"/>
          <p:nvPr/>
        </p:nvSpPr>
        <p:spPr>
          <a:xfrm>
            <a:off x="894143" y="944929"/>
            <a:ext cx="6094070" cy="490199"/>
          </a:xfrm>
          <a:prstGeom prst="rect">
            <a:avLst/>
          </a:prstGeom>
          <a:noFill/>
        </p:spPr>
        <p:txBody>
          <a:bodyPr wrap="square">
            <a:spAutoFit/>
          </a:bodyPr>
          <a:lstStyle/>
          <a:p>
            <a:pPr algn="just">
              <a:lnSpc>
                <a:spcPct val="115000"/>
              </a:lnSpc>
              <a:spcAft>
                <a:spcPts val="10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Missing Values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96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17CB3-DB99-5E47-2596-5778D8F24FA6}"/>
              </a:ext>
            </a:extLst>
          </p:cNvPr>
          <p:cNvSpPr txBox="1"/>
          <p:nvPr/>
        </p:nvSpPr>
        <p:spPr>
          <a:xfrm>
            <a:off x="669607" y="242593"/>
            <a:ext cx="10962950"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MISSING VALUE IMPUTATION </a:t>
            </a:r>
          </a:p>
        </p:txBody>
      </p:sp>
      <p:sp>
        <p:nvSpPr>
          <p:cNvPr id="4" name="TextBox 3">
            <a:extLst>
              <a:ext uri="{FF2B5EF4-FFF2-40B4-BE49-F238E27FC236}">
                <a16:creationId xmlns:a16="http://schemas.microsoft.com/office/drawing/2014/main" id="{8A89BA23-6DF6-5D6F-6826-AA101AA86585}"/>
              </a:ext>
            </a:extLst>
          </p:cNvPr>
          <p:cNvSpPr txBox="1"/>
          <p:nvPr/>
        </p:nvSpPr>
        <p:spPr>
          <a:xfrm>
            <a:off x="669606" y="1461155"/>
            <a:ext cx="10962949" cy="4154984"/>
          </a:xfrm>
          <a:prstGeom prst="rect">
            <a:avLst/>
          </a:prstGeom>
          <a:noFill/>
        </p:spPr>
        <p:txBody>
          <a:bodyPr wrap="square">
            <a:spAutoFit/>
          </a:bodyPr>
          <a:lstStyle/>
          <a:p>
            <a:pPr marL="342900" indent="-342900" algn="l">
              <a:buFont typeface="Wingdings" panose="05000000000000000000" pitchFamily="2" charset="2"/>
              <a:buChar char="q"/>
            </a:pPr>
            <a:r>
              <a:rPr lang="en-US" sz="2400" b="0" i="0" dirty="0">
                <a:solidFill>
                  <a:srgbClr val="000000"/>
                </a:solidFill>
                <a:effectLst/>
                <a:latin typeface="Helvetica Neue"/>
              </a:rPr>
              <a:t>There are very less missing values in Gender, Married, Dependents, </a:t>
            </a:r>
            <a:r>
              <a:rPr lang="en-US" sz="2400" b="0" i="0" dirty="0" err="1">
                <a:solidFill>
                  <a:srgbClr val="000000"/>
                </a:solidFill>
                <a:effectLst/>
                <a:latin typeface="Helvetica Neue"/>
              </a:rPr>
              <a:t>Credit_History</a:t>
            </a:r>
            <a:r>
              <a:rPr lang="en-US" sz="2400" b="0" i="0" dirty="0">
                <a:solidFill>
                  <a:srgbClr val="000000"/>
                </a:solidFill>
                <a:effectLst/>
                <a:latin typeface="Helvetica Neue"/>
              </a:rPr>
              <a:t> and </a:t>
            </a:r>
            <a:r>
              <a:rPr lang="en-US" sz="2400" b="0" i="0" dirty="0" err="1">
                <a:solidFill>
                  <a:srgbClr val="000000"/>
                </a:solidFill>
                <a:effectLst/>
                <a:latin typeface="Helvetica Neue"/>
              </a:rPr>
              <a:t>Self_Employed</a:t>
            </a:r>
            <a:r>
              <a:rPr lang="en-US" sz="2400" b="0" i="0" dirty="0">
                <a:solidFill>
                  <a:srgbClr val="000000"/>
                </a:solidFill>
                <a:effectLst/>
                <a:latin typeface="Helvetica Neue"/>
              </a:rPr>
              <a:t> features so we can fill them using the mode of the features.</a:t>
            </a:r>
            <a:endParaRPr lang="en-US" sz="2400" b="1" dirty="0">
              <a:solidFill>
                <a:srgbClr val="000000"/>
              </a:solidFill>
              <a:latin typeface="Helvetica Neue"/>
            </a:endParaRPr>
          </a:p>
          <a:p>
            <a:pPr marL="342900" indent="-342900" algn="l">
              <a:buFont typeface="Wingdings" panose="05000000000000000000" pitchFamily="2" charset="2"/>
              <a:buChar char="q"/>
            </a:pPr>
            <a:endParaRPr lang="en-US" sz="2400" b="1" i="0" dirty="0">
              <a:solidFill>
                <a:srgbClr val="000000"/>
              </a:solidFill>
              <a:effectLst/>
              <a:latin typeface="Helvetica Neue"/>
            </a:endParaRPr>
          </a:p>
          <a:p>
            <a:pPr marL="342900" indent="-342900" algn="l">
              <a:buFont typeface="Wingdings" panose="05000000000000000000" pitchFamily="2" charset="2"/>
              <a:buChar char="q"/>
            </a:pPr>
            <a:r>
              <a:rPr lang="en-US" sz="2400" b="0" i="0" dirty="0">
                <a:solidFill>
                  <a:srgbClr val="000000"/>
                </a:solidFill>
                <a:effectLst/>
                <a:latin typeface="Helvetica Neue"/>
              </a:rPr>
              <a:t>Earlier we have seen that in </a:t>
            </a:r>
            <a:r>
              <a:rPr lang="en-US" sz="2400" b="0" i="0" dirty="0" err="1">
                <a:solidFill>
                  <a:srgbClr val="000000"/>
                </a:solidFill>
                <a:effectLst/>
                <a:latin typeface="Helvetica Neue"/>
              </a:rPr>
              <a:t>Loan_Amount_Term</a:t>
            </a:r>
            <a:r>
              <a:rPr lang="en-US" sz="2400" b="0" i="0" dirty="0">
                <a:solidFill>
                  <a:srgbClr val="000000"/>
                </a:solidFill>
                <a:effectLst/>
                <a:latin typeface="Helvetica Neue"/>
              </a:rPr>
              <a:t> variable, the value of 360 is repeating the most. So we will replace the missing values in this variable using the mode of this variable.</a:t>
            </a:r>
            <a:endParaRPr lang="en-US" sz="2400" b="1" dirty="0">
              <a:solidFill>
                <a:srgbClr val="000000"/>
              </a:solidFill>
              <a:latin typeface="Helvetica Neue"/>
            </a:endParaRPr>
          </a:p>
          <a:p>
            <a:pPr marL="342900" indent="-342900" algn="l">
              <a:buFont typeface="Wingdings" panose="05000000000000000000" pitchFamily="2" charset="2"/>
              <a:buChar char="q"/>
            </a:pPr>
            <a:endParaRPr lang="en-US" sz="2400" b="1" i="0" dirty="0">
              <a:solidFill>
                <a:srgbClr val="000000"/>
              </a:solidFill>
              <a:effectLst/>
              <a:latin typeface="Helvetica Neue"/>
            </a:endParaRPr>
          </a:p>
          <a:p>
            <a:pPr marL="342900" indent="-342900" algn="l">
              <a:buFont typeface="Wingdings" panose="05000000000000000000" pitchFamily="2" charset="2"/>
              <a:buChar char="q"/>
            </a:pPr>
            <a:r>
              <a:rPr lang="en-US" sz="2400" b="0" i="0" dirty="0">
                <a:solidFill>
                  <a:srgbClr val="000000"/>
                </a:solidFill>
                <a:effectLst/>
                <a:latin typeface="Helvetica Neue"/>
              </a:rPr>
              <a:t>Loan amount can not be 0. This may be assumed as missing value. We will use the median to fill the null values as earlier we saw that the loan amount has outliers</a:t>
            </a:r>
            <a:endParaRPr lang="en-US" sz="2400" b="1" i="0" dirty="0">
              <a:solidFill>
                <a:srgbClr val="000000"/>
              </a:solidFill>
              <a:effectLst/>
              <a:latin typeface="Helvetica Neue"/>
            </a:endParaRPr>
          </a:p>
        </p:txBody>
      </p:sp>
      <p:sp>
        <p:nvSpPr>
          <p:cNvPr id="5" name="Date Placeholder 4">
            <a:extLst>
              <a:ext uri="{FF2B5EF4-FFF2-40B4-BE49-F238E27FC236}">
                <a16:creationId xmlns:a16="http://schemas.microsoft.com/office/drawing/2014/main" id="{24306DF7-0106-662E-5D16-417D9F6D9E81}"/>
              </a:ext>
            </a:extLst>
          </p:cNvPr>
          <p:cNvSpPr>
            <a:spLocks noGrp="1"/>
          </p:cNvSpPr>
          <p:nvPr>
            <p:ph type="dt" sz="half" idx="10"/>
          </p:nvPr>
        </p:nvSpPr>
        <p:spPr/>
        <p:txBody>
          <a:bodyPr/>
          <a:lstStyle/>
          <a:p>
            <a:fld id="{EF683803-5B5F-43CA-9C23-7B1318D80663}" type="datetime1">
              <a:rPr lang="en-IN" smtClean="0"/>
              <a:t>19-08-2023</a:t>
            </a:fld>
            <a:endParaRPr lang="en-IN"/>
          </a:p>
        </p:txBody>
      </p:sp>
      <p:sp>
        <p:nvSpPr>
          <p:cNvPr id="6" name="Slide Number Placeholder 5">
            <a:extLst>
              <a:ext uri="{FF2B5EF4-FFF2-40B4-BE49-F238E27FC236}">
                <a16:creationId xmlns:a16="http://schemas.microsoft.com/office/drawing/2014/main" id="{8F26978D-9E85-C343-F5AC-34AC445B9872}"/>
              </a:ext>
            </a:extLst>
          </p:cNvPr>
          <p:cNvSpPr>
            <a:spLocks noGrp="1"/>
          </p:cNvSpPr>
          <p:nvPr>
            <p:ph type="sldNum" sz="quarter" idx="12"/>
          </p:nvPr>
        </p:nvSpPr>
        <p:spPr/>
        <p:txBody>
          <a:bodyPr/>
          <a:lstStyle/>
          <a:p>
            <a:fld id="{AC75FB7D-0DA8-40D1-BE5C-0D16C15F306D}" type="slidenum">
              <a:rPr lang="en-IN" smtClean="0"/>
              <a:t>24</a:t>
            </a:fld>
            <a:endParaRPr lang="en-IN"/>
          </a:p>
        </p:txBody>
      </p:sp>
    </p:spTree>
    <p:extLst>
      <p:ext uri="{BB962C8B-B14F-4D97-AF65-F5344CB8AC3E}">
        <p14:creationId xmlns:p14="http://schemas.microsoft.com/office/powerpoint/2010/main" val="2767191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25</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6" name="TextBox 5">
            <a:extLst>
              <a:ext uri="{FF2B5EF4-FFF2-40B4-BE49-F238E27FC236}">
                <a16:creationId xmlns:a16="http://schemas.microsoft.com/office/drawing/2014/main" id="{F1314EF2-B37F-3383-29A1-337802285E46}"/>
              </a:ext>
            </a:extLst>
          </p:cNvPr>
          <p:cNvSpPr txBox="1"/>
          <p:nvPr/>
        </p:nvSpPr>
        <p:spPr>
          <a:xfrm>
            <a:off x="720524" y="1010487"/>
            <a:ext cx="8921187" cy="461665"/>
          </a:xfrm>
          <a:prstGeom prst="rect">
            <a:avLst/>
          </a:prstGeom>
          <a:noFill/>
        </p:spPr>
        <p:txBody>
          <a:bodyPr wrap="square">
            <a:spAutoFit/>
          </a:bodyPr>
          <a:lstStyle/>
          <a:p>
            <a:pPr algn="l"/>
            <a:r>
              <a:rPr lang="en-IN" sz="2400" b="1" i="0" dirty="0">
                <a:solidFill>
                  <a:srgbClr val="000000"/>
                </a:solidFill>
                <a:effectLst/>
                <a:latin typeface="Helvetica Neue"/>
              </a:rPr>
              <a:t>Feature Importance</a:t>
            </a:r>
          </a:p>
        </p:txBody>
      </p:sp>
      <p:pic>
        <p:nvPicPr>
          <p:cNvPr id="7" name="Picture 6">
            <a:extLst>
              <a:ext uri="{FF2B5EF4-FFF2-40B4-BE49-F238E27FC236}">
                <a16:creationId xmlns:a16="http://schemas.microsoft.com/office/drawing/2014/main" id="{D0065162-2AA3-50FD-F14A-879E1A4F076E}"/>
              </a:ext>
            </a:extLst>
          </p:cNvPr>
          <p:cNvPicPr>
            <a:picLocks noChangeAspect="1"/>
          </p:cNvPicPr>
          <p:nvPr/>
        </p:nvPicPr>
        <p:blipFill>
          <a:blip r:embed="rId2"/>
          <a:stretch>
            <a:fillRect/>
          </a:stretch>
        </p:blipFill>
        <p:spPr>
          <a:xfrm>
            <a:off x="489029" y="1998654"/>
            <a:ext cx="5471933" cy="4868007"/>
          </a:xfrm>
          <a:prstGeom prst="rect">
            <a:avLst/>
          </a:prstGeom>
        </p:spPr>
      </p:pic>
      <p:sp>
        <p:nvSpPr>
          <p:cNvPr id="8" name="TextBox 7">
            <a:extLst>
              <a:ext uri="{FF2B5EF4-FFF2-40B4-BE49-F238E27FC236}">
                <a16:creationId xmlns:a16="http://schemas.microsoft.com/office/drawing/2014/main" id="{F9AC0489-7334-77E7-F049-35FA642DAB73}"/>
              </a:ext>
            </a:extLst>
          </p:cNvPr>
          <p:cNvSpPr txBox="1"/>
          <p:nvPr/>
        </p:nvSpPr>
        <p:spPr>
          <a:xfrm>
            <a:off x="6096000" y="2060294"/>
            <a:ext cx="4818927" cy="1938992"/>
          </a:xfrm>
          <a:prstGeom prst="rect">
            <a:avLst/>
          </a:prstGeom>
          <a:noFill/>
        </p:spPr>
        <p:txBody>
          <a:bodyPr wrap="square" rtlCol="0">
            <a:spAutoFit/>
          </a:bodyPr>
          <a:lstStyle/>
          <a:p>
            <a:r>
              <a:rPr lang="en-IN" sz="2000" dirty="0"/>
              <a:t>Features having p value &gt; 0.5 have less impact on target feature</a:t>
            </a:r>
          </a:p>
          <a:p>
            <a:pPr marL="342900" indent="-342900">
              <a:buFont typeface="+mj-lt"/>
              <a:buAutoNum type="arabicPeriod"/>
            </a:pPr>
            <a:r>
              <a:rPr lang="en-IN" sz="2000" dirty="0" err="1"/>
              <a:t>Self_Employed</a:t>
            </a:r>
            <a:endParaRPr lang="en-IN" sz="2000" dirty="0"/>
          </a:p>
          <a:p>
            <a:pPr marL="342900" indent="-342900">
              <a:buFont typeface="+mj-lt"/>
              <a:buAutoNum type="arabicPeriod"/>
            </a:pPr>
            <a:r>
              <a:rPr lang="en-IN" sz="2000" dirty="0"/>
              <a:t>Gender</a:t>
            </a:r>
          </a:p>
          <a:p>
            <a:pPr marL="342900" indent="-342900">
              <a:buFont typeface="+mj-lt"/>
              <a:buAutoNum type="arabicPeriod"/>
            </a:pPr>
            <a:r>
              <a:rPr lang="en-IN" sz="2000" dirty="0" err="1"/>
              <a:t>Loan_Amount_Term</a:t>
            </a:r>
            <a:endParaRPr lang="en-IN" sz="2000" dirty="0"/>
          </a:p>
          <a:p>
            <a:pPr marL="342900" indent="-342900">
              <a:buFont typeface="+mj-lt"/>
              <a:buAutoNum type="arabicPeriod"/>
            </a:pPr>
            <a:r>
              <a:rPr lang="en-IN" sz="2000" dirty="0"/>
              <a:t>Dependents</a:t>
            </a:r>
          </a:p>
        </p:txBody>
      </p:sp>
      <p:sp>
        <p:nvSpPr>
          <p:cNvPr id="10" name="TextBox 9">
            <a:extLst>
              <a:ext uri="{FF2B5EF4-FFF2-40B4-BE49-F238E27FC236}">
                <a16:creationId xmlns:a16="http://schemas.microsoft.com/office/drawing/2014/main" id="{7C2FBB25-BD2F-44F6-8897-3E92EF41A157}"/>
              </a:ext>
            </a:extLst>
          </p:cNvPr>
          <p:cNvSpPr txBox="1"/>
          <p:nvPr/>
        </p:nvSpPr>
        <p:spPr>
          <a:xfrm>
            <a:off x="720524" y="1598544"/>
            <a:ext cx="10738413" cy="400110"/>
          </a:xfrm>
          <a:prstGeom prst="rect">
            <a:avLst/>
          </a:prstGeom>
          <a:noFill/>
        </p:spPr>
        <p:txBody>
          <a:bodyPr wrap="square">
            <a:spAutoFit/>
          </a:bodyPr>
          <a:lstStyle/>
          <a:p>
            <a:r>
              <a:rPr lang="en-IN" sz="2000" dirty="0">
                <a:effectLst/>
                <a:latin typeface="Times New Roman" panose="02020603050405020304" pitchFamily="18" charset="0"/>
                <a:ea typeface="Calibri" panose="020F0502020204030204" pitchFamily="34" charset="0"/>
              </a:rPr>
              <a:t>From the </a:t>
            </a:r>
            <a:r>
              <a:rPr lang="en-IN" sz="2000" b="1" dirty="0">
                <a:effectLst/>
                <a:latin typeface="Times New Roman" panose="02020603050405020304" pitchFamily="18" charset="0"/>
                <a:ea typeface="Calibri" panose="020F0502020204030204" pitchFamily="34" charset="0"/>
              </a:rPr>
              <a:t>chi2 test</a:t>
            </a:r>
            <a:r>
              <a:rPr lang="en-IN" sz="2000" dirty="0">
                <a:effectLst/>
                <a:latin typeface="Times New Roman" panose="02020603050405020304" pitchFamily="18" charset="0"/>
                <a:ea typeface="Calibri" panose="020F0502020204030204" pitchFamily="34" charset="0"/>
              </a:rPr>
              <a:t>, we have found the </a:t>
            </a:r>
            <a:r>
              <a:rPr lang="en-IN" sz="2000" b="1" dirty="0">
                <a:effectLst/>
                <a:latin typeface="Times New Roman" panose="02020603050405020304" pitchFamily="18" charset="0"/>
                <a:ea typeface="Calibri" panose="020F0502020204030204" pitchFamily="34" charset="0"/>
              </a:rPr>
              <a:t>p-values </a:t>
            </a:r>
            <a:r>
              <a:rPr lang="en-IN" sz="2000" dirty="0">
                <a:effectLst/>
                <a:latin typeface="Times New Roman" panose="02020603050405020304" pitchFamily="18" charset="0"/>
                <a:ea typeface="Calibri" panose="020F0502020204030204" pitchFamily="34" charset="0"/>
              </a:rPr>
              <a:t>for categorical independent variable </a:t>
            </a:r>
            <a:endParaRPr lang="en-IN" sz="2000" dirty="0"/>
          </a:p>
        </p:txBody>
      </p:sp>
    </p:spTree>
    <p:extLst>
      <p:ext uri="{BB962C8B-B14F-4D97-AF65-F5344CB8AC3E}">
        <p14:creationId xmlns:p14="http://schemas.microsoft.com/office/powerpoint/2010/main" val="172834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26</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pic>
        <p:nvPicPr>
          <p:cNvPr id="6" name="Picture 5">
            <a:extLst>
              <a:ext uri="{FF2B5EF4-FFF2-40B4-BE49-F238E27FC236}">
                <a16:creationId xmlns:a16="http://schemas.microsoft.com/office/drawing/2014/main" id="{3338143C-4F6F-04ED-A4FD-AF06A777E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28" y="2303064"/>
            <a:ext cx="9618648" cy="4172191"/>
          </a:xfrm>
          <a:prstGeom prst="rect">
            <a:avLst/>
          </a:prstGeom>
        </p:spPr>
      </p:pic>
      <p:sp>
        <p:nvSpPr>
          <p:cNvPr id="7" name="TextBox 6">
            <a:extLst>
              <a:ext uri="{FF2B5EF4-FFF2-40B4-BE49-F238E27FC236}">
                <a16:creationId xmlns:a16="http://schemas.microsoft.com/office/drawing/2014/main" id="{07C73302-18D2-B06D-88A4-65985F20AA3A}"/>
              </a:ext>
            </a:extLst>
          </p:cNvPr>
          <p:cNvSpPr txBox="1"/>
          <p:nvPr/>
        </p:nvSpPr>
        <p:spPr>
          <a:xfrm>
            <a:off x="1003999" y="918069"/>
            <a:ext cx="9630136" cy="1384995"/>
          </a:xfrm>
          <a:prstGeom prst="rect">
            <a:avLst/>
          </a:prstGeom>
          <a:noFill/>
        </p:spPr>
        <p:txBody>
          <a:bodyPr wrap="square" rtlCol="0">
            <a:spAutoFit/>
          </a:bodyPr>
          <a:lstStyle/>
          <a:p>
            <a:r>
              <a:rPr lang="en-US" sz="2400" dirty="0">
                <a:latin typeface="Helvetica Neue"/>
              </a:rPr>
              <a:t>Feature importance by Random Forest </a:t>
            </a:r>
          </a:p>
          <a:p>
            <a:endParaRPr lang="en-US" sz="2400" dirty="0">
              <a:latin typeface="Helvetica Neue"/>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history, Total income, Loan amount have good importance among all the features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Gender, </a:t>
            </a:r>
            <a:r>
              <a:rPr lang="en-IN" dirty="0" err="1">
                <a:latin typeface="Times New Roman" panose="02020603050405020304" pitchFamily="18" charset="0"/>
                <a:cs typeface="Times New Roman" panose="02020603050405020304" pitchFamily="18" charset="0"/>
              </a:rPr>
              <a:t>Self_Employed</a:t>
            </a:r>
            <a:r>
              <a:rPr lang="en-IN" dirty="0">
                <a:latin typeface="Times New Roman" panose="02020603050405020304" pitchFamily="18" charset="0"/>
                <a:cs typeface="Times New Roman" panose="02020603050405020304" pitchFamily="18" charset="0"/>
              </a:rPr>
              <a:t> have the least importance</a:t>
            </a:r>
          </a:p>
        </p:txBody>
      </p:sp>
    </p:spTree>
    <p:extLst>
      <p:ext uri="{BB962C8B-B14F-4D97-AF65-F5344CB8AC3E}">
        <p14:creationId xmlns:p14="http://schemas.microsoft.com/office/powerpoint/2010/main" val="286169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27</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pic>
        <p:nvPicPr>
          <p:cNvPr id="6" name="Picture 5">
            <a:extLst>
              <a:ext uri="{FF2B5EF4-FFF2-40B4-BE49-F238E27FC236}">
                <a16:creationId xmlns:a16="http://schemas.microsoft.com/office/drawing/2014/main" id="{81BD2F24-DF39-CD3E-EB70-AC9F21C37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999" y="2479342"/>
            <a:ext cx="7433945" cy="3460589"/>
          </a:xfrm>
          <a:prstGeom prst="rect">
            <a:avLst/>
          </a:prstGeom>
        </p:spPr>
      </p:pic>
      <p:sp>
        <p:nvSpPr>
          <p:cNvPr id="7" name="TextBox 6">
            <a:extLst>
              <a:ext uri="{FF2B5EF4-FFF2-40B4-BE49-F238E27FC236}">
                <a16:creationId xmlns:a16="http://schemas.microsoft.com/office/drawing/2014/main" id="{E668798E-1F12-4EA8-492F-491D24419341}"/>
              </a:ext>
            </a:extLst>
          </p:cNvPr>
          <p:cNvSpPr txBox="1"/>
          <p:nvPr/>
        </p:nvSpPr>
        <p:spPr>
          <a:xfrm>
            <a:off x="1003999" y="918069"/>
            <a:ext cx="9630136" cy="1384995"/>
          </a:xfrm>
          <a:prstGeom prst="rect">
            <a:avLst/>
          </a:prstGeom>
          <a:noFill/>
        </p:spPr>
        <p:txBody>
          <a:bodyPr wrap="square" rtlCol="0">
            <a:spAutoFit/>
          </a:bodyPr>
          <a:lstStyle/>
          <a:p>
            <a:r>
              <a:rPr lang="en-US" sz="2400" dirty="0">
                <a:latin typeface="Helvetica Neue"/>
              </a:rPr>
              <a:t>Feature importance by Logistic Regression</a:t>
            </a:r>
          </a:p>
          <a:p>
            <a:endParaRPr lang="en-US" sz="2400" dirty="0">
              <a:latin typeface="Helvetica Neue"/>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history has highest importance among all the features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Property area has the least importance</a:t>
            </a:r>
          </a:p>
        </p:txBody>
      </p:sp>
      <p:sp>
        <p:nvSpPr>
          <p:cNvPr id="8" name="TextBox 7">
            <a:extLst>
              <a:ext uri="{FF2B5EF4-FFF2-40B4-BE49-F238E27FC236}">
                <a16:creationId xmlns:a16="http://schemas.microsoft.com/office/drawing/2014/main" id="{93AFBFBB-93BD-2F3F-20A9-97BF5D1CDF01}"/>
              </a:ext>
            </a:extLst>
          </p:cNvPr>
          <p:cNvSpPr txBox="1"/>
          <p:nvPr/>
        </p:nvSpPr>
        <p:spPr>
          <a:xfrm>
            <a:off x="8515933" y="2689672"/>
            <a:ext cx="3787956" cy="1631216"/>
          </a:xfrm>
          <a:prstGeom prst="rect">
            <a:avLst/>
          </a:prstGeom>
          <a:noFill/>
        </p:spPr>
        <p:txBody>
          <a:bodyPr wrap="square" rtlCol="0">
            <a:spAutoFit/>
          </a:bodyPr>
          <a:lstStyle/>
          <a:p>
            <a:r>
              <a:rPr lang="en-US" dirty="0">
                <a:latin typeface="Helvetica Neue"/>
              </a:rPr>
              <a:t>After analyzing feature importance </a:t>
            </a:r>
          </a:p>
          <a:p>
            <a:r>
              <a:rPr lang="en-US" dirty="0">
                <a:latin typeface="Helvetica Neue"/>
              </a:rPr>
              <a:t>we can drop following features</a:t>
            </a:r>
          </a:p>
          <a:p>
            <a:pPr marL="285750" indent="-285750">
              <a:buFont typeface="Arial" panose="020B0604020202020204" pitchFamily="34" charset="0"/>
              <a:buChar char="•"/>
            </a:pPr>
            <a:r>
              <a:rPr lang="en-US" sz="1600" dirty="0">
                <a:latin typeface="Helvetica Neue"/>
              </a:rPr>
              <a:t>Gender</a:t>
            </a:r>
          </a:p>
          <a:p>
            <a:pPr marL="285750" indent="-285750">
              <a:buFont typeface="Arial" panose="020B0604020202020204" pitchFamily="34" charset="0"/>
              <a:buChar char="•"/>
            </a:pPr>
            <a:r>
              <a:rPr lang="en-US" sz="1600" dirty="0">
                <a:latin typeface="Helvetica Neue"/>
              </a:rPr>
              <a:t>Dependents</a:t>
            </a:r>
          </a:p>
          <a:p>
            <a:pPr marL="285750" indent="-285750">
              <a:buFont typeface="Arial" panose="020B0604020202020204" pitchFamily="34" charset="0"/>
              <a:buChar char="•"/>
            </a:pPr>
            <a:r>
              <a:rPr lang="en-US" sz="1600" dirty="0" err="1">
                <a:latin typeface="Helvetica Neue"/>
              </a:rPr>
              <a:t>Self_Employed</a:t>
            </a:r>
            <a:endParaRPr lang="en-US" sz="1600" dirty="0">
              <a:latin typeface="Helvetica Neue"/>
            </a:endParaRPr>
          </a:p>
          <a:p>
            <a:pPr marL="285750" indent="-285750">
              <a:buFont typeface="Arial" panose="020B0604020202020204" pitchFamily="34" charset="0"/>
              <a:buChar char="•"/>
            </a:pPr>
            <a:r>
              <a:rPr lang="en-US" sz="1600" dirty="0" err="1">
                <a:latin typeface="Helvetica Neue"/>
              </a:rPr>
              <a:t>Loan_Amount_Term</a:t>
            </a:r>
            <a:endParaRPr lang="en-US" sz="1600" dirty="0">
              <a:latin typeface="Helvetica Neue"/>
            </a:endParaRPr>
          </a:p>
        </p:txBody>
      </p:sp>
    </p:spTree>
    <p:extLst>
      <p:ext uri="{BB962C8B-B14F-4D97-AF65-F5344CB8AC3E}">
        <p14:creationId xmlns:p14="http://schemas.microsoft.com/office/powerpoint/2010/main" val="1998644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28</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5" name="TextBox 4">
            <a:extLst>
              <a:ext uri="{FF2B5EF4-FFF2-40B4-BE49-F238E27FC236}">
                <a16:creationId xmlns:a16="http://schemas.microsoft.com/office/drawing/2014/main" id="{D776A25E-C7DA-6A4F-1699-E3381F856E1B}"/>
              </a:ext>
            </a:extLst>
          </p:cNvPr>
          <p:cNvSpPr txBox="1"/>
          <p:nvPr/>
        </p:nvSpPr>
        <p:spPr>
          <a:xfrm>
            <a:off x="894144" y="918069"/>
            <a:ext cx="9592519" cy="107721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Outliers Detection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Boxplot able to find presence of outliers in feature Loan amount and </a:t>
            </a:r>
            <a:r>
              <a:rPr lang="en-IN" sz="2000" dirty="0" err="1">
                <a:latin typeface="Times New Roman" panose="02020603050405020304" pitchFamily="18" charset="0"/>
                <a:cs typeface="Times New Roman" panose="02020603050405020304" pitchFamily="18" charset="0"/>
              </a:rPr>
              <a:t>Total_income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6750B46-27BA-2E8C-3CB0-C88E8A1C7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25" y="2441289"/>
            <a:ext cx="4167259" cy="2901398"/>
          </a:xfrm>
          <a:prstGeom prst="rect">
            <a:avLst/>
          </a:prstGeom>
        </p:spPr>
      </p:pic>
      <p:pic>
        <p:nvPicPr>
          <p:cNvPr id="9" name="Picture 8">
            <a:extLst>
              <a:ext uri="{FF2B5EF4-FFF2-40B4-BE49-F238E27FC236}">
                <a16:creationId xmlns:a16="http://schemas.microsoft.com/office/drawing/2014/main" id="{BFA85D0C-FEC7-2842-2FB7-76CB7B891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489" y="2441289"/>
            <a:ext cx="4367886" cy="3004366"/>
          </a:xfrm>
          <a:prstGeom prst="rect">
            <a:avLst/>
          </a:prstGeom>
        </p:spPr>
      </p:pic>
    </p:spTree>
    <p:extLst>
      <p:ext uri="{BB962C8B-B14F-4D97-AF65-F5344CB8AC3E}">
        <p14:creationId xmlns:p14="http://schemas.microsoft.com/office/powerpoint/2010/main" val="250268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29</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Milestone-3</a:t>
            </a:r>
          </a:p>
        </p:txBody>
      </p:sp>
      <p:sp>
        <p:nvSpPr>
          <p:cNvPr id="6" name="TextBox 5">
            <a:extLst>
              <a:ext uri="{FF2B5EF4-FFF2-40B4-BE49-F238E27FC236}">
                <a16:creationId xmlns:a16="http://schemas.microsoft.com/office/drawing/2014/main" id="{4D8D8EA5-0E0F-A9D6-92FA-AA24ABD4A750}"/>
              </a:ext>
            </a:extLst>
          </p:cNvPr>
          <p:cNvSpPr txBox="1"/>
          <p:nvPr/>
        </p:nvSpPr>
        <p:spPr>
          <a:xfrm>
            <a:off x="894143" y="871141"/>
            <a:ext cx="8246962" cy="2032672"/>
          </a:xfrm>
          <a:prstGeom prst="rect">
            <a:avLst/>
          </a:prstGeom>
          <a:noFill/>
        </p:spPr>
        <p:txBody>
          <a:bodyPr wrap="square">
            <a:spAutoFit/>
          </a:bodyPr>
          <a:lstStyle/>
          <a:p>
            <a:pPr algn="just">
              <a:lnSpc>
                <a:spcPct val="115000"/>
              </a:lnSpc>
              <a:spcAft>
                <a:spcPts val="10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Outlier Treatment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Log transformations applied to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feature that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contains outliers. This change a right skewed distribution to normal distribution.</a:t>
            </a:r>
          </a:p>
          <a:p>
            <a:pPr marL="342900" indent="-342900" algn="just">
              <a:lnSpc>
                <a:spcPct val="115000"/>
              </a:lnSpc>
              <a:buFont typeface="Arial" panose="020B0604020202020204" pitchFamily="34" charset="0"/>
              <a:buChar char="•"/>
            </a:pP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Total_Income</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15000"/>
              </a:lnSpc>
              <a:buFont typeface="Arial" panose="020B0604020202020204" pitchFamily="34" charset="0"/>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Loan Amount</a:t>
            </a:r>
          </a:p>
        </p:txBody>
      </p:sp>
      <p:pic>
        <p:nvPicPr>
          <p:cNvPr id="8" name="Picture 7">
            <a:extLst>
              <a:ext uri="{FF2B5EF4-FFF2-40B4-BE49-F238E27FC236}">
                <a16:creationId xmlns:a16="http://schemas.microsoft.com/office/drawing/2014/main" id="{DC45716E-EB84-3F80-01B0-2455F83527F9}"/>
              </a:ext>
            </a:extLst>
          </p:cNvPr>
          <p:cNvPicPr>
            <a:picLocks noChangeAspect="1"/>
          </p:cNvPicPr>
          <p:nvPr/>
        </p:nvPicPr>
        <p:blipFill>
          <a:blip r:embed="rId2"/>
          <a:stretch>
            <a:fillRect/>
          </a:stretch>
        </p:blipFill>
        <p:spPr>
          <a:xfrm>
            <a:off x="732098" y="3178175"/>
            <a:ext cx="2955290" cy="2108200"/>
          </a:xfrm>
          <a:prstGeom prst="rect">
            <a:avLst/>
          </a:prstGeom>
        </p:spPr>
      </p:pic>
      <p:pic>
        <p:nvPicPr>
          <p:cNvPr id="9" name="Picture 8">
            <a:extLst>
              <a:ext uri="{FF2B5EF4-FFF2-40B4-BE49-F238E27FC236}">
                <a16:creationId xmlns:a16="http://schemas.microsoft.com/office/drawing/2014/main" id="{EA77B04F-D0CE-8367-02EB-5B6B0C91CF15}"/>
              </a:ext>
            </a:extLst>
          </p:cNvPr>
          <p:cNvPicPr>
            <a:picLocks noChangeAspect="1"/>
          </p:cNvPicPr>
          <p:nvPr/>
        </p:nvPicPr>
        <p:blipFill>
          <a:blip r:embed="rId3"/>
          <a:stretch>
            <a:fillRect/>
          </a:stretch>
        </p:blipFill>
        <p:spPr>
          <a:xfrm>
            <a:off x="4389049" y="3178175"/>
            <a:ext cx="3156438" cy="2120448"/>
          </a:xfrm>
          <a:prstGeom prst="rect">
            <a:avLst/>
          </a:prstGeom>
        </p:spPr>
      </p:pic>
      <p:sp>
        <p:nvSpPr>
          <p:cNvPr id="10" name="Arrow: Right 9">
            <a:extLst>
              <a:ext uri="{FF2B5EF4-FFF2-40B4-BE49-F238E27FC236}">
                <a16:creationId xmlns:a16="http://schemas.microsoft.com/office/drawing/2014/main" id="{A72D4D9A-3DC2-C246-558F-911B22891AF0}"/>
              </a:ext>
            </a:extLst>
          </p:cNvPr>
          <p:cNvSpPr/>
          <p:nvPr/>
        </p:nvSpPr>
        <p:spPr>
          <a:xfrm>
            <a:off x="3923818" y="3842795"/>
            <a:ext cx="381964" cy="3472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5EBE23E-CBE4-55CF-F5D2-FE4548F697D5}"/>
              </a:ext>
            </a:extLst>
          </p:cNvPr>
          <p:cNvSpPr/>
          <p:nvPr/>
        </p:nvSpPr>
        <p:spPr>
          <a:xfrm>
            <a:off x="732099" y="2941698"/>
            <a:ext cx="7138686" cy="2581154"/>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84746AC3-36AD-CEA7-5C7D-1777F6FE8E37}"/>
              </a:ext>
            </a:extLst>
          </p:cNvPr>
          <p:cNvPicPr>
            <a:picLocks noChangeAspect="1"/>
          </p:cNvPicPr>
          <p:nvPr/>
        </p:nvPicPr>
        <p:blipFill>
          <a:blip r:embed="rId4"/>
          <a:stretch>
            <a:fillRect/>
          </a:stretch>
        </p:blipFill>
        <p:spPr>
          <a:xfrm>
            <a:off x="8723869" y="2056013"/>
            <a:ext cx="3065778" cy="2134022"/>
          </a:xfrm>
          <a:prstGeom prst="rect">
            <a:avLst/>
          </a:prstGeom>
        </p:spPr>
      </p:pic>
      <p:pic>
        <p:nvPicPr>
          <p:cNvPr id="13" name="Picture 12">
            <a:extLst>
              <a:ext uri="{FF2B5EF4-FFF2-40B4-BE49-F238E27FC236}">
                <a16:creationId xmlns:a16="http://schemas.microsoft.com/office/drawing/2014/main" id="{7579307F-AAC8-796E-48AE-079AB06E83A1}"/>
              </a:ext>
            </a:extLst>
          </p:cNvPr>
          <p:cNvPicPr>
            <a:picLocks noChangeAspect="1"/>
          </p:cNvPicPr>
          <p:nvPr/>
        </p:nvPicPr>
        <p:blipFill rotWithShape="1">
          <a:blip r:embed="rId5"/>
          <a:srcRect l="2820" r="2333"/>
          <a:stretch/>
        </p:blipFill>
        <p:spPr bwMode="auto">
          <a:xfrm>
            <a:off x="8692588" y="4560223"/>
            <a:ext cx="2984032" cy="2168755"/>
          </a:xfrm>
          <a:prstGeom prst="rect">
            <a:avLst/>
          </a:prstGeom>
          <a:ln>
            <a:noFill/>
          </a:ln>
          <a:extLst>
            <a:ext uri="{53640926-AAD7-44D8-BBD7-CCE9431645EC}">
              <a14:shadowObscured xmlns:a14="http://schemas.microsoft.com/office/drawing/2010/main"/>
            </a:ext>
          </a:extLst>
        </p:spPr>
      </p:pic>
      <p:sp>
        <p:nvSpPr>
          <p:cNvPr id="14" name="Arrow: Down 13">
            <a:extLst>
              <a:ext uri="{FF2B5EF4-FFF2-40B4-BE49-F238E27FC236}">
                <a16:creationId xmlns:a16="http://schemas.microsoft.com/office/drawing/2014/main" id="{9EE6AA0D-4DC1-6CA0-6A39-3337D4770E52}"/>
              </a:ext>
            </a:extLst>
          </p:cNvPr>
          <p:cNvSpPr/>
          <p:nvPr/>
        </p:nvSpPr>
        <p:spPr>
          <a:xfrm>
            <a:off x="10185722" y="4190035"/>
            <a:ext cx="312516" cy="3701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CCCA0B7-D046-47A9-D85C-1552CDFD5B78}"/>
              </a:ext>
            </a:extLst>
          </p:cNvPr>
          <p:cNvSpPr/>
          <p:nvPr/>
        </p:nvSpPr>
        <p:spPr>
          <a:xfrm>
            <a:off x="8723870" y="2025650"/>
            <a:ext cx="3205666" cy="46958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704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074EF-D226-BDCF-7826-A0510FB9135C}"/>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Milestone-01</a:t>
            </a:r>
          </a:p>
        </p:txBody>
      </p:sp>
      <p:sp>
        <p:nvSpPr>
          <p:cNvPr id="9" name="Date Placeholder 8">
            <a:extLst>
              <a:ext uri="{FF2B5EF4-FFF2-40B4-BE49-F238E27FC236}">
                <a16:creationId xmlns:a16="http://schemas.microsoft.com/office/drawing/2014/main" id="{D5AC1D05-F524-C4F3-A3CE-25EE742A95BA}"/>
              </a:ext>
            </a:extLst>
          </p:cNvPr>
          <p:cNvSpPr>
            <a:spLocks noGrp="1"/>
          </p:cNvSpPr>
          <p:nvPr>
            <p:ph type="dt" sz="half" idx="10"/>
          </p:nvPr>
        </p:nvSpPr>
        <p:spPr/>
        <p:txBody>
          <a:bodyPr/>
          <a:lstStyle/>
          <a:p>
            <a:fld id="{1753C36A-E4BC-4084-8CB1-761CE1448958}" type="datetime1">
              <a:rPr lang="en-IN" smtClean="0"/>
              <a:t>19-08-2023</a:t>
            </a:fld>
            <a:endParaRPr lang="en-IN"/>
          </a:p>
        </p:txBody>
      </p:sp>
      <p:sp>
        <p:nvSpPr>
          <p:cNvPr id="10" name="Slide Number Placeholder 9">
            <a:extLst>
              <a:ext uri="{FF2B5EF4-FFF2-40B4-BE49-F238E27FC236}">
                <a16:creationId xmlns:a16="http://schemas.microsoft.com/office/drawing/2014/main" id="{41416A13-B35A-8563-3BB1-3E60FD7B2004}"/>
              </a:ext>
            </a:extLst>
          </p:cNvPr>
          <p:cNvSpPr>
            <a:spLocks noGrp="1"/>
          </p:cNvSpPr>
          <p:nvPr>
            <p:ph type="sldNum" sz="quarter" idx="12"/>
          </p:nvPr>
        </p:nvSpPr>
        <p:spPr/>
        <p:txBody>
          <a:bodyPr/>
          <a:lstStyle/>
          <a:p>
            <a:fld id="{AC75FB7D-0DA8-40D1-BE5C-0D16C15F306D}" type="slidenum">
              <a:rPr lang="en-IN" smtClean="0"/>
              <a:t>3</a:t>
            </a:fld>
            <a:endParaRPr lang="en-IN"/>
          </a:p>
        </p:txBody>
      </p:sp>
      <p:sp>
        <p:nvSpPr>
          <p:cNvPr id="3" name="TextBox 2">
            <a:extLst>
              <a:ext uri="{FF2B5EF4-FFF2-40B4-BE49-F238E27FC236}">
                <a16:creationId xmlns:a16="http://schemas.microsoft.com/office/drawing/2014/main" id="{3BB5490C-C2C0-1B54-5222-FFD018B9C894}"/>
              </a:ext>
            </a:extLst>
          </p:cNvPr>
          <p:cNvSpPr txBox="1"/>
          <p:nvPr/>
        </p:nvSpPr>
        <p:spPr>
          <a:xfrm>
            <a:off x="986741" y="1273216"/>
            <a:ext cx="10645816" cy="3970318"/>
          </a:xfrm>
          <a:prstGeom prst="rect">
            <a:avLst/>
          </a:prstGeom>
          <a:noFill/>
        </p:spPr>
        <p:txBody>
          <a:bodyPr wrap="square">
            <a:spAutoFit/>
          </a:bodyPr>
          <a:lstStyle/>
          <a:p>
            <a:pPr algn="ctr" rtl="0" fontAlgn="base">
              <a:spcBef>
                <a:spcPts val="0"/>
              </a:spcBef>
              <a:spcAft>
                <a:spcPts val="0"/>
              </a:spcAft>
            </a:pPr>
            <a:r>
              <a:rPr lang="en-US" sz="2800" b="1" dirty="0">
                <a:solidFill>
                  <a:srgbClr val="000000"/>
                </a:solidFill>
                <a:latin typeface="Calibri" panose="020F0502020204030204" pitchFamily="34" charset="0"/>
              </a:rPr>
              <a:t>Project Milestone-1 has the following objectives</a:t>
            </a:r>
            <a:endParaRPr lang="en-US" sz="2800" b="1" i="0" u="none" strike="noStrike" dirty="0">
              <a:solidFill>
                <a:srgbClr val="000000"/>
              </a:solidFill>
              <a:effectLst/>
              <a:latin typeface="Calibri" panose="020F0502020204030204" pitchFamily="34" charset="0"/>
            </a:endParaRPr>
          </a:p>
          <a:p>
            <a:pPr marL="342900" indent="-342900" rtl="0" fontAlgn="base">
              <a:spcBef>
                <a:spcPts val="0"/>
              </a:spcBef>
              <a:spcAft>
                <a:spcPts val="0"/>
              </a:spcAft>
              <a:buFont typeface="+mj-lt"/>
              <a:buAutoNum type="arabicPeriod"/>
            </a:pPr>
            <a:endParaRPr lang="en-US" sz="2800" dirty="0">
              <a:solidFill>
                <a:srgbClr val="000000"/>
              </a:solidFill>
              <a:latin typeface="Calibri" panose="020F0502020204030204" pitchFamily="34" charset="0"/>
            </a:endParaRPr>
          </a:p>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Suggest the probable business impact of each independent feature on the target.</a:t>
            </a:r>
          </a:p>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Suggest ways in which the organization can benefit as a result of analyzing the data. </a:t>
            </a:r>
          </a:p>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Suggest missing features that can help with the analysis based on business logic.</a:t>
            </a:r>
          </a:p>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What is the best way to collect data for the suggested features ?</a:t>
            </a:r>
          </a:p>
        </p:txBody>
      </p:sp>
    </p:spTree>
    <p:extLst>
      <p:ext uri="{BB962C8B-B14F-4D97-AF65-F5344CB8AC3E}">
        <p14:creationId xmlns:p14="http://schemas.microsoft.com/office/powerpoint/2010/main" val="3324067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30</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Milestone-4</a:t>
            </a:r>
          </a:p>
        </p:txBody>
      </p:sp>
      <p:sp>
        <p:nvSpPr>
          <p:cNvPr id="6" name="TextBox 5">
            <a:extLst>
              <a:ext uri="{FF2B5EF4-FFF2-40B4-BE49-F238E27FC236}">
                <a16:creationId xmlns:a16="http://schemas.microsoft.com/office/drawing/2014/main" id="{8B79AC5E-C6FA-3262-A427-8DDF8EA255CB}"/>
              </a:ext>
            </a:extLst>
          </p:cNvPr>
          <p:cNvSpPr txBox="1"/>
          <p:nvPr/>
        </p:nvSpPr>
        <p:spPr>
          <a:xfrm>
            <a:off x="894144" y="1105287"/>
            <a:ext cx="11239017" cy="5016758"/>
          </a:xfrm>
          <a:prstGeom prst="rect">
            <a:avLst/>
          </a:prstGeom>
          <a:noFill/>
        </p:spPr>
        <p:txBody>
          <a:bodyPr wrap="square">
            <a:spAutoFit/>
          </a:bodyPr>
          <a:lstStyle/>
          <a:p>
            <a:pPr algn="ctr">
              <a:spcBef>
                <a:spcPts val="1200"/>
              </a:spcBef>
              <a:spcAft>
                <a:spcPts val="1200"/>
              </a:spcAft>
            </a:pPr>
            <a:r>
              <a:rPr lang="en-US" sz="2800" b="1" dirty="0">
                <a:solidFill>
                  <a:srgbClr val="000000"/>
                </a:solidFill>
                <a:latin typeface="Calibri" panose="020F0502020204030204" pitchFamily="34" charset="0"/>
              </a:rPr>
              <a:t>Project Milestone-4 has the following objectives</a:t>
            </a:r>
          </a:p>
          <a:p>
            <a:pPr marL="457200" indent="-457200" rtl="0">
              <a:spcBef>
                <a:spcPts val="1200"/>
              </a:spcBef>
              <a:spcAft>
                <a:spcPts val="1200"/>
              </a:spcAft>
              <a:buFont typeface="+mj-lt"/>
              <a:buAutoNum type="arabicPeriod"/>
            </a:pPr>
            <a:r>
              <a:rPr lang="en-US" sz="2400" b="0" i="0" u="none" strike="noStrike" dirty="0">
                <a:solidFill>
                  <a:srgbClr val="000000"/>
                </a:solidFill>
                <a:effectLst/>
                <a:latin typeface="Calibri" panose="020F0502020204030204" pitchFamily="34" charset="0"/>
              </a:rPr>
              <a:t>Create various models based on features and target variable</a:t>
            </a:r>
            <a:endParaRPr lang="en-US" sz="2400" b="0" dirty="0">
              <a:effectLst/>
            </a:endParaRPr>
          </a:p>
          <a:p>
            <a:pPr marL="457200" indent="-457200" rtl="0">
              <a:spcBef>
                <a:spcPts val="1200"/>
              </a:spcBef>
              <a:spcAft>
                <a:spcPts val="1200"/>
              </a:spcAft>
              <a:buFont typeface="+mj-lt"/>
              <a:buAutoNum type="arabicPeriod"/>
            </a:pPr>
            <a:r>
              <a:rPr lang="en-US" sz="2400" b="0" i="0" u="none" strike="noStrike" dirty="0">
                <a:solidFill>
                  <a:srgbClr val="000000"/>
                </a:solidFill>
                <a:effectLst/>
                <a:latin typeface="Calibri" panose="020F0502020204030204" pitchFamily="34" charset="0"/>
              </a:rPr>
              <a:t>Evaluate </a:t>
            </a:r>
            <a:r>
              <a:rPr lang="en-US" sz="2400" dirty="0">
                <a:solidFill>
                  <a:srgbClr val="000000"/>
                </a:solidFill>
                <a:latin typeface="Calibri" panose="020F0502020204030204" pitchFamily="34" charset="0"/>
              </a:rPr>
              <a:t>the</a:t>
            </a:r>
            <a:r>
              <a:rPr lang="en-US" sz="2400" b="0" i="0" u="none" strike="noStrike" dirty="0">
                <a:solidFill>
                  <a:srgbClr val="000000"/>
                </a:solidFill>
                <a:effectLst/>
                <a:latin typeface="Calibri" panose="020F0502020204030204" pitchFamily="34" charset="0"/>
              </a:rPr>
              <a:t> best model based on different evaluation parameters - Parameter tuning. </a:t>
            </a:r>
            <a:endParaRPr lang="en-US" sz="2400" b="0" dirty="0">
              <a:effectLst/>
            </a:endParaRPr>
          </a:p>
          <a:p>
            <a:pPr marL="457200" indent="-457200" rtl="0">
              <a:spcBef>
                <a:spcPts val="1200"/>
              </a:spcBef>
              <a:spcAft>
                <a:spcPts val="1200"/>
              </a:spcAft>
              <a:buFont typeface="+mj-lt"/>
              <a:buAutoNum type="arabicPeriod"/>
            </a:pPr>
            <a:r>
              <a:rPr lang="en-US" sz="2400" b="0" i="0" u="none" strike="noStrike" dirty="0">
                <a:solidFill>
                  <a:srgbClr val="000000"/>
                </a:solidFill>
                <a:effectLst/>
                <a:latin typeface="Calibri" panose="020F0502020204030204" pitchFamily="34" charset="0"/>
              </a:rPr>
              <a:t>Build a conclusive visual report on evaluation parameter.</a:t>
            </a:r>
            <a:endParaRPr lang="en-US" sz="2400" b="0" dirty="0">
              <a:effectLst/>
            </a:endParaRPr>
          </a:p>
          <a:p>
            <a:pPr marL="457200" indent="-457200" rtl="0">
              <a:spcBef>
                <a:spcPts val="1200"/>
              </a:spcBef>
              <a:spcAft>
                <a:spcPts val="1200"/>
              </a:spcAft>
              <a:buFont typeface="+mj-lt"/>
              <a:buAutoNum type="arabicPeriod"/>
            </a:pPr>
            <a:r>
              <a:rPr lang="en-US" sz="2400" b="0" i="0" u="none" strike="noStrike" dirty="0">
                <a:solidFill>
                  <a:srgbClr val="000000"/>
                </a:solidFill>
                <a:effectLst/>
                <a:latin typeface="Calibri" panose="020F0502020204030204" pitchFamily="34" charset="0"/>
              </a:rPr>
              <a:t>Give a brief and inferences about each and each model based on all evaluation parameter.</a:t>
            </a:r>
            <a:endParaRPr lang="en-US" sz="2400" b="0" dirty="0">
              <a:effectLst/>
            </a:endParaRPr>
          </a:p>
          <a:p>
            <a:pPr marL="457200" indent="-457200" rtl="0">
              <a:spcBef>
                <a:spcPts val="1200"/>
              </a:spcBef>
              <a:spcAft>
                <a:spcPts val="1200"/>
              </a:spcAft>
              <a:buFont typeface="+mj-lt"/>
              <a:buAutoNum type="arabicPeriod"/>
            </a:pPr>
            <a:r>
              <a:rPr lang="en-US" sz="2400" b="0" i="0" u="none" strike="noStrike" dirty="0">
                <a:solidFill>
                  <a:srgbClr val="000000"/>
                </a:solidFill>
                <a:effectLst/>
                <a:latin typeface="Calibri" panose="020F0502020204030204" pitchFamily="34" charset="0"/>
              </a:rPr>
              <a:t>Implement the best model on test data set and show the metrics in visual or tabular format</a:t>
            </a:r>
            <a:endParaRPr lang="en-IN" sz="2400" dirty="0"/>
          </a:p>
        </p:txBody>
      </p:sp>
    </p:spTree>
    <p:extLst>
      <p:ext uri="{BB962C8B-B14F-4D97-AF65-F5344CB8AC3E}">
        <p14:creationId xmlns:p14="http://schemas.microsoft.com/office/powerpoint/2010/main" val="3324219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31</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Milestone-4</a:t>
            </a:r>
          </a:p>
        </p:txBody>
      </p:sp>
      <p:sp>
        <p:nvSpPr>
          <p:cNvPr id="5" name="TextBox 4">
            <a:extLst>
              <a:ext uri="{FF2B5EF4-FFF2-40B4-BE49-F238E27FC236}">
                <a16:creationId xmlns:a16="http://schemas.microsoft.com/office/drawing/2014/main" id="{D9837847-800F-27B3-5D94-183472916A1E}"/>
              </a:ext>
            </a:extLst>
          </p:cNvPr>
          <p:cNvSpPr txBox="1"/>
          <p:nvPr/>
        </p:nvSpPr>
        <p:spPr>
          <a:xfrm>
            <a:off x="740780" y="918069"/>
            <a:ext cx="10949651" cy="5324535"/>
          </a:xfrm>
          <a:prstGeom prst="rect">
            <a:avLst/>
          </a:prstGeom>
          <a:noFill/>
        </p:spPr>
        <p:txBody>
          <a:bodyPr wrap="square">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Model Training</a:t>
            </a:r>
          </a:p>
          <a:p>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 will use the </a:t>
            </a:r>
            <a:r>
              <a:rPr lang="en-US" sz="2400" b="0" i="0" dirty="0" err="1">
                <a:solidFill>
                  <a:srgbClr val="000000"/>
                </a:solidFill>
                <a:effectLst/>
                <a:latin typeface="Times New Roman" panose="02020603050405020304" pitchFamily="18" charset="0"/>
                <a:cs typeface="Times New Roman" panose="02020603050405020304" pitchFamily="18" charset="0"/>
              </a:rPr>
              <a:t>train_test_split</a:t>
            </a:r>
            <a:r>
              <a:rPr lang="en-US" sz="2400" b="0" i="0" dirty="0">
                <a:solidFill>
                  <a:srgbClr val="000000"/>
                </a:solidFill>
                <a:effectLst/>
                <a:latin typeface="Times New Roman" panose="02020603050405020304" pitchFamily="18" charset="0"/>
                <a:cs typeface="Times New Roman" panose="02020603050405020304" pitchFamily="18" charset="0"/>
              </a:rPr>
              <a:t> function with test size 30%  from </a:t>
            </a:r>
            <a:r>
              <a:rPr lang="en-US" sz="2400" b="0" i="0" dirty="0" err="1">
                <a:solidFill>
                  <a:srgbClr val="000000"/>
                </a:solidFill>
                <a:effectLst/>
                <a:latin typeface="Times New Roman" panose="02020603050405020304" pitchFamily="18" charset="0"/>
                <a:cs typeface="Times New Roman" panose="02020603050405020304" pitchFamily="18" charset="0"/>
              </a:rPr>
              <a:t>sklearn</a:t>
            </a:r>
            <a:r>
              <a:rPr lang="en-US" sz="2400" b="0" i="0" dirty="0">
                <a:solidFill>
                  <a:srgbClr val="000000"/>
                </a:solidFill>
                <a:effectLst/>
                <a:latin typeface="Times New Roman" panose="02020603050405020304" pitchFamily="18" charset="0"/>
                <a:cs typeface="Times New Roman" panose="02020603050405020304" pitchFamily="18" charset="0"/>
              </a:rPr>
              <a:t> to divide our train dataset.</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a:t>
            </a:r>
            <a:r>
              <a:rPr lang="en-US" sz="2400" b="0" i="0" dirty="0">
                <a:solidFill>
                  <a:srgbClr val="000000"/>
                </a:solidFill>
                <a:effectLst/>
                <a:latin typeface="Times New Roman" panose="02020603050405020304" pitchFamily="18" charset="0"/>
                <a:cs typeface="Times New Roman" panose="02020603050405020304" pitchFamily="18" charset="0"/>
              </a:rPr>
              <a:t>tratified 5 folds used to make predictions for test dataset on the following Classification models. </a:t>
            </a:r>
          </a:p>
          <a:p>
            <a:pPr marL="457200" indent="-457200">
              <a:buFont typeface="+mj-lt"/>
              <a:buAutoNum type="arabicPeriod"/>
            </a:pPr>
            <a:r>
              <a:rPr lang="en-US" sz="2400" b="0" i="0" dirty="0">
                <a:solidFill>
                  <a:srgbClr val="0000FF"/>
                </a:solidFill>
                <a:effectLst/>
                <a:latin typeface="Times New Roman" panose="02020603050405020304" pitchFamily="18" charset="0"/>
                <a:cs typeface="Times New Roman" panose="02020603050405020304" pitchFamily="18" charset="0"/>
              </a:rPr>
              <a:t>Logistic Regression</a:t>
            </a:r>
          </a:p>
          <a:p>
            <a:pPr marL="457200" indent="-457200">
              <a:buFont typeface="+mj-lt"/>
              <a:buAutoNum type="arabicPeriod"/>
            </a:pPr>
            <a:r>
              <a:rPr lang="en-US" sz="2400" dirty="0">
                <a:solidFill>
                  <a:srgbClr val="0000FF"/>
                </a:solidFill>
                <a:latin typeface="Times New Roman" panose="02020603050405020304" pitchFamily="18" charset="0"/>
                <a:cs typeface="Times New Roman" panose="02020603050405020304" pitchFamily="18" charset="0"/>
              </a:rPr>
              <a:t>Decision Tree</a:t>
            </a:r>
          </a:p>
          <a:p>
            <a:pPr marL="457200" indent="-457200">
              <a:buFont typeface="+mj-lt"/>
              <a:buAutoNum type="arabicPeriod"/>
            </a:pPr>
            <a:r>
              <a:rPr lang="en-US" sz="2400" b="0" i="0" dirty="0">
                <a:solidFill>
                  <a:srgbClr val="0000FF"/>
                </a:solidFill>
                <a:effectLst/>
                <a:latin typeface="Times New Roman" panose="02020603050405020304" pitchFamily="18" charset="0"/>
                <a:cs typeface="Times New Roman" panose="02020603050405020304" pitchFamily="18" charset="0"/>
              </a:rPr>
              <a:t>Random Forest</a:t>
            </a:r>
          </a:p>
          <a:p>
            <a:pPr marL="457200" indent="-457200">
              <a:buFont typeface="+mj-lt"/>
              <a:buAutoNum type="arabicPeriod"/>
            </a:pPr>
            <a:r>
              <a:rPr lang="en-US" sz="2400" dirty="0">
                <a:solidFill>
                  <a:srgbClr val="0000FF"/>
                </a:solidFill>
                <a:latin typeface="Times New Roman" panose="02020603050405020304" pitchFamily="18" charset="0"/>
                <a:cs typeface="Times New Roman" panose="02020603050405020304" pitchFamily="18" charset="0"/>
              </a:rPr>
              <a:t>XG Boost</a:t>
            </a:r>
          </a:p>
          <a:p>
            <a:pPr marL="457200" indent="-457200">
              <a:buFont typeface="+mj-lt"/>
              <a:buAutoNum type="arabicPeriod"/>
            </a:pPr>
            <a:r>
              <a:rPr lang="en-US" sz="2400" b="0" i="0" dirty="0">
                <a:solidFill>
                  <a:srgbClr val="0000FF"/>
                </a:solidFill>
                <a:effectLst/>
                <a:latin typeface="Times New Roman" panose="02020603050405020304" pitchFamily="18" charset="0"/>
                <a:cs typeface="Times New Roman" panose="02020603050405020304" pitchFamily="18" charset="0"/>
              </a:rPr>
              <a:t>AdaBoost</a:t>
            </a:r>
          </a:p>
          <a:p>
            <a:pPr marL="457200" indent="-457200">
              <a:buFont typeface="+mj-lt"/>
              <a:buAutoNum type="arabicPeriod"/>
            </a:pPr>
            <a:r>
              <a:rPr lang="en-US" sz="2400" dirty="0" err="1">
                <a:solidFill>
                  <a:srgbClr val="0000FF"/>
                </a:solidFill>
                <a:latin typeface="Times New Roman" panose="02020603050405020304" pitchFamily="18" charset="0"/>
                <a:cs typeface="Times New Roman" panose="02020603050405020304" pitchFamily="18" charset="0"/>
              </a:rPr>
              <a:t>KNeighbors</a:t>
            </a:r>
            <a:endParaRPr lang="en-US" sz="2400" dirty="0">
              <a:solidFill>
                <a:srgbClr val="0000FF"/>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0" i="0" dirty="0">
                <a:solidFill>
                  <a:srgbClr val="0000FF"/>
                </a:solidFill>
                <a:effectLst/>
                <a:latin typeface="Times New Roman" panose="02020603050405020304" pitchFamily="18" charset="0"/>
                <a:cs typeface="Times New Roman" panose="02020603050405020304" pitchFamily="18" charset="0"/>
              </a:rPr>
              <a:t>Naïve Bayes</a:t>
            </a:r>
          </a:p>
          <a:p>
            <a:pPr marL="457200" indent="-457200">
              <a:buFont typeface="+mj-lt"/>
              <a:buAutoNum type="arabicPeriod"/>
            </a:pPr>
            <a:r>
              <a:rPr lang="en-US" sz="2400" dirty="0">
                <a:solidFill>
                  <a:srgbClr val="0000FF"/>
                </a:solidFill>
                <a:latin typeface="Times New Roman" panose="02020603050405020304" pitchFamily="18" charset="0"/>
                <a:cs typeface="Times New Roman" panose="02020603050405020304" pitchFamily="18" charset="0"/>
              </a:rPr>
              <a:t>Support Vector Machine</a:t>
            </a:r>
            <a:endParaRPr lang="en-US" sz="2400" b="0" i="0" dirty="0">
              <a:solidFill>
                <a:srgbClr val="0000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05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32</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333294"/>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Milestone-4</a:t>
            </a:r>
          </a:p>
        </p:txBody>
      </p:sp>
      <p:pic>
        <p:nvPicPr>
          <p:cNvPr id="10" name="Picture 9">
            <a:extLst>
              <a:ext uri="{FF2B5EF4-FFF2-40B4-BE49-F238E27FC236}">
                <a16:creationId xmlns:a16="http://schemas.microsoft.com/office/drawing/2014/main" id="{1BD52304-FD84-32EB-02AD-A216306580C0}"/>
              </a:ext>
            </a:extLst>
          </p:cNvPr>
          <p:cNvPicPr>
            <a:picLocks noChangeAspect="1"/>
          </p:cNvPicPr>
          <p:nvPr/>
        </p:nvPicPr>
        <p:blipFill>
          <a:blip r:embed="rId2"/>
          <a:stretch>
            <a:fillRect/>
          </a:stretch>
        </p:blipFill>
        <p:spPr>
          <a:xfrm>
            <a:off x="964558" y="3275897"/>
            <a:ext cx="5613721" cy="2811878"/>
          </a:xfrm>
          <a:prstGeom prst="rect">
            <a:avLst/>
          </a:prstGeom>
          <a:ln>
            <a:solidFill>
              <a:schemeClr val="accent1"/>
            </a:solidFill>
          </a:ln>
        </p:spPr>
      </p:pic>
      <p:sp>
        <p:nvSpPr>
          <p:cNvPr id="11" name="TextBox 10">
            <a:extLst>
              <a:ext uri="{FF2B5EF4-FFF2-40B4-BE49-F238E27FC236}">
                <a16:creationId xmlns:a16="http://schemas.microsoft.com/office/drawing/2014/main" id="{AB6811A1-E3AE-ED30-205C-18F21D8F22E3}"/>
              </a:ext>
            </a:extLst>
          </p:cNvPr>
          <p:cNvSpPr txBox="1"/>
          <p:nvPr/>
        </p:nvSpPr>
        <p:spPr>
          <a:xfrm>
            <a:off x="964557" y="2807267"/>
            <a:ext cx="5613721" cy="400110"/>
          </a:xfrm>
          <a:prstGeom prst="rect">
            <a:avLst/>
          </a:prstGeom>
          <a:noFill/>
          <a:ln>
            <a:solidFill>
              <a:schemeClr val="accent1"/>
            </a:solidFill>
          </a:ln>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Model Accuracy before hyper tuning of parameters</a:t>
            </a:r>
          </a:p>
        </p:txBody>
      </p:sp>
      <p:sp>
        <p:nvSpPr>
          <p:cNvPr id="12" name="TextBox 11">
            <a:extLst>
              <a:ext uri="{FF2B5EF4-FFF2-40B4-BE49-F238E27FC236}">
                <a16:creationId xmlns:a16="http://schemas.microsoft.com/office/drawing/2014/main" id="{9798ACFE-887B-CB59-6309-1D1817CF63F7}"/>
              </a:ext>
            </a:extLst>
          </p:cNvPr>
          <p:cNvSpPr txBox="1"/>
          <p:nvPr/>
        </p:nvSpPr>
        <p:spPr>
          <a:xfrm>
            <a:off x="6705670" y="2807267"/>
            <a:ext cx="5459392" cy="400110"/>
          </a:xfrm>
          <a:prstGeom prst="rect">
            <a:avLst/>
          </a:prstGeom>
          <a:noFill/>
          <a:ln>
            <a:solidFill>
              <a:schemeClr val="accent1"/>
            </a:solidFill>
          </a:ln>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Model Accuracy after hyper tuning of parameters</a:t>
            </a:r>
          </a:p>
        </p:txBody>
      </p:sp>
      <p:pic>
        <p:nvPicPr>
          <p:cNvPr id="14" name="Picture 13">
            <a:extLst>
              <a:ext uri="{FF2B5EF4-FFF2-40B4-BE49-F238E27FC236}">
                <a16:creationId xmlns:a16="http://schemas.microsoft.com/office/drawing/2014/main" id="{B9FD87FE-9538-2737-51E6-8B829F40F44A}"/>
              </a:ext>
            </a:extLst>
          </p:cNvPr>
          <p:cNvPicPr>
            <a:picLocks noChangeAspect="1"/>
          </p:cNvPicPr>
          <p:nvPr/>
        </p:nvPicPr>
        <p:blipFill>
          <a:blip r:embed="rId3"/>
          <a:stretch>
            <a:fillRect/>
          </a:stretch>
        </p:blipFill>
        <p:spPr>
          <a:xfrm>
            <a:off x="6705670" y="3275897"/>
            <a:ext cx="5459392" cy="2773322"/>
          </a:xfrm>
          <a:prstGeom prst="rect">
            <a:avLst/>
          </a:prstGeom>
          <a:ln>
            <a:solidFill>
              <a:schemeClr val="accent1"/>
            </a:solidFill>
          </a:ln>
        </p:spPr>
      </p:pic>
      <p:sp>
        <p:nvSpPr>
          <p:cNvPr id="15" name="TextBox 14">
            <a:extLst>
              <a:ext uri="{FF2B5EF4-FFF2-40B4-BE49-F238E27FC236}">
                <a16:creationId xmlns:a16="http://schemas.microsoft.com/office/drawing/2014/main" id="{92A46163-D324-F2FE-9B8C-93711101F242}"/>
              </a:ext>
            </a:extLst>
          </p:cNvPr>
          <p:cNvSpPr txBox="1"/>
          <p:nvPr/>
        </p:nvSpPr>
        <p:spPr>
          <a:xfrm>
            <a:off x="894144" y="972935"/>
            <a:ext cx="10749988" cy="1692771"/>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Hyper Parameters Tuning</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Randomized Search CV </a:t>
            </a:r>
            <a:r>
              <a:rPr lang="en-IN" sz="2400" dirty="0">
                <a:latin typeface="Times New Roman" panose="02020603050405020304" pitchFamily="18" charset="0"/>
                <a:cs typeface="Times New Roman" panose="02020603050405020304" pitchFamily="18" charset="0"/>
              </a:rPr>
              <a:t>is applied to improve the accuracy by tuning the hyper parameters for all the models</a:t>
            </a:r>
          </a:p>
        </p:txBody>
      </p:sp>
    </p:spTree>
    <p:extLst>
      <p:ext uri="{BB962C8B-B14F-4D97-AF65-F5344CB8AC3E}">
        <p14:creationId xmlns:p14="http://schemas.microsoft.com/office/powerpoint/2010/main" val="2795106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6EAA-60FA-E1F2-A42D-B792956DBD7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7491C998-788A-4EDB-C9D7-F6240C539A15}"/>
              </a:ext>
            </a:extLst>
          </p:cNvPr>
          <p:cNvSpPr>
            <a:spLocks noGrp="1"/>
          </p:cNvSpPr>
          <p:nvPr>
            <p:ph type="sldNum" sz="quarter" idx="12"/>
          </p:nvPr>
        </p:nvSpPr>
        <p:spPr/>
        <p:txBody>
          <a:bodyPr/>
          <a:lstStyle/>
          <a:p>
            <a:fld id="{AC75FB7D-0DA8-40D1-BE5C-0D16C15F306D}" type="slidenum">
              <a:rPr lang="en-IN" smtClean="0"/>
              <a:t>33</a:t>
            </a:fld>
            <a:endParaRPr lang="en-IN"/>
          </a:p>
        </p:txBody>
      </p:sp>
      <p:sp>
        <p:nvSpPr>
          <p:cNvPr id="4" name="TextBox 3">
            <a:extLst>
              <a:ext uri="{FF2B5EF4-FFF2-40B4-BE49-F238E27FC236}">
                <a16:creationId xmlns:a16="http://schemas.microsoft.com/office/drawing/2014/main" id="{B82B52D6-E43B-942B-B43F-D5B13D67D4C4}"/>
              </a:ext>
            </a:extLst>
          </p:cNvPr>
          <p:cNvSpPr txBox="1"/>
          <p:nvPr/>
        </p:nvSpPr>
        <p:spPr>
          <a:xfrm>
            <a:off x="894144" y="257879"/>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Milestone-4</a:t>
            </a:r>
          </a:p>
        </p:txBody>
      </p:sp>
      <p:sp>
        <p:nvSpPr>
          <p:cNvPr id="6" name="TextBox 5">
            <a:extLst>
              <a:ext uri="{FF2B5EF4-FFF2-40B4-BE49-F238E27FC236}">
                <a16:creationId xmlns:a16="http://schemas.microsoft.com/office/drawing/2014/main" id="{BA37FA30-34C4-A0DE-548E-2160EE4B3D78}"/>
              </a:ext>
            </a:extLst>
          </p:cNvPr>
          <p:cNvSpPr txBox="1"/>
          <p:nvPr/>
        </p:nvSpPr>
        <p:spPr>
          <a:xfrm>
            <a:off x="894142" y="1088787"/>
            <a:ext cx="10645815" cy="2616101"/>
          </a:xfrm>
          <a:prstGeom prst="rect">
            <a:avLst/>
          </a:prstGeom>
          <a:noFill/>
        </p:spPr>
        <p:txBody>
          <a:bodyPr wrap="square">
            <a:spAutoFit/>
          </a:bodyPr>
          <a:lstStyle/>
          <a:p>
            <a:pPr algn="l"/>
            <a:r>
              <a:rPr lang="en-IN" sz="2400" b="1" i="0" dirty="0">
                <a:solidFill>
                  <a:srgbClr val="000000"/>
                </a:solidFill>
                <a:effectLst/>
                <a:latin typeface="Times New Roman" panose="02020603050405020304" pitchFamily="18" charset="0"/>
                <a:cs typeface="Times New Roman" panose="02020603050405020304" pitchFamily="18" charset="0"/>
              </a:rPr>
              <a:t>Best Model Implementation</a:t>
            </a:r>
            <a:endParaRPr lang="en-IN" sz="2400" b="1"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i="0" dirty="0">
                <a:solidFill>
                  <a:srgbClr val="000000"/>
                </a:solidFill>
                <a:effectLst/>
                <a:latin typeface="Times New Roman" panose="02020603050405020304" pitchFamily="18" charset="0"/>
                <a:cs typeface="Times New Roman" panose="02020603050405020304" pitchFamily="18" charset="0"/>
              </a:rPr>
              <a:t>Highest Accuracy is shown in Logistic Regression</a:t>
            </a:r>
          </a:p>
          <a:p>
            <a:pPr marL="342900" indent="-342900" algn="l">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The best parameter from hyper tuning was</a:t>
            </a:r>
          </a:p>
          <a:p>
            <a:pPr algn="l"/>
            <a:r>
              <a:rPr lang="en-IN" sz="2400" i="0" dirty="0">
                <a:solidFill>
                  <a:srgbClr val="000000"/>
                </a:solidFill>
                <a:effectLst/>
                <a:latin typeface="Times New Roman" panose="02020603050405020304" pitchFamily="18" charset="0"/>
                <a:cs typeface="Times New Roman" panose="02020603050405020304" pitchFamily="18" charset="0"/>
              </a:rPr>
              <a:t>	</a:t>
            </a:r>
            <a:r>
              <a:rPr lang="en-IN" sz="2400" i="0" dirty="0" err="1">
                <a:solidFill>
                  <a:srgbClr val="000000"/>
                </a:solidFill>
                <a:effectLst/>
                <a:latin typeface="Times New Roman" panose="02020603050405020304" pitchFamily="18" charset="0"/>
                <a:cs typeface="Times New Roman" panose="02020603050405020304" pitchFamily="18" charset="0"/>
              </a:rPr>
              <a:t>LogisticRegression</a:t>
            </a:r>
            <a:r>
              <a:rPr lang="en-IN" sz="2400" i="0" dirty="0">
                <a:solidFill>
                  <a:srgbClr val="000000"/>
                </a:solidFill>
                <a:effectLst/>
                <a:latin typeface="Times New Roman" panose="02020603050405020304" pitchFamily="18" charset="0"/>
                <a:cs typeface="Times New Roman" panose="02020603050405020304" pitchFamily="18" charset="0"/>
              </a:rPr>
              <a:t>(C=1, </a:t>
            </a:r>
            <a:r>
              <a:rPr lang="en-IN" sz="2400" i="0" dirty="0" err="1">
                <a:solidFill>
                  <a:srgbClr val="000000"/>
                </a:solidFill>
                <a:effectLst/>
                <a:latin typeface="Times New Roman" panose="02020603050405020304" pitchFamily="18" charset="0"/>
                <a:cs typeface="Times New Roman" panose="02020603050405020304" pitchFamily="18" charset="0"/>
              </a:rPr>
              <a:t>max_iter</a:t>
            </a:r>
            <a:r>
              <a:rPr lang="en-IN" sz="2400" i="0" dirty="0">
                <a:solidFill>
                  <a:srgbClr val="000000"/>
                </a:solidFill>
                <a:effectLst/>
                <a:latin typeface="Times New Roman" panose="02020603050405020304" pitchFamily="18" charset="0"/>
                <a:cs typeface="Times New Roman" panose="02020603050405020304" pitchFamily="18" charset="0"/>
              </a:rPr>
              <a:t>=300, penalty='l1', solver='</a:t>
            </a:r>
            <a:r>
              <a:rPr lang="en-IN" sz="2400" i="0" dirty="0" err="1">
                <a:solidFill>
                  <a:srgbClr val="000000"/>
                </a:solidFill>
                <a:effectLst/>
                <a:latin typeface="Times New Roman" panose="02020603050405020304" pitchFamily="18" charset="0"/>
                <a:cs typeface="Times New Roman" panose="02020603050405020304" pitchFamily="18" charset="0"/>
              </a:rPr>
              <a:t>liblinear</a:t>
            </a:r>
            <a:r>
              <a:rPr lang="en-IN" sz="2400" i="0" dirty="0">
                <a:solidFill>
                  <a:srgbClr val="000000"/>
                </a:solidFill>
                <a:effectLst/>
                <a:latin typeface="Times New Roman" panose="02020603050405020304" pitchFamily="18" charset="0"/>
                <a:cs typeface="Times New Roman" panose="02020603050405020304" pitchFamily="18" charset="0"/>
              </a:rPr>
              <a:t>’)</a:t>
            </a:r>
          </a:p>
          <a:p>
            <a:pPr algn="l"/>
            <a:endParaRPr lang="en-IN" sz="2400" dirty="0">
              <a:solidFill>
                <a:srgbClr val="000000"/>
              </a:solidFill>
              <a:latin typeface="Times New Roman" panose="02020603050405020304" pitchFamily="18" charset="0"/>
              <a:cs typeface="Times New Roman" panose="02020603050405020304" pitchFamily="18" charset="0"/>
            </a:endParaRPr>
          </a:p>
          <a:p>
            <a:pPr algn="l"/>
            <a:r>
              <a:rPr lang="en-IN" sz="2400" dirty="0">
                <a:solidFill>
                  <a:srgbClr val="000000"/>
                </a:solidFill>
                <a:latin typeface="Times New Roman" panose="02020603050405020304" pitchFamily="18" charset="0"/>
                <a:cs typeface="Times New Roman" panose="02020603050405020304" pitchFamily="18" charset="0"/>
              </a:rPr>
              <a:t>Evaluation parameters are</a:t>
            </a:r>
          </a:p>
          <a:p>
            <a:pPr algn="l"/>
            <a:endParaRPr lang="en-IN" sz="2000" i="0" dirty="0">
              <a:solidFill>
                <a:srgbClr val="000000"/>
              </a:solidFill>
              <a:effectLst/>
              <a:latin typeface="Helvetica Neue"/>
            </a:endParaRPr>
          </a:p>
        </p:txBody>
      </p:sp>
      <p:pic>
        <p:nvPicPr>
          <p:cNvPr id="8" name="Picture 7">
            <a:extLst>
              <a:ext uri="{FF2B5EF4-FFF2-40B4-BE49-F238E27FC236}">
                <a16:creationId xmlns:a16="http://schemas.microsoft.com/office/drawing/2014/main" id="{607F0668-022B-9E57-B0B5-33A63EF453DF}"/>
              </a:ext>
            </a:extLst>
          </p:cNvPr>
          <p:cNvPicPr>
            <a:picLocks noChangeAspect="1"/>
          </p:cNvPicPr>
          <p:nvPr/>
        </p:nvPicPr>
        <p:blipFill>
          <a:blip r:embed="rId2"/>
          <a:stretch>
            <a:fillRect/>
          </a:stretch>
        </p:blipFill>
        <p:spPr>
          <a:xfrm>
            <a:off x="894142" y="3429000"/>
            <a:ext cx="3232429" cy="1446375"/>
          </a:xfrm>
          <a:prstGeom prst="rect">
            <a:avLst/>
          </a:prstGeom>
        </p:spPr>
      </p:pic>
      <p:pic>
        <p:nvPicPr>
          <p:cNvPr id="10" name="Picture 9">
            <a:extLst>
              <a:ext uri="{FF2B5EF4-FFF2-40B4-BE49-F238E27FC236}">
                <a16:creationId xmlns:a16="http://schemas.microsoft.com/office/drawing/2014/main" id="{973352E0-B8DE-0A63-084E-262A379F84D4}"/>
              </a:ext>
            </a:extLst>
          </p:cNvPr>
          <p:cNvPicPr>
            <a:picLocks noChangeAspect="1"/>
          </p:cNvPicPr>
          <p:nvPr/>
        </p:nvPicPr>
        <p:blipFill>
          <a:blip r:embed="rId3"/>
          <a:stretch>
            <a:fillRect/>
          </a:stretch>
        </p:blipFill>
        <p:spPr>
          <a:xfrm>
            <a:off x="7215876" y="3159529"/>
            <a:ext cx="2486032" cy="1767010"/>
          </a:xfrm>
          <a:prstGeom prst="rect">
            <a:avLst/>
          </a:prstGeom>
        </p:spPr>
      </p:pic>
      <p:sp>
        <p:nvSpPr>
          <p:cNvPr id="11" name="TextBox 10">
            <a:extLst>
              <a:ext uri="{FF2B5EF4-FFF2-40B4-BE49-F238E27FC236}">
                <a16:creationId xmlns:a16="http://schemas.microsoft.com/office/drawing/2014/main" id="{2C0BC046-2198-949D-1AA5-71DDD4FB84F2}"/>
              </a:ext>
            </a:extLst>
          </p:cNvPr>
          <p:cNvSpPr txBox="1"/>
          <p:nvPr/>
        </p:nvSpPr>
        <p:spPr>
          <a:xfrm>
            <a:off x="7479433" y="2832387"/>
            <a:ext cx="248603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Confusion Matrix</a:t>
            </a:r>
          </a:p>
        </p:txBody>
      </p:sp>
      <p:pic>
        <p:nvPicPr>
          <p:cNvPr id="5" name="Picture 4">
            <a:extLst>
              <a:ext uri="{FF2B5EF4-FFF2-40B4-BE49-F238E27FC236}">
                <a16:creationId xmlns:a16="http://schemas.microsoft.com/office/drawing/2014/main" id="{A04E9543-E849-C410-828A-42C66278C2F4}"/>
              </a:ext>
            </a:extLst>
          </p:cNvPr>
          <p:cNvPicPr>
            <a:picLocks noChangeAspect="1"/>
          </p:cNvPicPr>
          <p:nvPr/>
        </p:nvPicPr>
        <p:blipFill>
          <a:blip r:embed="rId4"/>
          <a:stretch>
            <a:fillRect/>
          </a:stretch>
        </p:blipFill>
        <p:spPr>
          <a:xfrm>
            <a:off x="799874" y="5121813"/>
            <a:ext cx="5512083" cy="923288"/>
          </a:xfrm>
          <a:prstGeom prst="rect">
            <a:avLst/>
          </a:prstGeom>
          <a:ln>
            <a:solidFill>
              <a:schemeClr val="accent1"/>
            </a:solidFill>
          </a:ln>
        </p:spPr>
      </p:pic>
      <p:pic>
        <p:nvPicPr>
          <p:cNvPr id="7" name="Picture 6">
            <a:extLst>
              <a:ext uri="{FF2B5EF4-FFF2-40B4-BE49-F238E27FC236}">
                <a16:creationId xmlns:a16="http://schemas.microsoft.com/office/drawing/2014/main" id="{D4CF1554-E231-97E4-1379-416E82229DAA}"/>
              </a:ext>
            </a:extLst>
          </p:cNvPr>
          <p:cNvPicPr>
            <a:picLocks noChangeAspect="1"/>
          </p:cNvPicPr>
          <p:nvPr/>
        </p:nvPicPr>
        <p:blipFill>
          <a:blip r:embed="rId5"/>
          <a:stretch>
            <a:fillRect/>
          </a:stretch>
        </p:blipFill>
        <p:spPr>
          <a:xfrm>
            <a:off x="6756495" y="5472365"/>
            <a:ext cx="3931909" cy="421652"/>
          </a:xfrm>
          <a:prstGeom prst="rect">
            <a:avLst/>
          </a:prstGeom>
        </p:spPr>
      </p:pic>
      <p:pic>
        <p:nvPicPr>
          <p:cNvPr id="9" name="Picture 8">
            <a:extLst>
              <a:ext uri="{FF2B5EF4-FFF2-40B4-BE49-F238E27FC236}">
                <a16:creationId xmlns:a16="http://schemas.microsoft.com/office/drawing/2014/main" id="{F1DBF6D9-8385-DEDB-BAFA-943E43BB5510}"/>
              </a:ext>
            </a:extLst>
          </p:cNvPr>
          <p:cNvPicPr>
            <a:picLocks noChangeAspect="1"/>
          </p:cNvPicPr>
          <p:nvPr/>
        </p:nvPicPr>
        <p:blipFill>
          <a:blip r:embed="rId6"/>
          <a:stretch>
            <a:fillRect/>
          </a:stretch>
        </p:blipFill>
        <p:spPr>
          <a:xfrm>
            <a:off x="837975" y="5920205"/>
            <a:ext cx="5435879" cy="742668"/>
          </a:xfrm>
          <a:prstGeom prst="rect">
            <a:avLst/>
          </a:prstGeom>
          <a:ln>
            <a:solidFill>
              <a:schemeClr val="accent1"/>
            </a:solidFill>
          </a:ln>
        </p:spPr>
      </p:pic>
      <p:pic>
        <p:nvPicPr>
          <p:cNvPr id="12" name="Picture 11">
            <a:extLst>
              <a:ext uri="{FF2B5EF4-FFF2-40B4-BE49-F238E27FC236}">
                <a16:creationId xmlns:a16="http://schemas.microsoft.com/office/drawing/2014/main" id="{E443B460-400A-9D03-5950-7366F17D7F96}"/>
              </a:ext>
            </a:extLst>
          </p:cNvPr>
          <p:cNvPicPr>
            <a:picLocks noChangeAspect="1"/>
          </p:cNvPicPr>
          <p:nvPr/>
        </p:nvPicPr>
        <p:blipFill rotWithShape="1">
          <a:blip r:embed="rId7"/>
          <a:srcRect r="62857" b="93870"/>
          <a:stretch/>
        </p:blipFill>
        <p:spPr>
          <a:xfrm>
            <a:off x="6756496" y="6148191"/>
            <a:ext cx="3931910" cy="365125"/>
          </a:xfrm>
          <a:prstGeom prst="rect">
            <a:avLst/>
          </a:prstGeom>
        </p:spPr>
      </p:pic>
      <p:sp>
        <p:nvSpPr>
          <p:cNvPr id="13" name="Arrow: Right 12">
            <a:extLst>
              <a:ext uri="{FF2B5EF4-FFF2-40B4-BE49-F238E27FC236}">
                <a16:creationId xmlns:a16="http://schemas.microsoft.com/office/drawing/2014/main" id="{06A2B698-2CB2-5B70-0B95-37B6AD7AEEED}"/>
              </a:ext>
            </a:extLst>
          </p:cNvPr>
          <p:cNvSpPr/>
          <p:nvPr/>
        </p:nvSpPr>
        <p:spPr>
          <a:xfrm>
            <a:off x="6394275" y="5580668"/>
            <a:ext cx="279902" cy="1885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493F954-24B6-89FC-A9A4-C31D76A4EE8F}"/>
              </a:ext>
            </a:extLst>
          </p:cNvPr>
          <p:cNvSpPr/>
          <p:nvPr/>
        </p:nvSpPr>
        <p:spPr>
          <a:xfrm>
            <a:off x="6431982" y="6167805"/>
            <a:ext cx="279902" cy="1885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9286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F4FB6-1E30-843D-A2E5-CF6069BF109D}"/>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56A05AD6-B87B-4FA0-67A0-75EE58715726}"/>
              </a:ext>
            </a:extLst>
          </p:cNvPr>
          <p:cNvSpPr>
            <a:spLocks noGrp="1"/>
          </p:cNvSpPr>
          <p:nvPr>
            <p:ph type="sldNum" sz="quarter" idx="12"/>
          </p:nvPr>
        </p:nvSpPr>
        <p:spPr/>
        <p:txBody>
          <a:bodyPr/>
          <a:lstStyle/>
          <a:p>
            <a:fld id="{AC75FB7D-0DA8-40D1-BE5C-0D16C15F306D}" type="slidenum">
              <a:rPr lang="en-IN" smtClean="0"/>
              <a:t>34</a:t>
            </a:fld>
            <a:endParaRPr lang="en-IN"/>
          </a:p>
        </p:txBody>
      </p:sp>
      <p:sp>
        <p:nvSpPr>
          <p:cNvPr id="5" name="Rectangle 4">
            <a:extLst>
              <a:ext uri="{FF2B5EF4-FFF2-40B4-BE49-F238E27FC236}">
                <a16:creationId xmlns:a16="http://schemas.microsoft.com/office/drawing/2014/main" id="{676EEB08-89BF-9C2C-BADF-BCC8886BBEE5}"/>
              </a:ext>
            </a:extLst>
          </p:cNvPr>
          <p:cNvSpPr/>
          <p:nvPr/>
        </p:nvSpPr>
        <p:spPr>
          <a:xfrm>
            <a:off x="452487" y="235670"/>
            <a:ext cx="2912882" cy="6120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SUMMARY</a:t>
            </a:r>
          </a:p>
        </p:txBody>
      </p:sp>
      <p:sp>
        <p:nvSpPr>
          <p:cNvPr id="6" name="TextBox 5">
            <a:extLst>
              <a:ext uri="{FF2B5EF4-FFF2-40B4-BE49-F238E27FC236}">
                <a16:creationId xmlns:a16="http://schemas.microsoft.com/office/drawing/2014/main" id="{AF68F6FD-C6F9-52C3-0D2D-DF476331AEBB}"/>
              </a:ext>
            </a:extLst>
          </p:cNvPr>
          <p:cNvSpPr txBox="1"/>
          <p:nvPr/>
        </p:nvSpPr>
        <p:spPr>
          <a:xfrm>
            <a:off x="3555391" y="584462"/>
            <a:ext cx="8510918" cy="5693866"/>
          </a:xfrm>
          <a:prstGeom prst="rect">
            <a:avLst/>
          </a:prstGeom>
          <a:noFill/>
        </p:spPr>
        <p:txBody>
          <a:bodyPr wrap="square">
            <a:spAutoFit/>
          </a:bodyPr>
          <a:lstStyle/>
          <a:p>
            <a:r>
              <a:rPr lang="en-US" sz="2800" b="0" i="0" dirty="0">
                <a:solidFill>
                  <a:srgbClr val="374151"/>
                </a:solidFill>
                <a:effectLst/>
                <a:latin typeface="Söhne"/>
              </a:rPr>
              <a:t>In conclusion, the Credit worthiness project successfully navigated through key stages, from data exploration to model testing &amp; validation. </a:t>
            </a:r>
          </a:p>
          <a:p>
            <a:pPr marL="457200" indent="-457200">
              <a:buFont typeface="Arial" panose="020B0604020202020204" pitchFamily="34" charset="0"/>
              <a:buChar char="•"/>
            </a:pPr>
            <a:endParaRPr lang="en-US" sz="2800" b="0" i="0" dirty="0">
              <a:solidFill>
                <a:srgbClr val="374151"/>
              </a:solidFill>
              <a:effectLst/>
              <a:latin typeface="Söhne"/>
            </a:endParaRPr>
          </a:p>
          <a:p>
            <a:r>
              <a:rPr lang="en-US" sz="2800" b="0" i="0" dirty="0">
                <a:solidFill>
                  <a:srgbClr val="374151"/>
                </a:solidFill>
                <a:effectLst/>
                <a:latin typeface="Söhne"/>
              </a:rPr>
              <a:t>The Logistic Regression model, with its high accuracy and balanced performance on precision and recall, proved to be a robust solution for predicting loan approval outcomes. </a:t>
            </a:r>
          </a:p>
          <a:p>
            <a:pPr marL="457200" indent="-457200">
              <a:buFont typeface="Arial" panose="020B0604020202020204" pitchFamily="34" charset="0"/>
              <a:buChar char="•"/>
            </a:pPr>
            <a:endParaRPr lang="en-US" sz="2800" dirty="0">
              <a:solidFill>
                <a:srgbClr val="374151"/>
              </a:solidFill>
              <a:latin typeface="Söhne"/>
            </a:endParaRPr>
          </a:p>
          <a:p>
            <a:r>
              <a:rPr lang="en-US" sz="2800" b="0" i="0" dirty="0">
                <a:solidFill>
                  <a:srgbClr val="374151"/>
                </a:solidFill>
                <a:effectLst/>
                <a:latin typeface="Söhne"/>
              </a:rPr>
              <a:t>This project's thorough approach to data analysis, feature engineering, and model training contributes to its practical utility in assisting lending institutions with informed decision-making.</a:t>
            </a:r>
            <a:endParaRPr lang="en-IN" sz="2800" dirty="0"/>
          </a:p>
        </p:txBody>
      </p:sp>
    </p:spTree>
    <p:extLst>
      <p:ext uri="{BB962C8B-B14F-4D97-AF65-F5344CB8AC3E}">
        <p14:creationId xmlns:p14="http://schemas.microsoft.com/office/powerpoint/2010/main" val="2490274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197C4C-6C10-FAAA-866F-88D3607F992F}"/>
              </a:ext>
            </a:extLst>
          </p:cNvPr>
          <p:cNvSpPr/>
          <p:nvPr/>
        </p:nvSpPr>
        <p:spPr>
          <a:xfrm>
            <a:off x="791852" y="405353"/>
            <a:ext cx="10586301" cy="608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0" dirty="0">
                <a:solidFill>
                  <a:schemeClr val="bg1"/>
                </a:solidFill>
                <a:latin typeface="Brush Script MT" panose="03060802040406070304" pitchFamily="66" charset="0"/>
              </a:rPr>
              <a:t>Thank You</a:t>
            </a:r>
          </a:p>
        </p:txBody>
      </p:sp>
      <p:sp>
        <p:nvSpPr>
          <p:cNvPr id="4" name="Date Placeholder 3">
            <a:extLst>
              <a:ext uri="{FF2B5EF4-FFF2-40B4-BE49-F238E27FC236}">
                <a16:creationId xmlns:a16="http://schemas.microsoft.com/office/drawing/2014/main" id="{28CF8EFA-638C-2A78-D8B3-A2AAC7804460}"/>
              </a:ext>
            </a:extLst>
          </p:cNvPr>
          <p:cNvSpPr>
            <a:spLocks noGrp="1"/>
          </p:cNvSpPr>
          <p:nvPr>
            <p:ph type="dt" sz="half" idx="10"/>
          </p:nvPr>
        </p:nvSpPr>
        <p:spPr/>
        <p:txBody>
          <a:bodyPr/>
          <a:lstStyle/>
          <a:p>
            <a:fld id="{DC6468AD-4881-419D-9F4F-0251337C336D}" type="datetime1">
              <a:rPr lang="en-IN" smtClean="0"/>
              <a:t>19-08-2023</a:t>
            </a:fld>
            <a:endParaRPr lang="en-IN"/>
          </a:p>
        </p:txBody>
      </p:sp>
      <p:sp>
        <p:nvSpPr>
          <p:cNvPr id="5" name="Slide Number Placeholder 4">
            <a:extLst>
              <a:ext uri="{FF2B5EF4-FFF2-40B4-BE49-F238E27FC236}">
                <a16:creationId xmlns:a16="http://schemas.microsoft.com/office/drawing/2014/main" id="{38688BB9-B1D9-0B84-9772-5B4EEF0DCD9E}"/>
              </a:ext>
            </a:extLst>
          </p:cNvPr>
          <p:cNvSpPr>
            <a:spLocks noGrp="1"/>
          </p:cNvSpPr>
          <p:nvPr>
            <p:ph type="sldNum" sz="quarter" idx="12"/>
          </p:nvPr>
        </p:nvSpPr>
        <p:spPr/>
        <p:txBody>
          <a:bodyPr/>
          <a:lstStyle/>
          <a:p>
            <a:fld id="{AC75FB7D-0DA8-40D1-BE5C-0D16C15F306D}" type="slidenum">
              <a:rPr lang="en-IN" smtClean="0"/>
              <a:t>35</a:t>
            </a:fld>
            <a:endParaRPr lang="en-IN"/>
          </a:p>
        </p:txBody>
      </p:sp>
    </p:spTree>
    <p:extLst>
      <p:ext uri="{BB962C8B-B14F-4D97-AF65-F5344CB8AC3E}">
        <p14:creationId xmlns:p14="http://schemas.microsoft.com/office/powerpoint/2010/main" val="82064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074EF-D226-BDCF-7826-A0510FB9135C}"/>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Milestone-01</a:t>
            </a:r>
          </a:p>
        </p:txBody>
      </p:sp>
      <p:sp>
        <p:nvSpPr>
          <p:cNvPr id="9" name="Date Placeholder 8">
            <a:extLst>
              <a:ext uri="{FF2B5EF4-FFF2-40B4-BE49-F238E27FC236}">
                <a16:creationId xmlns:a16="http://schemas.microsoft.com/office/drawing/2014/main" id="{D5AC1D05-F524-C4F3-A3CE-25EE742A95BA}"/>
              </a:ext>
            </a:extLst>
          </p:cNvPr>
          <p:cNvSpPr>
            <a:spLocks noGrp="1"/>
          </p:cNvSpPr>
          <p:nvPr>
            <p:ph type="dt" sz="half" idx="10"/>
          </p:nvPr>
        </p:nvSpPr>
        <p:spPr/>
        <p:txBody>
          <a:bodyPr/>
          <a:lstStyle/>
          <a:p>
            <a:fld id="{1753C36A-E4BC-4084-8CB1-761CE1448958}" type="datetime1">
              <a:rPr lang="en-IN" smtClean="0"/>
              <a:t>19-08-2023</a:t>
            </a:fld>
            <a:endParaRPr lang="en-IN"/>
          </a:p>
        </p:txBody>
      </p:sp>
      <p:sp>
        <p:nvSpPr>
          <p:cNvPr id="10" name="Slide Number Placeholder 9">
            <a:extLst>
              <a:ext uri="{FF2B5EF4-FFF2-40B4-BE49-F238E27FC236}">
                <a16:creationId xmlns:a16="http://schemas.microsoft.com/office/drawing/2014/main" id="{41416A13-B35A-8563-3BB1-3E60FD7B2004}"/>
              </a:ext>
            </a:extLst>
          </p:cNvPr>
          <p:cNvSpPr>
            <a:spLocks noGrp="1"/>
          </p:cNvSpPr>
          <p:nvPr>
            <p:ph type="sldNum" sz="quarter" idx="12"/>
          </p:nvPr>
        </p:nvSpPr>
        <p:spPr/>
        <p:txBody>
          <a:bodyPr/>
          <a:lstStyle/>
          <a:p>
            <a:fld id="{AC75FB7D-0DA8-40D1-BE5C-0D16C15F306D}" type="slidenum">
              <a:rPr lang="en-IN" smtClean="0"/>
              <a:t>4</a:t>
            </a:fld>
            <a:endParaRPr lang="en-IN"/>
          </a:p>
        </p:txBody>
      </p:sp>
      <p:sp>
        <p:nvSpPr>
          <p:cNvPr id="3" name="TextBox 2">
            <a:extLst>
              <a:ext uri="{FF2B5EF4-FFF2-40B4-BE49-F238E27FC236}">
                <a16:creationId xmlns:a16="http://schemas.microsoft.com/office/drawing/2014/main" id="{1A1AF0DC-0A21-864B-80DA-44B1F6768625}"/>
              </a:ext>
            </a:extLst>
          </p:cNvPr>
          <p:cNvSpPr txBox="1"/>
          <p:nvPr/>
        </p:nvSpPr>
        <p:spPr>
          <a:xfrm>
            <a:off x="563197" y="827368"/>
            <a:ext cx="11366338" cy="6030632"/>
          </a:xfrm>
          <a:prstGeom prst="rect">
            <a:avLst/>
          </a:prstGeom>
          <a:noFill/>
        </p:spPr>
        <p:txBody>
          <a:bodyPr wrap="square">
            <a:spAutoFit/>
          </a:bodyPr>
          <a:lstStyle/>
          <a:p>
            <a:pPr>
              <a:lnSpc>
                <a:spcPct val="125000"/>
              </a:lnSpc>
            </a:pPr>
            <a:r>
              <a:rPr lang="en-IN" sz="2400" b="1" dirty="0">
                <a:solidFill>
                  <a:srgbClr val="FF0000"/>
                </a:solidFill>
              </a:rPr>
              <a:t>Hypothesis: </a:t>
            </a:r>
          </a:p>
          <a:p>
            <a:pPr marL="457200" indent="-457200">
              <a:lnSpc>
                <a:spcPct val="125000"/>
              </a:lnSpc>
              <a:buFont typeface="+mj-lt"/>
              <a:buAutoNum type="arabicPeriod"/>
            </a:pPr>
            <a:r>
              <a:rPr lang="en-IN" sz="2400" b="1" dirty="0"/>
              <a:t>Loan ID </a:t>
            </a:r>
            <a:r>
              <a:rPr lang="en-IN" sz="2400" dirty="0">
                <a:solidFill>
                  <a:srgbClr val="0000FF"/>
                </a:solidFill>
              </a:rPr>
              <a:t>has no relation with the target feature Loan Approval Status.</a:t>
            </a:r>
          </a:p>
          <a:p>
            <a:pPr marL="457200" indent="-457200">
              <a:lnSpc>
                <a:spcPct val="125000"/>
              </a:lnSpc>
              <a:buFont typeface="+mj-lt"/>
              <a:buAutoNum type="arabicPeriod"/>
            </a:pPr>
            <a:r>
              <a:rPr lang="en-IN" sz="2400" b="1" dirty="0"/>
              <a:t>Gender</a:t>
            </a:r>
            <a:r>
              <a:rPr lang="en-IN" sz="2400" dirty="0"/>
              <a:t> has low impact on Loan Approval Status.</a:t>
            </a:r>
          </a:p>
          <a:p>
            <a:pPr marL="457200" indent="-457200">
              <a:lnSpc>
                <a:spcPct val="125000"/>
              </a:lnSpc>
              <a:buFont typeface="+mj-lt"/>
              <a:buAutoNum type="arabicPeriod"/>
            </a:pPr>
            <a:r>
              <a:rPr lang="en-IN" sz="2400" b="1" dirty="0"/>
              <a:t>Married </a:t>
            </a:r>
            <a:r>
              <a:rPr lang="en-IN" sz="2400" dirty="0">
                <a:solidFill>
                  <a:srgbClr val="0000FF"/>
                </a:solidFill>
              </a:rPr>
              <a:t>feature has less impact on Loan Approval.</a:t>
            </a:r>
          </a:p>
          <a:p>
            <a:pPr marL="457200" indent="-457200">
              <a:lnSpc>
                <a:spcPct val="125000"/>
              </a:lnSpc>
              <a:buFont typeface="+mj-lt"/>
              <a:buAutoNum type="arabicPeriod"/>
            </a:pPr>
            <a:r>
              <a:rPr lang="en-IN" sz="2400" dirty="0"/>
              <a:t>Number of </a:t>
            </a:r>
            <a:r>
              <a:rPr lang="en-IN" sz="2400" b="1" dirty="0"/>
              <a:t>Dependents</a:t>
            </a:r>
            <a:r>
              <a:rPr lang="en-IN" sz="2400" dirty="0"/>
              <a:t> feature has less impact on Loan Approval.</a:t>
            </a:r>
          </a:p>
          <a:p>
            <a:pPr marL="457200" indent="-457200">
              <a:lnSpc>
                <a:spcPct val="125000"/>
              </a:lnSpc>
              <a:buFont typeface="+mj-lt"/>
              <a:buAutoNum type="arabicPeriod"/>
            </a:pPr>
            <a:r>
              <a:rPr lang="en-US" sz="2400" dirty="0"/>
              <a:t>Good </a:t>
            </a:r>
            <a:r>
              <a:rPr lang="en-US" sz="2400" b="1" dirty="0"/>
              <a:t>Education </a:t>
            </a:r>
            <a:r>
              <a:rPr lang="en-US" sz="2400" dirty="0">
                <a:solidFill>
                  <a:srgbClr val="0000FF"/>
                </a:solidFill>
              </a:rPr>
              <a:t>has more chances of loan approval.</a:t>
            </a:r>
          </a:p>
          <a:p>
            <a:pPr marL="457200" indent="-457200">
              <a:lnSpc>
                <a:spcPct val="125000"/>
              </a:lnSpc>
              <a:buFont typeface="+mj-lt"/>
              <a:buAutoNum type="arabicPeriod"/>
            </a:pPr>
            <a:r>
              <a:rPr lang="en-US" sz="2400" b="1" dirty="0"/>
              <a:t>Self-employed </a:t>
            </a:r>
            <a:r>
              <a:rPr lang="en-US" sz="2400" dirty="0"/>
              <a:t>should have lesser chances of loan approval.</a:t>
            </a:r>
          </a:p>
          <a:p>
            <a:pPr marL="457200" indent="-457200">
              <a:lnSpc>
                <a:spcPct val="125000"/>
              </a:lnSpc>
              <a:buFont typeface="+mj-lt"/>
              <a:buAutoNum type="arabicPeriod"/>
            </a:pPr>
            <a:r>
              <a:rPr lang="en-US" sz="2400" dirty="0"/>
              <a:t>Applicants having </a:t>
            </a:r>
            <a:r>
              <a:rPr lang="en-US" sz="2400" b="1" dirty="0"/>
              <a:t>Credit history </a:t>
            </a:r>
            <a:r>
              <a:rPr lang="en-US" sz="2400" dirty="0">
                <a:solidFill>
                  <a:srgbClr val="0000FF"/>
                </a:solidFill>
              </a:rPr>
              <a:t>should have higher chances of loan approval.</a:t>
            </a:r>
          </a:p>
          <a:p>
            <a:pPr marL="457200" indent="-457200">
              <a:lnSpc>
                <a:spcPct val="125000"/>
              </a:lnSpc>
              <a:buFont typeface="+mj-lt"/>
              <a:buAutoNum type="arabicPeriod"/>
            </a:pPr>
            <a:r>
              <a:rPr lang="en-US" sz="2400" dirty="0"/>
              <a:t>High </a:t>
            </a:r>
            <a:r>
              <a:rPr lang="en-US" sz="2400" b="1" dirty="0"/>
              <a:t>Applicant Income </a:t>
            </a:r>
            <a:r>
              <a:rPr lang="en-US" sz="2400" dirty="0"/>
              <a:t>should have more chances of loan approval.</a:t>
            </a:r>
          </a:p>
          <a:p>
            <a:pPr marL="457200" indent="-457200">
              <a:lnSpc>
                <a:spcPct val="125000"/>
              </a:lnSpc>
              <a:buFont typeface="+mj-lt"/>
              <a:buAutoNum type="arabicPeriod"/>
            </a:pPr>
            <a:r>
              <a:rPr lang="en-US" sz="2400" dirty="0"/>
              <a:t>Applicant with </a:t>
            </a:r>
            <a:r>
              <a:rPr lang="en-US" sz="2400" b="1" dirty="0"/>
              <a:t>Co applicant Income </a:t>
            </a:r>
            <a:r>
              <a:rPr lang="en-US" sz="2400" dirty="0">
                <a:solidFill>
                  <a:srgbClr val="0000FF"/>
                </a:solidFill>
              </a:rPr>
              <a:t>should have more chances of loan approval.</a:t>
            </a:r>
          </a:p>
          <a:p>
            <a:pPr marL="457200" indent="-457200">
              <a:lnSpc>
                <a:spcPct val="125000"/>
              </a:lnSpc>
              <a:buFont typeface="+mj-lt"/>
              <a:buAutoNum type="arabicPeriod"/>
            </a:pPr>
            <a:r>
              <a:rPr lang="en-US" sz="2400" dirty="0"/>
              <a:t>If the </a:t>
            </a:r>
            <a:r>
              <a:rPr lang="en-US" sz="2400" b="1" dirty="0"/>
              <a:t>Loan Amount </a:t>
            </a:r>
            <a:r>
              <a:rPr lang="en-US" sz="2400" dirty="0"/>
              <a:t>is less, the chances of loan approval should be high.</a:t>
            </a:r>
          </a:p>
          <a:p>
            <a:pPr marL="457200" indent="-457200">
              <a:lnSpc>
                <a:spcPct val="125000"/>
              </a:lnSpc>
              <a:buFont typeface="+mj-lt"/>
              <a:buAutoNum type="arabicPeriod"/>
            </a:pPr>
            <a:r>
              <a:rPr lang="en-US" sz="2400" dirty="0"/>
              <a:t>If the </a:t>
            </a:r>
            <a:r>
              <a:rPr lang="en-US" sz="2400" b="1" dirty="0"/>
              <a:t>Loan Tenure </a:t>
            </a:r>
            <a:r>
              <a:rPr lang="en-US" sz="2400" dirty="0">
                <a:solidFill>
                  <a:srgbClr val="0000FF"/>
                </a:solidFill>
              </a:rPr>
              <a:t>is less, the chances of loan approval should be high.</a:t>
            </a:r>
          </a:p>
          <a:p>
            <a:pPr marL="457200" indent="-457200">
              <a:lnSpc>
                <a:spcPct val="125000"/>
              </a:lnSpc>
              <a:buFont typeface="+mj-lt"/>
              <a:buAutoNum type="arabicPeriod"/>
            </a:pPr>
            <a:r>
              <a:rPr lang="en-IN" sz="2400" b="1" dirty="0"/>
              <a:t>Property Area </a:t>
            </a:r>
            <a:r>
              <a:rPr lang="en-IN" sz="2400" dirty="0"/>
              <a:t>feature has less impact on Loan Approval.</a:t>
            </a:r>
          </a:p>
        </p:txBody>
      </p:sp>
    </p:spTree>
    <p:extLst>
      <p:ext uri="{BB962C8B-B14F-4D97-AF65-F5344CB8AC3E}">
        <p14:creationId xmlns:p14="http://schemas.microsoft.com/office/powerpoint/2010/main" val="372336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074EF-D226-BDCF-7826-A0510FB9135C}"/>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Milestone-01</a:t>
            </a:r>
          </a:p>
        </p:txBody>
      </p:sp>
      <p:sp>
        <p:nvSpPr>
          <p:cNvPr id="9" name="Date Placeholder 8">
            <a:extLst>
              <a:ext uri="{FF2B5EF4-FFF2-40B4-BE49-F238E27FC236}">
                <a16:creationId xmlns:a16="http://schemas.microsoft.com/office/drawing/2014/main" id="{D5AC1D05-F524-C4F3-A3CE-25EE742A95BA}"/>
              </a:ext>
            </a:extLst>
          </p:cNvPr>
          <p:cNvSpPr>
            <a:spLocks noGrp="1"/>
          </p:cNvSpPr>
          <p:nvPr>
            <p:ph type="dt" sz="half" idx="10"/>
          </p:nvPr>
        </p:nvSpPr>
        <p:spPr/>
        <p:txBody>
          <a:bodyPr/>
          <a:lstStyle/>
          <a:p>
            <a:fld id="{1753C36A-E4BC-4084-8CB1-761CE1448958}" type="datetime1">
              <a:rPr lang="en-IN" smtClean="0"/>
              <a:t>19-08-2023</a:t>
            </a:fld>
            <a:endParaRPr lang="en-IN"/>
          </a:p>
        </p:txBody>
      </p:sp>
      <p:sp>
        <p:nvSpPr>
          <p:cNvPr id="10" name="Slide Number Placeholder 9">
            <a:extLst>
              <a:ext uri="{FF2B5EF4-FFF2-40B4-BE49-F238E27FC236}">
                <a16:creationId xmlns:a16="http://schemas.microsoft.com/office/drawing/2014/main" id="{41416A13-B35A-8563-3BB1-3E60FD7B2004}"/>
              </a:ext>
            </a:extLst>
          </p:cNvPr>
          <p:cNvSpPr>
            <a:spLocks noGrp="1"/>
          </p:cNvSpPr>
          <p:nvPr>
            <p:ph type="sldNum" sz="quarter" idx="12"/>
          </p:nvPr>
        </p:nvSpPr>
        <p:spPr/>
        <p:txBody>
          <a:bodyPr/>
          <a:lstStyle/>
          <a:p>
            <a:fld id="{AC75FB7D-0DA8-40D1-BE5C-0D16C15F306D}" type="slidenum">
              <a:rPr lang="en-IN" smtClean="0"/>
              <a:t>5</a:t>
            </a:fld>
            <a:endParaRPr lang="en-IN"/>
          </a:p>
        </p:txBody>
      </p:sp>
      <p:sp>
        <p:nvSpPr>
          <p:cNvPr id="2" name="TextBox 1">
            <a:extLst>
              <a:ext uri="{FF2B5EF4-FFF2-40B4-BE49-F238E27FC236}">
                <a16:creationId xmlns:a16="http://schemas.microsoft.com/office/drawing/2014/main" id="{E878462B-1F1E-EBF7-1E75-5406603DF50F}"/>
              </a:ext>
            </a:extLst>
          </p:cNvPr>
          <p:cNvSpPr txBox="1"/>
          <p:nvPr/>
        </p:nvSpPr>
        <p:spPr>
          <a:xfrm>
            <a:off x="767305" y="1633154"/>
            <a:ext cx="10865252" cy="3566810"/>
          </a:xfrm>
          <a:prstGeom prst="rect">
            <a:avLst/>
          </a:prstGeom>
          <a:noFill/>
          <a:ln>
            <a:solidFill>
              <a:schemeClr val="tx1"/>
            </a:solidFill>
          </a:ln>
        </p:spPr>
        <p:txBody>
          <a:bodyPr wrap="square">
            <a:spAutoFit/>
          </a:bodyPr>
          <a:lstStyle/>
          <a:p>
            <a:pPr>
              <a:lnSpc>
                <a:spcPct val="125000"/>
              </a:lnSpc>
            </a:pPr>
            <a:r>
              <a:rPr lang="en-US" sz="2400" b="1" dirty="0">
                <a:solidFill>
                  <a:srgbClr val="FF0000"/>
                </a:solidFill>
              </a:rPr>
              <a:t>Benefit from the Data Analysis:</a:t>
            </a:r>
          </a:p>
          <a:p>
            <a:pPr marL="342900" indent="-342900">
              <a:buFont typeface="Wingdings" panose="05000000000000000000" pitchFamily="2" charset="2"/>
              <a:buChar char="q"/>
            </a:pPr>
            <a:r>
              <a:rPr lang="en-US" sz="2400" dirty="0"/>
              <a:t>Applicant details together with credit rating may serve as an instrument to find credit worthiness of the applicant. </a:t>
            </a:r>
          </a:p>
          <a:p>
            <a:pPr marL="342900" indent="-342900">
              <a:lnSpc>
                <a:spcPct val="125000"/>
              </a:lnSpc>
              <a:buFont typeface="Wingdings" panose="05000000000000000000" pitchFamily="2" charset="2"/>
              <a:buChar char="q"/>
            </a:pPr>
            <a:r>
              <a:rPr lang="en-US" sz="2400" dirty="0"/>
              <a:t>The credit worthiness differs from individual to individual. The applicants with a high level of risk have higher probability of defaulting their loans. </a:t>
            </a:r>
          </a:p>
          <a:p>
            <a:pPr marL="342900" indent="-342900">
              <a:lnSpc>
                <a:spcPct val="125000"/>
              </a:lnSpc>
              <a:buFont typeface="Wingdings" panose="05000000000000000000" pitchFamily="2" charset="2"/>
              <a:buChar char="q"/>
            </a:pPr>
            <a:r>
              <a:rPr lang="en-US" sz="2400" dirty="0"/>
              <a:t>The low-risk category applicants should get loan approval as the bank consider them creditworthy. </a:t>
            </a:r>
          </a:p>
          <a:p>
            <a:pPr marL="342900" indent="-342900">
              <a:lnSpc>
                <a:spcPct val="125000"/>
              </a:lnSpc>
              <a:buFont typeface="Wingdings" panose="05000000000000000000" pitchFamily="2" charset="2"/>
              <a:buChar char="q"/>
            </a:pPr>
            <a:endParaRPr lang="en-US" sz="2400" dirty="0"/>
          </a:p>
        </p:txBody>
      </p:sp>
    </p:spTree>
    <p:extLst>
      <p:ext uri="{BB962C8B-B14F-4D97-AF65-F5344CB8AC3E}">
        <p14:creationId xmlns:p14="http://schemas.microsoft.com/office/powerpoint/2010/main" val="319637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074EF-D226-BDCF-7826-A0510FB9135C}"/>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Milestone-01</a:t>
            </a:r>
          </a:p>
        </p:txBody>
      </p:sp>
      <p:sp>
        <p:nvSpPr>
          <p:cNvPr id="9" name="Date Placeholder 8">
            <a:extLst>
              <a:ext uri="{FF2B5EF4-FFF2-40B4-BE49-F238E27FC236}">
                <a16:creationId xmlns:a16="http://schemas.microsoft.com/office/drawing/2014/main" id="{D5AC1D05-F524-C4F3-A3CE-25EE742A95BA}"/>
              </a:ext>
            </a:extLst>
          </p:cNvPr>
          <p:cNvSpPr>
            <a:spLocks noGrp="1"/>
          </p:cNvSpPr>
          <p:nvPr>
            <p:ph type="dt" sz="half" idx="10"/>
          </p:nvPr>
        </p:nvSpPr>
        <p:spPr/>
        <p:txBody>
          <a:bodyPr/>
          <a:lstStyle/>
          <a:p>
            <a:fld id="{1753C36A-E4BC-4084-8CB1-761CE1448958}" type="datetime1">
              <a:rPr lang="en-IN" smtClean="0"/>
              <a:t>19-08-2023</a:t>
            </a:fld>
            <a:endParaRPr lang="en-IN"/>
          </a:p>
        </p:txBody>
      </p:sp>
      <p:sp>
        <p:nvSpPr>
          <p:cNvPr id="10" name="Slide Number Placeholder 9">
            <a:extLst>
              <a:ext uri="{FF2B5EF4-FFF2-40B4-BE49-F238E27FC236}">
                <a16:creationId xmlns:a16="http://schemas.microsoft.com/office/drawing/2014/main" id="{41416A13-B35A-8563-3BB1-3E60FD7B2004}"/>
              </a:ext>
            </a:extLst>
          </p:cNvPr>
          <p:cNvSpPr>
            <a:spLocks noGrp="1"/>
          </p:cNvSpPr>
          <p:nvPr>
            <p:ph type="sldNum" sz="quarter" idx="12"/>
          </p:nvPr>
        </p:nvSpPr>
        <p:spPr/>
        <p:txBody>
          <a:bodyPr/>
          <a:lstStyle/>
          <a:p>
            <a:fld id="{AC75FB7D-0DA8-40D1-BE5C-0D16C15F306D}" type="slidenum">
              <a:rPr lang="en-IN" smtClean="0"/>
              <a:t>6</a:t>
            </a:fld>
            <a:endParaRPr lang="en-IN"/>
          </a:p>
        </p:txBody>
      </p:sp>
      <p:sp>
        <p:nvSpPr>
          <p:cNvPr id="6" name="TextBox 5">
            <a:extLst>
              <a:ext uri="{FF2B5EF4-FFF2-40B4-BE49-F238E27FC236}">
                <a16:creationId xmlns:a16="http://schemas.microsoft.com/office/drawing/2014/main" id="{FE5F88E1-1E58-21C0-5944-DBBF8FD2B6ED}"/>
              </a:ext>
            </a:extLst>
          </p:cNvPr>
          <p:cNvSpPr txBox="1"/>
          <p:nvPr/>
        </p:nvSpPr>
        <p:spPr>
          <a:xfrm>
            <a:off x="520862" y="1228507"/>
            <a:ext cx="11317629" cy="3289811"/>
          </a:xfrm>
          <a:prstGeom prst="rect">
            <a:avLst/>
          </a:prstGeom>
          <a:noFill/>
          <a:ln>
            <a:solidFill>
              <a:schemeClr val="tx1"/>
            </a:solidFill>
          </a:ln>
        </p:spPr>
        <p:txBody>
          <a:bodyPr wrap="square">
            <a:spAutoFit/>
          </a:bodyPr>
          <a:lstStyle/>
          <a:p>
            <a:pPr>
              <a:lnSpc>
                <a:spcPct val="125000"/>
              </a:lnSpc>
            </a:pPr>
            <a:r>
              <a:rPr lang="en-US" sz="2400" b="1" dirty="0">
                <a:solidFill>
                  <a:srgbClr val="FF0000"/>
                </a:solidFill>
              </a:rPr>
              <a:t>Features that can be added to the Data:</a:t>
            </a:r>
          </a:p>
          <a:p>
            <a:pPr marL="342900" indent="-342900">
              <a:lnSpc>
                <a:spcPct val="125000"/>
              </a:lnSpc>
              <a:buFont typeface="Wingdings" panose="05000000000000000000" pitchFamily="2" charset="2"/>
              <a:buChar char="q"/>
            </a:pPr>
            <a:r>
              <a:rPr lang="en-US" sz="2400" dirty="0"/>
              <a:t>Applicant’s </a:t>
            </a:r>
            <a:r>
              <a:rPr lang="en-US" sz="2400" b="1" dirty="0"/>
              <a:t>work experience </a:t>
            </a:r>
            <a:r>
              <a:rPr lang="en-US" sz="2400" dirty="0"/>
              <a:t>may ensure reliable source of income and financial stability</a:t>
            </a:r>
          </a:p>
          <a:p>
            <a:pPr marL="342900" indent="-342900">
              <a:lnSpc>
                <a:spcPct val="125000"/>
              </a:lnSpc>
              <a:buFont typeface="Wingdings" panose="05000000000000000000" pitchFamily="2" charset="2"/>
              <a:buChar char="q"/>
            </a:pPr>
            <a:r>
              <a:rPr lang="en-US" sz="2400" dirty="0"/>
              <a:t>Applicants’ </a:t>
            </a:r>
            <a:r>
              <a:rPr lang="en-US" sz="2400" b="1" dirty="0"/>
              <a:t>employer type </a:t>
            </a:r>
            <a:r>
              <a:rPr lang="en-US" sz="2400" dirty="0"/>
              <a:t>may serve an instrument to ascertain job stability. </a:t>
            </a:r>
          </a:p>
          <a:p>
            <a:pPr marL="342900" indent="-342900">
              <a:lnSpc>
                <a:spcPct val="125000"/>
              </a:lnSpc>
              <a:buFont typeface="Wingdings" panose="05000000000000000000" pitchFamily="2" charset="2"/>
              <a:buChar char="q"/>
            </a:pPr>
            <a:r>
              <a:rPr lang="en-US" sz="2400" dirty="0"/>
              <a:t>Applicant’s </a:t>
            </a:r>
            <a:r>
              <a:rPr lang="en-US" sz="2400" b="1" dirty="0"/>
              <a:t>Age</a:t>
            </a:r>
            <a:r>
              <a:rPr lang="en-US" sz="2400" dirty="0"/>
              <a:t> also matters. A loan application in early working stage or nearby retirement years should not be approved. </a:t>
            </a:r>
          </a:p>
          <a:p>
            <a:pPr marL="342900" indent="-342900">
              <a:lnSpc>
                <a:spcPct val="125000"/>
              </a:lnSpc>
              <a:buFont typeface="Wingdings" panose="05000000000000000000" pitchFamily="2" charset="2"/>
              <a:buChar char="q"/>
            </a:pPr>
            <a:r>
              <a:rPr lang="en-US" sz="2400" dirty="0"/>
              <a:t>Applicants with lesser credit score should be asked </a:t>
            </a:r>
            <a:r>
              <a:rPr lang="en-US" sz="2400" b="1" dirty="0"/>
              <a:t>collateral</a:t>
            </a:r>
            <a:r>
              <a:rPr lang="en-US" sz="2400" dirty="0"/>
              <a:t>.</a:t>
            </a:r>
          </a:p>
        </p:txBody>
      </p:sp>
      <p:sp>
        <p:nvSpPr>
          <p:cNvPr id="8" name="TextBox 7">
            <a:extLst>
              <a:ext uri="{FF2B5EF4-FFF2-40B4-BE49-F238E27FC236}">
                <a16:creationId xmlns:a16="http://schemas.microsoft.com/office/drawing/2014/main" id="{DA60D320-0A6C-2386-A045-3FA3A773DF34}"/>
              </a:ext>
            </a:extLst>
          </p:cNvPr>
          <p:cNvSpPr txBox="1"/>
          <p:nvPr/>
        </p:nvSpPr>
        <p:spPr>
          <a:xfrm>
            <a:off x="520861" y="4925629"/>
            <a:ext cx="11317629" cy="1443152"/>
          </a:xfrm>
          <a:prstGeom prst="rect">
            <a:avLst/>
          </a:prstGeom>
          <a:noFill/>
          <a:ln>
            <a:solidFill>
              <a:schemeClr val="tx1"/>
            </a:solidFill>
          </a:ln>
        </p:spPr>
        <p:txBody>
          <a:bodyPr wrap="square">
            <a:spAutoFit/>
          </a:bodyPr>
          <a:lstStyle/>
          <a:p>
            <a:pPr>
              <a:lnSpc>
                <a:spcPct val="125000"/>
              </a:lnSpc>
            </a:pPr>
            <a:r>
              <a:rPr lang="en-US" sz="2400" dirty="0"/>
              <a:t>The abovementioned data can be collected from the existing applicants via telephonic conversation/ Email exchange by the lender or authorized agencies and from new applicant while filling of loan application. </a:t>
            </a:r>
          </a:p>
        </p:txBody>
      </p:sp>
    </p:spTree>
    <p:extLst>
      <p:ext uri="{BB962C8B-B14F-4D97-AF65-F5344CB8AC3E}">
        <p14:creationId xmlns:p14="http://schemas.microsoft.com/office/powerpoint/2010/main" val="320165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DF198-400F-3965-B519-11C737F3E1EE}"/>
              </a:ext>
            </a:extLst>
          </p:cNvPr>
          <p:cNvSpPr>
            <a:spLocks noGrp="1"/>
          </p:cNvSpPr>
          <p:nvPr>
            <p:ph type="dt" sz="half" idx="10"/>
          </p:nvPr>
        </p:nvSpPr>
        <p:spPr/>
        <p:txBody>
          <a:bodyPr/>
          <a:lstStyle/>
          <a:p>
            <a:fld id="{A82C621A-E785-42DA-A7B2-DD56E04B6EAD}" type="datetime1">
              <a:rPr lang="en-IN" smtClean="0"/>
              <a:t>19-08-2023</a:t>
            </a:fld>
            <a:endParaRPr lang="en-IN"/>
          </a:p>
        </p:txBody>
      </p:sp>
      <p:sp>
        <p:nvSpPr>
          <p:cNvPr id="3" name="Slide Number Placeholder 2">
            <a:extLst>
              <a:ext uri="{FF2B5EF4-FFF2-40B4-BE49-F238E27FC236}">
                <a16:creationId xmlns:a16="http://schemas.microsoft.com/office/drawing/2014/main" id="{608490DB-E251-2460-B1C5-2F87E86E2AD7}"/>
              </a:ext>
            </a:extLst>
          </p:cNvPr>
          <p:cNvSpPr>
            <a:spLocks noGrp="1"/>
          </p:cNvSpPr>
          <p:nvPr>
            <p:ph type="sldNum" sz="quarter" idx="12"/>
          </p:nvPr>
        </p:nvSpPr>
        <p:spPr/>
        <p:txBody>
          <a:bodyPr/>
          <a:lstStyle/>
          <a:p>
            <a:fld id="{AC75FB7D-0DA8-40D1-BE5C-0D16C15F306D}" type="slidenum">
              <a:rPr lang="en-IN" smtClean="0"/>
              <a:t>7</a:t>
            </a:fld>
            <a:endParaRPr lang="en-IN"/>
          </a:p>
        </p:txBody>
      </p:sp>
      <p:sp>
        <p:nvSpPr>
          <p:cNvPr id="5" name="TextBox 4">
            <a:extLst>
              <a:ext uri="{FF2B5EF4-FFF2-40B4-BE49-F238E27FC236}">
                <a16:creationId xmlns:a16="http://schemas.microsoft.com/office/drawing/2014/main" id="{E365D5AA-A860-2669-F7F8-72F92DD5512C}"/>
              </a:ext>
            </a:extLst>
          </p:cNvPr>
          <p:cNvSpPr txBox="1"/>
          <p:nvPr/>
        </p:nvSpPr>
        <p:spPr>
          <a:xfrm>
            <a:off x="1122743" y="1375867"/>
            <a:ext cx="10405641" cy="4431983"/>
          </a:xfrm>
          <a:prstGeom prst="rect">
            <a:avLst/>
          </a:prstGeom>
          <a:noFill/>
        </p:spPr>
        <p:txBody>
          <a:bodyPr wrap="square">
            <a:spAutoFit/>
          </a:bodyPr>
          <a:lstStyle/>
          <a:p>
            <a:pPr algn="ctr" fontAlgn="base">
              <a:spcBef>
                <a:spcPts val="1200"/>
              </a:spcBef>
            </a:pPr>
            <a:r>
              <a:rPr lang="en-US" sz="2800" b="1" dirty="0">
                <a:solidFill>
                  <a:srgbClr val="000000"/>
                </a:solidFill>
                <a:latin typeface="Calibri" panose="020F0502020204030204" pitchFamily="34" charset="0"/>
              </a:rPr>
              <a:t>Project Milestone-2 has the following objectives</a:t>
            </a:r>
          </a:p>
          <a:p>
            <a:pPr fontAlgn="base">
              <a:spcBef>
                <a:spcPts val="1200"/>
              </a:spcBef>
            </a:pPr>
            <a:endParaRPr lang="en-US" sz="2800" b="0" i="0" u="none" strike="noStrike" dirty="0">
              <a:solidFill>
                <a:srgbClr val="000000"/>
              </a:solidFill>
              <a:effectLst/>
              <a:latin typeface="Calibri" panose="020F0502020204030204" pitchFamily="34" charset="0"/>
            </a:endParaRPr>
          </a:p>
          <a:p>
            <a:pPr marL="457200" indent="-457200" rtl="0" fontAlgn="base">
              <a:spcBef>
                <a:spcPts val="120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Data quality checking or Basic sanity checking</a:t>
            </a:r>
          </a:p>
          <a:p>
            <a:pPr marL="457200" indent="-457200" rtl="0" fontAlgn="base">
              <a:spcBef>
                <a:spcPts val="0"/>
              </a:spcBef>
              <a:spcAft>
                <a:spcPts val="1200"/>
              </a:spcAft>
              <a:buFont typeface="+mj-lt"/>
              <a:buAutoNum type="arabicPeriod"/>
            </a:pPr>
            <a:r>
              <a:rPr lang="en-US" sz="2800" b="0" i="0" u="none" strike="noStrike" dirty="0">
                <a:solidFill>
                  <a:srgbClr val="000000"/>
                </a:solidFill>
                <a:effectLst/>
                <a:latin typeface="Calibri" panose="020F0502020204030204" pitchFamily="34" charset="0"/>
              </a:rPr>
              <a:t>Generate your hypothesis on what impact independent features have on the target variable and back that up with insights from the data and highlight major differences from suggested impact in Milestone 1.</a:t>
            </a:r>
          </a:p>
          <a:p>
            <a:pPr marL="457200" indent="-457200"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Create a report of the aforementioned insights using a </a:t>
            </a:r>
            <a:r>
              <a:rPr lang="en-US" sz="2800" b="0" i="0" u="none" strike="noStrike" dirty="0" err="1">
                <a:solidFill>
                  <a:srgbClr val="000000"/>
                </a:solidFill>
                <a:effectLst/>
                <a:latin typeface="Calibri" panose="020F0502020204030204" pitchFamily="34" charset="0"/>
              </a:rPr>
              <a:t>visualisation</a:t>
            </a:r>
            <a:r>
              <a:rPr lang="en-US" sz="2800" b="0" i="0" u="none" strike="noStrike" dirty="0">
                <a:solidFill>
                  <a:srgbClr val="000000"/>
                </a:solidFill>
                <a:effectLst/>
                <a:latin typeface="Calibri" panose="020F0502020204030204" pitchFamily="34" charset="0"/>
              </a:rPr>
              <a:t> library in Python/</a:t>
            </a:r>
            <a:r>
              <a:rPr lang="en-US" sz="2800" b="0" i="0" u="none" strike="noStrike" dirty="0" err="1">
                <a:solidFill>
                  <a:srgbClr val="000000"/>
                </a:solidFill>
                <a:effectLst/>
                <a:latin typeface="Calibri" panose="020F0502020204030204" pitchFamily="34" charset="0"/>
              </a:rPr>
              <a:t>PowerBi</a:t>
            </a:r>
            <a:r>
              <a:rPr lang="en-US" sz="2800" b="0" i="0" u="none" strike="noStrike" dirty="0">
                <a:solidFill>
                  <a:srgbClr val="000000"/>
                </a:solidFill>
                <a:effectLst/>
                <a:latin typeface="Calibri" panose="020F0502020204030204" pitchFamily="34" charset="0"/>
              </a:rPr>
              <a:t>/Tableau</a:t>
            </a:r>
          </a:p>
        </p:txBody>
      </p:sp>
      <p:sp>
        <p:nvSpPr>
          <p:cNvPr id="8" name="TextBox 7">
            <a:extLst>
              <a:ext uri="{FF2B5EF4-FFF2-40B4-BE49-F238E27FC236}">
                <a16:creationId xmlns:a16="http://schemas.microsoft.com/office/drawing/2014/main" id="{C7301EFF-35E0-EDE1-38DE-B27A6F401D40}"/>
              </a:ext>
            </a:extLst>
          </p:cNvPr>
          <p:cNvSpPr txBox="1"/>
          <p:nvPr/>
        </p:nvSpPr>
        <p:spPr>
          <a:xfrm>
            <a:off x="986741" y="136525"/>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Tree>
    <p:extLst>
      <p:ext uri="{BB962C8B-B14F-4D97-AF65-F5344CB8AC3E}">
        <p14:creationId xmlns:p14="http://schemas.microsoft.com/office/powerpoint/2010/main" val="9499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45C39-B83F-0290-84F6-52080D356EA0}"/>
              </a:ext>
            </a:extLst>
          </p:cNvPr>
          <p:cNvSpPr txBox="1"/>
          <p:nvPr/>
        </p:nvSpPr>
        <p:spPr>
          <a:xfrm>
            <a:off x="986741" y="1086721"/>
            <a:ext cx="10080327" cy="461665"/>
          </a:xfrm>
          <a:prstGeom prst="rect">
            <a:avLst/>
          </a:prstGeom>
          <a:noFill/>
        </p:spPr>
        <p:txBody>
          <a:bodyPr wrap="square">
            <a:spAutoFit/>
          </a:bodyPr>
          <a:lstStyle/>
          <a:p>
            <a:r>
              <a:rPr lang="en-US" sz="2400" b="1" i="0" dirty="0">
                <a:effectLst/>
                <a:latin typeface="Helvetica Neue"/>
              </a:rPr>
              <a:t>Insights: </a:t>
            </a:r>
            <a:r>
              <a:rPr lang="en-US" sz="2400" b="0" i="0" dirty="0">
                <a:effectLst/>
                <a:latin typeface="Helvetica Neue"/>
              </a:rPr>
              <a:t>The dataset has 521 rows and 13 columns in train dataset.</a:t>
            </a:r>
            <a:endParaRPr lang="en-IN" sz="2400" dirty="0"/>
          </a:p>
        </p:txBody>
      </p:sp>
      <p:sp>
        <p:nvSpPr>
          <p:cNvPr id="4" name="TextBox 3">
            <a:extLst>
              <a:ext uri="{FF2B5EF4-FFF2-40B4-BE49-F238E27FC236}">
                <a16:creationId xmlns:a16="http://schemas.microsoft.com/office/drawing/2014/main" id="{D33074EF-D226-BDCF-7826-A0510FB9135C}"/>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pic>
        <p:nvPicPr>
          <p:cNvPr id="6" name="Picture 5">
            <a:extLst>
              <a:ext uri="{FF2B5EF4-FFF2-40B4-BE49-F238E27FC236}">
                <a16:creationId xmlns:a16="http://schemas.microsoft.com/office/drawing/2014/main" id="{5B8A9C7F-F6E4-A863-A366-725FF0FDDB19}"/>
              </a:ext>
            </a:extLst>
          </p:cNvPr>
          <p:cNvPicPr>
            <a:picLocks noChangeAspect="1"/>
          </p:cNvPicPr>
          <p:nvPr/>
        </p:nvPicPr>
        <p:blipFill>
          <a:blip r:embed="rId2"/>
          <a:stretch>
            <a:fillRect/>
          </a:stretch>
        </p:blipFill>
        <p:spPr>
          <a:xfrm>
            <a:off x="1388963" y="1696955"/>
            <a:ext cx="6003535" cy="4657546"/>
          </a:xfrm>
          <a:prstGeom prst="rect">
            <a:avLst/>
          </a:prstGeom>
          <a:ln>
            <a:solidFill>
              <a:schemeClr val="tx1"/>
            </a:solidFill>
          </a:ln>
        </p:spPr>
      </p:pic>
      <p:sp>
        <p:nvSpPr>
          <p:cNvPr id="8" name="TextBox 7">
            <a:extLst>
              <a:ext uri="{FF2B5EF4-FFF2-40B4-BE49-F238E27FC236}">
                <a16:creationId xmlns:a16="http://schemas.microsoft.com/office/drawing/2014/main" id="{19B1BFC7-4489-F821-8CC5-363EBDC189F7}"/>
              </a:ext>
            </a:extLst>
          </p:cNvPr>
          <p:cNvSpPr txBox="1"/>
          <p:nvPr/>
        </p:nvSpPr>
        <p:spPr>
          <a:xfrm>
            <a:off x="7928659" y="1452099"/>
            <a:ext cx="3703898" cy="5078313"/>
          </a:xfrm>
          <a:prstGeom prst="rect">
            <a:avLst/>
          </a:prstGeom>
          <a:noFill/>
        </p:spPr>
        <p:txBody>
          <a:bodyPr wrap="square">
            <a:spAutoFit/>
          </a:bodyPr>
          <a:lstStyle/>
          <a:p>
            <a:pPr algn="l"/>
            <a:r>
              <a:rPr lang="en-US" sz="2000" b="1" i="0" dirty="0">
                <a:solidFill>
                  <a:schemeClr val="accent1">
                    <a:lumMod val="75000"/>
                  </a:schemeClr>
                </a:solidFill>
                <a:effectLst/>
                <a:latin typeface="Helvetica Neue"/>
              </a:rPr>
              <a:t>Categorical features</a:t>
            </a:r>
            <a:r>
              <a:rPr lang="en-US" sz="2400" b="1" i="0" dirty="0">
                <a:solidFill>
                  <a:schemeClr val="accent1">
                    <a:lumMod val="75000"/>
                  </a:schemeClr>
                </a:solidFill>
                <a:effectLst/>
                <a:latin typeface="Helvetica Neue"/>
              </a:rPr>
              <a:t>:</a:t>
            </a:r>
          </a:p>
          <a:p>
            <a:pPr marL="342900" indent="-342900" algn="l">
              <a:buFont typeface="Wingdings" panose="05000000000000000000" pitchFamily="2" charset="2"/>
              <a:buChar char="§"/>
            </a:pPr>
            <a:r>
              <a:rPr lang="en-US" sz="2000" b="0" i="0" dirty="0" err="1">
                <a:effectLst/>
                <a:latin typeface="Helvetica Neue"/>
              </a:rPr>
              <a:t>Loan_Status</a:t>
            </a:r>
            <a:r>
              <a:rPr lang="en-US" sz="2000" dirty="0">
                <a:latin typeface="Helvetica Neue"/>
              </a:rPr>
              <a:t> </a:t>
            </a:r>
          </a:p>
          <a:p>
            <a:pPr marL="342900" indent="-342900" algn="l">
              <a:buFont typeface="Wingdings" panose="05000000000000000000" pitchFamily="2" charset="2"/>
              <a:buChar char="§"/>
            </a:pPr>
            <a:r>
              <a:rPr lang="en-US" sz="2000" b="0" i="0" dirty="0">
                <a:effectLst/>
                <a:latin typeface="Helvetica Neue"/>
              </a:rPr>
              <a:t>Gender</a:t>
            </a:r>
          </a:p>
          <a:p>
            <a:pPr marL="342900" indent="-342900" algn="l">
              <a:buFont typeface="Wingdings" panose="05000000000000000000" pitchFamily="2" charset="2"/>
              <a:buChar char="§"/>
            </a:pPr>
            <a:r>
              <a:rPr lang="en-US" sz="2000" b="0" i="0" dirty="0">
                <a:effectLst/>
                <a:latin typeface="Helvetica Neue"/>
              </a:rPr>
              <a:t>Married</a:t>
            </a:r>
          </a:p>
          <a:p>
            <a:pPr marL="342900" indent="-342900" algn="l">
              <a:buFont typeface="Wingdings" panose="05000000000000000000" pitchFamily="2" charset="2"/>
              <a:buChar char="§"/>
            </a:pPr>
            <a:r>
              <a:rPr lang="en-US" sz="2000" b="0" i="0" dirty="0" err="1">
                <a:effectLst/>
                <a:latin typeface="Helvetica Neue"/>
              </a:rPr>
              <a:t>Self_Employed</a:t>
            </a:r>
            <a:endParaRPr lang="en-US" sz="2000" dirty="0">
              <a:latin typeface="Helvetica Neue"/>
            </a:endParaRPr>
          </a:p>
          <a:p>
            <a:pPr marL="342900" indent="-342900" algn="l">
              <a:buFont typeface="Wingdings" panose="05000000000000000000" pitchFamily="2" charset="2"/>
              <a:buChar char="§"/>
            </a:pPr>
            <a:r>
              <a:rPr lang="en-US" sz="2000" b="0" i="0" dirty="0" err="1">
                <a:effectLst/>
                <a:latin typeface="Helvetica Neue"/>
              </a:rPr>
              <a:t>Credit_History</a:t>
            </a:r>
            <a:endParaRPr lang="en-US" sz="2000" dirty="0">
              <a:latin typeface="Helvetica Neue"/>
            </a:endParaRPr>
          </a:p>
          <a:p>
            <a:pPr marL="342900" indent="-342900" algn="l">
              <a:buFont typeface="Wingdings" panose="05000000000000000000" pitchFamily="2" charset="2"/>
              <a:buChar char="§"/>
            </a:pPr>
            <a:r>
              <a:rPr lang="en-US" sz="2000" b="0" i="0" dirty="0">
                <a:effectLst/>
                <a:latin typeface="Helvetica Neue"/>
              </a:rPr>
              <a:t>Education</a:t>
            </a:r>
          </a:p>
          <a:p>
            <a:pPr marL="342900" indent="-342900" algn="l">
              <a:buFont typeface="Wingdings" panose="05000000000000000000" pitchFamily="2" charset="2"/>
              <a:buChar char="§"/>
            </a:pPr>
            <a:r>
              <a:rPr lang="en-US" sz="2000" b="0" i="0" dirty="0" err="1">
                <a:effectLst/>
                <a:latin typeface="Helvetica Neue"/>
              </a:rPr>
              <a:t>Property_Area</a:t>
            </a:r>
            <a:endParaRPr lang="en-US" sz="2000" b="0" i="0" dirty="0">
              <a:effectLst/>
              <a:latin typeface="Helvetica Neue"/>
            </a:endParaRPr>
          </a:p>
          <a:p>
            <a:pPr algn="l">
              <a:buFont typeface="Arial" panose="020B0604020202020204" pitchFamily="34" charset="0"/>
              <a:buChar char="•"/>
            </a:pPr>
            <a:endParaRPr lang="en-US" sz="2000" b="0" i="0" dirty="0">
              <a:effectLst/>
              <a:latin typeface="Helvetica Neue"/>
            </a:endParaRPr>
          </a:p>
          <a:p>
            <a:pPr algn="l"/>
            <a:r>
              <a:rPr lang="en-US" sz="2000" b="1" i="0" dirty="0">
                <a:solidFill>
                  <a:schemeClr val="accent1">
                    <a:lumMod val="75000"/>
                  </a:schemeClr>
                </a:solidFill>
                <a:effectLst/>
                <a:latin typeface="Helvetica Neue"/>
              </a:rPr>
              <a:t>Numerical features: </a:t>
            </a:r>
          </a:p>
          <a:p>
            <a:pPr marL="342900" indent="-342900" algn="l">
              <a:buFont typeface="Wingdings" panose="05000000000000000000" pitchFamily="2" charset="2"/>
              <a:buChar char="§"/>
            </a:pPr>
            <a:r>
              <a:rPr lang="en-US" sz="2000" b="0" i="0" dirty="0">
                <a:effectLst/>
                <a:latin typeface="Helvetica Neue"/>
              </a:rPr>
              <a:t>Loan ID</a:t>
            </a:r>
          </a:p>
          <a:p>
            <a:pPr marL="342900" indent="-342900" algn="l">
              <a:buFont typeface="Wingdings" panose="05000000000000000000" pitchFamily="2" charset="2"/>
              <a:buChar char="§"/>
            </a:pPr>
            <a:r>
              <a:rPr lang="en-US" sz="2000" b="0" i="0" dirty="0">
                <a:effectLst/>
                <a:latin typeface="Helvetica Neue"/>
              </a:rPr>
              <a:t>Dependents</a:t>
            </a:r>
          </a:p>
          <a:p>
            <a:pPr marL="342900" indent="-342900" algn="l">
              <a:buFont typeface="Wingdings" panose="05000000000000000000" pitchFamily="2" charset="2"/>
              <a:buChar char="§"/>
            </a:pPr>
            <a:r>
              <a:rPr lang="en-US" sz="2000" b="0" i="0" dirty="0" err="1">
                <a:effectLst/>
                <a:latin typeface="Helvetica Neue"/>
              </a:rPr>
              <a:t>ApplicantIncome</a:t>
            </a:r>
            <a:endParaRPr lang="en-US" sz="2000" dirty="0">
              <a:latin typeface="Helvetica Neue"/>
            </a:endParaRPr>
          </a:p>
          <a:p>
            <a:pPr marL="342900" indent="-342900" algn="l">
              <a:buFont typeface="Wingdings" panose="05000000000000000000" pitchFamily="2" charset="2"/>
              <a:buChar char="§"/>
            </a:pPr>
            <a:r>
              <a:rPr lang="en-US" sz="2000" b="0" i="0" dirty="0" err="1">
                <a:effectLst/>
                <a:latin typeface="Helvetica Neue"/>
              </a:rPr>
              <a:t>CoapplicantIncome</a:t>
            </a:r>
            <a:r>
              <a:rPr lang="en-US" sz="2000" b="0" i="0" dirty="0">
                <a:effectLst/>
                <a:latin typeface="Helvetica Neue"/>
              </a:rPr>
              <a:t> </a:t>
            </a:r>
          </a:p>
          <a:p>
            <a:pPr marL="342900" indent="-342900" algn="l">
              <a:buFont typeface="Wingdings" panose="05000000000000000000" pitchFamily="2" charset="2"/>
              <a:buChar char="§"/>
            </a:pPr>
            <a:r>
              <a:rPr lang="en-US" sz="2000" b="0" i="0" dirty="0" err="1">
                <a:effectLst/>
                <a:latin typeface="Helvetica Neue"/>
              </a:rPr>
              <a:t>LoanAmount</a:t>
            </a:r>
            <a:r>
              <a:rPr lang="en-US" sz="2000" b="0" i="0" dirty="0">
                <a:effectLst/>
                <a:latin typeface="Helvetica Neue"/>
              </a:rPr>
              <a:t> </a:t>
            </a:r>
          </a:p>
          <a:p>
            <a:pPr marL="342900" indent="-342900" algn="l">
              <a:buFont typeface="Wingdings" panose="05000000000000000000" pitchFamily="2" charset="2"/>
              <a:buChar char="§"/>
            </a:pPr>
            <a:r>
              <a:rPr lang="en-US" sz="2000" b="0" i="0" dirty="0" err="1">
                <a:effectLst/>
                <a:latin typeface="Helvetica Neue"/>
              </a:rPr>
              <a:t>Loan_Amount_Term</a:t>
            </a:r>
            <a:endParaRPr lang="en-US" sz="2000" b="0" i="0" dirty="0">
              <a:effectLst/>
              <a:latin typeface="Helvetica Neue"/>
            </a:endParaRPr>
          </a:p>
        </p:txBody>
      </p:sp>
      <p:sp>
        <p:nvSpPr>
          <p:cNvPr id="9" name="Date Placeholder 8">
            <a:extLst>
              <a:ext uri="{FF2B5EF4-FFF2-40B4-BE49-F238E27FC236}">
                <a16:creationId xmlns:a16="http://schemas.microsoft.com/office/drawing/2014/main" id="{D5AC1D05-F524-C4F3-A3CE-25EE742A95BA}"/>
              </a:ext>
            </a:extLst>
          </p:cNvPr>
          <p:cNvSpPr>
            <a:spLocks noGrp="1"/>
          </p:cNvSpPr>
          <p:nvPr>
            <p:ph type="dt" sz="half" idx="10"/>
          </p:nvPr>
        </p:nvSpPr>
        <p:spPr/>
        <p:txBody>
          <a:bodyPr/>
          <a:lstStyle/>
          <a:p>
            <a:fld id="{1753C36A-E4BC-4084-8CB1-761CE1448958}" type="datetime1">
              <a:rPr lang="en-IN" smtClean="0"/>
              <a:t>19-08-2023</a:t>
            </a:fld>
            <a:endParaRPr lang="en-IN"/>
          </a:p>
        </p:txBody>
      </p:sp>
      <p:sp>
        <p:nvSpPr>
          <p:cNvPr id="10" name="Slide Number Placeholder 9">
            <a:extLst>
              <a:ext uri="{FF2B5EF4-FFF2-40B4-BE49-F238E27FC236}">
                <a16:creationId xmlns:a16="http://schemas.microsoft.com/office/drawing/2014/main" id="{41416A13-B35A-8563-3BB1-3E60FD7B2004}"/>
              </a:ext>
            </a:extLst>
          </p:cNvPr>
          <p:cNvSpPr>
            <a:spLocks noGrp="1"/>
          </p:cNvSpPr>
          <p:nvPr>
            <p:ph type="sldNum" sz="quarter" idx="12"/>
          </p:nvPr>
        </p:nvSpPr>
        <p:spPr/>
        <p:txBody>
          <a:bodyPr/>
          <a:lstStyle/>
          <a:p>
            <a:fld id="{AC75FB7D-0DA8-40D1-BE5C-0D16C15F306D}" type="slidenum">
              <a:rPr lang="en-IN" smtClean="0"/>
              <a:t>8</a:t>
            </a:fld>
            <a:endParaRPr lang="en-IN"/>
          </a:p>
        </p:txBody>
      </p:sp>
    </p:spTree>
    <p:extLst>
      <p:ext uri="{BB962C8B-B14F-4D97-AF65-F5344CB8AC3E}">
        <p14:creationId xmlns:p14="http://schemas.microsoft.com/office/powerpoint/2010/main" val="428848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7A120-CFB0-9084-3740-6E25AD96E992}"/>
              </a:ext>
            </a:extLst>
          </p:cNvPr>
          <p:cNvSpPr txBox="1"/>
          <p:nvPr/>
        </p:nvSpPr>
        <p:spPr>
          <a:xfrm>
            <a:off x="986739" y="1349377"/>
            <a:ext cx="9997635" cy="461665"/>
          </a:xfrm>
          <a:prstGeom prst="rect">
            <a:avLst/>
          </a:prstGeom>
          <a:noFill/>
        </p:spPr>
        <p:txBody>
          <a:bodyPr wrap="square">
            <a:spAutoFit/>
          </a:bodyPr>
          <a:lstStyle/>
          <a:p>
            <a:r>
              <a:rPr lang="en-US" sz="2400" b="0" i="0" dirty="0">
                <a:effectLst/>
                <a:latin typeface="Helvetica Neue"/>
              </a:rPr>
              <a:t>The loan of 358 applicants </a:t>
            </a:r>
            <a:r>
              <a:rPr lang="en-US" sz="2400" b="0" i="0" dirty="0" err="1">
                <a:effectLst/>
                <a:latin typeface="Helvetica Neue"/>
              </a:rPr>
              <a:t>i.e</a:t>
            </a:r>
            <a:r>
              <a:rPr lang="en-US" sz="2400" b="0" i="0" dirty="0">
                <a:effectLst/>
                <a:latin typeface="Helvetica Neue"/>
              </a:rPr>
              <a:t> around 68.71% out of 521 were approved</a:t>
            </a:r>
            <a:endParaRPr lang="en-IN" sz="2400" dirty="0"/>
          </a:p>
        </p:txBody>
      </p:sp>
      <p:pic>
        <p:nvPicPr>
          <p:cNvPr id="5" name="Picture 4">
            <a:extLst>
              <a:ext uri="{FF2B5EF4-FFF2-40B4-BE49-F238E27FC236}">
                <a16:creationId xmlns:a16="http://schemas.microsoft.com/office/drawing/2014/main" id="{8A221BB4-2C7B-2473-10ED-0F07ECF942F7}"/>
              </a:ext>
            </a:extLst>
          </p:cNvPr>
          <p:cNvPicPr>
            <a:picLocks noChangeAspect="1"/>
          </p:cNvPicPr>
          <p:nvPr/>
        </p:nvPicPr>
        <p:blipFill>
          <a:blip r:embed="rId2"/>
          <a:stretch>
            <a:fillRect/>
          </a:stretch>
        </p:blipFill>
        <p:spPr>
          <a:xfrm>
            <a:off x="1150671" y="2678287"/>
            <a:ext cx="4137824" cy="2620388"/>
          </a:xfrm>
          <a:prstGeom prst="rect">
            <a:avLst/>
          </a:prstGeom>
          <a:ln>
            <a:solidFill>
              <a:schemeClr val="bg1"/>
            </a:solidFill>
          </a:ln>
        </p:spPr>
      </p:pic>
      <p:pic>
        <p:nvPicPr>
          <p:cNvPr id="7" name="Picture 6">
            <a:extLst>
              <a:ext uri="{FF2B5EF4-FFF2-40B4-BE49-F238E27FC236}">
                <a16:creationId xmlns:a16="http://schemas.microsoft.com/office/drawing/2014/main" id="{0ED2909A-AC52-6BDE-10E8-E33D310DB510}"/>
              </a:ext>
            </a:extLst>
          </p:cNvPr>
          <p:cNvPicPr>
            <a:picLocks noChangeAspect="1"/>
          </p:cNvPicPr>
          <p:nvPr/>
        </p:nvPicPr>
        <p:blipFill>
          <a:blip r:embed="rId3"/>
          <a:stretch>
            <a:fillRect/>
          </a:stretch>
        </p:blipFill>
        <p:spPr>
          <a:xfrm>
            <a:off x="7015733" y="2091760"/>
            <a:ext cx="3600635" cy="3206915"/>
          </a:xfrm>
          <a:prstGeom prst="rect">
            <a:avLst/>
          </a:prstGeom>
        </p:spPr>
      </p:pic>
      <p:sp>
        <p:nvSpPr>
          <p:cNvPr id="8" name="TextBox 7">
            <a:extLst>
              <a:ext uri="{FF2B5EF4-FFF2-40B4-BE49-F238E27FC236}">
                <a16:creationId xmlns:a16="http://schemas.microsoft.com/office/drawing/2014/main" id="{8E003EA0-79C7-9CF3-8668-75C0375AF1BF}"/>
              </a:ext>
            </a:extLst>
          </p:cNvPr>
          <p:cNvSpPr txBox="1"/>
          <p:nvPr/>
        </p:nvSpPr>
        <p:spPr>
          <a:xfrm>
            <a:off x="986741" y="242593"/>
            <a:ext cx="10645816" cy="584775"/>
          </a:xfrm>
          <a:prstGeom prst="rect">
            <a:avLst/>
          </a:prstGeom>
          <a:solidFill>
            <a:schemeClr val="accent1">
              <a:lumMod val="75000"/>
            </a:schemeClr>
          </a:solidFill>
        </p:spPr>
        <p:txBody>
          <a:bodyPr wrap="square" rtlCol="0">
            <a:spAutoFit/>
          </a:bodyPr>
          <a:lstStyle/>
          <a:p>
            <a:r>
              <a:rPr lang="en-IN" sz="3200" b="1" dirty="0">
                <a:solidFill>
                  <a:schemeClr val="bg1"/>
                </a:solidFill>
              </a:rPr>
              <a:t>Milestone-2</a:t>
            </a:r>
          </a:p>
        </p:txBody>
      </p:sp>
      <p:sp>
        <p:nvSpPr>
          <p:cNvPr id="9" name="Date Placeholder 8">
            <a:extLst>
              <a:ext uri="{FF2B5EF4-FFF2-40B4-BE49-F238E27FC236}">
                <a16:creationId xmlns:a16="http://schemas.microsoft.com/office/drawing/2014/main" id="{A709EEA7-F0CC-5EAE-AE0C-3A7B621D47E5}"/>
              </a:ext>
            </a:extLst>
          </p:cNvPr>
          <p:cNvSpPr>
            <a:spLocks noGrp="1"/>
          </p:cNvSpPr>
          <p:nvPr>
            <p:ph type="dt" sz="half" idx="10"/>
          </p:nvPr>
        </p:nvSpPr>
        <p:spPr/>
        <p:txBody>
          <a:bodyPr/>
          <a:lstStyle/>
          <a:p>
            <a:fld id="{1D979367-242C-4CDB-94C8-A3497B547125}" type="datetime1">
              <a:rPr lang="en-IN" smtClean="0"/>
              <a:t>19-08-2023</a:t>
            </a:fld>
            <a:endParaRPr lang="en-IN"/>
          </a:p>
        </p:txBody>
      </p:sp>
      <p:sp>
        <p:nvSpPr>
          <p:cNvPr id="10" name="Slide Number Placeholder 9">
            <a:extLst>
              <a:ext uri="{FF2B5EF4-FFF2-40B4-BE49-F238E27FC236}">
                <a16:creationId xmlns:a16="http://schemas.microsoft.com/office/drawing/2014/main" id="{856B27B7-0452-D9BD-D951-C4245036F574}"/>
              </a:ext>
            </a:extLst>
          </p:cNvPr>
          <p:cNvSpPr>
            <a:spLocks noGrp="1"/>
          </p:cNvSpPr>
          <p:nvPr>
            <p:ph type="sldNum" sz="quarter" idx="12"/>
          </p:nvPr>
        </p:nvSpPr>
        <p:spPr/>
        <p:txBody>
          <a:bodyPr/>
          <a:lstStyle/>
          <a:p>
            <a:fld id="{AC75FB7D-0DA8-40D1-BE5C-0D16C15F306D}" type="slidenum">
              <a:rPr lang="en-IN" smtClean="0"/>
              <a:t>9</a:t>
            </a:fld>
            <a:endParaRPr lang="en-IN"/>
          </a:p>
        </p:txBody>
      </p:sp>
    </p:spTree>
    <p:extLst>
      <p:ext uri="{BB962C8B-B14F-4D97-AF65-F5344CB8AC3E}">
        <p14:creationId xmlns:p14="http://schemas.microsoft.com/office/powerpoint/2010/main" val="27031611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1495</TotalTime>
  <Words>1951</Words>
  <Application>Microsoft Office PowerPoint</Application>
  <PresentationFormat>Widescreen</PresentationFormat>
  <Paragraphs>314</Paragraphs>
  <Slides>35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Brush Script MT</vt:lpstr>
      <vt:lpstr>Calibri</vt:lpstr>
      <vt:lpstr>Corbel</vt:lpstr>
      <vt:lpstr>Courier New</vt:lpstr>
      <vt:lpstr>Helvetica Neue</vt:lpstr>
      <vt:lpstr>inherit</vt:lpstr>
      <vt:lpstr>Söhne</vt:lpstr>
      <vt:lpstr>Times New Roman</vt:lpstr>
      <vt:lpstr>Wingdings</vt:lpstr>
      <vt:lpstr>Wingdings 2</vt:lpstr>
      <vt:lpstr>Frame</vt:lpstr>
      <vt:lpstr>Credit Worthiness prediction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Worthiness prediction</dc:title>
  <dc:creator>subhransu mallick</dc:creator>
  <cp:lastModifiedBy>subhransu mallick</cp:lastModifiedBy>
  <cp:revision>27</cp:revision>
  <dcterms:created xsi:type="dcterms:W3CDTF">2023-07-27T10:22:05Z</dcterms:created>
  <dcterms:modified xsi:type="dcterms:W3CDTF">2023-08-19T17:45:36Z</dcterms:modified>
</cp:coreProperties>
</file>