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435" y="3245224"/>
            <a:ext cx="9144000" cy="1377576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Web Scraping to gain company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334" y="677251"/>
            <a:ext cx="8522825" cy="682262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Task 1</a:t>
            </a:r>
          </a:p>
        </p:txBody>
      </p:sp>
      <p:pic>
        <p:nvPicPr>
          <p:cNvPr id="4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F35C5B43-A7F9-ACFD-CAA0-D64EA974B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28" y="1768968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21913F-B114-FE88-35CC-BFFB7DC8DF25}"/>
              </a:ext>
            </a:extLst>
          </p:cNvPr>
          <p:cNvSpPr txBox="1"/>
          <p:nvPr/>
        </p:nvSpPr>
        <p:spPr>
          <a:xfrm>
            <a:off x="7186052" y="5719084"/>
            <a:ext cx="441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solidFill>
                  <a:schemeClr val="bg1"/>
                </a:solidFill>
              </a:rPr>
              <a:t>By: Subhransu Sekhar Mallick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236960" cy="1325563"/>
          </a:xfrm>
          <a:solidFill>
            <a:srgbClr val="005DA2"/>
          </a:solidFill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Customer Reviews Insights: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5D2A62-BD4E-2626-B3DA-97AD6BE75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27" y="3600110"/>
            <a:ext cx="3371991" cy="3022628"/>
          </a:xfrm>
        </p:spPr>
      </p:pic>
      <p:pic>
        <p:nvPicPr>
          <p:cNvPr id="4" name="Picture 2" descr="British Airways logo">
            <a:hlinkClick r:id="rId3"/>
            <a:extLst>
              <a:ext uri="{FF2B5EF4-FFF2-40B4-BE49-F238E27FC236}">
                <a16:creationId xmlns:a16="http://schemas.microsoft.com/office/drawing/2014/main" id="{E95E0AAB-0A74-E6BB-EF9F-17412FB4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682" y="369187"/>
            <a:ext cx="2891118" cy="4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A924A8-2A6E-D0EA-42A1-669CD9AC5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809" y="1690688"/>
            <a:ext cx="3205134" cy="26987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A5D2C6-38B1-D3EB-7EE4-C93C2CAFC4B4}"/>
              </a:ext>
            </a:extLst>
          </p:cNvPr>
          <p:cNvSpPr/>
          <p:nvPr/>
        </p:nvSpPr>
        <p:spPr>
          <a:xfrm>
            <a:off x="457200" y="1763300"/>
            <a:ext cx="11318240" cy="5065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5F9D7C-953D-821F-5E19-BF2CF0E24EF3}"/>
              </a:ext>
            </a:extLst>
          </p:cNvPr>
          <p:cNvSpPr txBox="1"/>
          <p:nvPr/>
        </p:nvSpPr>
        <p:spPr>
          <a:xfrm>
            <a:off x="8767529" y="2613385"/>
            <a:ext cx="2504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45401-74A6-D6CD-8034-9F3DD35F0017}"/>
              </a:ext>
            </a:extLst>
          </p:cNvPr>
          <p:cNvSpPr txBox="1"/>
          <p:nvPr/>
        </p:nvSpPr>
        <p:spPr>
          <a:xfrm>
            <a:off x="3003528" y="4918707"/>
            <a:ext cx="194311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T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OTAL COUNTS FOR EACH RATINGS </a:t>
            </a:r>
          </a:p>
          <a:p>
            <a:pPr algn="l"/>
            <a:r>
              <a:rPr lang="en-US" sz="1600" i="0" dirty="0">
                <a:solidFill>
                  <a:srgbClr val="000000"/>
                </a:solidFill>
                <a:effectLst/>
              </a:rPr>
              <a:t>OUT OF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5E2C6-C142-C896-486E-13B3AC9D9818}"/>
              </a:ext>
            </a:extLst>
          </p:cNvPr>
          <p:cNvSpPr txBox="1"/>
          <p:nvPr/>
        </p:nvSpPr>
        <p:spPr>
          <a:xfrm>
            <a:off x="640080" y="1952823"/>
            <a:ext cx="2072640" cy="584775"/>
          </a:xfrm>
          <a:prstGeom prst="rect">
            <a:avLst/>
          </a:prstGeom>
          <a:solidFill>
            <a:srgbClr val="005DA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Reviews Considered</a:t>
            </a:r>
          </a:p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3620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47209-8951-280C-44CE-C78D7827978F}"/>
              </a:ext>
            </a:extLst>
          </p:cNvPr>
          <p:cNvSpPr txBox="1"/>
          <p:nvPr/>
        </p:nvSpPr>
        <p:spPr>
          <a:xfrm>
            <a:off x="640080" y="2830648"/>
            <a:ext cx="2072640" cy="584775"/>
          </a:xfrm>
          <a:prstGeom prst="rect">
            <a:avLst/>
          </a:prstGeom>
          <a:solidFill>
            <a:srgbClr val="005DA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Positive</a:t>
            </a:r>
            <a:endParaRPr lang="en-IN" sz="1600" b="1" i="0" dirty="0">
              <a:solidFill>
                <a:schemeClr val="bg1"/>
              </a:solidFill>
              <a:effectLst/>
              <a:latin typeface="+mj-lt"/>
            </a:endParaRPr>
          </a:p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2085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0B19F8-01A3-76A4-C494-25394243FA71}"/>
              </a:ext>
            </a:extLst>
          </p:cNvPr>
          <p:cNvSpPr txBox="1"/>
          <p:nvPr/>
        </p:nvSpPr>
        <p:spPr>
          <a:xfrm>
            <a:off x="640080" y="3753978"/>
            <a:ext cx="2072640" cy="584775"/>
          </a:xfrm>
          <a:prstGeom prst="rect">
            <a:avLst/>
          </a:prstGeom>
          <a:solidFill>
            <a:srgbClr val="005DA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Neutral</a:t>
            </a:r>
            <a:endParaRPr lang="en-IN" sz="1600" b="1" i="0" dirty="0">
              <a:solidFill>
                <a:schemeClr val="bg1"/>
              </a:solidFill>
              <a:effectLst/>
              <a:latin typeface="+mj-lt"/>
            </a:endParaRPr>
          </a:p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1157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B5A548-C999-B509-EFDA-22715EA84932}"/>
              </a:ext>
            </a:extLst>
          </p:cNvPr>
          <p:cNvSpPr txBox="1"/>
          <p:nvPr/>
        </p:nvSpPr>
        <p:spPr>
          <a:xfrm>
            <a:off x="640080" y="5498663"/>
            <a:ext cx="2072640" cy="584775"/>
          </a:xfrm>
          <a:prstGeom prst="rect">
            <a:avLst/>
          </a:prstGeom>
          <a:solidFill>
            <a:srgbClr val="005DA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A</a:t>
            </a:r>
            <a:r>
              <a:rPr lang="en-IN" sz="1600" b="1" i="0" dirty="0">
                <a:solidFill>
                  <a:schemeClr val="bg1"/>
                </a:solidFill>
                <a:effectLst/>
                <a:latin typeface="+mj-lt"/>
              </a:rPr>
              <a:t>verage overall rating</a:t>
            </a:r>
          </a:p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4.77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BDBFE5-23D8-7CC2-9171-37958B32859C}"/>
              </a:ext>
            </a:extLst>
          </p:cNvPr>
          <p:cNvSpPr txBox="1"/>
          <p:nvPr/>
        </p:nvSpPr>
        <p:spPr>
          <a:xfrm>
            <a:off x="640080" y="4626320"/>
            <a:ext cx="2072640" cy="584775"/>
          </a:xfrm>
          <a:prstGeom prst="rect">
            <a:avLst/>
          </a:prstGeom>
          <a:solidFill>
            <a:srgbClr val="005DA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Negative</a:t>
            </a:r>
            <a:endParaRPr lang="en-IN" sz="1600" b="1" i="0" dirty="0">
              <a:solidFill>
                <a:schemeClr val="bg1"/>
              </a:solidFill>
              <a:effectLst/>
              <a:latin typeface="+mj-lt"/>
            </a:endParaRPr>
          </a:p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378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43B947-FE13-B9CC-8FBE-954031E3BC53}"/>
              </a:ext>
            </a:extLst>
          </p:cNvPr>
          <p:cNvSpPr txBox="1"/>
          <p:nvPr/>
        </p:nvSpPr>
        <p:spPr>
          <a:xfrm>
            <a:off x="3135229" y="2830648"/>
            <a:ext cx="1943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SENTIMENT ANALYSIS</a:t>
            </a:r>
            <a:endParaRPr lang="en-US" sz="160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36930-E9D5-E900-0C53-A879A97B4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7066" y="4389397"/>
            <a:ext cx="3442877" cy="22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Web Scraping to gain company insights</vt:lpstr>
      <vt:lpstr>Customer Reviews Insights: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subhransu mallick</cp:lastModifiedBy>
  <cp:revision>4</cp:revision>
  <dcterms:created xsi:type="dcterms:W3CDTF">2022-12-06T11:13:27Z</dcterms:created>
  <dcterms:modified xsi:type="dcterms:W3CDTF">2023-09-03T17:13:31Z</dcterms:modified>
</cp:coreProperties>
</file>