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435" y="3245224"/>
            <a:ext cx="9144000" cy="1377576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Web Scraping to gain 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334" y="677251"/>
            <a:ext cx="8522825" cy="682262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Task 2</a:t>
            </a:r>
          </a:p>
        </p:txBody>
      </p:sp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F35C5B43-A7F9-ACFD-CAA0-D64EA974B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28" y="1768968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1913F-B114-FE88-35CC-BFFB7DC8DF25}"/>
              </a:ext>
            </a:extLst>
          </p:cNvPr>
          <p:cNvSpPr txBox="1"/>
          <p:nvPr/>
        </p:nvSpPr>
        <p:spPr>
          <a:xfrm>
            <a:off x="7186052" y="5719084"/>
            <a:ext cx="441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solidFill>
                  <a:schemeClr val="bg1"/>
                </a:solidFill>
              </a:rPr>
              <a:t>By: Subhransu Sekhar Mallick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236960" cy="1325563"/>
          </a:xfrm>
          <a:solidFill>
            <a:srgbClr val="005DA2"/>
          </a:solidFill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Predicting customer buying behaviour:</a:t>
            </a:r>
          </a:p>
        </p:txBody>
      </p:sp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E95E0AAB-0A74-E6BB-EF9F-17412FB4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82" y="369187"/>
            <a:ext cx="2891118" cy="4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A5D2C6-38B1-D3EB-7EE4-C93C2CAFC4B4}"/>
              </a:ext>
            </a:extLst>
          </p:cNvPr>
          <p:cNvSpPr/>
          <p:nvPr/>
        </p:nvSpPr>
        <p:spPr>
          <a:xfrm>
            <a:off x="457200" y="1763300"/>
            <a:ext cx="11318240" cy="5065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F9D7C-953D-821F-5E19-BF2CF0E24EF3}"/>
              </a:ext>
            </a:extLst>
          </p:cNvPr>
          <p:cNvSpPr txBox="1"/>
          <p:nvPr/>
        </p:nvSpPr>
        <p:spPr>
          <a:xfrm>
            <a:off x="640080" y="1708320"/>
            <a:ext cx="1091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Random Forest model is employed on the data set after splitting into 75% training and 25% for testing.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47209-8951-280C-44CE-C78D7827978F}"/>
              </a:ext>
            </a:extLst>
          </p:cNvPr>
          <p:cNvSpPr txBox="1"/>
          <p:nvPr/>
        </p:nvSpPr>
        <p:spPr>
          <a:xfrm>
            <a:off x="640080" y="2215068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Accuracy</a:t>
            </a:r>
            <a:endParaRPr lang="en-IN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62%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B19F8-01A3-76A4-C494-25394243FA71}"/>
              </a:ext>
            </a:extLst>
          </p:cNvPr>
          <p:cNvSpPr txBox="1"/>
          <p:nvPr/>
        </p:nvSpPr>
        <p:spPr>
          <a:xfrm>
            <a:off x="2895600" y="2215067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Precision</a:t>
            </a:r>
            <a:endParaRPr lang="en-IN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61%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B5A548-C999-B509-EFDA-22715EA84932}"/>
              </a:ext>
            </a:extLst>
          </p:cNvPr>
          <p:cNvSpPr txBox="1"/>
          <p:nvPr/>
        </p:nvSpPr>
        <p:spPr>
          <a:xfrm>
            <a:off x="7400768" y="2203887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i="0" dirty="0">
                <a:solidFill>
                  <a:schemeClr val="bg1"/>
                </a:solidFill>
                <a:effectLst/>
                <a:latin typeface="+mj-lt"/>
              </a:rPr>
              <a:t>F1 Score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DBFE5-23D8-7CC2-9171-37958B32859C}"/>
              </a:ext>
            </a:extLst>
          </p:cNvPr>
          <p:cNvSpPr txBox="1"/>
          <p:nvPr/>
        </p:nvSpPr>
        <p:spPr>
          <a:xfrm>
            <a:off x="5148184" y="2208749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Recall</a:t>
            </a:r>
            <a:endParaRPr lang="en-IN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59%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39E90-3014-C7CD-5398-F9D1356F6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33" y="3002141"/>
            <a:ext cx="5349274" cy="377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C0638F-8EAD-A63C-62FA-E9494E6059DE}"/>
              </a:ext>
            </a:extLst>
          </p:cNvPr>
          <p:cNvSpPr txBox="1"/>
          <p:nvPr/>
        </p:nvSpPr>
        <p:spPr>
          <a:xfrm>
            <a:off x="7453393" y="2748559"/>
            <a:ext cx="42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Feature Importance by Random Forest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10221A-C97E-665A-233B-A8174A43A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691159"/>
            <a:ext cx="3480593" cy="24011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2EEEAD-D079-EF64-13A1-2B709F9569FB}"/>
              </a:ext>
            </a:extLst>
          </p:cNvPr>
          <p:cNvSpPr txBox="1"/>
          <p:nvPr/>
        </p:nvSpPr>
        <p:spPr>
          <a:xfrm>
            <a:off x="9652321" y="2162266"/>
            <a:ext cx="2072640" cy="584775"/>
          </a:xfrm>
          <a:prstGeom prst="rect">
            <a:avLst/>
          </a:prstGeom>
          <a:solidFill>
            <a:srgbClr val="005DA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AUC Score</a:t>
            </a:r>
            <a:endParaRPr lang="en-IN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+mj-lt"/>
              </a:rPr>
              <a:t>61.5%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6BADE-F775-5854-9FD3-9CA6A1D23FF2}"/>
              </a:ext>
            </a:extLst>
          </p:cNvPr>
          <p:cNvSpPr txBox="1"/>
          <p:nvPr/>
        </p:nvSpPr>
        <p:spPr>
          <a:xfrm>
            <a:off x="2895600" y="3083166"/>
            <a:ext cx="35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Evaluation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DB4B03-D401-A56E-1696-BB5D98044B29}"/>
              </a:ext>
            </a:extLst>
          </p:cNvPr>
          <p:cNvSpPr txBox="1"/>
          <p:nvPr/>
        </p:nvSpPr>
        <p:spPr>
          <a:xfrm>
            <a:off x="653876" y="3020266"/>
            <a:ext cx="21154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5">
                    <a:lumMod val="50000"/>
                  </a:schemeClr>
                </a:solidFill>
              </a:rPr>
              <a:t>The Given dataset was a imbalanced one which resulted in higher accuracy but lesser precision and recall.</a:t>
            </a:r>
          </a:p>
          <a:p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1400" b="1" dirty="0">
                <a:solidFill>
                  <a:schemeClr val="accent5">
                    <a:lumMod val="50000"/>
                  </a:schemeClr>
                </a:solidFill>
              </a:rPr>
              <a:t>For predicting the successful bookings, correctly, the Dataset was  balanced by labelling 8k as incomplete bookings and 7k as completed bookings.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Web Scraping to gain company insights</vt:lpstr>
      <vt:lpstr>Predicting customer buying behaviour: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subhransu mallick</cp:lastModifiedBy>
  <cp:revision>7</cp:revision>
  <dcterms:created xsi:type="dcterms:W3CDTF">2022-12-06T11:13:27Z</dcterms:created>
  <dcterms:modified xsi:type="dcterms:W3CDTF">2023-09-05T17:54:01Z</dcterms:modified>
</cp:coreProperties>
</file>