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8" r:id="rId11"/>
    <p:sldId id="265" r:id="rId12"/>
    <p:sldId id="266" r:id="rId13"/>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Clear Sans Regular Bold" panose="020B0604020202020204" charset="0"/>
      <p:regular r:id="rId19"/>
    </p:embeddedFont>
    <p:embeddedFont>
      <p:font typeface="DM Sans" pitchFamily="2"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35" d="100"/>
          <a:sy n="35" d="100"/>
        </p:scale>
        <p:origin x="61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sekhar\Downloads\Accenture\Cleaned%20Data%20updat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sekhar\Downloads\Cleaned%20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sekhar\Downloads\Accenture\Cleaned%20Data%20update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2724-4611-AC0F-BBCD0A8F64B0}"/>
              </c:ext>
            </c:extLst>
          </c:dPt>
          <c:dPt>
            <c:idx val="2"/>
            <c:invertIfNegative val="0"/>
            <c:bubble3D val="0"/>
            <c:spPr>
              <a:solidFill>
                <a:srgbClr val="00B050"/>
              </a:solidFill>
              <a:ln>
                <a:noFill/>
              </a:ln>
              <a:effectLst/>
            </c:spPr>
            <c:extLst>
              <c:ext xmlns:c16="http://schemas.microsoft.com/office/drawing/2014/chart" uri="{C3380CC4-5D6E-409C-BE32-E72D297353CC}">
                <c16:uniqueId val="{00000003-2724-4611-AC0F-BBCD0A8F64B0}"/>
              </c:ext>
            </c:extLst>
          </c:dPt>
          <c:dPt>
            <c:idx val="3"/>
            <c:invertIfNegative val="0"/>
            <c:bubble3D val="0"/>
            <c:spPr>
              <a:solidFill>
                <a:srgbClr val="FFFF00"/>
              </a:solidFill>
              <a:ln>
                <a:noFill/>
              </a:ln>
              <a:effectLst/>
            </c:spPr>
            <c:extLst>
              <c:ext xmlns:c16="http://schemas.microsoft.com/office/drawing/2014/chart" uri="{C3380CC4-5D6E-409C-BE32-E72D297353CC}">
                <c16:uniqueId val="{00000005-2724-4611-AC0F-BBCD0A8F64B0}"/>
              </c:ext>
            </c:extLst>
          </c:dPt>
          <c:dPt>
            <c:idx val="4"/>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7-2724-4611-AC0F-BBCD0A8F64B0}"/>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'Categories Rank'!$B$2:$B$6</c:f>
              <c:strCache>
                <c:ptCount val="5"/>
                <c:pt idx="0">
                  <c:v>Animals</c:v>
                </c:pt>
                <c:pt idx="1">
                  <c:v>science</c:v>
                </c:pt>
                <c:pt idx="2">
                  <c:v>healthy eating</c:v>
                </c:pt>
                <c:pt idx="3">
                  <c:v>food</c:v>
                </c:pt>
                <c:pt idx="4">
                  <c:v>technology</c:v>
                </c:pt>
              </c:strCache>
            </c:strRef>
          </c:cat>
          <c:val>
            <c:numRef>
              <c:f>'Categories Rank'!$C$2:$C$6</c:f>
              <c:numCache>
                <c:formatCode>General</c:formatCode>
                <c:ptCount val="5"/>
                <c:pt idx="0">
                  <c:v>1897</c:v>
                </c:pt>
                <c:pt idx="1">
                  <c:v>1796</c:v>
                </c:pt>
                <c:pt idx="2">
                  <c:v>1717</c:v>
                </c:pt>
                <c:pt idx="3">
                  <c:v>1699</c:v>
                </c:pt>
                <c:pt idx="4">
                  <c:v>1698</c:v>
                </c:pt>
              </c:numCache>
            </c:numRef>
          </c:val>
          <c:extLst>
            <c:ext xmlns:c16="http://schemas.microsoft.com/office/drawing/2014/chart" uri="{C3380CC4-5D6E-409C-BE32-E72D297353CC}">
              <c16:uniqueId val="{00000008-2724-4611-AC0F-BBCD0A8F64B0}"/>
            </c:ext>
          </c:extLst>
        </c:ser>
        <c:dLbls>
          <c:dLblPos val="outEnd"/>
          <c:showLegendKey val="0"/>
          <c:showVal val="1"/>
          <c:showCatName val="0"/>
          <c:showSerName val="0"/>
          <c:showPercent val="0"/>
          <c:showBubbleSize val="0"/>
        </c:dLbls>
        <c:gapWidth val="219"/>
        <c:overlap val="-27"/>
        <c:axId val="1937245135"/>
        <c:axId val="1937226895"/>
      </c:barChart>
      <c:catAx>
        <c:axId val="1937245135"/>
        <c:scaling>
          <c:orientation val="minMax"/>
        </c:scaling>
        <c:delete val="0"/>
        <c:axPos val="b"/>
        <c:title>
          <c:tx>
            <c:rich>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IN" b="1"/>
                  <a:t>Category Type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937226895"/>
        <c:crosses val="autoZero"/>
        <c:auto val="1"/>
        <c:lblAlgn val="ctr"/>
        <c:lblOffset val="100"/>
        <c:noMultiLvlLbl val="0"/>
      </c:catAx>
      <c:valAx>
        <c:axId val="1937226895"/>
        <c:scaling>
          <c:orientation val="minMax"/>
        </c:scaling>
        <c:delete val="0"/>
        <c:axPos val="l"/>
        <c:title>
          <c:tx>
            <c:rich>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IN" b="1"/>
                  <a:t>Number of Contents</a:t>
                </a:r>
              </a:p>
            </c:rich>
          </c:tx>
          <c:overlay val="0"/>
          <c:spPr>
            <a:noFill/>
            <a:ln>
              <a:noFill/>
            </a:ln>
            <a:effectLst/>
          </c:spPr>
          <c:txPr>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9372451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9B9-4F88-915A-1037396123E4}"/>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9B9-4F88-915A-1037396123E4}"/>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9B9-4F88-915A-1037396123E4}"/>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9B9-4F88-915A-1037396123E4}"/>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09B9-4F88-915A-1037396123E4}"/>
              </c:ext>
            </c:extLst>
          </c:dPt>
          <c:dLbls>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Sheet1!$C$2:$C$6</c:f>
              <c:strCache>
                <c:ptCount val="5"/>
                <c:pt idx="0">
                  <c:v>Animals</c:v>
                </c:pt>
                <c:pt idx="1">
                  <c:v>science</c:v>
                </c:pt>
                <c:pt idx="2">
                  <c:v>healthy eating</c:v>
                </c:pt>
                <c:pt idx="3">
                  <c:v>technology</c:v>
                </c:pt>
                <c:pt idx="4">
                  <c:v>food</c:v>
                </c:pt>
              </c:strCache>
            </c:strRef>
          </c:cat>
          <c:val>
            <c:numRef>
              <c:f>Sheet1!$D$2:$D$6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09B9-4F88-915A-1037396123E4}"/>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'Month of Posts'!$D$1</c:f>
              <c:strCache>
                <c:ptCount val="1"/>
                <c:pt idx="0">
                  <c:v>Posts</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'Month of Posts'!$C$2:$C$13</c:f>
              <c:strCache>
                <c:ptCount val="12"/>
                <c:pt idx="0">
                  <c:v>May</c:v>
                </c:pt>
                <c:pt idx="1">
                  <c:v>January</c:v>
                </c:pt>
                <c:pt idx="2">
                  <c:v>August</c:v>
                </c:pt>
                <c:pt idx="3">
                  <c:v>December</c:v>
                </c:pt>
                <c:pt idx="4">
                  <c:v>July</c:v>
                </c:pt>
                <c:pt idx="5">
                  <c:v>October</c:v>
                </c:pt>
                <c:pt idx="6">
                  <c:v>November</c:v>
                </c:pt>
                <c:pt idx="7">
                  <c:v>September</c:v>
                </c:pt>
                <c:pt idx="8">
                  <c:v>June</c:v>
                </c:pt>
                <c:pt idx="9">
                  <c:v>March</c:v>
                </c:pt>
                <c:pt idx="10">
                  <c:v>April</c:v>
                </c:pt>
                <c:pt idx="11">
                  <c:v>February</c:v>
                </c:pt>
              </c:strCache>
            </c:strRef>
          </c:cat>
          <c:val>
            <c:numRef>
              <c:f>'Month of Posts'!$D$2:$D$13</c:f>
              <c:numCache>
                <c:formatCode>General</c:formatCode>
                <c:ptCount val="12"/>
                <c:pt idx="0">
                  <c:v>2138</c:v>
                </c:pt>
                <c:pt idx="1">
                  <c:v>2126</c:v>
                </c:pt>
                <c:pt idx="2">
                  <c:v>2114</c:v>
                </c:pt>
                <c:pt idx="3">
                  <c:v>2092</c:v>
                </c:pt>
                <c:pt idx="4">
                  <c:v>2070</c:v>
                </c:pt>
                <c:pt idx="5">
                  <c:v>2056</c:v>
                </c:pt>
                <c:pt idx="6">
                  <c:v>2034</c:v>
                </c:pt>
                <c:pt idx="7">
                  <c:v>2022</c:v>
                </c:pt>
                <c:pt idx="8">
                  <c:v>2021</c:v>
                </c:pt>
                <c:pt idx="9">
                  <c:v>2012</c:v>
                </c:pt>
                <c:pt idx="10">
                  <c:v>1974</c:v>
                </c:pt>
                <c:pt idx="11">
                  <c:v>1914</c:v>
                </c:pt>
              </c:numCache>
            </c:numRef>
          </c:val>
          <c:extLst>
            <c:ext xmlns:c16="http://schemas.microsoft.com/office/drawing/2014/chart" uri="{C3380CC4-5D6E-409C-BE32-E72D297353CC}">
              <c16:uniqueId val="{00000000-3CA4-4F3F-9500-6DD5F9DB4A1E}"/>
            </c:ext>
          </c:extLst>
        </c:ser>
        <c:dLbls>
          <c:showLegendKey val="0"/>
          <c:showVal val="0"/>
          <c:showCatName val="0"/>
          <c:showSerName val="0"/>
          <c:showPercent val="0"/>
          <c:showBubbleSize val="0"/>
        </c:dLbls>
        <c:gapWidth val="100"/>
        <c:axId val="1130957935"/>
        <c:axId val="1130986255"/>
      </c:barChart>
      <c:catAx>
        <c:axId val="1130957935"/>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IN"/>
                  <a:t>Month  Name</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50000"/>
                    <a:lumOff val="50000"/>
                  </a:schemeClr>
                </a:solidFill>
                <a:latin typeface="+mn-lt"/>
                <a:ea typeface="+mn-ea"/>
                <a:cs typeface="+mn-cs"/>
              </a:defRPr>
            </a:pPr>
            <a:endParaRPr lang="en-US"/>
          </a:p>
        </c:txPr>
        <c:crossAx val="1130986255"/>
        <c:crosses val="autoZero"/>
        <c:auto val="1"/>
        <c:lblAlgn val="ctr"/>
        <c:lblOffset val="100"/>
        <c:noMultiLvlLbl val="0"/>
      </c:catAx>
      <c:valAx>
        <c:axId val="1130986255"/>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IN"/>
                  <a:t>Number of posts</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50000"/>
                    <a:lumOff val="50000"/>
                  </a:schemeClr>
                </a:solidFill>
                <a:latin typeface="+mn-lt"/>
                <a:ea typeface="+mn-ea"/>
                <a:cs typeface="+mn-cs"/>
              </a:defRPr>
            </a:pPr>
            <a:endParaRPr lang="en-US"/>
          </a:p>
        </c:txPr>
        <c:crossAx val="11309579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16.07.2023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2865494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IN"/>
          </a:p>
        </p:txBody>
      </p:sp>
      <p:grpSp>
        <p:nvGrpSpPr>
          <p:cNvPr id="3" name="Group 3"/>
          <p:cNvGrpSpPr/>
          <p:nvPr/>
        </p:nvGrpSpPr>
        <p:grpSpPr>
          <a:xfrm>
            <a:off x="6545735" y="76969"/>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43000" y="515613"/>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sz="1600"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99730" y="3305349"/>
            <a:ext cx="7099803" cy="2734788"/>
          </a:xfrm>
          <a:prstGeom prst="rect">
            <a:avLst/>
          </a:prstGeom>
        </p:spPr>
        <p:txBody>
          <a:bodyPr wrap="square" lIns="0" tIns="0" rIns="0" bIns="0" rtlCol="0" anchor="t">
            <a:spAutoFit/>
          </a:bodyPr>
          <a:lstStyle/>
          <a:p>
            <a:pPr algn="ctr">
              <a:lnSpc>
                <a:spcPts val="11059"/>
              </a:lnSpc>
            </a:pPr>
            <a:r>
              <a:rPr lang="en-US" sz="5400" spc="-105" dirty="0">
                <a:solidFill>
                  <a:srgbClr val="FFFFFF"/>
                </a:solidFill>
                <a:latin typeface="Graphik Regular" panose="020B0503030202060203" pitchFamily="34" charset="0"/>
              </a:rPr>
              <a:t>[Data Analytics Approach] </a:t>
            </a:r>
            <a:r>
              <a:rPr lang="en-US" sz="7200" spc="-105" dirty="0">
                <a:solidFill>
                  <a:srgbClr val="FFFFFF"/>
                </a:solidFill>
                <a:latin typeface="Graphik Regular" panose="020B0503030202060203" pitchFamily="34" charset="0"/>
              </a:rPr>
              <a:t>Social Buzz</a:t>
            </a:r>
            <a:endParaRPr lang="en-US" sz="5400"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22619" y="-1240021"/>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0" name="TextBox 29">
            <a:extLst>
              <a:ext uri="{FF2B5EF4-FFF2-40B4-BE49-F238E27FC236}">
                <a16:creationId xmlns:a16="http://schemas.microsoft.com/office/drawing/2014/main" id="{66019D32-264D-7C56-22C7-63511D0EBB7A}"/>
              </a:ext>
            </a:extLst>
          </p:cNvPr>
          <p:cNvSpPr txBox="1"/>
          <p:nvPr/>
        </p:nvSpPr>
        <p:spPr>
          <a:xfrm>
            <a:off x="5583503" y="985825"/>
            <a:ext cx="9711339" cy="769441"/>
          </a:xfrm>
          <a:prstGeom prst="rect">
            <a:avLst/>
          </a:prstGeom>
          <a:noFill/>
        </p:spPr>
        <p:txBody>
          <a:bodyPr wrap="square" rtlCol="0">
            <a:spAutoFit/>
          </a:bodyPr>
          <a:lstStyle/>
          <a:p>
            <a:r>
              <a:rPr lang="en-IN" sz="4400" dirty="0"/>
              <a:t>Monthly Posts on </a:t>
            </a:r>
            <a:r>
              <a:rPr lang="en-IN" sz="4400" dirty="0" err="1"/>
              <a:t>Socialbuzz</a:t>
            </a:r>
            <a:endParaRPr lang="en-IN" sz="4400" dirty="0"/>
          </a:p>
        </p:txBody>
      </p:sp>
      <p:graphicFrame>
        <p:nvGraphicFramePr>
          <p:cNvPr id="28" name="Chart 27">
            <a:extLst>
              <a:ext uri="{FF2B5EF4-FFF2-40B4-BE49-F238E27FC236}">
                <a16:creationId xmlns:a16="http://schemas.microsoft.com/office/drawing/2014/main" id="{30F58F1E-119D-C4E7-A8C7-F4FB9AC856F0}"/>
              </a:ext>
            </a:extLst>
          </p:cNvPr>
          <p:cNvGraphicFramePr>
            <a:graphicFrameLocks/>
          </p:cNvGraphicFramePr>
          <p:nvPr>
            <p:extLst>
              <p:ext uri="{D42A27DB-BD31-4B8C-83A1-F6EECF244321}">
                <p14:modId xmlns:p14="http://schemas.microsoft.com/office/powerpoint/2010/main" val="4223367165"/>
              </p:ext>
            </p:extLst>
          </p:nvPr>
        </p:nvGraphicFramePr>
        <p:xfrm>
          <a:off x="4524919" y="2205019"/>
          <a:ext cx="10638881" cy="656314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76703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F44541AD-9F60-67A5-75FC-F9212920EA09}"/>
              </a:ext>
            </a:extLst>
          </p:cNvPr>
          <p:cNvSpPr txBox="1"/>
          <p:nvPr/>
        </p:nvSpPr>
        <p:spPr>
          <a:xfrm>
            <a:off x="10752597" y="56339"/>
            <a:ext cx="7076150" cy="10864513"/>
          </a:xfrm>
          <a:prstGeom prst="rect">
            <a:avLst/>
          </a:prstGeom>
          <a:noFill/>
        </p:spPr>
        <p:txBody>
          <a:bodyPr wrap="square" rtlCol="0">
            <a:spAutoFit/>
          </a:bodyPr>
          <a:lstStyle/>
          <a:p>
            <a:r>
              <a:rPr lang="en-US" sz="2800" b="1" dirty="0"/>
              <a:t>Analysis</a:t>
            </a:r>
          </a:p>
          <a:p>
            <a:r>
              <a:rPr lang="en-US" sz="2800" dirty="0"/>
              <a:t>Popular Content types in order are Photos, videos, GIFs and then audio. Many preferred photos over other type of contents available as photos are easier to click and share among the four.</a:t>
            </a:r>
          </a:p>
          <a:p>
            <a:r>
              <a:rPr lang="en-US" sz="2800" dirty="0"/>
              <a:t>The highest number of contents are posted in the Animals Category followed by Science showing that users curiosity about real world and factual content the most.</a:t>
            </a:r>
          </a:p>
          <a:p>
            <a:endParaRPr lang="en-US" sz="2800" dirty="0"/>
          </a:p>
          <a:p>
            <a:r>
              <a:rPr lang="en-US" sz="2800" b="1" dirty="0"/>
              <a:t>Insight</a:t>
            </a:r>
          </a:p>
          <a:p>
            <a:r>
              <a:rPr lang="en-US" sz="2800" dirty="0"/>
              <a:t>The category Food and healthy eating implies the same theme and are in the top 5 category. It shows the users have a good demand on this. </a:t>
            </a:r>
            <a:r>
              <a:rPr lang="en-US" sz="2800" dirty="0" err="1"/>
              <a:t>Socialbuzz</a:t>
            </a:r>
            <a:r>
              <a:rPr lang="en-US" sz="2800" dirty="0"/>
              <a:t> may work on this area to retain and improve the fan base.</a:t>
            </a:r>
          </a:p>
          <a:p>
            <a:endParaRPr lang="en-US" sz="2800" dirty="0"/>
          </a:p>
          <a:p>
            <a:r>
              <a:rPr lang="en-US" sz="2800" b="1" dirty="0"/>
              <a:t>What Next?</a:t>
            </a:r>
          </a:p>
          <a:p>
            <a:r>
              <a:rPr lang="en-US" sz="2800" dirty="0"/>
              <a:t>The real time data would be more insightful to understand the business in more practical way. Now its time to work on the large scale real time data. This would allow us to help you in meaningful way.</a:t>
            </a:r>
          </a:p>
          <a:p>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IN"/>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138033"/>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209999" y="1830670"/>
            <a:ext cx="11342283" cy="6275832"/>
          </a:xfrm>
          <a:prstGeom prst="rect">
            <a:avLst/>
          </a:prstGeom>
          <a:solidFill>
            <a:schemeClr val="bg1"/>
          </a:solidFill>
        </p:spPr>
        <p:txBody>
          <a:bodyPr/>
          <a:lstStyle/>
          <a:p>
            <a:endParaRPr lang="en-IN"/>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5" name="TextBox 34">
            <a:extLst>
              <a:ext uri="{FF2B5EF4-FFF2-40B4-BE49-F238E27FC236}">
                <a16:creationId xmlns:a16="http://schemas.microsoft.com/office/drawing/2014/main" id="{C455BFDB-EB87-72CF-30A0-0EDE1C014B67}"/>
              </a:ext>
            </a:extLst>
          </p:cNvPr>
          <p:cNvSpPr txBox="1"/>
          <p:nvPr/>
        </p:nvSpPr>
        <p:spPr>
          <a:xfrm>
            <a:off x="8411340" y="2180498"/>
            <a:ext cx="8140942" cy="5509200"/>
          </a:xfrm>
          <a:prstGeom prst="rect">
            <a:avLst/>
          </a:prstGeom>
          <a:noFill/>
        </p:spPr>
        <p:txBody>
          <a:bodyPr wrap="square" rtlCol="0">
            <a:spAutoFit/>
          </a:bodyPr>
          <a:lstStyle>
            <a:defPPr>
              <a:defRPr lang="en-US"/>
            </a:defPPr>
            <a:lvl1pPr>
              <a:defRPr sz="3600"/>
            </a:lvl1pPr>
          </a:lstStyle>
          <a:p>
            <a:r>
              <a:rPr lang="en-US" sz="3200" dirty="0"/>
              <a:t>Social Buzz has achieved rapid growth in the last 5 years gaining 500 million active users each month. They need the help of an advisory firm to oversee their scaling process effectively.</a:t>
            </a:r>
          </a:p>
          <a:p>
            <a:endParaRPr lang="en-US" sz="3200" dirty="0"/>
          </a:p>
          <a:p>
            <a:r>
              <a:rPr lang="en-US" sz="3200" dirty="0"/>
              <a:t>Accenture has begun a 3 month initial project on the followings</a:t>
            </a:r>
          </a:p>
          <a:p>
            <a:pPr marL="457200" indent="-457200">
              <a:buFont typeface="Arial" panose="020B0604020202020204" pitchFamily="34" charset="0"/>
              <a:buChar char="•"/>
            </a:pPr>
            <a:r>
              <a:rPr lang="en-US" sz="3200" dirty="0"/>
              <a:t>Audit of their big data practice</a:t>
            </a:r>
          </a:p>
          <a:p>
            <a:pPr marL="457200" indent="-457200">
              <a:buFont typeface="Arial" panose="020B0604020202020204" pitchFamily="34" charset="0"/>
              <a:buChar char="•"/>
            </a:pPr>
            <a:r>
              <a:rPr lang="en-US" sz="3200" dirty="0"/>
              <a:t>Recommendations for a successful IPO</a:t>
            </a:r>
          </a:p>
          <a:p>
            <a:pPr marL="457200" indent="-457200">
              <a:buFont typeface="Arial" panose="020B0604020202020204" pitchFamily="34" charset="0"/>
              <a:buChar char="•"/>
            </a:pPr>
            <a:r>
              <a:rPr lang="en-US" sz="3200" dirty="0"/>
              <a:t>Figuring out 5 popular categories of their content</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2423868" y="657918"/>
            <a:ext cx="6727349" cy="6340197"/>
          </a:xfrm>
          <a:prstGeom prst="rect">
            <a:avLst/>
          </a:prstGeom>
        </p:spPr>
        <p:txBody>
          <a:bodyPr wrap="square" lIns="0" tIns="0" rIns="0" bIns="0" rtlCol="0" anchor="t">
            <a:spAutoFit/>
          </a:bodyPr>
          <a:lstStyle/>
          <a:p>
            <a:r>
              <a:rPr lang="en-US" sz="4800" b="1" spc="-80" dirty="0">
                <a:solidFill>
                  <a:srgbClr val="FFFFFF"/>
                </a:solidFill>
                <a:latin typeface="Graphik Regular" panose="020B0503030202060203" pitchFamily="34" charset="0"/>
              </a:rPr>
              <a:t>Problem</a:t>
            </a:r>
          </a:p>
          <a:p>
            <a:r>
              <a:rPr lang="en-US" sz="4000" dirty="0">
                <a:solidFill>
                  <a:schemeClr val="bg1"/>
                </a:solidFill>
                <a:latin typeface="DM Sans" pitchFamily="2" charset="0"/>
              </a:rPr>
              <a:t>Everyday managing 1,00,000 pieces of content posted on Social buzz has become a real challenge for the Social buzz team. </a:t>
            </a:r>
          </a:p>
          <a:p>
            <a:endParaRPr lang="en-US" sz="3600" dirty="0">
              <a:solidFill>
                <a:schemeClr val="bg1"/>
              </a:solidFill>
              <a:latin typeface="DM Sans" pitchFamily="2" charset="0"/>
            </a:endParaRPr>
          </a:p>
          <a:p>
            <a:r>
              <a:rPr lang="en-US" sz="3200" dirty="0">
                <a:solidFill>
                  <a:schemeClr val="bg1"/>
                </a:solidFill>
                <a:latin typeface="DM Sans" pitchFamily="2" charset="0"/>
              </a:rPr>
              <a:t>The data analytics team can help  in focusing top 5 popular categories of content by analyzing the content categories</a:t>
            </a:r>
            <a:endParaRPr lang="en-US" sz="3200" spc="-80" dirty="0">
              <a:solidFill>
                <a:srgbClr val="FFFFFF"/>
              </a:solidFill>
              <a:latin typeface="Graphik Regular" panose="020B050303020206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IN"/>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0986865" y="1125191"/>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txBody>
            <a:bodyPr/>
            <a:lstStyle/>
            <a:p>
              <a:endParaRPr lang="en-IN"/>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0978807" y="4060725"/>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AD6160A5-6E62-8815-4618-28E896696C2F}"/>
              </a:ext>
            </a:extLst>
          </p:cNvPr>
          <p:cNvSpPr txBox="1"/>
          <p:nvPr/>
        </p:nvSpPr>
        <p:spPr>
          <a:xfrm>
            <a:off x="14401800" y="1424929"/>
            <a:ext cx="3200400" cy="1384995"/>
          </a:xfrm>
          <a:prstGeom prst="rect">
            <a:avLst/>
          </a:prstGeom>
          <a:noFill/>
        </p:spPr>
        <p:txBody>
          <a:bodyPr wrap="square" rtlCol="0">
            <a:spAutoFit/>
          </a:bodyPr>
          <a:lstStyle/>
          <a:p>
            <a:pPr algn="ctr"/>
            <a:r>
              <a:rPr lang="en-US" sz="2800" b="1" i="0" dirty="0">
                <a:solidFill>
                  <a:srgbClr val="000000"/>
                </a:solidFill>
                <a:effectLst/>
                <a:latin typeface="DM Sans" pitchFamily="2" charset="0"/>
              </a:rPr>
              <a:t>Andrew Fleming (Chief Technical Architect)</a:t>
            </a:r>
            <a:endParaRPr lang="en-IN" sz="2800" b="1" dirty="0"/>
          </a:p>
        </p:txBody>
      </p:sp>
      <p:sp>
        <p:nvSpPr>
          <p:cNvPr id="34" name="TextBox 33">
            <a:extLst>
              <a:ext uri="{FF2B5EF4-FFF2-40B4-BE49-F238E27FC236}">
                <a16:creationId xmlns:a16="http://schemas.microsoft.com/office/drawing/2014/main" id="{D0F47B2B-2648-5C43-A39B-4DBE0AB688FE}"/>
              </a:ext>
            </a:extLst>
          </p:cNvPr>
          <p:cNvSpPr txBox="1"/>
          <p:nvPr/>
        </p:nvSpPr>
        <p:spPr>
          <a:xfrm>
            <a:off x="14401800" y="4666446"/>
            <a:ext cx="3505199" cy="954107"/>
          </a:xfrm>
          <a:prstGeom prst="rect">
            <a:avLst/>
          </a:prstGeom>
          <a:noFill/>
        </p:spPr>
        <p:txBody>
          <a:bodyPr wrap="square">
            <a:spAutoFit/>
          </a:bodyPr>
          <a:lstStyle/>
          <a:p>
            <a:pPr algn="ctr"/>
            <a:r>
              <a:rPr lang="en-IN" sz="2800" b="1" i="0" dirty="0">
                <a:solidFill>
                  <a:srgbClr val="000000"/>
                </a:solidFill>
                <a:effectLst/>
                <a:latin typeface="DM Sans" pitchFamily="2" charset="0"/>
              </a:rPr>
              <a:t> Marcus </a:t>
            </a:r>
            <a:r>
              <a:rPr lang="en-IN" sz="2800" b="1" i="0" dirty="0" err="1">
                <a:solidFill>
                  <a:srgbClr val="000000"/>
                </a:solidFill>
                <a:effectLst/>
                <a:latin typeface="DM Sans" pitchFamily="2" charset="0"/>
              </a:rPr>
              <a:t>Rompton</a:t>
            </a:r>
            <a:r>
              <a:rPr lang="en-IN" sz="2800" b="1" i="0" dirty="0">
                <a:solidFill>
                  <a:srgbClr val="000000"/>
                </a:solidFill>
                <a:effectLst/>
                <a:latin typeface="DM Sans" pitchFamily="2" charset="0"/>
              </a:rPr>
              <a:t> (Senior Principle),</a:t>
            </a:r>
            <a:endParaRPr lang="en-IN" sz="2800" b="1" dirty="0"/>
          </a:p>
        </p:txBody>
      </p:sp>
      <p:sp>
        <p:nvSpPr>
          <p:cNvPr id="35" name="TextBox 34">
            <a:extLst>
              <a:ext uri="{FF2B5EF4-FFF2-40B4-BE49-F238E27FC236}">
                <a16:creationId xmlns:a16="http://schemas.microsoft.com/office/drawing/2014/main" id="{CE358212-2B47-E240-5A3D-F4D831087762}"/>
              </a:ext>
            </a:extLst>
          </p:cNvPr>
          <p:cNvSpPr txBox="1"/>
          <p:nvPr/>
        </p:nvSpPr>
        <p:spPr>
          <a:xfrm>
            <a:off x="14401800" y="7658100"/>
            <a:ext cx="3379477" cy="954107"/>
          </a:xfrm>
          <a:prstGeom prst="rect">
            <a:avLst/>
          </a:prstGeom>
          <a:noFill/>
        </p:spPr>
        <p:txBody>
          <a:bodyPr wrap="square" rtlCol="0">
            <a:spAutoFit/>
          </a:bodyPr>
          <a:lstStyle/>
          <a:p>
            <a:pPr algn="ctr"/>
            <a:r>
              <a:rPr lang="en-IN" sz="2800" b="1" dirty="0"/>
              <a:t>Subhransu S. Mallick</a:t>
            </a:r>
          </a:p>
          <a:p>
            <a:pPr algn="ctr"/>
            <a:r>
              <a:rPr lang="en-IN" sz="2800" b="1" dirty="0"/>
              <a:t>(Data Analyst)</a:t>
            </a:r>
          </a:p>
        </p:txBody>
      </p:sp>
      <p:pic>
        <p:nvPicPr>
          <p:cNvPr id="36" name="Picture 35">
            <a:extLst>
              <a:ext uri="{FF2B5EF4-FFF2-40B4-BE49-F238E27FC236}">
                <a16:creationId xmlns:a16="http://schemas.microsoft.com/office/drawing/2014/main" id="{B1F1A0DD-187D-427C-A938-44A87397DA45}"/>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1184060" y="7108497"/>
            <a:ext cx="1942254" cy="2053312"/>
          </a:xfrm>
          <a:prstGeom prst="ellipse">
            <a:avLst/>
          </a:prstGeom>
          <a:ln w="28575" cap="rnd">
            <a:solidFill>
              <a:srgbClr val="3333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EAD30308-8DD2-57F5-A125-D11EFE04D0DA}"/>
              </a:ext>
            </a:extLst>
          </p:cNvPr>
          <p:cNvSpPr txBox="1"/>
          <p:nvPr/>
        </p:nvSpPr>
        <p:spPr>
          <a:xfrm>
            <a:off x="3965347" y="1284816"/>
            <a:ext cx="7214459" cy="769441"/>
          </a:xfrm>
          <a:prstGeom prst="rect">
            <a:avLst/>
          </a:prstGeom>
          <a:noFill/>
        </p:spPr>
        <p:txBody>
          <a:bodyPr wrap="square" rtlCol="0">
            <a:spAutoFit/>
          </a:bodyPr>
          <a:lstStyle/>
          <a:p>
            <a:r>
              <a:rPr lang="en-IN" sz="4400" b="1" i="0" dirty="0">
                <a:solidFill>
                  <a:schemeClr val="bg1"/>
                </a:solidFill>
                <a:effectLst/>
                <a:latin typeface="DM Sans" pitchFamily="2" charset="0"/>
              </a:rPr>
              <a:t>Project Understanding</a:t>
            </a:r>
            <a:endParaRPr lang="en-IN" sz="4400" dirty="0">
              <a:solidFill>
                <a:schemeClr val="bg1"/>
              </a:solidFill>
            </a:endParaRPr>
          </a:p>
        </p:txBody>
      </p:sp>
      <p:sp>
        <p:nvSpPr>
          <p:cNvPr id="40" name="TextBox 39">
            <a:extLst>
              <a:ext uri="{FF2B5EF4-FFF2-40B4-BE49-F238E27FC236}">
                <a16:creationId xmlns:a16="http://schemas.microsoft.com/office/drawing/2014/main" id="{066CDC39-DE84-B26C-913E-49CAC060A998}"/>
              </a:ext>
            </a:extLst>
          </p:cNvPr>
          <p:cNvSpPr txBox="1"/>
          <p:nvPr/>
        </p:nvSpPr>
        <p:spPr>
          <a:xfrm>
            <a:off x="5979566" y="3047351"/>
            <a:ext cx="7965034" cy="769441"/>
          </a:xfrm>
          <a:prstGeom prst="rect">
            <a:avLst/>
          </a:prstGeom>
          <a:noFill/>
        </p:spPr>
        <p:txBody>
          <a:bodyPr wrap="square" rtlCol="0">
            <a:spAutoFit/>
          </a:bodyPr>
          <a:lstStyle/>
          <a:p>
            <a:r>
              <a:rPr lang="en-IN" sz="4400" b="1" i="0" dirty="0">
                <a:solidFill>
                  <a:schemeClr val="bg1"/>
                </a:solidFill>
                <a:effectLst/>
                <a:latin typeface="DM Sans" pitchFamily="2" charset="0"/>
              </a:rPr>
              <a:t>Requirements Identification</a:t>
            </a:r>
            <a:endParaRPr lang="en-IN" sz="4400" dirty="0">
              <a:solidFill>
                <a:schemeClr val="bg1"/>
              </a:solidFill>
            </a:endParaRPr>
          </a:p>
        </p:txBody>
      </p:sp>
      <p:sp>
        <p:nvSpPr>
          <p:cNvPr id="41" name="TextBox 40">
            <a:extLst>
              <a:ext uri="{FF2B5EF4-FFF2-40B4-BE49-F238E27FC236}">
                <a16:creationId xmlns:a16="http://schemas.microsoft.com/office/drawing/2014/main" id="{CF7FFB85-3D6B-0EEB-BE83-6596FB86272A}"/>
              </a:ext>
            </a:extLst>
          </p:cNvPr>
          <p:cNvSpPr txBox="1"/>
          <p:nvPr/>
        </p:nvSpPr>
        <p:spPr>
          <a:xfrm>
            <a:off x="7714481" y="4626058"/>
            <a:ext cx="7965034" cy="769441"/>
          </a:xfrm>
          <a:prstGeom prst="rect">
            <a:avLst/>
          </a:prstGeom>
          <a:noFill/>
        </p:spPr>
        <p:txBody>
          <a:bodyPr wrap="square" rtlCol="0">
            <a:spAutoFit/>
          </a:bodyPr>
          <a:lstStyle/>
          <a:p>
            <a:r>
              <a:rPr lang="en-IN" sz="4400" b="1" i="0" dirty="0">
                <a:solidFill>
                  <a:schemeClr val="bg1"/>
                </a:solidFill>
                <a:effectLst/>
                <a:latin typeface="DM Sans" pitchFamily="2" charset="0"/>
              </a:rPr>
              <a:t>Data Cleaning</a:t>
            </a:r>
            <a:endParaRPr lang="en-IN" sz="4400" dirty="0">
              <a:solidFill>
                <a:schemeClr val="bg1"/>
              </a:solidFill>
            </a:endParaRPr>
          </a:p>
        </p:txBody>
      </p:sp>
      <p:sp>
        <p:nvSpPr>
          <p:cNvPr id="42" name="TextBox 41">
            <a:extLst>
              <a:ext uri="{FF2B5EF4-FFF2-40B4-BE49-F238E27FC236}">
                <a16:creationId xmlns:a16="http://schemas.microsoft.com/office/drawing/2014/main" id="{E2CA245E-348A-181F-1153-7C5E7F9AB3ED}"/>
              </a:ext>
            </a:extLst>
          </p:cNvPr>
          <p:cNvSpPr txBox="1"/>
          <p:nvPr/>
        </p:nvSpPr>
        <p:spPr>
          <a:xfrm>
            <a:off x="9781672" y="6274730"/>
            <a:ext cx="7965034" cy="769441"/>
          </a:xfrm>
          <a:prstGeom prst="rect">
            <a:avLst/>
          </a:prstGeom>
          <a:noFill/>
        </p:spPr>
        <p:txBody>
          <a:bodyPr wrap="square" rtlCol="0">
            <a:spAutoFit/>
          </a:bodyPr>
          <a:lstStyle/>
          <a:p>
            <a:r>
              <a:rPr lang="en-IN" sz="4400" b="1" i="0" dirty="0">
                <a:solidFill>
                  <a:schemeClr val="bg1"/>
                </a:solidFill>
                <a:effectLst/>
                <a:latin typeface="DM Sans" pitchFamily="2" charset="0"/>
              </a:rPr>
              <a:t>Data Modelling</a:t>
            </a:r>
            <a:endParaRPr lang="en-IN" sz="4400" dirty="0">
              <a:solidFill>
                <a:schemeClr val="bg1"/>
              </a:solidFill>
            </a:endParaRPr>
          </a:p>
        </p:txBody>
      </p:sp>
      <p:sp>
        <p:nvSpPr>
          <p:cNvPr id="43" name="TextBox 42">
            <a:extLst>
              <a:ext uri="{FF2B5EF4-FFF2-40B4-BE49-F238E27FC236}">
                <a16:creationId xmlns:a16="http://schemas.microsoft.com/office/drawing/2014/main" id="{30B75CFF-4B9E-2460-7E77-F2581852EFB9}"/>
              </a:ext>
            </a:extLst>
          </p:cNvPr>
          <p:cNvSpPr txBox="1"/>
          <p:nvPr/>
        </p:nvSpPr>
        <p:spPr>
          <a:xfrm>
            <a:off x="11425954" y="8009378"/>
            <a:ext cx="6633446" cy="769441"/>
          </a:xfrm>
          <a:prstGeom prst="rect">
            <a:avLst/>
          </a:prstGeom>
          <a:noFill/>
        </p:spPr>
        <p:txBody>
          <a:bodyPr wrap="square" rtlCol="0">
            <a:spAutoFit/>
          </a:bodyPr>
          <a:lstStyle/>
          <a:p>
            <a:r>
              <a:rPr lang="en-IN" sz="4400" b="1" i="0" dirty="0">
                <a:solidFill>
                  <a:schemeClr val="bg1"/>
                </a:solidFill>
                <a:effectLst/>
                <a:latin typeface="DM Sans" pitchFamily="2" charset="0"/>
              </a:rPr>
              <a:t>Data Analysis</a:t>
            </a:r>
            <a:endParaRPr lang="en-IN" sz="44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936212" y="600376"/>
            <a:ext cx="4171461" cy="1151666"/>
          </a:xfrm>
          <a:prstGeom prst="rect">
            <a:avLst/>
          </a:prstGeom>
        </p:spPr>
        <p:txBody>
          <a:bodyPr wrap="square" lIns="0" tIns="0" rIns="0" bIns="0" rtlCol="0" anchor="t">
            <a:spAutoFit/>
          </a:bodyPr>
          <a:lstStyle/>
          <a:p>
            <a:pPr>
              <a:lnSpc>
                <a:spcPts val="9600"/>
              </a:lnSpc>
            </a:pPr>
            <a:r>
              <a:rPr lang="en-US" sz="6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5D8FA374-B519-72FC-80DF-193E4222961A}"/>
              </a:ext>
            </a:extLst>
          </p:cNvPr>
          <p:cNvSpPr txBox="1"/>
          <p:nvPr/>
        </p:nvSpPr>
        <p:spPr>
          <a:xfrm>
            <a:off x="1717751" y="3750219"/>
            <a:ext cx="3828561" cy="2062103"/>
          </a:xfrm>
          <a:prstGeom prst="rect">
            <a:avLst/>
          </a:prstGeom>
          <a:noFill/>
        </p:spPr>
        <p:txBody>
          <a:bodyPr wrap="square" rtlCol="0">
            <a:spAutoFit/>
          </a:bodyPr>
          <a:lstStyle/>
          <a:p>
            <a:pPr algn="ctr"/>
            <a:r>
              <a:rPr lang="en-IN" sz="7200" dirty="0"/>
              <a:t>16</a:t>
            </a:r>
          </a:p>
          <a:p>
            <a:pPr algn="ctr"/>
            <a:r>
              <a:rPr lang="en-IN" sz="2800" dirty="0"/>
              <a:t>Number of </a:t>
            </a:r>
          </a:p>
          <a:p>
            <a:pPr algn="ctr"/>
            <a:r>
              <a:rPr lang="en-IN" sz="2800" dirty="0"/>
              <a:t>Unique Categories</a:t>
            </a:r>
          </a:p>
        </p:txBody>
      </p:sp>
      <p:sp>
        <p:nvSpPr>
          <p:cNvPr id="17" name="TextBox 16">
            <a:extLst>
              <a:ext uri="{FF2B5EF4-FFF2-40B4-BE49-F238E27FC236}">
                <a16:creationId xmlns:a16="http://schemas.microsoft.com/office/drawing/2014/main" id="{70B9C640-CBE2-BF32-E65B-E91F54725A17}"/>
              </a:ext>
            </a:extLst>
          </p:cNvPr>
          <p:cNvSpPr txBox="1"/>
          <p:nvPr/>
        </p:nvSpPr>
        <p:spPr>
          <a:xfrm>
            <a:off x="6226267" y="3750261"/>
            <a:ext cx="5064049" cy="2062103"/>
          </a:xfrm>
          <a:prstGeom prst="rect">
            <a:avLst/>
          </a:prstGeom>
          <a:noFill/>
        </p:spPr>
        <p:txBody>
          <a:bodyPr wrap="square" rtlCol="0">
            <a:spAutoFit/>
          </a:bodyPr>
          <a:lstStyle/>
          <a:p>
            <a:pPr algn="ctr"/>
            <a:r>
              <a:rPr lang="en-IN" sz="7200" dirty="0"/>
              <a:t>1897</a:t>
            </a:r>
          </a:p>
          <a:p>
            <a:pPr algn="ctr"/>
            <a:r>
              <a:rPr lang="en-IN" sz="2800" dirty="0"/>
              <a:t>Most reactions to</a:t>
            </a:r>
          </a:p>
          <a:p>
            <a:pPr algn="ctr"/>
            <a:r>
              <a:rPr lang="en-IN" sz="2800" dirty="0"/>
              <a:t>“ Animals” Post</a:t>
            </a:r>
          </a:p>
        </p:txBody>
      </p:sp>
      <p:sp>
        <p:nvSpPr>
          <p:cNvPr id="19" name="TextBox 18">
            <a:extLst>
              <a:ext uri="{FF2B5EF4-FFF2-40B4-BE49-F238E27FC236}">
                <a16:creationId xmlns:a16="http://schemas.microsoft.com/office/drawing/2014/main" id="{A153B143-30CD-CD02-A0B3-430FD8D55828}"/>
              </a:ext>
            </a:extLst>
          </p:cNvPr>
          <p:cNvSpPr txBox="1"/>
          <p:nvPr/>
        </p:nvSpPr>
        <p:spPr>
          <a:xfrm>
            <a:off x="11624426" y="3750219"/>
            <a:ext cx="5064049" cy="2062103"/>
          </a:xfrm>
          <a:prstGeom prst="rect">
            <a:avLst/>
          </a:prstGeom>
          <a:noFill/>
        </p:spPr>
        <p:txBody>
          <a:bodyPr wrap="square" rtlCol="0">
            <a:spAutoFit/>
          </a:bodyPr>
          <a:lstStyle/>
          <a:p>
            <a:pPr algn="ctr"/>
            <a:r>
              <a:rPr lang="en-IN" sz="7200" dirty="0"/>
              <a:t>May</a:t>
            </a:r>
          </a:p>
          <a:p>
            <a:pPr algn="ctr"/>
            <a:r>
              <a:rPr lang="en-IN" sz="2800" dirty="0"/>
              <a:t>Month of Most</a:t>
            </a:r>
          </a:p>
          <a:p>
            <a:pPr algn="ctr"/>
            <a:r>
              <a:rPr lang="en-IN" sz="2800" dirty="0"/>
              <a:t> number of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8" name="TextBox 27">
            <a:extLst>
              <a:ext uri="{FF2B5EF4-FFF2-40B4-BE49-F238E27FC236}">
                <a16:creationId xmlns:a16="http://schemas.microsoft.com/office/drawing/2014/main" id="{842D15F3-61D3-A534-1D63-EFBE94523117}"/>
              </a:ext>
            </a:extLst>
          </p:cNvPr>
          <p:cNvSpPr txBox="1"/>
          <p:nvPr/>
        </p:nvSpPr>
        <p:spPr>
          <a:xfrm>
            <a:off x="2608373" y="1014635"/>
            <a:ext cx="5867400" cy="3046988"/>
          </a:xfrm>
          <a:prstGeom prst="rect">
            <a:avLst/>
          </a:prstGeom>
          <a:noFill/>
        </p:spPr>
        <p:txBody>
          <a:bodyPr wrap="square" rtlCol="0">
            <a:spAutoFit/>
          </a:bodyPr>
          <a:lstStyle/>
          <a:p>
            <a:endParaRPr lang="en-US" sz="3200" dirty="0"/>
          </a:p>
          <a:p>
            <a:r>
              <a:rPr lang="en-US" sz="3200" dirty="0"/>
              <a:t>Out of the 16 unique categories the  top 5 Categories are Shown in the plot </a:t>
            </a:r>
          </a:p>
          <a:p>
            <a:endParaRPr lang="en-US" sz="3200" dirty="0"/>
          </a:p>
          <a:p>
            <a:endParaRPr lang="en-IN" sz="3200" dirty="0"/>
          </a:p>
        </p:txBody>
      </p:sp>
      <p:graphicFrame>
        <p:nvGraphicFramePr>
          <p:cNvPr id="29" name="Table 29">
            <a:extLst>
              <a:ext uri="{FF2B5EF4-FFF2-40B4-BE49-F238E27FC236}">
                <a16:creationId xmlns:a16="http://schemas.microsoft.com/office/drawing/2014/main" id="{B57C04DF-8A73-AFDE-DB48-895FB3EE723A}"/>
              </a:ext>
            </a:extLst>
          </p:cNvPr>
          <p:cNvGraphicFramePr>
            <a:graphicFrameLocks noGrp="1"/>
          </p:cNvGraphicFramePr>
          <p:nvPr>
            <p:extLst>
              <p:ext uri="{D42A27DB-BD31-4B8C-83A1-F6EECF244321}">
                <p14:modId xmlns:p14="http://schemas.microsoft.com/office/powerpoint/2010/main" val="157076614"/>
              </p:ext>
            </p:extLst>
          </p:nvPr>
        </p:nvGraphicFramePr>
        <p:xfrm>
          <a:off x="2709342" y="3191052"/>
          <a:ext cx="4876800" cy="3904896"/>
        </p:xfrm>
        <a:graphic>
          <a:graphicData uri="http://schemas.openxmlformats.org/drawingml/2006/table">
            <a:tbl>
              <a:tblPr firstRow="1" bandRow="1">
                <a:tableStyleId>{5940675A-B579-460E-94D1-54222C63F5DA}</a:tableStyleId>
              </a:tblPr>
              <a:tblGrid>
                <a:gridCol w="1759879">
                  <a:extLst>
                    <a:ext uri="{9D8B030D-6E8A-4147-A177-3AD203B41FA5}">
                      <a16:colId xmlns:a16="http://schemas.microsoft.com/office/drawing/2014/main" val="2169187496"/>
                    </a:ext>
                  </a:extLst>
                </a:gridCol>
                <a:gridCol w="3116921">
                  <a:extLst>
                    <a:ext uri="{9D8B030D-6E8A-4147-A177-3AD203B41FA5}">
                      <a16:colId xmlns:a16="http://schemas.microsoft.com/office/drawing/2014/main" val="1990313511"/>
                    </a:ext>
                  </a:extLst>
                </a:gridCol>
              </a:tblGrid>
              <a:tr h="936224">
                <a:tc>
                  <a:txBody>
                    <a:bodyPr/>
                    <a:lstStyle/>
                    <a:p>
                      <a:r>
                        <a:rPr lang="en-IN" sz="2800" dirty="0"/>
                        <a:t>RANK</a:t>
                      </a:r>
                    </a:p>
                  </a:txBody>
                  <a:tcPr/>
                </a:tc>
                <a:tc>
                  <a:txBody>
                    <a:bodyPr/>
                    <a:lstStyle/>
                    <a:p>
                      <a:r>
                        <a:rPr lang="en-IN" sz="2800" dirty="0"/>
                        <a:t>CATEGORY TYPE</a:t>
                      </a:r>
                    </a:p>
                  </a:txBody>
                  <a:tcPr/>
                </a:tc>
                <a:extLst>
                  <a:ext uri="{0D108BD9-81ED-4DB2-BD59-A6C34878D82A}">
                    <a16:rowId xmlns:a16="http://schemas.microsoft.com/office/drawing/2014/main" val="1421693198"/>
                  </a:ext>
                </a:extLst>
              </a:tr>
              <a:tr h="513413">
                <a:tc>
                  <a:txBody>
                    <a:bodyPr/>
                    <a:lstStyle/>
                    <a:p>
                      <a:r>
                        <a:rPr lang="en-IN" sz="28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Animals</a:t>
                      </a:r>
                    </a:p>
                  </a:txBody>
                  <a:tcPr/>
                </a:tc>
                <a:extLst>
                  <a:ext uri="{0D108BD9-81ED-4DB2-BD59-A6C34878D82A}">
                    <a16:rowId xmlns:a16="http://schemas.microsoft.com/office/drawing/2014/main" val="771407435"/>
                  </a:ext>
                </a:extLst>
              </a:tr>
              <a:tr h="612628">
                <a:tc>
                  <a:txBody>
                    <a:bodyPr/>
                    <a:lstStyle/>
                    <a:p>
                      <a:r>
                        <a:rPr lang="en-IN" sz="28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Science</a:t>
                      </a:r>
                    </a:p>
                  </a:txBody>
                  <a:tcPr/>
                </a:tc>
                <a:extLst>
                  <a:ext uri="{0D108BD9-81ED-4DB2-BD59-A6C34878D82A}">
                    <a16:rowId xmlns:a16="http://schemas.microsoft.com/office/drawing/2014/main" val="3923857387"/>
                  </a:ext>
                </a:extLst>
              </a:tr>
              <a:tr h="612628">
                <a:tc>
                  <a:txBody>
                    <a:bodyPr/>
                    <a:lstStyle/>
                    <a:p>
                      <a:r>
                        <a:rPr lang="en-IN" sz="28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Healthy Eating</a:t>
                      </a:r>
                    </a:p>
                  </a:txBody>
                  <a:tcPr/>
                </a:tc>
                <a:extLst>
                  <a:ext uri="{0D108BD9-81ED-4DB2-BD59-A6C34878D82A}">
                    <a16:rowId xmlns:a16="http://schemas.microsoft.com/office/drawing/2014/main" val="1407033984"/>
                  </a:ext>
                </a:extLst>
              </a:tr>
              <a:tr h="612628">
                <a:tc>
                  <a:txBody>
                    <a:bodyPr/>
                    <a:lstStyle/>
                    <a:p>
                      <a:r>
                        <a:rPr lang="en-IN" sz="280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Food</a:t>
                      </a:r>
                    </a:p>
                  </a:txBody>
                  <a:tcPr/>
                </a:tc>
                <a:extLst>
                  <a:ext uri="{0D108BD9-81ED-4DB2-BD59-A6C34878D82A}">
                    <a16:rowId xmlns:a16="http://schemas.microsoft.com/office/drawing/2014/main" val="2378112889"/>
                  </a:ext>
                </a:extLst>
              </a:tr>
              <a:tr h="612628">
                <a:tc>
                  <a:txBody>
                    <a:bodyPr/>
                    <a:lstStyle/>
                    <a:p>
                      <a:r>
                        <a:rPr lang="en-IN" sz="280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Technology</a:t>
                      </a:r>
                    </a:p>
                  </a:txBody>
                  <a:tcPr/>
                </a:tc>
                <a:extLst>
                  <a:ext uri="{0D108BD9-81ED-4DB2-BD59-A6C34878D82A}">
                    <a16:rowId xmlns:a16="http://schemas.microsoft.com/office/drawing/2014/main" val="3655722440"/>
                  </a:ext>
                </a:extLst>
              </a:tr>
            </a:tbl>
          </a:graphicData>
        </a:graphic>
      </p:graphicFrame>
      <p:sp>
        <p:nvSpPr>
          <p:cNvPr id="30" name="TextBox 29">
            <a:extLst>
              <a:ext uri="{FF2B5EF4-FFF2-40B4-BE49-F238E27FC236}">
                <a16:creationId xmlns:a16="http://schemas.microsoft.com/office/drawing/2014/main" id="{2496715B-5E59-B287-E8B8-6096A76C0C22}"/>
              </a:ext>
            </a:extLst>
          </p:cNvPr>
          <p:cNvSpPr txBox="1"/>
          <p:nvPr/>
        </p:nvSpPr>
        <p:spPr>
          <a:xfrm>
            <a:off x="9144000" y="1685151"/>
            <a:ext cx="8534400" cy="707886"/>
          </a:xfrm>
          <a:prstGeom prst="rect">
            <a:avLst/>
          </a:prstGeom>
          <a:noFill/>
        </p:spPr>
        <p:txBody>
          <a:bodyPr wrap="square" rtlCol="0">
            <a:spAutoFit/>
          </a:bodyPr>
          <a:lstStyle/>
          <a:p>
            <a:pPr algn="ctr"/>
            <a:r>
              <a:rPr lang="en-IN" sz="4000" b="1" dirty="0"/>
              <a:t>Top 5 Popular Categories</a:t>
            </a:r>
          </a:p>
        </p:txBody>
      </p:sp>
      <p:graphicFrame>
        <p:nvGraphicFramePr>
          <p:cNvPr id="31" name="Chart 30">
            <a:extLst>
              <a:ext uri="{FF2B5EF4-FFF2-40B4-BE49-F238E27FC236}">
                <a16:creationId xmlns:a16="http://schemas.microsoft.com/office/drawing/2014/main" id="{7C613404-A7CA-D67C-B9B2-B01EBD8FA918}"/>
              </a:ext>
            </a:extLst>
          </p:cNvPr>
          <p:cNvGraphicFramePr>
            <a:graphicFrameLocks/>
          </p:cNvGraphicFramePr>
          <p:nvPr>
            <p:extLst>
              <p:ext uri="{D42A27DB-BD31-4B8C-83A1-F6EECF244321}">
                <p14:modId xmlns:p14="http://schemas.microsoft.com/office/powerpoint/2010/main" val="1581115727"/>
              </p:ext>
            </p:extLst>
          </p:nvPr>
        </p:nvGraphicFramePr>
        <p:xfrm>
          <a:off x="8475773" y="2866881"/>
          <a:ext cx="9269125" cy="582068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22619" y="-1240021"/>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ED6EEBB1-8577-F88D-7D52-8D8CC95904FE}"/>
              </a:ext>
            </a:extLst>
          </p:cNvPr>
          <p:cNvGraphicFramePr>
            <a:graphicFrameLocks/>
          </p:cNvGraphicFramePr>
          <p:nvPr>
            <p:extLst>
              <p:ext uri="{D42A27DB-BD31-4B8C-83A1-F6EECF244321}">
                <p14:modId xmlns:p14="http://schemas.microsoft.com/office/powerpoint/2010/main" val="4122530619"/>
              </p:ext>
            </p:extLst>
          </p:nvPr>
        </p:nvGraphicFramePr>
        <p:xfrm>
          <a:off x="5238262" y="1966688"/>
          <a:ext cx="8934938" cy="6464544"/>
        </p:xfrm>
        <a:graphic>
          <a:graphicData uri="http://schemas.openxmlformats.org/drawingml/2006/chart">
            <c:chart xmlns:c="http://schemas.openxmlformats.org/drawingml/2006/chart" xmlns:r="http://schemas.openxmlformats.org/officeDocument/2006/relationships" r:id="rId7"/>
          </a:graphicData>
        </a:graphic>
      </p:graphicFrame>
      <p:sp>
        <p:nvSpPr>
          <p:cNvPr id="30" name="TextBox 29">
            <a:extLst>
              <a:ext uri="{FF2B5EF4-FFF2-40B4-BE49-F238E27FC236}">
                <a16:creationId xmlns:a16="http://schemas.microsoft.com/office/drawing/2014/main" id="{66019D32-264D-7C56-22C7-63511D0EBB7A}"/>
              </a:ext>
            </a:extLst>
          </p:cNvPr>
          <p:cNvSpPr txBox="1"/>
          <p:nvPr/>
        </p:nvSpPr>
        <p:spPr>
          <a:xfrm>
            <a:off x="5583503" y="985825"/>
            <a:ext cx="9711339" cy="769441"/>
          </a:xfrm>
          <a:prstGeom prst="rect">
            <a:avLst/>
          </a:prstGeom>
          <a:noFill/>
        </p:spPr>
        <p:txBody>
          <a:bodyPr wrap="square" rtlCol="0">
            <a:spAutoFit/>
          </a:bodyPr>
          <a:lstStyle/>
          <a:p>
            <a:r>
              <a:rPr lang="en-IN" sz="4400" dirty="0"/>
              <a:t>Popularity % share of Top 5 categories</a:t>
            </a:r>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425</Words>
  <Application>Microsoft Office PowerPoint</Application>
  <PresentationFormat>Custom</PresentationFormat>
  <Paragraphs>102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Graphik Regular</vt:lpstr>
      <vt:lpstr>Clear Sans Regular Bold</vt:lpstr>
      <vt:lpstr>Arial</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subhransu mallick</cp:lastModifiedBy>
  <cp:revision>37</cp:revision>
  <dcterms:created xsi:type="dcterms:W3CDTF">2006-08-16T00:00:00Z</dcterms:created>
  <dcterms:modified xsi:type="dcterms:W3CDTF">2023-07-16T16:26:59Z</dcterms:modified>
  <dc:identifier>DAEhDyfaYKE</dc:identifier>
</cp:coreProperties>
</file>