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64" r:id="rId5"/>
    <p:sldId id="265" r:id="rId6"/>
    <p:sldId id="266" r:id="rId7"/>
    <p:sldId id="268" r:id="rId8"/>
    <p:sldId id="267" r:id="rId9"/>
    <p:sldId id="260" r:id="rId10"/>
    <p:sldId id="270" r:id="rId11"/>
    <p:sldId id="269" r:id="rId12"/>
    <p:sldId id="271" r:id="rId13"/>
    <p:sldId id="274" r:id="rId14"/>
    <p:sldId id="261" r:id="rId15"/>
    <p:sldId id="272" r:id="rId16"/>
    <p:sldId id="273" r:id="rId17"/>
    <p:sldId id="275" r:id="rId18"/>
    <p:sldId id="262" r:id="rId19"/>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sekhar\Downloads\KPMG\KPMG_VI_New_raw_data_update_final%20(1)(AutoRecovered).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sekhar\Downloads\KPMG\KPMG_VI_New_raw_data_update_final%20(1)(AutoRecovered).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Ssekhar\Downloads\KPMG\KPMG_VI_New_raw_data_update_final%20(1)(AutoRecovered).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Ssekhar\Downloads\KPMG\KPMG_VI_New_raw_data_update_final%20(1)(AutoRecovered).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sekhar\Downloads\KPMG\KPMG_VI_New_raw_data_update_final%20(1)(AutoRecover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sekhar\Downloads\KPMG\KPMG_VI_New_raw_data_update_final%20(1)(AutoRecover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sekhar\Downloads\KPMG\KPMG_VI_New_raw_data_update_final%20(1)(AutoRecovered).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sekhar\Downloads\KPMG\KPMG_VI_New_raw_data_update_final%20(1)(AutoRecovere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sekhar\Downloads\KPMG\KPMG_VI_New_raw_data_update_final%20(1)(AutoRecovere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sekhar\Downloads\KPMG\KPMG_VI_New_raw_data_update_final%20(1)(AutoRecovere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sekhar\Downloads\KPMG\KPMG_VI_New_raw_data_update_final%20(1)(AutoRecovered).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sekhar\Downloads\KPMG\KPMG_VI_New_raw_data_update_final%20(1)(AutoRecovered).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 (1)(AutoRecovered).xlsx]Sheet3!PivotTable1</c:name>
    <c:fmtId val="7"/>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dirty="0"/>
              <a:t>Job</a:t>
            </a:r>
            <a:r>
              <a:rPr lang="en-US" b="1" baseline="0" dirty="0"/>
              <a:t> Industry of </a:t>
            </a:r>
            <a:r>
              <a:rPr lang="en-US" sz="1400" b="1" i="0" u="none" strike="noStrike" kern="1200" spc="0" baseline="0" dirty="0">
                <a:solidFill>
                  <a:sysClr val="windowText" lastClr="000000">
                    <a:lumMod val="65000"/>
                    <a:lumOff val="35000"/>
                  </a:sysClr>
                </a:solidFill>
              </a:rPr>
              <a:t>Existing Customers </a:t>
            </a:r>
            <a:endParaRPr lang="en-US" sz="1400" b="1" dirty="0"/>
          </a:p>
        </c:rich>
      </c:tx>
      <c:layout>
        <c:manualLayout>
          <c:xMode val="edge"/>
          <c:yMode val="edge"/>
          <c:x val="0.22203455818022746"/>
          <c:y val="1.8518518518518517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s>
    <c:plotArea>
      <c:layout/>
      <c:pieChart>
        <c:varyColors val="1"/>
        <c:ser>
          <c:idx val="0"/>
          <c:order val="0"/>
          <c:tx>
            <c:strRef>
              <c:f>Sheet3!$B$3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75F-4BED-AD03-18D0A3C92417}"/>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B75F-4BED-AD03-18D0A3C92417}"/>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B75F-4BED-AD03-18D0A3C92417}"/>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7-B75F-4BED-AD03-18D0A3C92417}"/>
              </c:ext>
            </c:extLst>
          </c:dPt>
          <c:dPt>
            <c:idx val="4"/>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09-B75F-4BED-AD03-18D0A3C92417}"/>
              </c:ext>
            </c:extLst>
          </c:dPt>
          <c:dPt>
            <c:idx val="5"/>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0B-B75F-4BED-AD03-18D0A3C92417}"/>
              </c:ext>
            </c:extLst>
          </c:dPt>
          <c:dPt>
            <c:idx val="6"/>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0D-B75F-4BED-AD03-18D0A3C92417}"/>
              </c:ext>
            </c:extLst>
          </c:dPt>
          <c:dPt>
            <c:idx val="7"/>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0F-B75F-4BED-AD03-18D0A3C92417}"/>
              </c:ext>
            </c:extLst>
          </c:dPt>
          <c:dPt>
            <c:idx val="8"/>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11-B75F-4BED-AD03-18D0A3C92417}"/>
              </c:ext>
            </c:extLst>
          </c:dPt>
          <c:dPt>
            <c:idx val="9"/>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13-B75F-4BED-AD03-18D0A3C9241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Sheet3!$A$4:$A$14</c:f>
              <c:strCache>
                <c:ptCount val="10"/>
                <c:pt idx="0">
                  <c:v>Argiculture</c:v>
                </c:pt>
                <c:pt idx="1">
                  <c:v>Entertainment</c:v>
                </c:pt>
                <c:pt idx="2">
                  <c:v>Financial Services</c:v>
                </c:pt>
                <c:pt idx="3">
                  <c:v>Health</c:v>
                </c:pt>
                <c:pt idx="4">
                  <c:v>IT</c:v>
                </c:pt>
                <c:pt idx="5">
                  <c:v>Manufacturing</c:v>
                </c:pt>
                <c:pt idx="6">
                  <c:v>n/a</c:v>
                </c:pt>
                <c:pt idx="7">
                  <c:v>Property</c:v>
                </c:pt>
                <c:pt idx="8">
                  <c:v>Retail</c:v>
                </c:pt>
                <c:pt idx="9">
                  <c:v>Telecommunications</c:v>
                </c:pt>
              </c:strCache>
            </c:strRef>
          </c:cat>
          <c:val>
            <c:numRef>
              <c:f>Sheet3!$B$4:$B$14</c:f>
              <c:numCache>
                <c:formatCode>General</c:formatCode>
                <c:ptCount val="10"/>
                <c:pt idx="0">
                  <c:v>113</c:v>
                </c:pt>
                <c:pt idx="1">
                  <c:v>136</c:v>
                </c:pt>
                <c:pt idx="2">
                  <c:v>774</c:v>
                </c:pt>
                <c:pt idx="3">
                  <c:v>602</c:v>
                </c:pt>
                <c:pt idx="4">
                  <c:v>223</c:v>
                </c:pt>
                <c:pt idx="5">
                  <c:v>799</c:v>
                </c:pt>
                <c:pt idx="6">
                  <c:v>656</c:v>
                </c:pt>
                <c:pt idx="7">
                  <c:v>267</c:v>
                </c:pt>
                <c:pt idx="8">
                  <c:v>358</c:v>
                </c:pt>
                <c:pt idx="9">
                  <c:v>72</c:v>
                </c:pt>
              </c:numCache>
            </c:numRef>
          </c:val>
          <c:extLst>
            <c:ext xmlns:c16="http://schemas.microsoft.com/office/drawing/2014/chart" uri="{C3380CC4-5D6E-409C-BE32-E72D297353CC}">
              <c16:uniqueId val="{00000014-B75F-4BED-AD03-18D0A3C92417}"/>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 (1)(AutoRecovered).xlsx]Sheet14!PivotTable2</c:name>
    <c:fmtId val="10"/>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dirty="0"/>
              <a:t>Champion Customer</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s>
    <c:plotArea>
      <c:layout>
        <c:manualLayout>
          <c:layoutTarget val="inner"/>
          <c:xMode val="edge"/>
          <c:yMode val="edge"/>
          <c:x val="0.23429144527665749"/>
          <c:y val="0.12977398658501019"/>
          <c:w val="0.44725647098990673"/>
          <c:h val="0.76406313794109071"/>
        </c:manualLayout>
      </c:layout>
      <c:pieChart>
        <c:varyColors val="1"/>
        <c:ser>
          <c:idx val="0"/>
          <c:order val="0"/>
          <c:tx>
            <c:strRef>
              <c:f>Sheet14!$B$3:$B$4</c:f>
              <c:strCache>
                <c:ptCount val="1"/>
                <c:pt idx="0">
                  <c:v>Champion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2EC-4B17-B249-826A223B063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2EC-4B17-B249-826A223B063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Sheet14!$A$5:$A$7</c:f>
              <c:strCache>
                <c:ptCount val="2"/>
                <c:pt idx="0">
                  <c:v>Female</c:v>
                </c:pt>
                <c:pt idx="1">
                  <c:v>Male</c:v>
                </c:pt>
              </c:strCache>
            </c:strRef>
          </c:cat>
          <c:val>
            <c:numRef>
              <c:f>Sheet14!$B$5:$B$7</c:f>
              <c:numCache>
                <c:formatCode>General</c:formatCode>
                <c:ptCount val="2"/>
                <c:pt idx="0">
                  <c:v>82</c:v>
                </c:pt>
                <c:pt idx="1">
                  <c:v>80</c:v>
                </c:pt>
              </c:numCache>
            </c:numRef>
          </c:val>
          <c:extLst>
            <c:ext xmlns:c16="http://schemas.microsoft.com/office/drawing/2014/chart" uri="{C3380CC4-5D6E-409C-BE32-E72D297353CC}">
              <c16:uniqueId val="{00000004-52EC-4B17-B249-826A223B063B}"/>
            </c:ext>
          </c:extLst>
        </c:ser>
        <c:dLbls>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 (1)(AutoRecovered).xlsx]Sheet12!PivotTable3</c:name>
    <c:fmtId val="8"/>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dirty="0"/>
              <a:t>High Valued Customer Segmentation Wealth</a:t>
            </a:r>
            <a:r>
              <a:rPr lang="en-IN" b="1" baseline="0" dirty="0"/>
              <a:t> type</a:t>
            </a:r>
            <a:endParaRPr lang="en-IN"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6190277183732521"/>
          <c:y val="0.18640403530551272"/>
          <c:w val="0.58065171869068466"/>
          <c:h val="0.5975688976377953"/>
        </c:manualLayout>
      </c:layout>
      <c:barChart>
        <c:barDir val="col"/>
        <c:grouping val="clustered"/>
        <c:varyColors val="0"/>
        <c:ser>
          <c:idx val="0"/>
          <c:order val="0"/>
          <c:tx>
            <c:strRef>
              <c:f>Sheet12!$B$3:$B$4</c:f>
              <c:strCache>
                <c:ptCount val="1"/>
                <c:pt idx="0">
                  <c:v>Becoming Loyal</c:v>
                </c:pt>
              </c:strCache>
            </c:strRef>
          </c:tx>
          <c:spPr>
            <a:solidFill>
              <a:schemeClr val="accent1"/>
            </a:solidFill>
            <a:ln>
              <a:noFill/>
            </a:ln>
            <a:effectLst/>
          </c:spPr>
          <c:invertIfNegative val="0"/>
          <c:cat>
            <c:strRef>
              <c:f>Sheet12!$A$5:$A$8</c:f>
              <c:strCache>
                <c:ptCount val="3"/>
                <c:pt idx="0">
                  <c:v>Affluent Customer</c:v>
                </c:pt>
                <c:pt idx="1">
                  <c:v>High Net Worth</c:v>
                </c:pt>
                <c:pt idx="2">
                  <c:v>Mass Customer</c:v>
                </c:pt>
              </c:strCache>
            </c:strRef>
          </c:cat>
          <c:val>
            <c:numRef>
              <c:f>Sheet12!$B$5:$B$8</c:f>
              <c:numCache>
                <c:formatCode>General</c:formatCode>
                <c:ptCount val="3"/>
                <c:pt idx="0">
                  <c:v>82</c:v>
                </c:pt>
                <c:pt idx="1">
                  <c:v>86</c:v>
                </c:pt>
                <c:pt idx="2">
                  <c:v>157</c:v>
                </c:pt>
              </c:numCache>
            </c:numRef>
          </c:val>
          <c:extLst>
            <c:ext xmlns:c16="http://schemas.microsoft.com/office/drawing/2014/chart" uri="{C3380CC4-5D6E-409C-BE32-E72D297353CC}">
              <c16:uniqueId val="{00000000-B1A7-488C-899A-F9DF8DBDA607}"/>
            </c:ext>
          </c:extLst>
        </c:ser>
        <c:ser>
          <c:idx val="1"/>
          <c:order val="1"/>
          <c:tx>
            <c:strRef>
              <c:f>Sheet12!$C$3:$C$4</c:f>
              <c:strCache>
                <c:ptCount val="1"/>
                <c:pt idx="0">
                  <c:v>Champion</c:v>
                </c:pt>
              </c:strCache>
            </c:strRef>
          </c:tx>
          <c:spPr>
            <a:solidFill>
              <a:schemeClr val="accent2"/>
            </a:solidFill>
            <a:ln>
              <a:noFill/>
            </a:ln>
            <a:effectLst/>
          </c:spPr>
          <c:invertIfNegative val="0"/>
          <c:cat>
            <c:strRef>
              <c:f>Sheet12!$A$5:$A$8</c:f>
              <c:strCache>
                <c:ptCount val="3"/>
                <c:pt idx="0">
                  <c:v>Affluent Customer</c:v>
                </c:pt>
                <c:pt idx="1">
                  <c:v>High Net Worth</c:v>
                </c:pt>
                <c:pt idx="2">
                  <c:v>Mass Customer</c:v>
                </c:pt>
              </c:strCache>
            </c:strRef>
          </c:cat>
          <c:val>
            <c:numRef>
              <c:f>Sheet12!$C$5:$C$8</c:f>
              <c:numCache>
                <c:formatCode>General</c:formatCode>
                <c:ptCount val="3"/>
                <c:pt idx="0">
                  <c:v>35</c:v>
                </c:pt>
                <c:pt idx="1">
                  <c:v>44</c:v>
                </c:pt>
                <c:pt idx="2">
                  <c:v>93</c:v>
                </c:pt>
              </c:numCache>
            </c:numRef>
          </c:val>
          <c:extLst>
            <c:ext xmlns:c16="http://schemas.microsoft.com/office/drawing/2014/chart" uri="{C3380CC4-5D6E-409C-BE32-E72D297353CC}">
              <c16:uniqueId val="{00000001-B1A7-488C-899A-F9DF8DBDA607}"/>
            </c:ext>
          </c:extLst>
        </c:ser>
        <c:ser>
          <c:idx val="2"/>
          <c:order val="2"/>
          <c:tx>
            <c:strRef>
              <c:f>Sheet12!$D$3:$D$4</c:f>
              <c:strCache>
                <c:ptCount val="1"/>
                <c:pt idx="0">
                  <c:v>Loyal</c:v>
                </c:pt>
              </c:strCache>
            </c:strRef>
          </c:tx>
          <c:spPr>
            <a:solidFill>
              <a:schemeClr val="accent3"/>
            </a:solidFill>
            <a:ln>
              <a:noFill/>
            </a:ln>
            <a:effectLst/>
          </c:spPr>
          <c:invertIfNegative val="0"/>
          <c:cat>
            <c:strRef>
              <c:f>Sheet12!$A$5:$A$8</c:f>
              <c:strCache>
                <c:ptCount val="3"/>
                <c:pt idx="0">
                  <c:v>Affluent Customer</c:v>
                </c:pt>
                <c:pt idx="1">
                  <c:v>High Net Worth</c:v>
                </c:pt>
                <c:pt idx="2">
                  <c:v>Mass Customer</c:v>
                </c:pt>
              </c:strCache>
            </c:strRef>
          </c:cat>
          <c:val>
            <c:numRef>
              <c:f>Sheet12!$D$5:$D$8</c:f>
              <c:numCache>
                <c:formatCode>General</c:formatCode>
                <c:ptCount val="3"/>
                <c:pt idx="0">
                  <c:v>39</c:v>
                </c:pt>
                <c:pt idx="1">
                  <c:v>64</c:v>
                </c:pt>
                <c:pt idx="2">
                  <c:v>82</c:v>
                </c:pt>
              </c:numCache>
            </c:numRef>
          </c:val>
          <c:extLst>
            <c:ext xmlns:c16="http://schemas.microsoft.com/office/drawing/2014/chart" uri="{C3380CC4-5D6E-409C-BE32-E72D297353CC}">
              <c16:uniqueId val="{00000002-B1A7-488C-899A-F9DF8DBDA607}"/>
            </c:ext>
          </c:extLst>
        </c:ser>
        <c:ser>
          <c:idx val="3"/>
          <c:order val="3"/>
          <c:tx>
            <c:strRef>
              <c:f>Sheet12!$E$3:$E$4</c:f>
              <c:strCache>
                <c:ptCount val="1"/>
                <c:pt idx="0">
                  <c:v>Recent Customer</c:v>
                </c:pt>
              </c:strCache>
            </c:strRef>
          </c:tx>
          <c:spPr>
            <a:solidFill>
              <a:schemeClr val="accent4"/>
            </a:solidFill>
            <a:ln>
              <a:noFill/>
            </a:ln>
            <a:effectLst/>
          </c:spPr>
          <c:invertIfNegative val="0"/>
          <c:cat>
            <c:strRef>
              <c:f>Sheet12!$A$5:$A$8</c:f>
              <c:strCache>
                <c:ptCount val="3"/>
                <c:pt idx="0">
                  <c:v>Affluent Customer</c:v>
                </c:pt>
                <c:pt idx="1">
                  <c:v>High Net Worth</c:v>
                </c:pt>
                <c:pt idx="2">
                  <c:v>Mass Customer</c:v>
                </c:pt>
              </c:strCache>
            </c:strRef>
          </c:cat>
          <c:val>
            <c:numRef>
              <c:f>Sheet12!$E$5:$E$8</c:f>
              <c:numCache>
                <c:formatCode>General</c:formatCode>
                <c:ptCount val="3"/>
                <c:pt idx="0">
                  <c:v>81</c:v>
                </c:pt>
                <c:pt idx="1">
                  <c:v>90</c:v>
                </c:pt>
                <c:pt idx="2">
                  <c:v>197</c:v>
                </c:pt>
              </c:numCache>
            </c:numRef>
          </c:val>
          <c:extLst>
            <c:ext xmlns:c16="http://schemas.microsoft.com/office/drawing/2014/chart" uri="{C3380CC4-5D6E-409C-BE32-E72D297353CC}">
              <c16:uniqueId val="{00000003-B1A7-488C-899A-F9DF8DBDA607}"/>
            </c:ext>
          </c:extLst>
        </c:ser>
        <c:dLbls>
          <c:showLegendKey val="0"/>
          <c:showVal val="0"/>
          <c:showCatName val="0"/>
          <c:showSerName val="0"/>
          <c:showPercent val="0"/>
          <c:showBubbleSize val="0"/>
        </c:dLbls>
        <c:gapWidth val="219"/>
        <c:overlap val="-27"/>
        <c:axId val="1846860864"/>
        <c:axId val="1846882944"/>
      </c:barChart>
      <c:catAx>
        <c:axId val="18468608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Customer Wealth Segment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882944"/>
        <c:crosses val="autoZero"/>
        <c:auto val="1"/>
        <c:lblAlgn val="ctr"/>
        <c:lblOffset val="100"/>
        <c:noMultiLvlLbl val="0"/>
      </c:catAx>
      <c:valAx>
        <c:axId val="18468829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Number of Customer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860864"/>
        <c:crosses val="autoZero"/>
        <c:crossBetween val="between"/>
      </c:valAx>
      <c:spPr>
        <a:noFill/>
        <a:ln>
          <a:noFill/>
        </a:ln>
        <a:effectLst/>
      </c:spPr>
    </c:plotArea>
    <c:legend>
      <c:legendPos val="r"/>
      <c:layout>
        <c:manualLayout>
          <c:xMode val="edge"/>
          <c:yMode val="edge"/>
          <c:x val="0.71985892898690929"/>
          <c:y val="0.15579141149023035"/>
          <c:w val="0.26458897147965371"/>
          <c:h val="0.2953616214639836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 (1)(AutoRecovered).xlsx]Sheet17!PivotTable9</c:name>
    <c:fmtId val="7"/>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dirty="0"/>
              <a:t>High Valued Customer Segmentation State wise</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Sheet17!$B$3:$B$4</c:f>
              <c:strCache>
                <c:ptCount val="1"/>
                <c:pt idx="0">
                  <c:v>NSW</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Sheet17!$A$5:$A$9</c:f>
              <c:strCache>
                <c:ptCount val="4"/>
                <c:pt idx="0">
                  <c:v>Becoming Loyal</c:v>
                </c:pt>
                <c:pt idx="1">
                  <c:v>Champion</c:v>
                </c:pt>
                <c:pt idx="2">
                  <c:v>Loyal</c:v>
                </c:pt>
                <c:pt idx="3">
                  <c:v>Recent Customer</c:v>
                </c:pt>
              </c:strCache>
            </c:strRef>
          </c:cat>
          <c:val>
            <c:numRef>
              <c:f>Sheet17!$B$5:$B$9</c:f>
              <c:numCache>
                <c:formatCode>General</c:formatCode>
                <c:ptCount val="4"/>
                <c:pt idx="0">
                  <c:v>183</c:v>
                </c:pt>
                <c:pt idx="1">
                  <c:v>91</c:v>
                </c:pt>
                <c:pt idx="2">
                  <c:v>96</c:v>
                </c:pt>
                <c:pt idx="3">
                  <c:v>199</c:v>
                </c:pt>
              </c:numCache>
            </c:numRef>
          </c:val>
          <c:extLst>
            <c:ext xmlns:c16="http://schemas.microsoft.com/office/drawing/2014/chart" uri="{C3380CC4-5D6E-409C-BE32-E72D297353CC}">
              <c16:uniqueId val="{00000000-01DB-48B5-9B3E-DBCD04BD29E8}"/>
            </c:ext>
          </c:extLst>
        </c:ser>
        <c:ser>
          <c:idx val="1"/>
          <c:order val="1"/>
          <c:tx>
            <c:strRef>
              <c:f>Sheet17!$C$3:$C$4</c:f>
              <c:strCache>
                <c:ptCount val="1"/>
                <c:pt idx="0">
                  <c:v>QLD</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Sheet17!$A$5:$A$9</c:f>
              <c:strCache>
                <c:ptCount val="4"/>
                <c:pt idx="0">
                  <c:v>Becoming Loyal</c:v>
                </c:pt>
                <c:pt idx="1">
                  <c:v>Champion</c:v>
                </c:pt>
                <c:pt idx="2">
                  <c:v>Loyal</c:v>
                </c:pt>
                <c:pt idx="3">
                  <c:v>Recent Customer</c:v>
                </c:pt>
              </c:strCache>
            </c:strRef>
          </c:cat>
          <c:val>
            <c:numRef>
              <c:f>Sheet17!$C$5:$C$9</c:f>
              <c:numCache>
                <c:formatCode>General</c:formatCode>
                <c:ptCount val="4"/>
                <c:pt idx="0">
                  <c:v>67</c:v>
                </c:pt>
                <c:pt idx="1">
                  <c:v>40</c:v>
                </c:pt>
                <c:pt idx="2">
                  <c:v>39</c:v>
                </c:pt>
                <c:pt idx="3">
                  <c:v>75</c:v>
                </c:pt>
              </c:numCache>
            </c:numRef>
          </c:val>
          <c:extLst>
            <c:ext xmlns:c16="http://schemas.microsoft.com/office/drawing/2014/chart" uri="{C3380CC4-5D6E-409C-BE32-E72D297353CC}">
              <c16:uniqueId val="{00000001-01DB-48B5-9B3E-DBCD04BD29E8}"/>
            </c:ext>
          </c:extLst>
        </c:ser>
        <c:ser>
          <c:idx val="2"/>
          <c:order val="2"/>
          <c:tx>
            <c:strRef>
              <c:f>Sheet17!$D$3:$D$4</c:f>
              <c:strCache>
                <c:ptCount val="1"/>
                <c:pt idx="0">
                  <c:v>VIC</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Sheet17!$A$5:$A$9</c:f>
              <c:strCache>
                <c:ptCount val="4"/>
                <c:pt idx="0">
                  <c:v>Becoming Loyal</c:v>
                </c:pt>
                <c:pt idx="1">
                  <c:v>Champion</c:v>
                </c:pt>
                <c:pt idx="2">
                  <c:v>Loyal</c:v>
                </c:pt>
                <c:pt idx="3">
                  <c:v>Recent Customer</c:v>
                </c:pt>
              </c:strCache>
            </c:strRef>
          </c:cat>
          <c:val>
            <c:numRef>
              <c:f>Sheet17!$D$5:$D$9</c:f>
              <c:numCache>
                <c:formatCode>General</c:formatCode>
                <c:ptCount val="4"/>
                <c:pt idx="0">
                  <c:v>75</c:v>
                </c:pt>
                <c:pt idx="1">
                  <c:v>41</c:v>
                </c:pt>
                <c:pt idx="2">
                  <c:v>50</c:v>
                </c:pt>
                <c:pt idx="3">
                  <c:v>94</c:v>
                </c:pt>
              </c:numCache>
            </c:numRef>
          </c:val>
          <c:extLst>
            <c:ext xmlns:c16="http://schemas.microsoft.com/office/drawing/2014/chart" uri="{C3380CC4-5D6E-409C-BE32-E72D297353CC}">
              <c16:uniqueId val="{00000002-01DB-48B5-9B3E-DBCD04BD29E8}"/>
            </c:ext>
          </c:extLst>
        </c:ser>
        <c:dLbls>
          <c:dLblPos val="outEnd"/>
          <c:showLegendKey val="0"/>
          <c:showVal val="1"/>
          <c:showCatName val="0"/>
          <c:showSerName val="0"/>
          <c:showPercent val="0"/>
          <c:showBubbleSize val="0"/>
        </c:dLbls>
        <c:gapWidth val="219"/>
        <c:overlap val="-27"/>
        <c:axId val="98646000"/>
        <c:axId val="98645040"/>
      </c:barChart>
      <c:catAx>
        <c:axId val="986460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Customer Type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645040"/>
        <c:crosses val="autoZero"/>
        <c:auto val="1"/>
        <c:lblAlgn val="ctr"/>
        <c:lblOffset val="100"/>
        <c:noMultiLvlLbl val="0"/>
      </c:catAx>
      <c:valAx>
        <c:axId val="98645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Number of Customer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6460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 (1)(AutoRecovered).xlsx]Sheet6!PivotTable3</c:name>
    <c:fmtId val="8"/>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3</a:t>
            </a:r>
            <a:r>
              <a:rPr lang="en-US" b="1" baseline="0"/>
              <a:t> Years Bike Purchase Gender wise</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s>
    <c:plotArea>
      <c:layout/>
      <c:pieChart>
        <c:varyColors val="1"/>
        <c:ser>
          <c:idx val="0"/>
          <c:order val="0"/>
          <c:tx>
            <c:strRef>
              <c:f>Sheet6!$B$3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3AC-4935-A805-D8EA0ED8DFEF}"/>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E3AC-4935-A805-D8EA0ED8DFE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Sheet6!$A$4:$A$6</c:f>
              <c:strCache>
                <c:ptCount val="2"/>
                <c:pt idx="0">
                  <c:v>Female</c:v>
                </c:pt>
                <c:pt idx="1">
                  <c:v>Male</c:v>
                </c:pt>
              </c:strCache>
            </c:strRef>
          </c:cat>
          <c:val>
            <c:numRef>
              <c:f>Sheet6!$B$4:$B$6</c:f>
              <c:numCache>
                <c:formatCode>General</c:formatCode>
                <c:ptCount val="2"/>
                <c:pt idx="0">
                  <c:v>98359</c:v>
                </c:pt>
                <c:pt idx="1">
                  <c:v>93483</c:v>
                </c:pt>
              </c:numCache>
            </c:numRef>
          </c:val>
          <c:extLst>
            <c:ext xmlns:c16="http://schemas.microsoft.com/office/drawing/2014/chart" uri="{C3380CC4-5D6E-409C-BE32-E72D297353CC}">
              <c16:uniqueId val="{00000004-E3AC-4935-A805-D8EA0ED8DFEF}"/>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 (1)(AutoRecovered).xlsx]Sheet9!PivotTable1</c:name>
    <c:fmtId val="10"/>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Bike Purchase Industry wise in last 3 year</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30352887139107609"/>
          <c:y val="0.13472222222222222"/>
          <c:w val="0.62544991251093618"/>
          <c:h val="0.69175925925925918"/>
        </c:manualLayout>
      </c:layout>
      <c:barChart>
        <c:barDir val="bar"/>
        <c:grouping val="clustered"/>
        <c:varyColors val="0"/>
        <c:ser>
          <c:idx val="0"/>
          <c:order val="0"/>
          <c:tx>
            <c:strRef>
              <c:f>Sheet9!$B$3</c:f>
              <c:strCache>
                <c:ptCount val="1"/>
                <c:pt idx="0">
                  <c:v>Total</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Sheet9!$A$4:$A$14</c:f>
              <c:strCache>
                <c:ptCount val="10"/>
                <c:pt idx="0">
                  <c:v>Argiculture</c:v>
                </c:pt>
                <c:pt idx="1">
                  <c:v>Entertainment</c:v>
                </c:pt>
                <c:pt idx="2">
                  <c:v>Financial Services</c:v>
                </c:pt>
                <c:pt idx="3">
                  <c:v>Health</c:v>
                </c:pt>
                <c:pt idx="4">
                  <c:v>IT</c:v>
                </c:pt>
                <c:pt idx="5">
                  <c:v>Manufacturing</c:v>
                </c:pt>
                <c:pt idx="6">
                  <c:v>n/a</c:v>
                </c:pt>
                <c:pt idx="7">
                  <c:v>Property</c:v>
                </c:pt>
                <c:pt idx="8">
                  <c:v>Retail</c:v>
                </c:pt>
                <c:pt idx="9">
                  <c:v>Telecommunications</c:v>
                </c:pt>
              </c:strCache>
            </c:strRef>
          </c:cat>
          <c:val>
            <c:numRef>
              <c:f>Sheet9!$B$4:$B$14</c:f>
              <c:numCache>
                <c:formatCode>General</c:formatCode>
                <c:ptCount val="10"/>
                <c:pt idx="0">
                  <c:v>113</c:v>
                </c:pt>
                <c:pt idx="1">
                  <c:v>136</c:v>
                </c:pt>
                <c:pt idx="2">
                  <c:v>774</c:v>
                </c:pt>
                <c:pt idx="3">
                  <c:v>602</c:v>
                </c:pt>
                <c:pt idx="4">
                  <c:v>223</c:v>
                </c:pt>
                <c:pt idx="5">
                  <c:v>799</c:v>
                </c:pt>
                <c:pt idx="6">
                  <c:v>656</c:v>
                </c:pt>
                <c:pt idx="7">
                  <c:v>267</c:v>
                </c:pt>
                <c:pt idx="8">
                  <c:v>358</c:v>
                </c:pt>
                <c:pt idx="9">
                  <c:v>72</c:v>
                </c:pt>
              </c:numCache>
            </c:numRef>
          </c:val>
          <c:extLst>
            <c:ext xmlns:c16="http://schemas.microsoft.com/office/drawing/2014/chart" uri="{C3380CC4-5D6E-409C-BE32-E72D297353CC}">
              <c16:uniqueId val="{00000000-A2FC-46FB-96F3-4DC9724CC120}"/>
            </c:ext>
          </c:extLst>
        </c:ser>
        <c:dLbls>
          <c:dLblPos val="outEnd"/>
          <c:showLegendKey val="0"/>
          <c:showVal val="1"/>
          <c:showCatName val="0"/>
          <c:showSerName val="0"/>
          <c:showPercent val="0"/>
          <c:showBubbleSize val="0"/>
        </c:dLbls>
        <c:gapWidth val="182"/>
        <c:axId val="1456874464"/>
        <c:axId val="1456875424"/>
      </c:barChart>
      <c:catAx>
        <c:axId val="14568744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Job</a:t>
                </a:r>
                <a:r>
                  <a:rPr lang="en-IN" baseline="0"/>
                  <a:t> Industry Category</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6875424"/>
        <c:crosses val="autoZero"/>
        <c:auto val="1"/>
        <c:lblAlgn val="ctr"/>
        <c:lblOffset val="100"/>
        <c:noMultiLvlLbl val="0"/>
      </c:catAx>
      <c:valAx>
        <c:axId val="14568754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Number of Bike Purchases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68744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 (1)(AutoRecovered).xlsx]Sheet5!PivotTable5</c:name>
    <c:fmtId val="-1"/>
  </c:pivotSource>
  <c:chart>
    <c:title>
      <c:tx>
        <c:rich>
          <a:bodyPr rot="0" spcFirstLastPara="1" vertOverflow="ellipsis" vert="horz" wrap="square" anchor="ctr" anchorCtr="1"/>
          <a:lstStyle/>
          <a:p>
            <a:pPr algn="ctr">
              <a:defRPr sz="1600" b="1" i="0" u="none" strike="noStrike" kern="1200" spc="0" baseline="0">
                <a:solidFill>
                  <a:schemeClr val="tx1">
                    <a:lumMod val="65000"/>
                    <a:lumOff val="35000"/>
                  </a:schemeClr>
                </a:solidFill>
                <a:latin typeface="+mn-lt"/>
                <a:ea typeface="+mn-ea"/>
                <a:cs typeface="+mn-cs"/>
              </a:defRPr>
            </a:pPr>
            <a:r>
              <a:rPr lang="en-IN" sz="1600" b="1" dirty="0"/>
              <a:t>Existing Customers Age Distribution</a:t>
            </a:r>
          </a:p>
        </c:rich>
      </c:tx>
      <c:layout>
        <c:manualLayout>
          <c:xMode val="edge"/>
          <c:yMode val="edge"/>
          <c:x val="0.13175000000000001"/>
          <c:y val="0"/>
        </c:manualLayout>
      </c:layout>
      <c:overlay val="0"/>
      <c:spPr>
        <a:noFill/>
        <a:ln>
          <a:noFill/>
        </a:ln>
        <a:effectLst/>
      </c:spPr>
      <c:txPr>
        <a:bodyPr rot="0" spcFirstLastPara="1" vertOverflow="ellipsis" vert="horz" wrap="square" anchor="ctr" anchorCtr="1"/>
        <a:lstStyle/>
        <a:p>
          <a:pPr algn="ct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Sheet5!$B$3:$B$4</c:f>
              <c:strCache>
                <c:ptCount val="1"/>
                <c:pt idx="0">
                  <c:v>30</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Sheet5!$A$5</c:f>
              <c:strCache>
                <c:ptCount val="1"/>
                <c:pt idx="0">
                  <c:v>Total</c:v>
                </c:pt>
              </c:strCache>
            </c:strRef>
          </c:cat>
          <c:val>
            <c:numRef>
              <c:f>Sheet5!$B$5</c:f>
              <c:numCache>
                <c:formatCode>General</c:formatCode>
                <c:ptCount val="1"/>
                <c:pt idx="0">
                  <c:v>461</c:v>
                </c:pt>
              </c:numCache>
            </c:numRef>
          </c:val>
          <c:extLst>
            <c:ext xmlns:c16="http://schemas.microsoft.com/office/drawing/2014/chart" uri="{C3380CC4-5D6E-409C-BE32-E72D297353CC}">
              <c16:uniqueId val="{00000000-715B-48F6-AFEE-B28B141E57B8}"/>
            </c:ext>
          </c:extLst>
        </c:ser>
        <c:ser>
          <c:idx val="1"/>
          <c:order val="1"/>
          <c:tx>
            <c:strRef>
              <c:f>Sheet5!$C$3:$C$4</c:f>
              <c:strCache>
                <c:ptCount val="1"/>
                <c:pt idx="0">
                  <c:v>40</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Sheet5!$A$5</c:f>
              <c:strCache>
                <c:ptCount val="1"/>
                <c:pt idx="0">
                  <c:v>Total</c:v>
                </c:pt>
              </c:strCache>
            </c:strRef>
          </c:cat>
          <c:val>
            <c:numRef>
              <c:f>Sheet5!$C$5</c:f>
              <c:numCache>
                <c:formatCode>General</c:formatCode>
                <c:ptCount val="1"/>
                <c:pt idx="0">
                  <c:v>592</c:v>
                </c:pt>
              </c:numCache>
            </c:numRef>
          </c:val>
          <c:extLst>
            <c:ext xmlns:c16="http://schemas.microsoft.com/office/drawing/2014/chart" uri="{C3380CC4-5D6E-409C-BE32-E72D297353CC}">
              <c16:uniqueId val="{00000001-715B-48F6-AFEE-B28B141E57B8}"/>
            </c:ext>
          </c:extLst>
        </c:ser>
        <c:ser>
          <c:idx val="2"/>
          <c:order val="2"/>
          <c:tx>
            <c:strRef>
              <c:f>Sheet5!$D$3:$D$4</c:f>
              <c:strCache>
                <c:ptCount val="1"/>
                <c:pt idx="0">
                  <c:v>50</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Sheet5!$A$5</c:f>
              <c:strCache>
                <c:ptCount val="1"/>
                <c:pt idx="0">
                  <c:v>Total</c:v>
                </c:pt>
              </c:strCache>
            </c:strRef>
          </c:cat>
          <c:val>
            <c:numRef>
              <c:f>Sheet5!$D$5</c:f>
              <c:numCache>
                <c:formatCode>General</c:formatCode>
                <c:ptCount val="1"/>
                <c:pt idx="0">
                  <c:v>1104</c:v>
                </c:pt>
              </c:numCache>
            </c:numRef>
          </c:val>
          <c:extLst>
            <c:ext xmlns:c16="http://schemas.microsoft.com/office/drawing/2014/chart" uri="{C3380CC4-5D6E-409C-BE32-E72D297353CC}">
              <c16:uniqueId val="{00000002-715B-48F6-AFEE-B28B141E57B8}"/>
            </c:ext>
          </c:extLst>
        </c:ser>
        <c:ser>
          <c:idx val="3"/>
          <c:order val="3"/>
          <c:tx>
            <c:strRef>
              <c:f>Sheet5!$E$3:$E$4</c:f>
              <c:strCache>
                <c:ptCount val="1"/>
                <c:pt idx="0">
                  <c:v>60</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Sheet5!$A$5</c:f>
              <c:strCache>
                <c:ptCount val="1"/>
                <c:pt idx="0">
                  <c:v>Total</c:v>
                </c:pt>
              </c:strCache>
            </c:strRef>
          </c:cat>
          <c:val>
            <c:numRef>
              <c:f>Sheet5!$E$5</c:f>
              <c:numCache>
                <c:formatCode>General</c:formatCode>
                <c:ptCount val="1"/>
                <c:pt idx="0">
                  <c:v>609</c:v>
                </c:pt>
              </c:numCache>
            </c:numRef>
          </c:val>
          <c:extLst>
            <c:ext xmlns:c16="http://schemas.microsoft.com/office/drawing/2014/chart" uri="{C3380CC4-5D6E-409C-BE32-E72D297353CC}">
              <c16:uniqueId val="{00000003-715B-48F6-AFEE-B28B141E57B8}"/>
            </c:ext>
          </c:extLst>
        </c:ser>
        <c:ser>
          <c:idx val="4"/>
          <c:order val="4"/>
          <c:tx>
            <c:strRef>
              <c:f>Sheet5!$F$3:$F$4</c:f>
              <c:strCache>
                <c:ptCount val="1"/>
                <c:pt idx="0">
                  <c:v>70</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Sheet5!$A$5</c:f>
              <c:strCache>
                <c:ptCount val="1"/>
                <c:pt idx="0">
                  <c:v>Total</c:v>
                </c:pt>
              </c:strCache>
            </c:strRef>
          </c:cat>
          <c:val>
            <c:numRef>
              <c:f>Sheet5!$F$5</c:f>
              <c:numCache>
                <c:formatCode>General</c:formatCode>
                <c:ptCount val="1"/>
                <c:pt idx="0">
                  <c:v>538</c:v>
                </c:pt>
              </c:numCache>
            </c:numRef>
          </c:val>
          <c:extLst>
            <c:ext xmlns:c16="http://schemas.microsoft.com/office/drawing/2014/chart" uri="{C3380CC4-5D6E-409C-BE32-E72D297353CC}">
              <c16:uniqueId val="{00000004-715B-48F6-AFEE-B28B141E57B8}"/>
            </c:ext>
          </c:extLst>
        </c:ser>
        <c:ser>
          <c:idx val="5"/>
          <c:order val="5"/>
          <c:tx>
            <c:strRef>
              <c:f>Sheet5!$G$3:$G$4</c:f>
              <c:strCache>
                <c:ptCount val="1"/>
                <c:pt idx="0">
                  <c:v>80</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Sheet5!$A$5</c:f>
              <c:strCache>
                <c:ptCount val="1"/>
                <c:pt idx="0">
                  <c:v>Total</c:v>
                </c:pt>
              </c:strCache>
            </c:strRef>
          </c:cat>
          <c:val>
            <c:numRef>
              <c:f>Sheet5!$G$5</c:f>
              <c:numCache>
                <c:formatCode>General</c:formatCode>
                <c:ptCount val="1"/>
                <c:pt idx="0">
                  <c:v>2</c:v>
                </c:pt>
              </c:numCache>
            </c:numRef>
          </c:val>
          <c:extLst>
            <c:ext xmlns:c16="http://schemas.microsoft.com/office/drawing/2014/chart" uri="{C3380CC4-5D6E-409C-BE32-E72D297353CC}">
              <c16:uniqueId val="{00000005-715B-48F6-AFEE-B28B141E57B8}"/>
            </c:ext>
          </c:extLst>
        </c:ser>
        <c:ser>
          <c:idx val="6"/>
          <c:order val="6"/>
          <c:tx>
            <c:strRef>
              <c:f>Sheet5!$H$3:$H$4</c:f>
              <c:strCache>
                <c:ptCount val="1"/>
                <c:pt idx="0">
                  <c:v>90</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Sheet5!$A$5</c:f>
              <c:strCache>
                <c:ptCount val="1"/>
                <c:pt idx="0">
                  <c:v>Total</c:v>
                </c:pt>
              </c:strCache>
            </c:strRef>
          </c:cat>
          <c:val>
            <c:numRef>
              <c:f>Sheet5!$H$5</c:f>
              <c:numCache>
                <c:formatCode>General</c:formatCode>
                <c:ptCount val="1"/>
                <c:pt idx="0">
                  <c:v>1</c:v>
                </c:pt>
              </c:numCache>
            </c:numRef>
          </c:val>
          <c:extLst>
            <c:ext xmlns:c16="http://schemas.microsoft.com/office/drawing/2014/chart" uri="{C3380CC4-5D6E-409C-BE32-E72D297353CC}">
              <c16:uniqueId val="{00000006-715B-48F6-AFEE-B28B141E57B8}"/>
            </c:ext>
          </c:extLst>
        </c:ser>
        <c:ser>
          <c:idx val="7"/>
          <c:order val="7"/>
          <c:tx>
            <c:strRef>
              <c:f>Sheet5!$I$3:$I$4</c:f>
              <c:strCache>
                <c:ptCount val="1"/>
                <c:pt idx="0">
                  <c:v>100</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Sheet5!$A$5</c:f>
              <c:strCache>
                <c:ptCount val="1"/>
                <c:pt idx="0">
                  <c:v>Total</c:v>
                </c:pt>
              </c:strCache>
            </c:strRef>
          </c:cat>
          <c:val>
            <c:numRef>
              <c:f>Sheet5!$I$5</c:f>
              <c:numCache>
                <c:formatCode>General</c:formatCode>
                <c:ptCount val="1"/>
                <c:pt idx="0">
                  <c:v>1</c:v>
                </c:pt>
              </c:numCache>
            </c:numRef>
          </c:val>
          <c:extLst>
            <c:ext xmlns:c16="http://schemas.microsoft.com/office/drawing/2014/chart" uri="{C3380CC4-5D6E-409C-BE32-E72D297353CC}">
              <c16:uniqueId val="{00000007-715B-48F6-AFEE-B28B141E57B8}"/>
            </c:ext>
          </c:extLst>
        </c:ser>
        <c:dLbls>
          <c:dLblPos val="outEnd"/>
          <c:showLegendKey val="0"/>
          <c:showVal val="1"/>
          <c:showCatName val="0"/>
          <c:showSerName val="0"/>
          <c:showPercent val="0"/>
          <c:showBubbleSize val="0"/>
        </c:dLbls>
        <c:gapWidth val="219"/>
        <c:overlap val="-27"/>
        <c:axId val="1132751759"/>
        <c:axId val="1132753199"/>
      </c:barChart>
      <c:catAx>
        <c:axId val="113275175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Age distribution</a:t>
                </a:r>
              </a:p>
            </c:rich>
          </c:tx>
          <c:layout>
            <c:manualLayout>
              <c:xMode val="edge"/>
              <c:yMode val="edge"/>
              <c:x val="0.3657292213473316"/>
              <c:y val="0.8919211140274132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2753199"/>
        <c:crosses val="autoZero"/>
        <c:auto val="1"/>
        <c:lblAlgn val="ctr"/>
        <c:lblOffset val="100"/>
        <c:noMultiLvlLbl val="0"/>
      </c:catAx>
      <c:valAx>
        <c:axId val="1132753199"/>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Number of customers</a:t>
                </a:r>
              </a:p>
            </c:rich>
          </c:tx>
          <c:layout>
            <c:manualLayout>
              <c:xMode val="edge"/>
              <c:yMode val="edge"/>
              <c:x val="1.9444444444444445E-2"/>
              <c:y val="0.26934966462525517"/>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2751759"/>
        <c:crosses val="autoZero"/>
        <c:crossBetween val="between"/>
      </c:valAx>
      <c:spPr>
        <a:noFill/>
        <a:ln>
          <a:noFill/>
        </a:ln>
        <a:effectLst/>
      </c:spPr>
    </c:plotArea>
    <c:legend>
      <c:legendPos val="r"/>
      <c:layout>
        <c:manualLayout>
          <c:xMode val="edge"/>
          <c:yMode val="edge"/>
          <c:x val="0.85555555555555551"/>
          <c:y val="0.2093952318460193"/>
          <c:w val="8.3500437445319334E-2"/>
          <c:h val="0.590723242927967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 (1)(AutoRecovered).xlsx]Sheet7!PivotTable4</c:name>
    <c:fmtId val="12"/>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sz="1400" b="1"/>
              <a:t>Wealth Segmentation Old Customers</a:t>
            </a:r>
          </a:p>
        </c:rich>
      </c:tx>
      <c:layout>
        <c:manualLayout>
          <c:xMode val="edge"/>
          <c:yMode val="edge"/>
          <c:x val="0.21799300087489062"/>
          <c:y val="1.3888888888888888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6">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6">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6">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6">
              <a:lumMod val="20000"/>
              <a:lumOff val="8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6">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6">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6">
              <a:lumMod val="20000"/>
              <a:lumOff val="8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6">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6">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6">
              <a:lumMod val="20000"/>
              <a:lumOff val="8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6686220472440947"/>
          <c:y val="0.10231481481481482"/>
          <c:w val="0.70813779527559051"/>
          <c:h val="0.59888925342665489"/>
        </c:manualLayout>
      </c:layout>
      <c:barChart>
        <c:barDir val="col"/>
        <c:grouping val="stacked"/>
        <c:varyColors val="0"/>
        <c:ser>
          <c:idx val="0"/>
          <c:order val="0"/>
          <c:tx>
            <c:strRef>
              <c:f>Sheet7!$B$3:$B$4</c:f>
              <c:strCache>
                <c:ptCount val="1"/>
                <c:pt idx="0">
                  <c:v>Affluent Customer</c:v>
                </c:pt>
              </c:strCache>
            </c:strRef>
          </c:tx>
          <c:spPr>
            <a:solidFill>
              <a:schemeClr val="accent1"/>
            </a:solidFill>
            <a:ln>
              <a:noFill/>
            </a:ln>
            <a:effectLst/>
          </c:spPr>
          <c:invertIfNegative val="0"/>
          <c:dLbls>
            <c:delete val="1"/>
          </c:dLbls>
          <c:cat>
            <c:strRef>
              <c:f>Sheet7!$A$5:$A$13</c:f>
              <c:strCache>
                <c:ptCount val="8"/>
                <c:pt idx="0">
                  <c:v>30</c:v>
                </c:pt>
                <c:pt idx="1">
                  <c:v>40</c:v>
                </c:pt>
                <c:pt idx="2">
                  <c:v>50</c:v>
                </c:pt>
                <c:pt idx="3">
                  <c:v>60</c:v>
                </c:pt>
                <c:pt idx="4">
                  <c:v>70</c:v>
                </c:pt>
                <c:pt idx="5">
                  <c:v>80</c:v>
                </c:pt>
                <c:pt idx="6">
                  <c:v>90</c:v>
                </c:pt>
                <c:pt idx="7">
                  <c:v>100</c:v>
                </c:pt>
              </c:strCache>
            </c:strRef>
          </c:cat>
          <c:val>
            <c:numRef>
              <c:f>Sheet7!$B$5:$B$13</c:f>
              <c:numCache>
                <c:formatCode>General</c:formatCode>
                <c:ptCount val="8"/>
                <c:pt idx="0">
                  <c:v>130</c:v>
                </c:pt>
                <c:pt idx="1">
                  <c:v>141</c:v>
                </c:pt>
                <c:pt idx="2">
                  <c:v>266</c:v>
                </c:pt>
                <c:pt idx="3">
                  <c:v>156</c:v>
                </c:pt>
                <c:pt idx="4">
                  <c:v>131</c:v>
                </c:pt>
                <c:pt idx="5">
                  <c:v>1</c:v>
                </c:pt>
                <c:pt idx="7">
                  <c:v>1</c:v>
                </c:pt>
              </c:numCache>
            </c:numRef>
          </c:val>
          <c:extLst>
            <c:ext xmlns:c16="http://schemas.microsoft.com/office/drawing/2014/chart" uri="{C3380CC4-5D6E-409C-BE32-E72D297353CC}">
              <c16:uniqueId val="{00000000-6B74-43F0-9FAE-40AAC4E07347}"/>
            </c:ext>
          </c:extLst>
        </c:ser>
        <c:ser>
          <c:idx val="1"/>
          <c:order val="1"/>
          <c:tx>
            <c:strRef>
              <c:f>Sheet7!$C$3:$C$4</c:f>
              <c:strCache>
                <c:ptCount val="1"/>
                <c:pt idx="0">
                  <c:v>High Net Worth</c:v>
                </c:pt>
              </c:strCache>
            </c:strRef>
          </c:tx>
          <c:spPr>
            <a:solidFill>
              <a:schemeClr val="accent2"/>
            </a:solidFill>
            <a:ln>
              <a:noFill/>
            </a:ln>
            <a:effectLst/>
          </c:spPr>
          <c:invertIfNegative val="0"/>
          <c:dLbls>
            <c:delete val="1"/>
          </c:dLbls>
          <c:cat>
            <c:strRef>
              <c:f>Sheet7!$A$5:$A$13</c:f>
              <c:strCache>
                <c:ptCount val="8"/>
                <c:pt idx="0">
                  <c:v>30</c:v>
                </c:pt>
                <c:pt idx="1">
                  <c:v>40</c:v>
                </c:pt>
                <c:pt idx="2">
                  <c:v>50</c:v>
                </c:pt>
                <c:pt idx="3">
                  <c:v>60</c:v>
                </c:pt>
                <c:pt idx="4">
                  <c:v>70</c:v>
                </c:pt>
                <c:pt idx="5">
                  <c:v>80</c:v>
                </c:pt>
                <c:pt idx="6">
                  <c:v>90</c:v>
                </c:pt>
                <c:pt idx="7">
                  <c:v>100</c:v>
                </c:pt>
              </c:strCache>
            </c:strRef>
          </c:cat>
          <c:val>
            <c:numRef>
              <c:f>Sheet7!$C$5:$C$13</c:f>
              <c:numCache>
                <c:formatCode>General</c:formatCode>
                <c:ptCount val="8"/>
                <c:pt idx="0">
                  <c:v>111</c:v>
                </c:pt>
                <c:pt idx="1">
                  <c:v>158</c:v>
                </c:pt>
                <c:pt idx="2">
                  <c:v>284</c:v>
                </c:pt>
                <c:pt idx="3">
                  <c:v>150</c:v>
                </c:pt>
                <c:pt idx="4">
                  <c:v>133</c:v>
                </c:pt>
                <c:pt idx="5">
                  <c:v>1</c:v>
                </c:pt>
              </c:numCache>
            </c:numRef>
          </c:val>
          <c:extLst>
            <c:ext xmlns:c16="http://schemas.microsoft.com/office/drawing/2014/chart" uri="{C3380CC4-5D6E-409C-BE32-E72D297353CC}">
              <c16:uniqueId val="{00000001-6B74-43F0-9FAE-40AAC4E07347}"/>
            </c:ext>
          </c:extLst>
        </c:ser>
        <c:ser>
          <c:idx val="2"/>
          <c:order val="2"/>
          <c:tx>
            <c:strRef>
              <c:f>Sheet7!$D$3:$D$4</c:f>
              <c:strCache>
                <c:ptCount val="1"/>
                <c:pt idx="0">
                  <c:v>Mass Customer</c:v>
                </c:pt>
              </c:strCache>
            </c:strRef>
          </c:tx>
          <c:spPr>
            <a:solidFill>
              <a:schemeClr val="accent3"/>
            </a:solidFill>
            <a:ln>
              <a:noFill/>
            </a:ln>
            <a:effectLst/>
          </c:spPr>
          <c:invertIfNegative val="0"/>
          <c:dLbls>
            <c:delete val="1"/>
          </c:dLbls>
          <c:cat>
            <c:strRef>
              <c:f>Sheet7!$A$5:$A$13</c:f>
              <c:strCache>
                <c:ptCount val="8"/>
                <c:pt idx="0">
                  <c:v>30</c:v>
                </c:pt>
                <c:pt idx="1">
                  <c:v>40</c:v>
                </c:pt>
                <c:pt idx="2">
                  <c:v>50</c:v>
                </c:pt>
                <c:pt idx="3">
                  <c:v>60</c:v>
                </c:pt>
                <c:pt idx="4">
                  <c:v>70</c:v>
                </c:pt>
                <c:pt idx="5">
                  <c:v>80</c:v>
                </c:pt>
                <c:pt idx="6">
                  <c:v>90</c:v>
                </c:pt>
                <c:pt idx="7">
                  <c:v>100</c:v>
                </c:pt>
              </c:strCache>
            </c:strRef>
          </c:cat>
          <c:val>
            <c:numRef>
              <c:f>Sheet7!$D$5:$D$13</c:f>
              <c:numCache>
                <c:formatCode>General</c:formatCode>
                <c:ptCount val="8"/>
                <c:pt idx="0">
                  <c:v>220</c:v>
                </c:pt>
                <c:pt idx="1">
                  <c:v>293</c:v>
                </c:pt>
                <c:pt idx="2">
                  <c:v>554</c:v>
                </c:pt>
                <c:pt idx="3">
                  <c:v>303</c:v>
                </c:pt>
                <c:pt idx="4">
                  <c:v>274</c:v>
                </c:pt>
                <c:pt idx="6">
                  <c:v>1</c:v>
                </c:pt>
              </c:numCache>
            </c:numRef>
          </c:val>
          <c:extLst>
            <c:ext xmlns:c16="http://schemas.microsoft.com/office/drawing/2014/chart" uri="{C3380CC4-5D6E-409C-BE32-E72D297353CC}">
              <c16:uniqueId val="{00000002-6B74-43F0-9FAE-40AAC4E07347}"/>
            </c:ext>
          </c:extLst>
        </c:ser>
        <c:dLbls>
          <c:dLblPos val="ctr"/>
          <c:showLegendKey val="0"/>
          <c:showVal val="1"/>
          <c:showCatName val="0"/>
          <c:showSerName val="0"/>
          <c:showPercent val="0"/>
          <c:showBubbleSize val="0"/>
        </c:dLbls>
        <c:gapWidth val="150"/>
        <c:overlap val="100"/>
        <c:axId val="592254111"/>
        <c:axId val="592259391"/>
      </c:barChart>
      <c:catAx>
        <c:axId val="592254111"/>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a:t>Age Category Bracket</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2259391"/>
        <c:crosses val="autoZero"/>
        <c:auto val="1"/>
        <c:lblAlgn val="ctr"/>
        <c:lblOffset val="100"/>
        <c:noMultiLvlLbl val="0"/>
      </c:catAx>
      <c:valAx>
        <c:axId val="5922593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a:t>Wealth Segment Breakup</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2254111"/>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 (1)(AutoRecovered).xlsx]Sheet2!PivotTable2</c:name>
    <c:fmtId val="7"/>
  </c:pivotSource>
  <c:chart>
    <c:title>
      <c:tx>
        <c:rich>
          <a:bodyPr rot="0" spcFirstLastPara="1" vertOverflow="ellipsis" vert="horz" wrap="square" anchor="ctr" anchorCtr="1"/>
          <a:lstStyle/>
          <a:p>
            <a:pPr>
              <a:defRPr sz="1600" b="1" i="0" u="none" strike="noStrike" kern="1200" cap="none" spc="0" normalizeH="0" baseline="0">
                <a:solidFill>
                  <a:schemeClr val="tx1">
                    <a:lumMod val="65000"/>
                    <a:lumOff val="35000"/>
                  </a:schemeClr>
                </a:solidFill>
                <a:latin typeface="+mj-lt"/>
                <a:ea typeface="+mj-ea"/>
                <a:cs typeface="+mj-cs"/>
              </a:defRPr>
            </a:pPr>
            <a:r>
              <a:rPr lang="en-IN" sz="1600" b="1" i="0" u="none" strike="noStrike" kern="1200" cap="none" spc="0" normalizeH="0" baseline="0">
                <a:solidFill>
                  <a:sysClr val="windowText" lastClr="000000">
                    <a:lumMod val="65000"/>
                    <a:lumOff val="35000"/>
                  </a:sysClr>
                </a:solidFill>
              </a:rPr>
              <a:t>Statewise </a:t>
            </a:r>
            <a:r>
              <a:rPr lang="en-IN" sz="1600" b="1" baseline="0"/>
              <a:t>Car Owners Number </a:t>
            </a:r>
            <a:endParaRPr lang="en-IN" sz="1600" b="1"/>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circle"/>
          <c:size val="8"/>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circle"/>
          <c:size val="8"/>
          <c:spPr>
            <a:solidFill>
              <a:schemeClr val="accent3"/>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715690581595757"/>
          <c:y val="0.12180055924382004"/>
          <c:w val="0.7414342442488806"/>
          <c:h val="0.75574292796733744"/>
        </c:manualLayout>
      </c:layout>
      <c:barChart>
        <c:barDir val="col"/>
        <c:grouping val="clustered"/>
        <c:varyColors val="0"/>
        <c:ser>
          <c:idx val="0"/>
          <c:order val="0"/>
          <c:tx>
            <c:strRef>
              <c:f>Sheet2!$B$3:$B$4</c:f>
              <c:strCache>
                <c:ptCount val="1"/>
                <c:pt idx="0">
                  <c:v>No</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Sheet2!$A$5:$A$8</c:f>
              <c:strCache>
                <c:ptCount val="3"/>
                <c:pt idx="0">
                  <c:v>NSW</c:v>
                </c:pt>
                <c:pt idx="1">
                  <c:v>QLD</c:v>
                </c:pt>
                <c:pt idx="2">
                  <c:v>VIC</c:v>
                </c:pt>
              </c:strCache>
            </c:strRef>
          </c:cat>
          <c:val>
            <c:numRef>
              <c:f>Sheet2!$B$5:$B$8</c:f>
              <c:numCache>
                <c:formatCode>General</c:formatCode>
                <c:ptCount val="3"/>
                <c:pt idx="0">
                  <c:v>272</c:v>
                </c:pt>
                <c:pt idx="1">
                  <c:v>103</c:v>
                </c:pt>
                <c:pt idx="2">
                  <c:v>132</c:v>
                </c:pt>
              </c:numCache>
            </c:numRef>
          </c:val>
          <c:extLst>
            <c:ext xmlns:c16="http://schemas.microsoft.com/office/drawing/2014/chart" uri="{C3380CC4-5D6E-409C-BE32-E72D297353CC}">
              <c16:uniqueId val="{00000000-9E24-4A0F-B5B7-A56EA3D29A40}"/>
            </c:ext>
          </c:extLst>
        </c:ser>
        <c:ser>
          <c:idx val="1"/>
          <c:order val="1"/>
          <c:tx>
            <c:strRef>
              <c:f>Sheet2!$C$3:$C$4</c:f>
              <c:strCache>
                <c:ptCount val="1"/>
                <c:pt idx="0">
                  <c:v>Yes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Sheet2!$A$5:$A$8</c:f>
              <c:strCache>
                <c:ptCount val="3"/>
                <c:pt idx="0">
                  <c:v>NSW</c:v>
                </c:pt>
                <c:pt idx="1">
                  <c:v>QLD</c:v>
                </c:pt>
                <c:pt idx="2">
                  <c:v>VIC</c:v>
                </c:pt>
              </c:strCache>
            </c:strRef>
          </c:cat>
          <c:val>
            <c:numRef>
              <c:f>Sheet2!$C$5:$C$8</c:f>
              <c:numCache>
                <c:formatCode>General</c:formatCode>
                <c:ptCount val="3"/>
                <c:pt idx="0">
                  <c:v>234</c:v>
                </c:pt>
                <c:pt idx="1">
                  <c:v>125</c:v>
                </c:pt>
                <c:pt idx="2">
                  <c:v>134</c:v>
                </c:pt>
              </c:numCache>
            </c:numRef>
          </c:val>
          <c:extLst>
            <c:ext xmlns:c16="http://schemas.microsoft.com/office/drawing/2014/chart" uri="{C3380CC4-5D6E-409C-BE32-E72D297353CC}">
              <c16:uniqueId val="{00000001-9E24-4A0F-B5B7-A56EA3D29A40}"/>
            </c:ext>
          </c:extLst>
        </c:ser>
        <c:dLbls>
          <c:dLblPos val="outEnd"/>
          <c:showLegendKey val="0"/>
          <c:showVal val="1"/>
          <c:showCatName val="0"/>
          <c:showSerName val="0"/>
          <c:showPercent val="0"/>
          <c:showBubbleSize val="0"/>
        </c:dLbls>
        <c:gapWidth val="199"/>
        <c:axId val="557973264"/>
        <c:axId val="557973744"/>
      </c:barChart>
      <c:catAx>
        <c:axId val="557973264"/>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IN"/>
                  <a:t>Name</a:t>
                </a:r>
                <a:r>
                  <a:rPr lang="en-IN" baseline="0"/>
                  <a:t> of state</a:t>
                </a:r>
                <a:endParaRPr lang="en-IN"/>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557973744"/>
        <c:crosses val="autoZero"/>
        <c:auto val="1"/>
        <c:lblAlgn val="ctr"/>
        <c:lblOffset val="100"/>
        <c:noMultiLvlLbl val="0"/>
      </c:catAx>
      <c:valAx>
        <c:axId val="557973744"/>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IN"/>
                  <a:t>number</a:t>
                </a:r>
                <a:r>
                  <a:rPr lang="en-IN" baseline="0"/>
                  <a:t> of cars</a:t>
                </a:r>
                <a:endParaRPr lang="en-IN"/>
              </a:p>
            </c:rich>
          </c:tx>
          <c:layout>
            <c:manualLayout>
              <c:xMode val="edge"/>
              <c:yMode val="edge"/>
              <c:x val="3.7886181609273088E-2"/>
              <c:y val="0.38305971557476887"/>
            </c:manualLayout>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79732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a:t>Top</a:t>
            </a:r>
            <a:r>
              <a:rPr lang="en-IN" b="1" baseline="0"/>
              <a:t> Customers based on RFM Score</a:t>
            </a:r>
            <a:endParaRPr lang="en-IN"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C00000"/>
              </a:solidFill>
              <a:ln>
                <a:noFill/>
              </a:ln>
              <a:effectLst/>
            </c:spPr>
            <c:extLst>
              <c:ext xmlns:c16="http://schemas.microsoft.com/office/drawing/2014/chart" uri="{C3380CC4-5D6E-409C-BE32-E72D297353CC}">
                <c16:uniqueId val="{00000001-203B-4554-966E-F01F7DA1565D}"/>
              </c:ext>
            </c:extLst>
          </c:dPt>
          <c:dPt>
            <c:idx val="1"/>
            <c:invertIfNegative val="0"/>
            <c:bubble3D val="0"/>
            <c:spPr>
              <a:solidFill>
                <a:srgbClr val="FFC000"/>
              </a:solidFill>
              <a:ln>
                <a:noFill/>
              </a:ln>
              <a:effectLst/>
            </c:spPr>
            <c:extLst>
              <c:ext xmlns:c16="http://schemas.microsoft.com/office/drawing/2014/chart" uri="{C3380CC4-5D6E-409C-BE32-E72D297353CC}">
                <c16:uniqueId val="{00000003-203B-4554-966E-F01F7DA1565D}"/>
              </c:ext>
            </c:extLst>
          </c:dPt>
          <c:dPt>
            <c:idx val="3"/>
            <c:invertIfNegative val="0"/>
            <c:bubble3D val="0"/>
            <c:spPr>
              <a:solidFill>
                <a:srgbClr val="00B050"/>
              </a:solidFill>
              <a:ln>
                <a:noFill/>
              </a:ln>
              <a:effectLst/>
            </c:spPr>
            <c:extLst>
              <c:ext xmlns:c16="http://schemas.microsoft.com/office/drawing/2014/chart" uri="{C3380CC4-5D6E-409C-BE32-E72D297353CC}">
                <c16:uniqueId val="{00000005-203B-4554-966E-F01F7DA1565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'RFM Value'!$P$20:$P$27</c:f>
              <c:strCache>
                <c:ptCount val="4"/>
                <c:pt idx="0">
                  <c:v>Champion</c:v>
                </c:pt>
                <c:pt idx="1">
                  <c:v>Loyal</c:v>
                </c:pt>
                <c:pt idx="2">
                  <c:v>Becoming Loyal</c:v>
                </c:pt>
                <c:pt idx="3">
                  <c:v>Recent Customer</c:v>
                </c:pt>
              </c:strCache>
            </c:strRef>
          </c:cat>
          <c:val>
            <c:numRef>
              <c:f>'RFM Value'!$Q$20:$Q$27</c:f>
              <c:numCache>
                <c:formatCode>General</c:formatCode>
                <c:ptCount val="4"/>
                <c:pt idx="0">
                  <c:v>172</c:v>
                </c:pt>
                <c:pt idx="1">
                  <c:v>185</c:v>
                </c:pt>
                <c:pt idx="2">
                  <c:v>325</c:v>
                </c:pt>
                <c:pt idx="3">
                  <c:v>368</c:v>
                </c:pt>
              </c:numCache>
            </c:numRef>
          </c:val>
          <c:extLst>
            <c:ext xmlns:c16="http://schemas.microsoft.com/office/drawing/2014/chart" uri="{C3380CC4-5D6E-409C-BE32-E72D297353CC}">
              <c16:uniqueId val="{00000006-203B-4554-966E-F01F7DA1565D}"/>
            </c:ext>
          </c:extLst>
        </c:ser>
        <c:dLbls>
          <c:showLegendKey val="0"/>
          <c:showVal val="1"/>
          <c:showCatName val="0"/>
          <c:showSerName val="0"/>
          <c:showPercent val="0"/>
          <c:showBubbleSize val="0"/>
        </c:dLbls>
        <c:gapWidth val="219"/>
        <c:overlap val="-27"/>
        <c:axId val="1782550975"/>
        <c:axId val="1782551935"/>
      </c:barChart>
      <c:catAx>
        <c:axId val="178255097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Customer Type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2551935"/>
        <c:crosses val="autoZero"/>
        <c:auto val="1"/>
        <c:lblAlgn val="ctr"/>
        <c:lblOffset val="100"/>
        <c:noMultiLvlLbl val="0"/>
      </c:catAx>
      <c:valAx>
        <c:axId val="17825519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Number of Customer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25509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 (1)(AutoRecovered).xlsx]Sheet16!PivotTable8</c:name>
    <c:fmtId val="6"/>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dirty="0"/>
              <a:t>High Valued Customer Age Brackets</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4376421697287839"/>
          <c:y val="0.13935185185185187"/>
          <c:w val="0.78938757655293101"/>
          <c:h val="0.72416666666666663"/>
        </c:manualLayout>
      </c:layout>
      <c:barChart>
        <c:barDir val="col"/>
        <c:grouping val="clustered"/>
        <c:varyColors val="0"/>
        <c:ser>
          <c:idx val="0"/>
          <c:order val="0"/>
          <c:tx>
            <c:strRef>
              <c:f>Sheet16!$B$3:$B$4</c:f>
              <c:strCache>
                <c:ptCount val="1"/>
                <c:pt idx="0">
                  <c:v>Becoming Loyal</c:v>
                </c:pt>
              </c:strCache>
            </c:strRef>
          </c:tx>
          <c:spPr>
            <a:solidFill>
              <a:schemeClr val="accent1"/>
            </a:solidFill>
            <a:ln>
              <a:noFill/>
            </a:ln>
            <a:effectLst/>
          </c:spPr>
          <c:invertIfNegative val="0"/>
          <c:cat>
            <c:strRef>
              <c:f>Sheet16!$A$5:$A$11</c:f>
              <c:strCache>
                <c:ptCount val="6"/>
                <c:pt idx="0">
                  <c:v>30</c:v>
                </c:pt>
                <c:pt idx="1">
                  <c:v>40</c:v>
                </c:pt>
                <c:pt idx="2">
                  <c:v>50</c:v>
                </c:pt>
                <c:pt idx="3">
                  <c:v>60</c:v>
                </c:pt>
                <c:pt idx="4">
                  <c:v>70</c:v>
                </c:pt>
                <c:pt idx="5">
                  <c:v>100</c:v>
                </c:pt>
              </c:strCache>
            </c:strRef>
          </c:cat>
          <c:val>
            <c:numRef>
              <c:f>Sheet16!$B$5:$B$11</c:f>
              <c:numCache>
                <c:formatCode>General</c:formatCode>
                <c:ptCount val="6"/>
                <c:pt idx="0">
                  <c:v>41</c:v>
                </c:pt>
                <c:pt idx="1">
                  <c:v>45</c:v>
                </c:pt>
                <c:pt idx="2">
                  <c:v>100</c:v>
                </c:pt>
                <c:pt idx="3">
                  <c:v>44</c:v>
                </c:pt>
                <c:pt idx="4">
                  <c:v>44</c:v>
                </c:pt>
              </c:numCache>
            </c:numRef>
          </c:val>
          <c:extLst>
            <c:ext xmlns:c16="http://schemas.microsoft.com/office/drawing/2014/chart" uri="{C3380CC4-5D6E-409C-BE32-E72D297353CC}">
              <c16:uniqueId val="{00000000-17AB-4F8A-AEDB-85CECD85602C}"/>
            </c:ext>
          </c:extLst>
        </c:ser>
        <c:ser>
          <c:idx val="1"/>
          <c:order val="1"/>
          <c:tx>
            <c:strRef>
              <c:f>Sheet16!$C$3:$C$4</c:f>
              <c:strCache>
                <c:ptCount val="1"/>
                <c:pt idx="0">
                  <c:v>Champion</c:v>
                </c:pt>
              </c:strCache>
            </c:strRef>
          </c:tx>
          <c:spPr>
            <a:solidFill>
              <a:schemeClr val="accent2"/>
            </a:solidFill>
            <a:ln>
              <a:noFill/>
            </a:ln>
            <a:effectLst/>
          </c:spPr>
          <c:invertIfNegative val="0"/>
          <c:cat>
            <c:strRef>
              <c:f>Sheet16!$A$5:$A$11</c:f>
              <c:strCache>
                <c:ptCount val="6"/>
                <c:pt idx="0">
                  <c:v>30</c:v>
                </c:pt>
                <c:pt idx="1">
                  <c:v>40</c:v>
                </c:pt>
                <c:pt idx="2">
                  <c:v>50</c:v>
                </c:pt>
                <c:pt idx="3">
                  <c:v>60</c:v>
                </c:pt>
                <c:pt idx="4">
                  <c:v>70</c:v>
                </c:pt>
                <c:pt idx="5">
                  <c:v>100</c:v>
                </c:pt>
              </c:strCache>
            </c:strRef>
          </c:cat>
          <c:val>
            <c:numRef>
              <c:f>Sheet16!$C$5:$C$11</c:f>
              <c:numCache>
                <c:formatCode>General</c:formatCode>
                <c:ptCount val="6"/>
                <c:pt idx="0">
                  <c:v>22</c:v>
                </c:pt>
                <c:pt idx="1">
                  <c:v>27</c:v>
                </c:pt>
                <c:pt idx="2">
                  <c:v>43</c:v>
                </c:pt>
                <c:pt idx="3">
                  <c:v>27</c:v>
                </c:pt>
                <c:pt idx="4">
                  <c:v>24</c:v>
                </c:pt>
              </c:numCache>
            </c:numRef>
          </c:val>
          <c:extLst>
            <c:ext xmlns:c16="http://schemas.microsoft.com/office/drawing/2014/chart" uri="{C3380CC4-5D6E-409C-BE32-E72D297353CC}">
              <c16:uniqueId val="{00000001-17AB-4F8A-AEDB-85CECD85602C}"/>
            </c:ext>
          </c:extLst>
        </c:ser>
        <c:ser>
          <c:idx val="2"/>
          <c:order val="2"/>
          <c:tx>
            <c:strRef>
              <c:f>Sheet16!$D$3:$D$4</c:f>
              <c:strCache>
                <c:ptCount val="1"/>
                <c:pt idx="0">
                  <c:v>Loyal</c:v>
                </c:pt>
              </c:strCache>
            </c:strRef>
          </c:tx>
          <c:spPr>
            <a:solidFill>
              <a:schemeClr val="accent3"/>
            </a:solidFill>
            <a:ln>
              <a:noFill/>
            </a:ln>
            <a:effectLst/>
          </c:spPr>
          <c:invertIfNegative val="0"/>
          <c:cat>
            <c:strRef>
              <c:f>Sheet16!$A$5:$A$11</c:f>
              <c:strCache>
                <c:ptCount val="6"/>
                <c:pt idx="0">
                  <c:v>30</c:v>
                </c:pt>
                <c:pt idx="1">
                  <c:v>40</c:v>
                </c:pt>
                <c:pt idx="2">
                  <c:v>50</c:v>
                </c:pt>
                <c:pt idx="3">
                  <c:v>60</c:v>
                </c:pt>
                <c:pt idx="4">
                  <c:v>70</c:v>
                </c:pt>
                <c:pt idx="5">
                  <c:v>100</c:v>
                </c:pt>
              </c:strCache>
            </c:strRef>
          </c:cat>
          <c:val>
            <c:numRef>
              <c:f>Sheet16!$D$5:$D$11</c:f>
              <c:numCache>
                <c:formatCode>General</c:formatCode>
                <c:ptCount val="6"/>
                <c:pt idx="0">
                  <c:v>27</c:v>
                </c:pt>
                <c:pt idx="1">
                  <c:v>26</c:v>
                </c:pt>
                <c:pt idx="2">
                  <c:v>53</c:v>
                </c:pt>
                <c:pt idx="3">
                  <c:v>33</c:v>
                </c:pt>
                <c:pt idx="4">
                  <c:v>19</c:v>
                </c:pt>
              </c:numCache>
            </c:numRef>
          </c:val>
          <c:extLst>
            <c:ext xmlns:c16="http://schemas.microsoft.com/office/drawing/2014/chart" uri="{C3380CC4-5D6E-409C-BE32-E72D297353CC}">
              <c16:uniqueId val="{00000002-17AB-4F8A-AEDB-85CECD85602C}"/>
            </c:ext>
          </c:extLst>
        </c:ser>
        <c:ser>
          <c:idx val="3"/>
          <c:order val="3"/>
          <c:tx>
            <c:strRef>
              <c:f>Sheet16!$E$3:$E$4</c:f>
              <c:strCache>
                <c:ptCount val="1"/>
                <c:pt idx="0">
                  <c:v>Recent Customer</c:v>
                </c:pt>
              </c:strCache>
            </c:strRef>
          </c:tx>
          <c:spPr>
            <a:solidFill>
              <a:schemeClr val="accent4"/>
            </a:solidFill>
            <a:ln>
              <a:noFill/>
            </a:ln>
            <a:effectLst/>
          </c:spPr>
          <c:invertIfNegative val="0"/>
          <c:cat>
            <c:strRef>
              <c:f>Sheet16!$A$5:$A$11</c:f>
              <c:strCache>
                <c:ptCount val="6"/>
                <c:pt idx="0">
                  <c:v>30</c:v>
                </c:pt>
                <c:pt idx="1">
                  <c:v>40</c:v>
                </c:pt>
                <c:pt idx="2">
                  <c:v>50</c:v>
                </c:pt>
                <c:pt idx="3">
                  <c:v>60</c:v>
                </c:pt>
                <c:pt idx="4">
                  <c:v>70</c:v>
                </c:pt>
                <c:pt idx="5">
                  <c:v>100</c:v>
                </c:pt>
              </c:strCache>
            </c:strRef>
          </c:cat>
          <c:val>
            <c:numRef>
              <c:f>Sheet16!$E$5:$E$11</c:f>
              <c:numCache>
                <c:formatCode>General</c:formatCode>
                <c:ptCount val="6"/>
                <c:pt idx="0">
                  <c:v>35</c:v>
                </c:pt>
                <c:pt idx="1">
                  <c:v>65</c:v>
                </c:pt>
                <c:pt idx="2">
                  <c:v>94</c:v>
                </c:pt>
                <c:pt idx="3">
                  <c:v>60</c:v>
                </c:pt>
                <c:pt idx="4">
                  <c:v>45</c:v>
                </c:pt>
                <c:pt idx="5">
                  <c:v>1</c:v>
                </c:pt>
              </c:numCache>
            </c:numRef>
          </c:val>
          <c:extLst>
            <c:ext xmlns:c16="http://schemas.microsoft.com/office/drawing/2014/chart" uri="{C3380CC4-5D6E-409C-BE32-E72D297353CC}">
              <c16:uniqueId val="{00000003-17AB-4F8A-AEDB-85CECD85602C}"/>
            </c:ext>
          </c:extLst>
        </c:ser>
        <c:dLbls>
          <c:showLegendKey val="0"/>
          <c:showVal val="0"/>
          <c:showCatName val="0"/>
          <c:showSerName val="0"/>
          <c:showPercent val="0"/>
          <c:showBubbleSize val="0"/>
        </c:dLbls>
        <c:gapWidth val="219"/>
        <c:overlap val="-27"/>
        <c:axId val="877402576"/>
        <c:axId val="877417936"/>
      </c:barChart>
      <c:catAx>
        <c:axId val="8774025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Age Bracket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7417936"/>
        <c:crosses val="autoZero"/>
        <c:auto val="1"/>
        <c:lblAlgn val="ctr"/>
        <c:lblOffset val="100"/>
        <c:noMultiLvlLbl val="0"/>
      </c:catAx>
      <c:valAx>
        <c:axId val="87741793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Number of Customer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7402576"/>
        <c:crosses val="autoZero"/>
        <c:crossBetween val="between"/>
      </c:valAx>
      <c:spPr>
        <a:noFill/>
        <a:ln>
          <a:noFill/>
        </a:ln>
        <a:effectLst/>
      </c:spPr>
    </c:plotArea>
    <c:legend>
      <c:legendPos val="r"/>
      <c:layout>
        <c:manualLayout>
          <c:xMode val="edge"/>
          <c:yMode val="edge"/>
          <c:x val="0.69704068241469819"/>
          <c:y val="0.16042104111986003"/>
          <c:w val="0.23629265091863516"/>
          <c:h val="0.2953616214639836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 (1)(AutoRecovered).xlsx]Sheet11!PivotTable2</c:name>
    <c:fmtId val="11"/>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dirty="0"/>
              <a:t>High Valued Customer Segmentation Industry wise</a:t>
            </a:r>
          </a:p>
        </c:rich>
      </c:tx>
      <c:layout>
        <c:manualLayout>
          <c:xMode val="edge"/>
          <c:yMode val="edge"/>
          <c:x val="0.13756347307902136"/>
          <c:y val="1.4742016168045055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30213998250218715"/>
          <c:y val="0.11574074074074074"/>
          <c:w val="0.48933136482939632"/>
          <c:h val="0.74083333333333345"/>
        </c:manualLayout>
      </c:layout>
      <c:barChart>
        <c:barDir val="bar"/>
        <c:grouping val="clustered"/>
        <c:varyColors val="0"/>
        <c:ser>
          <c:idx val="0"/>
          <c:order val="0"/>
          <c:tx>
            <c:strRef>
              <c:f>Sheet11!$B$3:$B$4</c:f>
              <c:strCache>
                <c:ptCount val="1"/>
                <c:pt idx="0">
                  <c:v>Becoming Loyal</c:v>
                </c:pt>
              </c:strCache>
            </c:strRef>
          </c:tx>
          <c:spPr>
            <a:solidFill>
              <a:schemeClr val="accent1"/>
            </a:solidFill>
            <a:ln>
              <a:noFill/>
            </a:ln>
            <a:effectLst/>
          </c:spPr>
          <c:invertIfNegative val="0"/>
          <c:cat>
            <c:strRef>
              <c:f>Sheet11!$A$5:$A$14</c:f>
              <c:strCache>
                <c:ptCount val="9"/>
                <c:pt idx="0">
                  <c:v>Argiculture</c:v>
                </c:pt>
                <c:pt idx="1">
                  <c:v>Entertainment</c:v>
                </c:pt>
                <c:pt idx="2">
                  <c:v>Financial Services</c:v>
                </c:pt>
                <c:pt idx="3">
                  <c:v>Health</c:v>
                </c:pt>
                <c:pt idx="4">
                  <c:v>IT</c:v>
                </c:pt>
                <c:pt idx="5">
                  <c:v>Manufacturing</c:v>
                </c:pt>
                <c:pt idx="6">
                  <c:v>Property</c:v>
                </c:pt>
                <c:pt idx="7">
                  <c:v>Retail</c:v>
                </c:pt>
                <c:pt idx="8">
                  <c:v>Telecommunications</c:v>
                </c:pt>
              </c:strCache>
            </c:strRef>
          </c:cat>
          <c:val>
            <c:numRef>
              <c:f>Sheet11!$B$5:$B$14</c:f>
              <c:numCache>
                <c:formatCode>General</c:formatCode>
                <c:ptCount val="9"/>
                <c:pt idx="0">
                  <c:v>13</c:v>
                </c:pt>
                <c:pt idx="1">
                  <c:v>5</c:v>
                </c:pt>
                <c:pt idx="2">
                  <c:v>62</c:v>
                </c:pt>
                <c:pt idx="3">
                  <c:v>60</c:v>
                </c:pt>
                <c:pt idx="4">
                  <c:v>20</c:v>
                </c:pt>
                <c:pt idx="5">
                  <c:v>56</c:v>
                </c:pt>
                <c:pt idx="6">
                  <c:v>26</c:v>
                </c:pt>
                <c:pt idx="7">
                  <c:v>35</c:v>
                </c:pt>
                <c:pt idx="8">
                  <c:v>6</c:v>
                </c:pt>
              </c:numCache>
            </c:numRef>
          </c:val>
          <c:extLst>
            <c:ext xmlns:c16="http://schemas.microsoft.com/office/drawing/2014/chart" uri="{C3380CC4-5D6E-409C-BE32-E72D297353CC}">
              <c16:uniqueId val="{00000000-3691-4341-BE56-63A17780BB28}"/>
            </c:ext>
          </c:extLst>
        </c:ser>
        <c:ser>
          <c:idx val="1"/>
          <c:order val="1"/>
          <c:tx>
            <c:strRef>
              <c:f>Sheet11!$C$3:$C$4</c:f>
              <c:strCache>
                <c:ptCount val="1"/>
                <c:pt idx="0">
                  <c:v>Champion</c:v>
                </c:pt>
              </c:strCache>
            </c:strRef>
          </c:tx>
          <c:spPr>
            <a:solidFill>
              <a:schemeClr val="accent2"/>
            </a:solidFill>
            <a:ln>
              <a:noFill/>
            </a:ln>
            <a:effectLst/>
          </c:spPr>
          <c:invertIfNegative val="0"/>
          <c:cat>
            <c:strRef>
              <c:f>Sheet11!$A$5:$A$14</c:f>
              <c:strCache>
                <c:ptCount val="9"/>
                <c:pt idx="0">
                  <c:v>Argiculture</c:v>
                </c:pt>
                <c:pt idx="1">
                  <c:v>Entertainment</c:v>
                </c:pt>
                <c:pt idx="2">
                  <c:v>Financial Services</c:v>
                </c:pt>
                <c:pt idx="3">
                  <c:v>Health</c:v>
                </c:pt>
                <c:pt idx="4">
                  <c:v>IT</c:v>
                </c:pt>
                <c:pt idx="5">
                  <c:v>Manufacturing</c:v>
                </c:pt>
                <c:pt idx="6">
                  <c:v>Property</c:v>
                </c:pt>
                <c:pt idx="7">
                  <c:v>Retail</c:v>
                </c:pt>
                <c:pt idx="8">
                  <c:v>Telecommunications</c:v>
                </c:pt>
              </c:strCache>
            </c:strRef>
          </c:cat>
          <c:val>
            <c:numRef>
              <c:f>Sheet11!$C$5:$C$14</c:f>
              <c:numCache>
                <c:formatCode>General</c:formatCode>
                <c:ptCount val="9"/>
                <c:pt idx="0">
                  <c:v>7</c:v>
                </c:pt>
                <c:pt idx="1">
                  <c:v>4</c:v>
                </c:pt>
                <c:pt idx="2">
                  <c:v>34</c:v>
                </c:pt>
                <c:pt idx="3">
                  <c:v>34</c:v>
                </c:pt>
                <c:pt idx="4">
                  <c:v>10</c:v>
                </c:pt>
                <c:pt idx="5">
                  <c:v>26</c:v>
                </c:pt>
                <c:pt idx="6">
                  <c:v>11</c:v>
                </c:pt>
                <c:pt idx="7">
                  <c:v>15</c:v>
                </c:pt>
                <c:pt idx="8">
                  <c:v>2</c:v>
                </c:pt>
              </c:numCache>
            </c:numRef>
          </c:val>
          <c:extLst>
            <c:ext xmlns:c16="http://schemas.microsoft.com/office/drawing/2014/chart" uri="{C3380CC4-5D6E-409C-BE32-E72D297353CC}">
              <c16:uniqueId val="{00000001-3691-4341-BE56-63A17780BB28}"/>
            </c:ext>
          </c:extLst>
        </c:ser>
        <c:ser>
          <c:idx val="2"/>
          <c:order val="2"/>
          <c:tx>
            <c:strRef>
              <c:f>Sheet11!$D$3:$D$4</c:f>
              <c:strCache>
                <c:ptCount val="1"/>
                <c:pt idx="0">
                  <c:v>Loyal</c:v>
                </c:pt>
              </c:strCache>
            </c:strRef>
          </c:tx>
          <c:spPr>
            <a:solidFill>
              <a:schemeClr val="accent3"/>
            </a:solidFill>
            <a:ln>
              <a:noFill/>
            </a:ln>
            <a:effectLst/>
          </c:spPr>
          <c:invertIfNegative val="0"/>
          <c:cat>
            <c:strRef>
              <c:f>Sheet11!$A$5:$A$14</c:f>
              <c:strCache>
                <c:ptCount val="9"/>
                <c:pt idx="0">
                  <c:v>Argiculture</c:v>
                </c:pt>
                <c:pt idx="1">
                  <c:v>Entertainment</c:v>
                </c:pt>
                <c:pt idx="2">
                  <c:v>Financial Services</c:v>
                </c:pt>
                <c:pt idx="3">
                  <c:v>Health</c:v>
                </c:pt>
                <c:pt idx="4">
                  <c:v>IT</c:v>
                </c:pt>
                <c:pt idx="5">
                  <c:v>Manufacturing</c:v>
                </c:pt>
                <c:pt idx="6">
                  <c:v>Property</c:v>
                </c:pt>
                <c:pt idx="7">
                  <c:v>Retail</c:v>
                </c:pt>
                <c:pt idx="8">
                  <c:v>Telecommunications</c:v>
                </c:pt>
              </c:strCache>
            </c:strRef>
          </c:cat>
          <c:val>
            <c:numRef>
              <c:f>Sheet11!$D$5:$D$14</c:f>
              <c:numCache>
                <c:formatCode>General</c:formatCode>
                <c:ptCount val="9"/>
                <c:pt idx="0">
                  <c:v>4</c:v>
                </c:pt>
                <c:pt idx="1">
                  <c:v>6</c:v>
                </c:pt>
                <c:pt idx="2">
                  <c:v>40</c:v>
                </c:pt>
                <c:pt idx="3">
                  <c:v>31</c:v>
                </c:pt>
                <c:pt idx="4">
                  <c:v>11</c:v>
                </c:pt>
                <c:pt idx="5">
                  <c:v>35</c:v>
                </c:pt>
                <c:pt idx="6">
                  <c:v>10</c:v>
                </c:pt>
                <c:pt idx="7">
                  <c:v>11</c:v>
                </c:pt>
                <c:pt idx="8">
                  <c:v>2</c:v>
                </c:pt>
              </c:numCache>
            </c:numRef>
          </c:val>
          <c:extLst>
            <c:ext xmlns:c16="http://schemas.microsoft.com/office/drawing/2014/chart" uri="{C3380CC4-5D6E-409C-BE32-E72D297353CC}">
              <c16:uniqueId val="{00000002-3691-4341-BE56-63A17780BB28}"/>
            </c:ext>
          </c:extLst>
        </c:ser>
        <c:ser>
          <c:idx val="3"/>
          <c:order val="3"/>
          <c:tx>
            <c:strRef>
              <c:f>Sheet11!$E$3:$E$4</c:f>
              <c:strCache>
                <c:ptCount val="1"/>
                <c:pt idx="0">
                  <c:v>Recent Customer</c:v>
                </c:pt>
              </c:strCache>
            </c:strRef>
          </c:tx>
          <c:spPr>
            <a:solidFill>
              <a:schemeClr val="accent4"/>
            </a:solidFill>
            <a:ln>
              <a:noFill/>
            </a:ln>
            <a:effectLst/>
          </c:spPr>
          <c:invertIfNegative val="0"/>
          <c:cat>
            <c:strRef>
              <c:f>Sheet11!$A$5:$A$14</c:f>
              <c:strCache>
                <c:ptCount val="9"/>
                <c:pt idx="0">
                  <c:v>Argiculture</c:v>
                </c:pt>
                <c:pt idx="1">
                  <c:v>Entertainment</c:v>
                </c:pt>
                <c:pt idx="2">
                  <c:v>Financial Services</c:v>
                </c:pt>
                <c:pt idx="3">
                  <c:v>Health</c:v>
                </c:pt>
                <c:pt idx="4">
                  <c:v>IT</c:v>
                </c:pt>
                <c:pt idx="5">
                  <c:v>Manufacturing</c:v>
                </c:pt>
                <c:pt idx="6">
                  <c:v>Property</c:v>
                </c:pt>
                <c:pt idx="7">
                  <c:v>Retail</c:v>
                </c:pt>
                <c:pt idx="8">
                  <c:v>Telecommunications</c:v>
                </c:pt>
              </c:strCache>
            </c:strRef>
          </c:cat>
          <c:val>
            <c:numRef>
              <c:f>Sheet11!$E$5:$E$14</c:f>
              <c:numCache>
                <c:formatCode>General</c:formatCode>
                <c:ptCount val="9"/>
                <c:pt idx="0">
                  <c:v>10</c:v>
                </c:pt>
                <c:pt idx="1">
                  <c:v>15</c:v>
                </c:pt>
                <c:pt idx="2">
                  <c:v>73</c:v>
                </c:pt>
                <c:pt idx="3">
                  <c:v>59</c:v>
                </c:pt>
                <c:pt idx="4">
                  <c:v>21</c:v>
                </c:pt>
                <c:pt idx="5">
                  <c:v>72</c:v>
                </c:pt>
                <c:pt idx="6">
                  <c:v>24</c:v>
                </c:pt>
                <c:pt idx="7">
                  <c:v>30</c:v>
                </c:pt>
                <c:pt idx="8">
                  <c:v>9</c:v>
                </c:pt>
              </c:numCache>
            </c:numRef>
          </c:val>
          <c:extLst>
            <c:ext xmlns:c16="http://schemas.microsoft.com/office/drawing/2014/chart" uri="{C3380CC4-5D6E-409C-BE32-E72D297353CC}">
              <c16:uniqueId val="{00000003-3691-4341-BE56-63A17780BB28}"/>
            </c:ext>
          </c:extLst>
        </c:ser>
        <c:dLbls>
          <c:showLegendKey val="0"/>
          <c:showVal val="0"/>
          <c:showCatName val="0"/>
          <c:showSerName val="0"/>
          <c:showPercent val="0"/>
          <c:showBubbleSize val="0"/>
        </c:dLbls>
        <c:gapWidth val="219"/>
        <c:axId val="1846835424"/>
        <c:axId val="1846833024"/>
      </c:barChart>
      <c:catAx>
        <c:axId val="184683542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Industry Category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833024"/>
        <c:crosses val="autoZero"/>
        <c:auto val="1"/>
        <c:lblAlgn val="ctr"/>
        <c:lblOffset val="100"/>
        <c:noMultiLvlLbl val="0"/>
      </c:catAx>
      <c:valAx>
        <c:axId val="18468330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Number of Customers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6835424"/>
        <c:crosses val="autoZero"/>
        <c:crossBetween val="between"/>
      </c:valAx>
      <c:spPr>
        <a:noFill/>
        <a:ln>
          <a:noFill/>
        </a:ln>
        <a:effectLst/>
      </c:spPr>
    </c:plotArea>
    <c:legend>
      <c:legendPos val="r"/>
      <c:layout>
        <c:manualLayout>
          <c:xMode val="edge"/>
          <c:yMode val="edge"/>
          <c:x val="0.7581517935258093"/>
          <c:y val="0.11875437445319335"/>
          <c:w val="0.24184820647419067"/>
          <c:h val="0.3370282881306504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0.86806</cdr:x>
      <cdr:y>0.21991</cdr:y>
    </cdr:from>
    <cdr:to>
      <cdr:x>0.96111</cdr:x>
      <cdr:y>0.78241</cdr:y>
    </cdr:to>
    <cdr:sp macro="" textlink="">
      <cdr:nvSpPr>
        <cdr:cNvPr id="2" name="TextBox 1">
          <a:extLst xmlns:a="http://schemas.openxmlformats.org/drawingml/2006/main">
            <a:ext uri="{FF2B5EF4-FFF2-40B4-BE49-F238E27FC236}">
              <a16:creationId xmlns:a16="http://schemas.microsoft.com/office/drawing/2014/main" id="{2C23F41E-C921-E789-5D2B-D88949C6C6A8}"/>
            </a:ext>
          </a:extLst>
        </cdr:cNvPr>
        <cdr:cNvSpPr txBox="1"/>
      </cdr:nvSpPr>
      <cdr:spPr>
        <a:xfrm xmlns:a="http://schemas.openxmlformats.org/drawingml/2006/main">
          <a:off x="3968750" y="603250"/>
          <a:ext cx="425450" cy="1543050"/>
        </a:xfrm>
        <a:prstGeom xmlns:a="http://schemas.openxmlformats.org/drawingml/2006/main" prst="rect">
          <a:avLst/>
        </a:prstGeom>
        <a:solidFill xmlns:a="http://schemas.openxmlformats.org/drawingml/2006/main">
          <a:schemeClr val="tx2">
            <a:lumMod val="20000"/>
            <a:lumOff val="80000"/>
          </a:schemeClr>
        </a:solidFill>
        <a:ln xmlns:a="http://schemas.openxmlformats.org/drawingml/2006/main" w="12700" cap="flat">
          <a:noFill/>
          <a:miter lim="400000"/>
        </a:ln>
        <a:effectLst xmlns:a="http://schemas.openxmlformats.org/drawingml/2006/main"/>
        <a:sp3d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none"/>
      </cdr:style>
      <cdr:txBody>
        <a:bodyPr xmlns:a="http://schemas.openxmlformats.org/drawingml/2006/main" rot="0" spcFirstLastPara="1" vertOverflow="clip" horzOverflow="overflow" vert="horz" wrap="square" lIns="0" tIns="0" rIns="0" bIns="0" numCol="1" spcCol="38100" rtlCol="0" anchor="t">
          <a:spAutoFit/>
        </a:bodyPr>
        <a:lstStyle xmlns:a="http://schemas.openxmlformats.org/drawingml/2006/main"/>
        <a:p xmlns:a="http://schemas.openxmlformats.org/drawingml/2006/main">
          <a:pPr marL="0" marR="0" indent="0" algn="l" defTabSz="914400" rtl="0" fontAlgn="auto" latinLnBrk="0" hangingPunct="0">
            <a:lnSpc>
              <a:spcPct val="100000"/>
            </a:lnSpc>
            <a:spcBef>
              <a:spcPts val="0"/>
            </a:spcBef>
            <a:spcAft>
              <a:spcPts val="0"/>
            </a:spcAft>
            <a:buClrTx/>
            <a:buSzTx/>
            <a:buFontTx/>
            <a:buNone/>
            <a:tabLst/>
          </a:pPr>
          <a:endParaRPr kumimoji="0" lang="en-IN" sz="1100" b="0" i="0" u="none" strike="noStrike" cap="none" spc="0" normalizeH="0" baseline="0">
            <a:ln>
              <a:noFill/>
            </a:ln>
            <a:solidFill>
              <a:srgbClr val="000000"/>
            </a:solidFill>
            <a:effectLst/>
            <a:uFillTx/>
            <a:latin typeface="Cambria"/>
            <a:ea typeface="Cambria"/>
            <a:cs typeface="Cambria"/>
            <a:sym typeface="Cambria"/>
          </a:endParaRPr>
        </a:p>
      </cdr:txBody>
    </cdr:sp>
  </cdr:relSizeAnchor>
  <cdr:relSizeAnchor xmlns:cdr="http://schemas.openxmlformats.org/drawingml/2006/chartDrawing">
    <cdr:from>
      <cdr:x>0.20972</cdr:x>
      <cdr:y>0.82407</cdr:y>
    </cdr:from>
    <cdr:to>
      <cdr:x>0.2875</cdr:x>
      <cdr:y>0.87339</cdr:y>
    </cdr:to>
    <cdr:sp macro="" textlink="">
      <cdr:nvSpPr>
        <cdr:cNvPr id="3" name="TextBox 2">
          <a:extLst xmlns:a="http://schemas.openxmlformats.org/drawingml/2006/main">
            <a:ext uri="{FF2B5EF4-FFF2-40B4-BE49-F238E27FC236}">
              <a16:creationId xmlns:a16="http://schemas.microsoft.com/office/drawing/2014/main" id="{7C000D42-B30F-9102-DB74-A5993A5A6CF4}"/>
            </a:ext>
          </a:extLst>
        </cdr:cNvPr>
        <cdr:cNvSpPr txBox="1"/>
      </cdr:nvSpPr>
      <cdr:spPr>
        <a:xfrm xmlns:a="http://schemas.openxmlformats.org/drawingml/2006/main">
          <a:off x="958850" y="2260600"/>
          <a:ext cx="355600" cy="135293"/>
        </a:xfrm>
        <a:prstGeom xmlns:a="http://schemas.openxmlformats.org/drawingml/2006/main" prst="rect">
          <a:avLst/>
        </a:prstGeom>
        <a:noFill xmlns:a="http://schemas.openxmlformats.org/drawingml/2006/main"/>
        <a:ln xmlns:a="http://schemas.openxmlformats.org/drawingml/2006/main" w="12700" cap="flat">
          <a:noFill/>
          <a:miter lim="400000"/>
        </a:ln>
        <a:effectLst xmlns:a="http://schemas.openxmlformats.org/drawingml/2006/main"/>
        <a:sp3d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none"/>
      </cdr:style>
      <cdr:txBody>
        <a:bodyPr xmlns:a="http://schemas.openxmlformats.org/drawingml/2006/main" rot="0" spcFirstLastPara="1" vertOverflow="clip" horzOverflow="overflow" vert="horz" wrap="square" lIns="0" tIns="0" rIns="0" bIns="0" numCol="1" spcCol="38100" rtlCol="0" anchor="t">
          <a:spAutoFit/>
        </a:bodyPr>
        <a:lstStyle xmlns:a="http://schemas.openxmlformats.org/drawingml/2006/main"/>
        <a:p xmlns:a="http://schemas.openxmlformats.org/drawingml/2006/main">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a:ln>
                <a:noFill/>
              </a:ln>
              <a:solidFill>
                <a:srgbClr val="000000"/>
              </a:solidFill>
              <a:effectLst/>
              <a:uFillTx/>
              <a:latin typeface="Cambria"/>
              <a:ea typeface="Cambria"/>
              <a:cs typeface="Cambria"/>
              <a:sym typeface="Cambria"/>
            </a:rPr>
            <a:t>20-30</a:t>
          </a:r>
        </a:p>
      </cdr:txBody>
    </cdr:sp>
  </cdr:relSizeAnchor>
  <cdr:relSizeAnchor xmlns:cdr="http://schemas.openxmlformats.org/drawingml/2006/chartDrawing">
    <cdr:from>
      <cdr:x>0.29028</cdr:x>
      <cdr:y>0.82407</cdr:y>
    </cdr:from>
    <cdr:to>
      <cdr:x>0.36806</cdr:x>
      <cdr:y>0.87339</cdr:y>
    </cdr:to>
    <cdr:sp macro="" textlink="">
      <cdr:nvSpPr>
        <cdr:cNvPr id="4" name="TextBox 1">
          <a:extLst xmlns:a="http://schemas.openxmlformats.org/drawingml/2006/main">
            <a:ext uri="{FF2B5EF4-FFF2-40B4-BE49-F238E27FC236}">
              <a16:creationId xmlns:a16="http://schemas.microsoft.com/office/drawing/2014/main" id="{349CDCDC-9AC5-C9C1-6F9B-42BBB69BAE25}"/>
            </a:ext>
          </a:extLst>
        </cdr:cNvPr>
        <cdr:cNvSpPr txBox="1"/>
      </cdr:nvSpPr>
      <cdr:spPr>
        <a:xfrm xmlns:a="http://schemas.openxmlformats.org/drawingml/2006/main">
          <a:off x="1327150" y="2260600"/>
          <a:ext cx="355600" cy="135293"/>
        </a:xfrm>
        <a:prstGeom xmlns:a="http://schemas.openxmlformats.org/drawingml/2006/main" prst="rect">
          <a:avLst/>
        </a:prstGeom>
        <a:noFill xmlns:a="http://schemas.openxmlformats.org/drawingml/2006/main"/>
        <a:ln xmlns:a="http://schemas.openxmlformats.org/drawingml/2006/main" w="12700" cap="flat">
          <a:noFill/>
          <a:miter lim="400000"/>
        </a:ln>
        <a:effectLst xmlns:a="http://schemas.openxmlformats.org/drawingml/2006/main"/>
        <a:sp3d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none"/>
      </cdr:style>
      <cdr:txBody>
        <a:bodyPr xmlns:a="http://schemas.openxmlformats.org/drawingml/2006/main" rot="0" spcFirstLastPara="1" vert="horz" wrap="square" lIns="0" tIns="0" rIns="0" bIns="0" numCol="1" spcCol="38100" rtlCol="0" anchor="t">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a:ln>
                <a:noFill/>
              </a:ln>
              <a:solidFill>
                <a:srgbClr val="000000"/>
              </a:solidFill>
              <a:effectLst/>
              <a:uFillTx/>
              <a:latin typeface="Cambria"/>
              <a:ea typeface="Cambria"/>
              <a:cs typeface="Cambria"/>
              <a:sym typeface="Cambria"/>
            </a:rPr>
            <a:t>30-40</a:t>
          </a:r>
        </a:p>
      </cdr:txBody>
    </cdr:sp>
  </cdr:relSizeAnchor>
  <cdr:relSizeAnchor xmlns:cdr="http://schemas.openxmlformats.org/drawingml/2006/chartDrawing">
    <cdr:from>
      <cdr:x>0.36528</cdr:x>
      <cdr:y>0.82407</cdr:y>
    </cdr:from>
    <cdr:to>
      <cdr:x>0.44306</cdr:x>
      <cdr:y>0.87339</cdr:y>
    </cdr:to>
    <cdr:sp macro="" textlink="">
      <cdr:nvSpPr>
        <cdr:cNvPr id="5" name="TextBox 1">
          <a:extLst xmlns:a="http://schemas.openxmlformats.org/drawingml/2006/main">
            <a:ext uri="{FF2B5EF4-FFF2-40B4-BE49-F238E27FC236}">
              <a16:creationId xmlns:a16="http://schemas.microsoft.com/office/drawing/2014/main" id="{349CDCDC-9AC5-C9C1-6F9B-42BBB69BAE25}"/>
            </a:ext>
          </a:extLst>
        </cdr:cNvPr>
        <cdr:cNvSpPr txBox="1"/>
      </cdr:nvSpPr>
      <cdr:spPr>
        <a:xfrm xmlns:a="http://schemas.openxmlformats.org/drawingml/2006/main">
          <a:off x="1670050" y="2260600"/>
          <a:ext cx="355600" cy="135293"/>
        </a:xfrm>
        <a:prstGeom xmlns:a="http://schemas.openxmlformats.org/drawingml/2006/main" prst="rect">
          <a:avLst/>
        </a:prstGeom>
        <a:noFill xmlns:a="http://schemas.openxmlformats.org/drawingml/2006/main"/>
        <a:ln xmlns:a="http://schemas.openxmlformats.org/drawingml/2006/main" w="12700" cap="flat">
          <a:noFill/>
          <a:miter lim="400000"/>
        </a:ln>
        <a:effectLst xmlns:a="http://schemas.openxmlformats.org/drawingml/2006/main"/>
        <a:sp3d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none"/>
      </cdr:style>
      <cdr:txBody>
        <a:bodyPr xmlns:a="http://schemas.openxmlformats.org/drawingml/2006/main" rot="0" spcFirstLastPara="1" vert="horz" wrap="square" lIns="0" tIns="0" rIns="0" bIns="0" numCol="1" spcCol="38100" rtlCol="0" anchor="t">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a:ln>
                <a:noFill/>
              </a:ln>
              <a:solidFill>
                <a:srgbClr val="000000"/>
              </a:solidFill>
              <a:effectLst/>
              <a:uFillTx/>
              <a:latin typeface="Cambria"/>
              <a:ea typeface="Cambria"/>
              <a:cs typeface="Cambria"/>
              <a:sym typeface="Cambria"/>
            </a:rPr>
            <a:t>40-50</a:t>
          </a:r>
        </a:p>
      </cdr:txBody>
    </cdr:sp>
  </cdr:relSizeAnchor>
  <cdr:relSizeAnchor xmlns:cdr="http://schemas.openxmlformats.org/drawingml/2006/chartDrawing">
    <cdr:from>
      <cdr:x>0.48298</cdr:x>
      <cdr:y>0.81944</cdr:y>
    </cdr:from>
    <cdr:to>
      <cdr:x>0.56354</cdr:x>
      <cdr:y>0.88426</cdr:y>
    </cdr:to>
    <cdr:sp macro="" textlink="">
      <cdr:nvSpPr>
        <cdr:cNvPr id="7" name="TextBox 6">
          <a:extLst xmlns:a="http://schemas.openxmlformats.org/drawingml/2006/main">
            <a:ext uri="{FF2B5EF4-FFF2-40B4-BE49-F238E27FC236}">
              <a16:creationId xmlns:a16="http://schemas.microsoft.com/office/drawing/2014/main" id="{E466047F-60C3-43D3-17BA-979BC3744BAC}"/>
            </a:ext>
          </a:extLst>
        </cdr:cNvPr>
        <cdr:cNvSpPr txBox="1"/>
      </cdr:nvSpPr>
      <cdr:spPr>
        <a:xfrm xmlns:a="http://schemas.openxmlformats.org/drawingml/2006/main">
          <a:off x="2208180" y="2247888"/>
          <a:ext cx="368320" cy="177814"/>
        </a:xfrm>
        <a:prstGeom xmlns:a="http://schemas.openxmlformats.org/drawingml/2006/main" prst="rect">
          <a:avLst/>
        </a:prstGeom>
        <a:solidFill xmlns:a="http://schemas.openxmlformats.org/drawingml/2006/main">
          <a:schemeClr val="tx2">
            <a:lumMod val="20000"/>
            <a:lumOff val="80000"/>
          </a:schemeClr>
        </a:solidFill>
        <a:ln xmlns:a="http://schemas.openxmlformats.org/drawingml/2006/main" w="12700" cap="flat">
          <a:noFill/>
          <a:miter lim="400000"/>
        </a:ln>
        <a:effectLst xmlns:a="http://schemas.openxmlformats.org/drawingml/2006/main"/>
        <a:sp3d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none"/>
      </cdr:style>
      <cdr:txBody>
        <a:bodyPr xmlns:a="http://schemas.openxmlformats.org/drawingml/2006/main" rot="0" spcFirstLastPara="1" vertOverflow="clip" horzOverflow="overflow" vert="horz" wrap="square" lIns="0" tIns="0" rIns="0" bIns="0" numCol="1" spcCol="38100" rtlCol="0" anchor="t">
          <a:spAutoFit/>
        </a:bodyPr>
        <a:lstStyle xmlns:a="http://schemas.openxmlformats.org/drawingml/2006/main"/>
        <a:p xmlns:a="http://schemas.openxmlformats.org/drawingml/2006/main">
          <a:pPr marL="0" marR="0" indent="0" algn="l" defTabSz="914400" rtl="0" fontAlgn="auto" latinLnBrk="0" hangingPunct="0">
            <a:lnSpc>
              <a:spcPct val="100000"/>
            </a:lnSpc>
            <a:spcBef>
              <a:spcPts val="0"/>
            </a:spcBef>
            <a:spcAft>
              <a:spcPts val="0"/>
            </a:spcAft>
            <a:buClrTx/>
            <a:buSzTx/>
            <a:buFontTx/>
            <a:buNone/>
            <a:tabLst/>
          </a:pPr>
          <a:endParaRPr kumimoji="0" lang="en-IN" sz="1100" b="0" i="0" u="none" strike="noStrike" cap="none" spc="0" normalizeH="0" baseline="0">
            <a:ln>
              <a:noFill/>
            </a:ln>
            <a:solidFill>
              <a:srgbClr val="000000"/>
            </a:solidFill>
            <a:effectLst/>
            <a:uFillTx/>
            <a:latin typeface="Cambria"/>
            <a:ea typeface="Cambria"/>
            <a:cs typeface="Cambria"/>
            <a:sym typeface="Cambria"/>
          </a:endParaRPr>
        </a:p>
      </cdr:txBody>
    </cdr:sp>
  </cdr:relSizeAnchor>
  <cdr:relSizeAnchor xmlns:cdr="http://schemas.openxmlformats.org/drawingml/2006/chartDrawing">
    <cdr:from>
      <cdr:x>0.44583</cdr:x>
      <cdr:y>0.82407</cdr:y>
    </cdr:from>
    <cdr:to>
      <cdr:x>0.52361</cdr:x>
      <cdr:y>0.87339</cdr:y>
    </cdr:to>
    <cdr:sp macro="" textlink="">
      <cdr:nvSpPr>
        <cdr:cNvPr id="6" name="TextBox 1">
          <a:extLst xmlns:a="http://schemas.openxmlformats.org/drawingml/2006/main">
            <a:ext uri="{FF2B5EF4-FFF2-40B4-BE49-F238E27FC236}">
              <a16:creationId xmlns:a16="http://schemas.microsoft.com/office/drawing/2014/main" id="{FFDA6505-EF4E-FD4A-6660-7ABB3FEF71E6}"/>
            </a:ext>
          </a:extLst>
        </cdr:cNvPr>
        <cdr:cNvSpPr txBox="1"/>
      </cdr:nvSpPr>
      <cdr:spPr>
        <a:xfrm xmlns:a="http://schemas.openxmlformats.org/drawingml/2006/main">
          <a:off x="2038350" y="2260600"/>
          <a:ext cx="355600" cy="135293"/>
        </a:xfrm>
        <a:prstGeom xmlns:a="http://schemas.openxmlformats.org/drawingml/2006/main" prst="rect">
          <a:avLst/>
        </a:prstGeom>
        <a:noFill xmlns:a="http://schemas.openxmlformats.org/drawingml/2006/main"/>
        <a:ln xmlns:a="http://schemas.openxmlformats.org/drawingml/2006/main" w="12700" cap="flat">
          <a:noFill/>
          <a:miter lim="400000"/>
        </a:ln>
        <a:effectLst xmlns:a="http://schemas.openxmlformats.org/drawingml/2006/main"/>
        <a:sp3d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none"/>
      </cdr:style>
      <cdr:txBody>
        <a:bodyPr xmlns:a="http://schemas.openxmlformats.org/drawingml/2006/main" rot="0" spcFirstLastPara="1" vert="horz" wrap="square" lIns="0" tIns="0" rIns="0" bIns="0" numCol="1" spcCol="38100" rtlCol="0" anchor="t">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a:ln>
                <a:noFill/>
              </a:ln>
              <a:solidFill>
                <a:srgbClr val="000000"/>
              </a:solidFill>
              <a:effectLst/>
              <a:uFillTx/>
              <a:latin typeface="Cambria"/>
              <a:ea typeface="Cambria"/>
              <a:cs typeface="Cambria"/>
              <a:sym typeface="Cambria"/>
            </a:rPr>
            <a:t>50-60</a:t>
          </a:r>
        </a:p>
      </cdr:txBody>
    </cdr:sp>
  </cdr:relSizeAnchor>
  <cdr:relSizeAnchor xmlns:cdr="http://schemas.openxmlformats.org/drawingml/2006/chartDrawing">
    <cdr:from>
      <cdr:x>0.51944</cdr:x>
      <cdr:y>0.82407</cdr:y>
    </cdr:from>
    <cdr:to>
      <cdr:x>0.59722</cdr:x>
      <cdr:y>0.87339</cdr:y>
    </cdr:to>
    <cdr:sp macro="" textlink="">
      <cdr:nvSpPr>
        <cdr:cNvPr id="8" name="TextBox 1">
          <a:extLst xmlns:a="http://schemas.openxmlformats.org/drawingml/2006/main">
            <a:ext uri="{FF2B5EF4-FFF2-40B4-BE49-F238E27FC236}">
              <a16:creationId xmlns:a16="http://schemas.microsoft.com/office/drawing/2014/main" id="{EE6FE5BC-B0C1-2F2C-AD0F-DFE59FF123EB}"/>
            </a:ext>
          </a:extLst>
        </cdr:cNvPr>
        <cdr:cNvSpPr txBox="1"/>
      </cdr:nvSpPr>
      <cdr:spPr>
        <a:xfrm xmlns:a="http://schemas.openxmlformats.org/drawingml/2006/main">
          <a:off x="2374900" y="2260600"/>
          <a:ext cx="355600" cy="135293"/>
        </a:xfrm>
        <a:prstGeom xmlns:a="http://schemas.openxmlformats.org/drawingml/2006/main" prst="rect">
          <a:avLst/>
        </a:prstGeom>
        <a:noFill xmlns:a="http://schemas.openxmlformats.org/drawingml/2006/main"/>
        <a:ln xmlns:a="http://schemas.openxmlformats.org/drawingml/2006/main" w="12700" cap="flat">
          <a:noFill/>
          <a:miter lim="400000"/>
        </a:ln>
        <a:effectLst xmlns:a="http://schemas.openxmlformats.org/drawingml/2006/main"/>
        <a:sp3d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none"/>
      </cdr:style>
      <cdr:txBody>
        <a:bodyPr xmlns:a="http://schemas.openxmlformats.org/drawingml/2006/main" rot="0" spcFirstLastPara="1" vert="horz" wrap="square" lIns="0" tIns="0" rIns="0" bIns="0" numCol="1" spcCol="38100" rtlCol="0" anchor="t">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a:ln>
                <a:noFill/>
              </a:ln>
              <a:solidFill>
                <a:srgbClr val="000000"/>
              </a:solidFill>
              <a:effectLst/>
              <a:uFillTx/>
              <a:latin typeface="Cambria"/>
              <a:ea typeface="Cambria"/>
              <a:cs typeface="Cambria"/>
              <a:sym typeface="Cambria"/>
            </a:rPr>
            <a:t>60-70</a:t>
          </a:r>
        </a:p>
      </cdr:txBody>
    </cdr:sp>
  </cdr:relSizeAnchor>
  <cdr:relSizeAnchor xmlns:cdr="http://schemas.openxmlformats.org/drawingml/2006/chartDrawing">
    <cdr:from>
      <cdr:x>0.59306</cdr:x>
      <cdr:y>0.82407</cdr:y>
    </cdr:from>
    <cdr:to>
      <cdr:x>0.67083</cdr:x>
      <cdr:y>0.87339</cdr:y>
    </cdr:to>
    <cdr:sp macro="" textlink="">
      <cdr:nvSpPr>
        <cdr:cNvPr id="9" name="TextBox 1">
          <a:extLst xmlns:a="http://schemas.openxmlformats.org/drawingml/2006/main">
            <a:ext uri="{FF2B5EF4-FFF2-40B4-BE49-F238E27FC236}">
              <a16:creationId xmlns:a16="http://schemas.microsoft.com/office/drawing/2014/main" id="{78D7B693-3DE4-7EF3-6FCD-4548D89CA578}"/>
            </a:ext>
          </a:extLst>
        </cdr:cNvPr>
        <cdr:cNvSpPr txBox="1"/>
      </cdr:nvSpPr>
      <cdr:spPr>
        <a:xfrm xmlns:a="http://schemas.openxmlformats.org/drawingml/2006/main">
          <a:off x="2711450" y="2260600"/>
          <a:ext cx="355600" cy="135293"/>
        </a:xfrm>
        <a:prstGeom xmlns:a="http://schemas.openxmlformats.org/drawingml/2006/main" prst="rect">
          <a:avLst/>
        </a:prstGeom>
        <a:noFill xmlns:a="http://schemas.openxmlformats.org/drawingml/2006/main"/>
        <a:ln xmlns:a="http://schemas.openxmlformats.org/drawingml/2006/main" w="12700" cap="flat">
          <a:noFill/>
          <a:miter lim="400000"/>
        </a:ln>
        <a:effectLst xmlns:a="http://schemas.openxmlformats.org/drawingml/2006/main"/>
        <a:sp3d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none"/>
      </cdr:style>
      <cdr:txBody>
        <a:bodyPr xmlns:a="http://schemas.openxmlformats.org/drawingml/2006/main" rot="0" spcFirstLastPara="1" vert="horz" wrap="square" lIns="0" tIns="0" rIns="0" bIns="0" numCol="1" spcCol="38100" rtlCol="0" anchor="t">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a:ln>
                <a:noFill/>
              </a:ln>
              <a:solidFill>
                <a:srgbClr val="000000"/>
              </a:solidFill>
              <a:effectLst/>
              <a:uFillTx/>
              <a:latin typeface="Cambria"/>
              <a:ea typeface="Cambria"/>
              <a:cs typeface="Cambria"/>
              <a:sym typeface="Cambria"/>
            </a:rPr>
            <a:t>70-80</a:t>
          </a:r>
        </a:p>
      </cdr:txBody>
    </cdr:sp>
  </cdr:relSizeAnchor>
  <cdr:relSizeAnchor xmlns:cdr="http://schemas.openxmlformats.org/drawingml/2006/chartDrawing">
    <cdr:from>
      <cdr:x>0.66944</cdr:x>
      <cdr:y>0.82407</cdr:y>
    </cdr:from>
    <cdr:to>
      <cdr:x>0.74722</cdr:x>
      <cdr:y>0.87339</cdr:y>
    </cdr:to>
    <cdr:sp macro="" textlink="">
      <cdr:nvSpPr>
        <cdr:cNvPr id="10" name="TextBox 1">
          <a:extLst xmlns:a="http://schemas.openxmlformats.org/drawingml/2006/main">
            <a:ext uri="{FF2B5EF4-FFF2-40B4-BE49-F238E27FC236}">
              <a16:creationId xmlns:a16="http://schemas.microsoft.com/office/drawing/2014/main" id="{78D7B693-3DE4-7EF3-6FCD-4548D89CA578}"/>
            </a:ext>
          </a:extLst>
        </cdr:cNvPr>
        <cdr:cNvSpPr txBox="1"/>
      </cdr:nvSpPr>
      <cdr:spPr>
        <a:xfrm xmlns:a="http://schemas.openxmlformats.org/drawingml/2006/main">
          <a:off x="3060700" y="2260600"/>
          <a:ext cx="355600" cy="135293"/>
        </a:xfrm>
        <a:prstGeom xmlns:a="http://schemas.openxmlformats.org/drawingml/2006/main" prst="rect">
          <a:avLst/>
        </a:prstGeom>
        <a:noFill xmlns:a="http://schemas.openxmlformats.org/drawingml/2006/main"/>
        <a:ln xmlns:a="http://schemas.openxmlformats.org/drawingml/2006/main" w="12700" cap="flat">
          <a:noFill/>
          <a:miter lim="400000"/>
        </a:ln>
        <a:effectLst xmlns:a="http://schemas.openxmlformats.org/drawingml/2006/main"/>
        <a:sp3d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none"/>
      </cdr:style>
      <cdr:txBody>
        <a:bodyPr xmlns:a="http://schemas.openxmlformats.org/drawingml/2006/main" rot="0" spcFirstLastPara="1" vert="horz" wrap="square" lIns="0" tIns="0" rIns="0" bIns="0" numCol="1" spcCol="38100" rtlCol="0" anchor="t">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a:ln>
                <a:noFill/>
              </a:ln>
              <a:solidFill>
                <a:srgbClr val="000000"/>
              </a:solidFill>
              <a:effectLst/>
              <a:uFillTx/>
              <a:latin typeface="Cambria"/>
              <a:ea typeface="Cambria"/>
              <a:cs typeface="Cambria"/>
              <a:sym typeface="Cambria"/>
            </a:rPr>
            <a:t>80-90</a:t>
          </a:r>
        </a:p>
      </cdr:txBody>
    </cdr:sp>
  </cdr:relSizeAnchor>
  <cdr:relSizeAnchor xmlns:cdr="http://schemas.openxmlformats.org/drawingml/2006/chartDrawing">
    <cdr:from>
      <cdr:x>0.75</cdr:x>
      <cdr:y>0.82176</cdr:y>
    </cdr:from>
    <cdr:to>
      <cdr:x>0.83889</cdr:x>
      <cdr:y>0.87108</cdr:y>
    </cdr:to>
    <cdr:sp macro="" textlink="">
      <cdr:nvSpPr>
        <cdr:cNvPr id="11" name="TextBox 1">
          <a:extLst xmlns:a="http://schemas.openxmlformats.org/drawingml/2006/main">
            <a:ext uri="{FF2B5EF4-FFF2-40B4-BE49-F238E27FC236}">
              <a16:creationId xmlns:a16="http://schemas.microsoft.com/office/drawing/2014/main" id="{78D7B693-3DE4-7EF3-6FCD-4548D89CA578}"/>
            </a:ext>
          </a:extLst>
        </cdr:cNvPr>
        <cdr:cNvSpPr txBox="1"/>
      </cdr:nvSpPr>
      <cdr:spPr>
        <a:xfrm xmlns:a="http://schemas.openxmlformats.org/drawingml/2006/main">
          <a:off x="3429000" y="2254251"/>
          <a:ext cx="406400" cy="135293"/>
        </a:xfrm>
        <a:prstGeom xmlns:a="http://schemas.openxmlformats.org/drawingml/2006/main" prst="rect">
          <a:avLst/>
        </a:prstGeom>
        <a:noFill xmlns:a="http://schemas.openxmlformats.org/drawingml/2006/main"/>
        <a:ln xmlns:a="http://schemas.openxmlformats.org/drawingml/2006/main" w="12700" cap="flat">
          <a:noFill/>
          <a:miter lim="400000"/>
        </a:ln>
        <a:effectLst xmlns:a="http://schemas.openxmlformats.org/drawingml/2006/main"/>
        <a:sp3d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none"/>
      </cdr:style>
      <cdr:txBody>
        <a:bodyPr xmlns:a="http://schemas.openxmlformats.org/drawingml/2006/main" rot="0" spcFirstLastPara="1" vert="horz" wrap="square" lIns="0" tIns="0" rIns="0" bIns="0" numCol="1" spcCol="38100" rtlCol="0" anchor="t">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indent="0" algn="l"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a:ln>
                <a:noFill/>
              </a:ln>
              <a:solidFill>
                <a:srgbClr val="000000"/>
              </a:solidFill>
              <a:effectLst/>
              <a:uFillTx/>
              <a:latin typeface="Cambria"/>
              <a:ea typeface="Cambria"/>
              <a:cs typeface="Cambria"/>
              <a:sym typeface="Cambria"/>
            </a:rPr>
            <a:t>90-100</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IN" dirty="0"/>
              <a:t>S </a:t>
            </a:r>
            <a:r>
              <a:rPr lang="en-IN" dirty="0" err="1"/>
              <a:t>S</a:t>
            </a:r>
            <a:r>
              <a:rPr lang="en-IN" dirty="0"/>
              <a:t> Mallick &amp; Team</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TextBox 2">
            <a:extLst>
              <a:ext uri="{FF2B5EF4-FFF2-40B4-BE49-F238E27FC236}">
                <a16:creationId xmlns:a16="http://schemas.microsoft.com/office/drawing/2014/main" id="{57E33D62-B2A1-BDED-F5AF-DE80D81640F8}"/>
              </a:ext>
            </a:extLst>
          </p:cNvPr>
          <p:cNvSpPr txBox="1"/>
          <p:nvPr/>
        </p:nvSpPr>
        <p:spPr>
          <a:xfrm>
            <a:off x="205025" y="1153240"/>
            <a:ext cx="8565600" cy="3416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Wingdings" panose="05000000000000000000" pitchFamily="2" charset="2"/>
              <a:buChar char="q"/>
            </a:pPr>
            <a:r>
              <a:rPr lang="en-IN" sz="1800" dirty="0">
                <a:latin typeface="Open Sans"/>
                <a:ea typeface="Open Sans"/>
                <a:cs typeface="Open Sans"/>
                <a:sym typeface="Open Sans"/>
              </a:rPr>
              <a:t>A new feature recency has been created for storing the time elapsed since the last purchase </a:t>
            </a:r>
          </a:p>
          <a:p>
            <a:pPr marL="285750" indent="-285750">
              <a:buFont typeface="Wingdings" panose="05000000000000000000" pitchFamily="2" charset="2"/>
              <a:buChar char="q"/>
            </a:pPr>
            <a:endParaRPr lang="en-IN" sz="1800" dirty="0">
              <a:latin typeface="Open Sans"/>
              <a:ea typeface="Open Sans"/>
              <a:cs typeface="Open Sans"/>
              <a:sym typeface="Open Sans"/>
            </a:endParaRPr>
          </a:p>
          <a:p>
            <a:pPr marL="285750" indent="-285750">
              <a:buFont typeface="Wingdings" panose="05000000000000000000" pitchFamily="2" charset="2"/>
              <a:buChar char="q"/>
            </a:pPr>
            <a:r>
              <a:rPr lang="en-IN" sz="1800" dirty="0">
                <a:latin typeface="Open Sans"/>
                <a:ea typeface="Open Sans"/>
                <a:cs typeface="Open Sans"/>
                <a:sym typeface="Open Sans"/>
              </a:rPr>
              <a:t>Minimum of Recency, Count of product ID and sum of profit values have been calculated for each customer ID</a:t>
            </a:r>
          </a:p>
          <a:p>
            <a:pPr marL="285750" indent="-285750">
              <a:buFont typeface="Wingdings" panose="05000000000000000000" pitchFamily="2" charset="2"/>
              <a:buChar char="q"/>
            </a:pPr>
            <a:endParaRPr lang="en-IN" sz="1800" dirty="0">
              <a:latin typeface="Open Sans"/>
              <a:ea typeface="Open Sans"/>
              <a:cs typeface="Open Sans"/>
              <a:sym typeface="Open Sans"/>
            </a:endParaRPr>
          </a:p>
          <a:p>
            <a:pPr marL="285750" indent="-285750">
              <a:buFont typeface="Wingdings" panose="05000000000000000000" pitchFamily="2" charset="2"/>
              <a:buChar char="q"/>
            </a:pPr>
            <a:r>
              <a:rPr lang="en-IN" sz="1800" dirty="0">
                <a:latin typeface="Open Sans"/>
                <a:ea typeface="Open Sans"/>
                <a:cs typeface="Open Sans"/>
                <a:sym typeface="Open Sans"/>
              </a:rPr>
              <a:t>R score, F score and M score from 1 to 4 have been calculated by considering various quartiles.</a:t>
            </a:r>
          </a:p>
          <a:p>
            <a:endParaRPr lang="en-IN" sz="1800" dirty="0">
              <a:latin typeface="Open Sans"/>
              <a:ea typeface="Open Sans"/>
              <a:cs typeface="Open Sans"/>
              <a:sym typeface="Open Sans"/>
            </a:endParaRPr>
          </a:p>
          <a:p>
            <a:pPr marL="285750" indent="-285750">
              <a:buFont typeface="Wingdings" panose="05000000000000000000" pitchFamily="2" charset="2"/>
              <a:buChar char="q"/>
            </a:pPr>
            <a:r>
              <a:rPr lang="en-IN" sz="1800" dirty="0">
                <a:latin typeface="Open Sans"/>
                <a:ea typeface="Open Sans"/>
                <a:cs typeface="Open Sans"/>
                <a:sym typeface="Open Sans"/>
              </a:rPr>
              <a:t>RFM score calculated and assigned as per the quartiles</a:t>
            </a:r>
          </a:p>
          <a:p>
            <a:pPr marL="285750" indent="-285750">
              <a:buFont typeface="Wingdings" panose="05000000000000000000" pitchFamily="2" charset="2"/>
              <a:buChar char="q"/>
            </a:pPr>
            <a:endParaRPr lang="en-IN" sz="1800" dirty="0">
              <a:latin typeface="Open Sans"/>
              <a:ea typeface="Open Sans"/>
              <a:cs typeface="Open Sans"/>
              <a:sym typeface="Open Sans"/>
            </a:endParaRPr>
          </a:p>
          <a:p>
            <a:pPr marL="285750" indent="-285750">
              <a:buFont typeface="Wingdings" panose="05000000000000000000" pitchFamily="2" charset="2"/>
              <a:buChar char="q"/>
            </a:pPr>
            <a:r>
              <a:rPr lang="en-IN" sz="1800" dirty="0">
                <a:latin typeface="Open Sans"/>
                <a:ea typeface="Open Sans"/>
                <a:cs typeface="Open Sans"/>
                <a:sym typeface="Open Sans"/>
              </a:rPr>
              <a:t>Finally Customer segmentation has been done based on RFM score</a:t>
            </a:r>
          </a:p>
        </p:txBody>
      </p:sp>
    </p:spTree>
    <p:extLst>
      <p:ext uri="{BB962C8B-B14F-4D97-AF65-F5344CB8AC3E}">
        <p14:creationId xmlns:p14="http://schemas.microsoft.com/office/powerpoint/2010/main" val="49513665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Model </a:t>
            </a:r>
            <a:r>
              <a:rPr lang="en-IN" dirty="0"/>
              <a:t>Development</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4" name="Rectangle">
            <a:extLst>
              <a:ext uri="{FF2B5EF4-FFF2-40B4-BE49-F238E27FC236}">
                <a16:creationId xmlns:a16="http://schemas.microsoft.com/office/drawing/2014/main" id="{BF6FC1C0-8964-EE01-C7BE-5C0F5F56A1A0}"/>
              </a:ext>
            </a:extLst>
          </p:cNvPr>
          <p:cNvSpPr/>
          <p:nvPr/>
        </p:nvSpPr>
        <p:spPr>
          <a:xfrm>
            <a:off x="4198625" y="1325105"/>
            <a:ext cx="4572000" cy="3078217"/>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7" name="TextBox 6">
            <a:extLst>
              <a:ext uri="{FF2B5EF4-FFF2-40B4-BE49-F238E27FC236}">
                <a16:creationId xmlns:a16="http://schemas.microsoft.com/office/drawing/2014/main" id="{8F420829-D751-9088-579C-0447997C1B3D}"/>
              </a:ext>
            </a:extLst>
          </p:cNvPr>
          <p:cNvSpPr txBox="1"/>
          <p:nvPr/>
        </p:nvSpPr>
        <p:spPr>
          <a:xfrm>
            <a:off x="170778" y="852149"/>
            <a:ext cx="3791109" cy="40626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q"/>
              <a:tabLst/>
            </a:pPr>
            <a:r>
              <a:rPr lang="en-IN" sz="1600" dirty="0"/>
              <a:t>Champion customers have RFM score 444 that means most recent, frequent and high value purchase</a:t>
            </a: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q"/>
              <a:tabLst/>
            </a:pPr>
            <a:endParaRPr kumimoji="0" lang="en-IN" sz="1600" b="0" i="0" u="none" strike="noStrike" cap="none" spc="0" normalizeH="0" baseline="0" dirty="0">
              <a:ln>
                <a:noFill/>
              </a:ln>
              <a:solidFill>
                <a:srgbClr val="000000"/>
              </a:solidFill>
              <a:effectLst/>
              <a:uFillTx/>
              <a:latin typeface="+mn-lt"/>
              <a:ea typeface="+mn-ea"/>
              <a:cs typeface="+mn-cs"/>
              <a:sym typeface="Arial"/>
            </a:endParaRP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q"/>
              <a:tabLst/>
            </a:pPr>
            <a:r>
              <a:rPr lang="en-IN" sz="1600" dirty="0"/>
              <a:t>Similarly Loyal, Becoming loyal, Recent customer, Potential customer, Late bloomer, Loosing customer, High risk Customer, Almost lost customer, Evasive customer and lost customer have </a:t>
            </a:r>
            <a:r>
              <a:rPr lang="en-IN" sz="1800" dirty="0"/>
              <a:t>been</a:t>
            </a:r>
            <a:r>
              <a:rPr lang="en-IN" sz="1600" dirty="0"/>
              <a:t> found based on the RFM score in the order</a:t>
            </a: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q"/>
              <a:tabLst/>
            </a:pPr>
            <a:endParaRPr kumimoji="0" lang="en-IN" sz="1600" b="0" i="0" u="none" strike="noStrike" cap="none" spc="0" normalizeH="0" baseline="0" dirty="0">
              <a:ln>
                <a:noFill/>
              </a:ln>
              <a:solidFill>
                <a:srgbClr val="000000"/>
              </a:solidFill>
              <a:effectLst/>
              <a:uFillTx/>
              <a:latin typeface="+mn-lt"/>
              <a:ea typeface="+mn-ea"/>
              <a:cs typeface="+mn-cs"/>
              <a:sym typeface="Arial"/>
            </a:endParaRP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q"/>
              <a:tabLst/>
            </a:pPr>
            <a:r>
              <a:rPr lang="en-IN" sz="1600" dirty="0"/>
              <a:t>Top 4 rank customers consisting of top 1000 customers are champion, loyal, becoming loyal and recent customers</a:t>
            </a:r>
            <a:endParaRPr kumimoji="0" lang="en-IN" sz="1600" b="0" i="0" u="none" strike="noStrike" cap="none" spc="0" normalizeH="0" baseline="0" dirty="0">
              <a:ln>
                <a:noFill/>
              </a:ln>
              <a:solidFill>
                <a:srgbClr val="000000"/>
              </a:solidFill>
              <a:effectLst/>
              <a:uFillTx/>
              <a:latin typeface="+mn-lt"/>
              <a:ea typeface="+mn-ea"/>
              <a:cs typeface="+mn-cs"/>
              <a:sym typeface="Arial"/>
            </a:endParaRPr>
          </a:p>
        </p:txBody>
      </p:sp>
      <p:graphicFrame>
        <p:nvGraphicFramePr>
          <p:cNvPr id="8" name="Chart 7">
            <a:extLst>
              <a:ext uri="{FF2B5EF4-FFF2-40B4-BE49-F238E27FC236}">
                <a16:creationId xmlns:a16="http://schemas.microsoft.com/office/drawing/2014/main" id="{9CBAE0A2-5FC1-3EA0-7767-A67703011DF6}"/>
              </a:ext>
            </a:extLst>
          </p:cNvPr>
          <p:cNvGraphicFramePr>
            <a:graphicFrameLocks/>
          </p:cNvGraphicFramePr>
          <p:nvPr>
            <p:extLst>
              <p:ext uri="{D42A27DB-BD31-4B8C-83A1-F6EECF244321}">
                <p14:modId xmlns:p14="http://schemas.microsoft.com/office/powerpoint/2010/main" val="2898781375"/>
              </p:ext>
            </p:extLst>
          </p:nvPr>
        </p:nvGraphicFramePr>
        <p:xfrm>
          <a:off x="4130298" y="156436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3281480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Model </a:t>
            </a:r>
            <a:r>
              <a:rPr lang="en-IN" dirty="0"/>
              <a:t>Development</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4" name="Rectangle">
            <a:extLst>
              <a:ext uri="{FF2B5EF4-FFF2-40B4-BE49-F238E27FC236}">
                <a16:creationId xmlns:a16="http://schemas.microsoft.com/office/drawing/2014/main" id="{BF6FC1C0-8964-EE01-C7BE-5C0F5F56A1A0}"/>
              </a:ext>
            </a:extLst>
          </p:cNvPr>
          <p:cNvSpPr/>
          <p:nvPr/>
        </p:nvSpPr>
        <p:spPr>
          <a:xfrm>
            <a:off x="4198625" y="1325105"/>
            <a:ext cx="4572000" cy="3078217"/>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graphicFrame>
        <p:nvGraphicFramePr>
          <p:cNvPr id="2" name="Chart 1">
            <a:extLst>
              <a:ext uri="{FF2B5EF4-FFF2-40B4-BE49-F238E27FC236}">
                <a16:creationId xmlns:a16="http://schemas.microsoft.com/office/drawing/2014/main" id="{93B491B6-F6F0-426F-96E2-034255895C71}"/>
              </a:ext>
            </a:extLst>
          </p:cNvPr>
          <p:cNvGraphicFramePr>
            <a:graphicFrameLocks/>
          </p:cNvGraphicFramePr>
          <p:nvPr>
            <p:extLst>
              <p:ext uri="{D42A27DB-BD31-4B8C-83A1-F6EECF244321}">
                <p14:modId xmlns:p14="http://schemas.microsoft.com/office/powerpoint/2010/main" val="1194455389"/>
              </p:ext>
            </p:extLst>
          </p:nvPr>
        </p:nvGraphicFramePr>
        <p:xfrm>
          <a:off x="4068305" y="1492613"/>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99277032-8D53-7B44-4C9C-4BAD7F1D5490}"/>
              </a:ext>
            </a:extLst>
          </p:cNvPr>
          <p:cNvSpPr txBox="1"/>
          <p:nvPr/>
        </p:nvSpPr>
        <p:spPr>
          <a:xfrm>
            <a:off x="348712" y="1325105"/>
            <a:ext cx="3589273" cy="21236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q"/>
              <a:tabLst/>
            </a:pPr>
            <a:r>
              <a:rPr kumimoji="0" lang="en-IN" sz="1800" b="0" i="0" u="none" strike="noStrike" cap="none" spc="0" normalizeH="0" baseline="0" dirty="0">
                <a:ln>
                  <a:noFill/>
                </a:ln>
                <a:solidFill>
                  <a:srgbClr val="000000"/>
                </a:solidFill>
                <a:effectLst/>
                <a:uFillTx/>
                <a:latin typeface="+mn-lt"/>
                <a:ea typeface="+mn-ea"/>
                <a:cs typeface="+mn-cs"/>
                <a:sym typeface="Arial"/>
              </a:rPr>
              <a:t>The highest number of valued customers are in the age 40-50 bracket</a:t>
            </a:r>
          </a:p>
          <a:p>
            <a:pPr marL="342900" marR="0" indent="-342900" algn="l" defTabSz="914400" rtl="0" fontAlgn="auto" latinLnBrk="0" hangingPunct="0">
              <a:lnSpc>
                <a:spcPct val="100000"/>
              </a:lnSpc>
              <a:spcBef>
                <a:spcPts val="0"/>
              </a:spcBef>
              <a:spcAft>
                <a:spcPts val="0"/>
              </a:spcAft>
              <a:buClrTx/>
              <a:buSzTx/>
              <a:buFont typeface="Wingdings" panose="05000000000000000000" pitchFamily="2" charset="2"/>
              <a:buChar char="q"/>
              <a:tabLst/>
            </a:pPr>
            <a:endParaRPr lang="en-IN" sz="2400" dirty="0"/>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q"/>
              <a:tabLst/>
            </a:pPr>
            <a:r>
              <a:rPr kumimoji="0" lang="en-IN" sz="1800" b="0" i="0" u="none" strike="noStrike" cap="none" spc="0" normalizeH="0" baseline="0" dirty="0">
                <a:ln>
                  <a:noFill/>
                </a:ln>
                <a:solidFill>
                  <a:srgbClr val="000000"/>
                </a:solidFill>
                <a:effectLst/>
                <a:uFillTx/>
                <a:latin typeface="+mn-lt"/>
                <a:ea typeface="+mn-ea"/>
                <a:cs typeface="+mn-cs"/>
                <a:sym typeface="Arial"/>
              </a:rPr>
              <a:t>Age bracket 30-40 and 50-60 also have significant high valued customers</a:t>
            </a:r>
          </a:p>
        </p:txBody>
      </p:sp>
    </p:spTree>
    <p:extLst>
      <p:ext uri="{BB962C8B-B14F-4D97-AF65-F5344CB8AC3E}">
        <p14:creationId xmlns:p14="http://schemas.microsoft.com/office/powerpoint/2010/main" val="274316746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Model </a:t>
            </a:r>
            <a:r>
              <a:rPr lang="en-IN" dirty="0"/>
              <a:t>Development</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4" name="Rectangle">
            <a:extLst>
              <a:ext uri="{FF2B5EF4-FFF2-40B4-BE49-F238E27FC236}">
                <a16:creationId xmlns:a16="http://schemas.microsoft.com/office/drawing/2014/main" id="{BF6FC1C0-8964-EE01-C7BE-5C0F5F56A1A0}"/>
              </a:ext>
            </a:extLst>
          </p:cNvPr>
          <p:cNvSpPr/>
          <p:nvPr/>
        </p:nvSpPr>
        <p:spPr>
          <a:xfrm>
            <a:off x="4131714" y="1061769"/>
            <a:ext cx="4663574" cy="3641083"/>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3" name="TextBox 2">
            <a:extLst>
              <a:ext uri="{FF2B5EF4-FFF2-40B4-BE49-F238E27FC236}">
                <a16:creationId xmlns:a16="http://schemas.microsoft.com/office/drawing/2014/main" id="{99277032-8D53-7B44-4C9C-4BAD7F1D5490}"/>
              </a:ext>
            </a:extLst>
          </p:cNvPr>
          <p:cNvSpPr txBox="1"/>
          <p:nvPr/>
        </p:nvSpPr>
        <p:spPr>
          <a:xfrm>
            <a:off x="348712" y="1325105"/>
            <a:ext cx="3589273"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Wingdings" panose="05000000000000000000" pitchFamily="2" charset="2"/>
              <a:buChar char="q"/>
            </a:pPr>
            <a:r>
              <a:rPr lang="en-US" sz="1800" dirty="0"/>
              <a:t>Our Model shows majority of high value customers are from Financial Services, Manufacturing and health industry.</a:t>
            </a:r>
          </a:p>
        </p:txBody>
      </p:sp>
      <p:graphicFrame>
        <p:nvGraphicFramePr>
          <p:cNvPr id="5" name="Chart 4">
            <a:extLst>
              <a:ext uri="{FF2B5EF4-FFF2-40B4-BE49-F238E27FC236}">
                <a16:creationId xmlns:a16="http://schemas.microsoft.com/office/drawing/2014/main" id="{24DC5071-72D6-B100-ABD5-8DEEB8F07622}"/>
              </a:ext>
            </a:extLst>
          </p:cNvPr>
          <p:cNvGraphicFramePr>
            <a:graphicFrameLocks/>
          </p:cNvGraphicFramePr>
          <p:nvPr>
            <p:extLst>
              <p:ext uri="{D42A27DB-BD31-4B8C-83A1-F6EECF244321}">
                <p14:modId xmlns:p14="http://schemas.microsoft.com/office/powerpoint/2010/main" val="2093477301"/>
              </p:ext>
            </p:extLst>
          </p:nvPr>
        </p:nvGraphicFramePr>
        <p:xfrm>
          <a:off x="4220120" y="1079463"/>
          <a:ext cx="4575168" cy="34459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8587468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Model Development</a:t>
            </a:r>
            <a:endParaRPr dirty="0"/>
          </a:p>
        </p:txBody>
      </p:sp>
      <p:sp>
        <p:nvSpPr>
          <p:cNvPr id="151" name="Shape 100"/>
          <p:cNvSpPr/>
          <p:nvPr/>
        </p:nvSpPr>
        <p:spPr>
          <a:xfrm>
            <a:off x="4101501" y="4179229"/>
            <a:ext cx="5042499" cy="43335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Rectangle">
            <a:extLst>
              <a:ext uri="{FF2B5EF4-FFF2-40B4-BE49-F238E27FC236}">
                <a16:creationId xmlns:a16="http://schemas.microsoft.com/office/drawing/2014/main" id="{FC76499C-EEEF-FF89-9053-CA78EEF550FE}"/>
              </a:ext>
            </a:extLst>
          </p:cNvPr>
          <p:cNvSpPr/>
          <p:nvPr/>
        </p:nvSpPr>
        <p:spPr>
          <a:xfrm>
            <a:off x="4751532" y="883094"/>
            <a:ext cx="4270317" cy="2950561"/>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5" name="TextBox 4">
            <a:extLst>
              <a:ext uri="{FF2B5EF4-FFF2-40B4-BE49-F238E27FC236}">
                <a16:creationId xmlns:a16="http://schemas.microsoft.com/office/drawing/2014/main" id="{635A3EAC-E19D-22A6-134F-F65187532E82}"/>
              </a:ext>
            </a:extLst>
          </p:cNvPr>
          <p:cNvSpPr txBox="1"/>
          <p:nvPr/>
        </p:nvSpPr>
        <p:spPr>
          <a:xfrm>
            <a:off x="180430" y="4002526"/>
            <a:ext cx="3921071"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q"/>
              <a:tabLst/>
            </a:pPr>
            <a:r>
              <a:rPr kumimoji="0" lang="en-IN" sz="1600" b="0" i="0" u="none" strike="noStrike" cap="none" spc="0" normalizeH="0" baseline="0" dirty="0">
                <a:ln>
                  <a:noFill/>
                </a:ln>
                <a:solidFill>
                  <a:srgbClr val="000000"/>
                </a:solidFill>
                <a:effectLst/>
                <a:uFillTx/>
                <a:latin typeface="+mn-lt"/>
                <a:ea typeface="+mn-ea"/>
                <a:cs typeface="+mn-cs"/>
                <a:sym typeface="Arial"/>
              </a:rPr>
              <a:t>Majority of high value customers are mass customers</a:t>
            </a:r>
          </a:p>
        </p:txBody>
      </p:sp>
      <p:sp>
        <p:nvSpPr>
          <p:cNvPr id="6" name="Rectangle">
            <a:extLst>
              <a:ext uri="{FF2B5EF4-FFF2-40B4-BE49-F238E27FC236}">
                <a16:creationId xmlns:a16="http://schemas.microsoft.com/office/drawing/2014/main" id="{E0DF9CDD-3076-0354-1791-4CAADF463F2E}"/>
              </a:ext>
            </a:extLst>
          </p:cNvPr>
          <p:cNvSpPr/>
          <p:nvPr/>
        </p:nvSpPr>
        <p:spPr>
          <a:xfrm>
            <a:off x="245154" y="896511"/>
            <a:ext cx="4270317" cy="2950561"/>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graphicFrame>
        <p:nvGraphicFramePr>
          <p:cNvPr id="7" name="Chart 6">
            <a:extLst>
              <a:ext uri="{FF2B5EF4-FFF2-40B4-BE49-F238E27FC236}">
                <a16:creationId xmlns:a16="http://schemas.microsoft.com/office/drawing/2014/main" id="{3E0B2C87-E3FF-8D7A-0686-1F0004C5C885}"/>
              </a:ext>
            </a:extLst>
          </p:cNvPr>
          <p:cNvGraphicFramePr>
            <a:graphicFrameLocks/>
          </p:cNvGraphicFramePr>
          <p:nvPr>
            <p:extLst>
              <p:ext uri="{D42A27DB-BD31-4B8C-83A1-F6EECF244321}">
                <p14:modId xmlns:p14="http://schemas.microsoft.com/office/powerpoint/2010/main" val="2396533308"/>
              </p:ext>
            </p:extLst>
          </p:nvPr>
        </p:nvGraphicFramePr>
        <p:xfrm>
          <a:off x="4751532" y="1110729"/>
          <a:ext cx="3881804" cy="2722926"/>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6E743C73-C024-8283-CAFE-94A76CDF822C}"/>
              </a:ext>
            </a:extLst>
          </p:cNvPr>
          <p:cNvSpPr txBox="1"/>
          <p:nvPr/>
        </p:nvSpPr>
        <p:spPr>
          <a:xfrm>
            <a:off x="4751532" y="4002526"/>
            <a:ext cx="4155560" cy="1077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q"/>
              <a:tabLst/>
            </a:pPr>
            <a:r>
              <a:rPr kumimoji="0" lang="en-IN" sz="1600" b="0" i="0" u="none" strike="noStrike" cap="none" spc="0" normalizeH="0" baseline="0" dirty="0">
                <a:ln>
                  <a:noFill/>
                </a:ln>
                <a:solidFill>
                  <a:srgbClr val="000000"/>
                </a:solidFill>
                <a:effectLst/>
                <a:uFillTx/>
                <a:latin typeface="+mn-lt"/>
                <a:ea typeface="+mn-ea"/>
                <a:cs typeface="+mn-cs"/>
                <a:sym typeface="Arial"/>
              </a:rPr>
              <a:t>From the model it is found that Female customer are slightly higher but not significantly more in comparison to male. So gender is not playing a major role</a:t>
            </a:r>
          </a:p>
        </p:txBody>
      </p:sp>
      <p:graphicFrame>
        <p:nvGraphicFramePr>
          <p:cNvPr id="4" name="Chart 3">
            <a:extLst>
              <a:ext uri="{FF2B5EF4-FFF2-40B4-BE49-F238E27FC236}">
                <a16:creationId xmlns:a16="http://schemas.microsoft.com/office/drawing/2014/main" id="{599A5C1E-4AD2-460E-AC55-309C4AD62C09}"/>
              </a:ext>
            </a:extLst>
          </p:cNvPr>
          <p:cNvGraphicFramePr>
            <a:graphicFrameLocks/>
          </p:cNvGraphicFramePr>
          <p:nvPr>
            <p:extLst>
              <p:ext uri="{D42A27DB-BD31-4B8C-83A1-F6EECF244321}">
                <p14:modId xmlns:p14="http://schemas.microsoft.com/office/powerpoint/2010/main" val="3582319698"/>
              </p:ext>
            </p:extLst>
          </p:nvPr>
        </p:nvGraphicFramePr>
        <p:xfrm>
          <a:off x="109312" y="820525"/>
          <a:ext cx="4388461" cy="293212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4" name="Rectangle">
            <a:extLst>
              <a:ext uri="{FF2B5EF4-FFF2-40B4-BE49-F238E27FC236}">
                <a16:creationId xmlns:a16="http://schemas.microsoft.com/office/drawing/2014/main" id="{BF6FC1C0-8964-EE01-C7BE-5C0F5F56A1A0}"/>
              </a:ext>
            </a:extLst>
          </p:cNvPr>
          <p:cNvSpPr/>
          <p:nvPr/>
        </p:nvSpPr>
        <p:spPr>
          <a:xfrm>
            <a:off x="4198625" y="1325105"/>
            <a:ext cx="4572000" cy="3078217"/>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3" name="TextBox 2">
            <a:extLst>
              <a:ext uri="{FF2B5EF4-FFF2-40B4-BE49-F238E27FC236}">
                <a16:creationId xmlns:a16="http://schemas.microsoft.com/office/drawing/2014/main" id="{99277032-8D53-7B44-4C9C-4BAD7F1D5490}"/>
              </a:ext>
            </a:extLst>
          </p:cNvPr>
          <p:cNvSpPr txBox="1"/>
          <p:nvPr/>
        </p:nvSpPr>
        <p:spPr>
          <a:xfrm>
            <a:off x="348712" y="1325105"/>
            <a:ext cx="3589273"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q"/>
              <a:tabLst/>
            </a:pPr>
            <a:r>
              <a:rPr kumimoji="0" lang="en-IN" sz="1800" b="0" i="0" u="none" strike="noStrike" cap="none" spc="0" normalizeH="0" baseline="0" dirty="0">
                <a:ln>
                  <a:noFill/>
                </a:ln>
                <a:solidFill>
                  <a:srgbClr val="000000"/>
                </a:solidFill>
                <a:effectLst/>
                <a:uFillTx/>
                <a:latin typeface="+mn-lt"/>
                <a:ea typeface="+mn-ea"/>
                <a:cs typeface="+mn-cs"/>
                <a:sym typeface="Arial"/>
              </a:rPr>
              <a:t>The highest number of valued customers are from the state of New south Wales</a:t>
            </a:r>
          </a:p>
          <a:p>
            <a:pPr marL="342900" marR="0" indent="-342900" algn="l" defTabSz="914400" rtl="0" fontAlgn="auto" latinLnBrk="0" hangingPunct="0">
              <a:lnSpc>
                <a:spcPct val="100000"/>
              </a:lnSpc>
              <a:spcBef>
                <a:spcPts val="0"/>
              </a:spcBef>
              <a:spcAft>
                <a:spcPts val="0"/>
              </a:spcAft>
              <a:buClrTx/>
              <a:buSzTx/>
              <a:buFont typeface="Wingdings" panose="05000000000000000000" pitchFamily="2" charset="2"/>
              <a:buChar char="q"/>
              <a:tabLst/>
            </a:pPr>
            <a:endParaRPr lang="en-IN" sz="2400" dirty="0"/>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q"/>
              <a:tabLst/>
            </a:pPr>
            <a:r>
              <a:rPr kumimoji="0" lang="en-IN" sz="1800" b="0" i="0" u="none" strike="noStrike" cap="none" spc="0" normalizeH="0" baseline="0" dirty="0">
                <a:ln>
                  <a:noFill/>
                </a:ln>
                <a:solidFill>
                  <a:srgbClr val="000000"/>
                </a:solidFill>
                <a:effectLst/>
                <a:uFillTx/>
                <a:latin typeface="+mn-lt"/>
                <a:ea typeface="+mn-ea"/>
                <a:cs typeface="+mn-cs"/>
                <a:sym typeface="Arial"/>
              </a:rPr>
              <a:t>Victoria and Queensland are placed at 2</a:t>
            </a:r>
            <a:r>
              <a:rPr kumimoji="0" lang="en-IN" sz="1800" b="0" i="0" u="none" strike="noStrike" cap="none" spc="0" normalizeH="0" baseline="30000" dirty="0">
                <a:ln>
                  <a:noFill/>
                </a:ln>
                <a:solidFill>
                  <a:srgbClr val="000000"/>
                </a:solidFill>
                <a:effectLst/>
                <a:uFillTx/>
                <a:latin typeface="+mn-lt"/>
                <a:ea typeface="+mn-ea"/>
                <a:cs typeface="+mn-cs"/>
                <a:sym typeface="Arial"/>
              </a:rPr>
              <a:t>nd</a:t>
            </a:r>
            <a:r>
              <a:rPr kumimoji="0" lang="en-IN" sz="1800" b="0" i="0" u="none" strike="noStrike" cap="none" spc="0" normalizeH="0" baseline="0" dirty="0">
                <a:ln>
                  <a:noFill/>
                </a:ln>
                <a:solidFill>
                  <a:srgbClr val="000000"/>
                </a:solidFill>
                <a:effectLst/>
                <a:uFillTx/>
                <a:latin typeface="+mn-lt"/>
                <a:ea typeface="+mn-ea"/>
                <a:cs typeface="+mn-cs"/>
                <a:sym typeface="Arial"/>
              </a:rPr>
              <a:t> and 3</a:t>
            </a:r>
            <a:r>
              <a:rPr kumimoji="0" lang="en-IN" sz="1800" b="0" i="0" u="none" strike="noStrike" cap="none" spc="0" normalizeH="0" baseline="30000" dirty="0">
                <a:ln>
                  <a:noFill/>
                </a:ln>
                <a:solidFill>
                  <a:srgbClr val="000000"/>
                </a:solidFill>
                <a:effectLst/>
                <a:uFillTx/>
                <a:latin typeface="+mn-lt"/>
                <a:ea typeface="+mn-ea"/>
                <a:cs typeface="+mn-cs"/>
                <a:sym typeface="Arial"/>
              </a:rPr>
              <a:t>rd</a:t>
            </a:r>
            <a:r>
              <a:rPr kumimoji="0" lang="en-IN" sz="1800" b="0" i="0" u="none" strike="noStrike" cap="none" spc="0" normalizeH="0" baseline="0" dirty="0">
                <a:ln>
                  <a:noFill/>
                </a:ln>
                <a:solidFill>
                  <a:srgbClr val="000000"/>
                </a:solidFill>
                <a:effectLst/>
                <a:uFillTx/>
                <a:latin typeface="+mn-lt"/>
                <a:ea typeface="+mn-ea"/>
                <a:cs typeface="+mn-cs"/>
                <a:sym typeface="Arial"/>
              </a:rPr>
              <a:t> spot</a:t>
            </a: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q"/>
              <a:tabLst/>
            </a:pPr>
            <a:endParaRPr lang="en-IN" sz="1800" dirty="0"/>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q"/>
              <a:tabLst/>
            </a:pPr>
            <a:r>
              <a:rPr kumimoji="0" lang="en-IN" sz="1800" b="0" i="0" u="none" strike="noStrike" cap="none" spc="0" normalizeH="0" baseline="0" dirty="0">
                <a:ln>
                  <a:noFill/>
                </a:ln>
                <a:solidFill>
                  <a:srgbClr val="000000"/>
                </a:solidFill>
                <a:effectLst/>
                <a:uFillTx/>
                <a:latin typeface="+mn-lt"/>
                <a:ea typeface="+mn-ea"/>
                <a:cs typeface="+mn-cs"/>
                <a:sym typeface="Arial"/>
              </a:rPr>
              <a:t>From the RFM segmentation it is found that Female customer are slightly higher but not significantly more in comparison to male. So gender is not playing a major role</a:t>
            </a:r>
          </a:p>
        </p:txBody>
      </p:sp>
      <p:graphicFrame>
        <p:nvGraphicFramePr>
          <p:cNvPr id="5" name="Chart 4">
            <a:extLst>
              <a:ext uri="{FF2B5EF4-FFF2-40B4-BE49-F238E27FC236}">
                <a16:creationId xmlns:a16="http://schemas.microsoft.com/office/drawing/2014/main" id="{EFEEF24E-CEE0-4DFF-904B-0697D5F076C2}"/>
              </a:ext>
            </a:extLst>
          </p:cNvPr>
          <p:cNvGraphicFramePr>
            <a:graphicFrameLocks/>
          </p:cNvGraphicFramePr>
          <p:nvPr>
            <p:extLst>
              <p:ext uri="{D42A27DB-BD31-4B8C-83A1-F6EECF244321}">
                <p14:modId xmlns:p14="http://schemas.microsoft.com/office/powerpoint/2010/main" val="1419466765"/>
              </p:ext>
            </p:extLst>
          </p:nvPr>
        </p:nvGraphicFramePr>
        <p:xfrm>
          <a:off x="4223288" y="1492613"/>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5657077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Interpretation</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6" name="TextBox 5">
            <a:extLst>
              <a:ext uri="{FF2B5EF4-FFF2-40B4-BE49-F238E27FC236}">
                <a16:creationId xmlns:a16="http://schemas.microsoft.com/office/drawing/2014/main" id="{BD92879C-5A64-79D0-107C-6989DF028928}"/>
              </a:ext>
            </a:extLst>
          </p:cNvPr>
          <p:cNvSpPr txBox="1"/>
          <p:nvPr/>
        </p:nvSpPr>
        <p:spPr>
          <a:xfrm>
            <a:off x="464949" y="1100380"/>
            <a:ext cx="8144359" cy="30469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en-IN" sz="2400" b="1" dirty="0"/>
              <a:t>Our </a:t>
            </a:r>
            <a:r>
              <a:rPr lang="en-IN" sz="2400" b="1"/>
              <a:t>model recommended </a:t>
            </a:r>
            <a:r>
              <a:rPr lang="en-IN" sz="2400" b="1" dirty="0"/>
              <a:t>following criteria to target high valued customers</a:t>
            </a: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q"/>
              <a:tabLst/>
            </a:pPr>
            <a:endParaRPr kumimoji="0" lang="en-IN" sz="1800" b="0" i="0" u="none" strike="noStrike" cap="none" spc="0" normalizeH="0" baseline="0" dirty="0">
              <a:ln>
                <a:noFill/>
              </a:ln>
              <a:solidFill>
                <a:srgbClr val="000000"/>
              </a:solidFill>
              <a:effectLst/>
              <a:uFillTx/>
              <a:latin typeface="+mn-lt"/>
              <a:ea typeface="+mn-ea"/>
              <a:cs typeface="+mn-cs"/>
              <a:sym typeface="Arial"/>
            </a:endParaRP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q"/>
              <a:tabLst/>
            </a:pPr>
            <a:r>
              <a:rPr kumimoji="0" lang="en-IN" sz="1800" b="0" i="0" u="none" strike="noStrike" cap="none" spc="0" normalizeH="0" baseline="0" dirty="0">
                <a:ln>
                  <a:noFill/>
                </a:ln>
                <a:solidFill>
                  <a:srgbClr val="000000"/>
                </a:solidFill>
                <a:effectLst/>
                <a:uFillTx/>
                <a:latin typeface="+mn-lt"/>
                <a:ea typeface="+mn-ea"/>
                <a:cs typeface="+mn-cs"/>
                <a:sym typeface="Arial"/>
              </a:rPr>
              <a:t>Majority Customers from New south Wales and Victoria state. </a:t>
            </a: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q"/>
              <a:tabLst/>
            </a:pPr>
            <a:endParaRPr kumimoji="0" lang="en-IN" sz="1800" b="0" i="0" u="none" strike="noStrike" cap="none" spc="0" normalizeH="0" baseline="0" dirty="0">
              <a:ln>
                <a:noFill/>
              </a:ln>
              <a:solidFill>
                <a:srgbClr val="000000"/>
              </a:solidFill>
              <a:effectLst/>
              <a:uFillTx/>
              <a:latin typeface="+mn-lt"/>
              <a:ea typeface="+mn-ea"/>
              <a:cs typeface="+mn-cs"/>
              <a:sym typeface="Arial"/>
            </a:endParaRP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q"/>
              <a:tabLst/>
            </a:pPr>
            <a:r>
              <a:rPr kumimoji="0" lang="en-IN" sz="1800" b="0" i="0" u="none" strike="noStrike" cap="none" spc="0" normalizeH="0" baseline="0" dirty="0">
                <a:ln>
                  <a:noFill/>
                </a:ln>
                <a:solidFill>
                  <a:srgbClr val="000000"/>
                </a:solidFill>
                <a:effectLst/>
                <a:uFillTx/>
                <a:latin typeface="+mn-lt"/>
                <a:ea typeface="+mn-ea"/>
                <a:cs typeface="+mn-cs"/>
                <a:sym typeface="Arial"/>
              </a:rPr>
              <a:t>Customers from Financial Services</a:t>
            </a:r>
            <a:r>
              <a:rPr lang="en-IN" sz="1800" dirty="0"/>
              <a:t>, </a:t>
            </a:r>
            <a:r>
              <a:rPr kumimoji="0" lang="en-IN" sz="1800" b="0" i="0" u="none" strike="noStrike" cap="none" spc="0" normalizeH="0" baseline="0" dirty="0">
                <a:ln>
                  <a:noFill/>
                </a:ln>
                <a:solidFill>
                  <a:srgbClr val="000000"/>
                </a:solidFill>
                <a:effectLst/>
                <a:uFillTx/>
                <a:latin typeface="+mn-lt"/>
                <a:ea typeface="+mn-ea"/>
                <a:cs typeface="+mn-cs"/>
                <a:sym typeface="Arial"/>
              </a:rPr>
              <a:t>Manufacturing and Health Industry.</a:t>
            </a:r>
          </a:p>
          <a:p>
            <a:pPr marR="0" algn="l" defTabSz="914400" rtl="0" fontAlgn="auto" latinLnBrk="0" hangingPunct="0">
              <a:lnSpc>
                <a:spcPct val="100000"/>
              </a:lnSpc>
              <a:spcBef>
                <a:spcPts val="0"/>
              </a:spcBef>
              <a:spcAft>
                <a:spcPts val="0"/>
              </a:spcAft>
              <a:buClrTx/>
              <a:buSzTx/>
              <a:tabLst/>
            </a:pPr>
            <a:endParaRPr kumimoji="0" lang="en-IN" sz="1800" b="0" i="0" u="none" strike="noStrike" cap="none" spc="0" normalizeH="0" baseline="0" dirty="0">
              <a:ln>
                <a:noFill/>
              </a:ln>
              <a:solidFill>
                <a:srgbClr val="000000"/>
              </a:solidFill>
              <a:effectLst/>
              <a:uFillTx/>
              <a:latin typeface="+mn-lt"/>
              <a:ea typeface="+mn-ea"/>
              <a:cs typeface="+mn-cs"/>
              <a:sym typeface="Arial"/>
            </a:endParaRP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q"/>
              <a:tabLst/>
            </a:pPr>
            <a:r>
              <a:rPr kumimoji="0" lang="en-IN" sz="1800" b="0" i="0" u="none" strike="noStrike" cap="none" spc="0" normalizeH="0" baseline="0" dirty="0">
                <a:ln>
                  <a:noFill/>
                </a:ln>
                <a:solidFill>
                  <a:srgbClr val="000000"/>
                </a:solidFill>
                <a:effectLst/>
                <a:uFillTx/>
                <a:latin typeface="+mn-lt"/>
                <a:ea typeface="+mn-ea"/>
                <a:cs typeface="+mn-cs"/>
                <a:sym typeface="Arial"/>
              </a:rPr>
              <a:t>Customers in the age bracket 40-50. </a:t>
            </a:r>
          </a:p>
          <a:p>
            <a:pPr marR="0" algn="l" defTabSz="914400" rtl="0" fontAlgn="auto" latinLnBrk="0" hangingPunct="0">
              <a:lnSpc>
                <a:spcPct val="100000"/>
              </a:lnSpc>
              <a:spcBef>
                <a:spcPts val="0"/>
              </a:spcBef>
              <a:spcAft>
                <a:spcPts val="0"/>
              </a:spcAft>
              <a:buClrTx/>
              <a:buSzTx/>
              <a:tabLst/>
            </a:pPr>
            <a:endParaRPr kumimoji="0" lang="en-IN" sz="1800" b="0" i="0" u="none" strike="noStrike" cap="none" spc="0" normalizeH="0" baseline="0" dirty="0">
              <a:ln>
                <a:noFill/>
              </a:ln>
              <a:solidFill>
                <a:srgbClr val="000000"/>
              </a:solidFill>
              <a:effectLst/>
              <a:uFillTx/>
              <a:latin typeface="+mn-lt"/>
              <a:ea typeface="+mn-ea"/>
              <a:cs typeface="+mn-cs"/>
              <a:sym typeface="Arial"/>
            </a:endParaRP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q"/>
              <a:tabLst/>
            </a:pPr>
            <a:r>
              <a:rPr kumimoji="0" lang="en-IN" sz="1800" b="0" i="0" u="none" strike="noStrike" cap="none" spc="0" normalizeH="0" baseline="0" dirty="0">
                <a:ln>
                  <a:noFill/>
                </a:ln>
                <a:solidFill>
                  <a:srgbClr val="000000"/>
                </a:solidFill>
                <a:effectLst/>
                <a:uFillTx/>
                <a:latin typeface="+mn-lt"/>
                <a:ea typeface="+mn-ea"/>
                <a:cs typeface="+mn-cs"/>
                <a:sym typeface="Arial"/>
              </a:rPr>
              <a:t>Customers </a:t>
            </a:r>
            <a:r>
              <a:rPr lang="en-IN" sz="1800" dirty="0"/>
              <a:t>having mass customers wealth segmentation</a:t>
            </a:r>
            <a:r>
              <a:rPr kumimoji="0" lang="en-IN" sz="1800" b="0" i="0" u="none" strike="noStrike" cap="none" spc="0" normalizeH="0" baseline="0" dirty="0">
                <a:ln>
                  <a:noFill/>
                </a:ln>
                <a:solidFill>
                  <a:srgbClr val="000000"/>
                </a:solidFill>
                <a:effectLst/>
                <a:uFillTx/>
                <a:latin typeface="+mn-lt"/>
                <a:ea typeface="+mn-ea"/>
                <a:cs typeface="+mn-cs"/>
                <a:sym typeface="Arial"/>
              </a:rPr>
              <a:t> type.</a:t>
            </a:r>
          </a:p>
        </p:txBody>
      </p:sp>
    </p:spTree>
    <p:extLst>
      <p:ext uri="{BB962C8B-B14F-4D97-AF65-F5344CB8AC3E}">
        <p14:creationId xmlns:p14="http://schemas.microsoft.com/office/powerpoint/2010/main" val="274296978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Interpretation</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5" name="Picture 4">
            <a:extLst>
              <a:ext uri="{FF2B5EF4-FFF2-40B4-BE49-F238E27FC236}">
                <a16:creationId xmlns:a16="http://schemas.microsoft.com/office/drawing/2014/main" id="{A7AC49E4-FB8F-059E-59DE-928ED4C5C446}"/>
              </a:ext>
            </a:extLst>
          </p:cNvPr>
          <p:cNvPicPr>
            <a:picLocks noChangeAspect="1"/>
          </p:cNvPicPr>
          <p:nvPr/>
        </p:nvPicPr>
        <p:blipFill>
          <a:blip r:embed="rId2"/>
          <a:stretch>
            <a:fillRect/>
          </a:stretch>
        </p:blipFill>
        <p:spPr>
          <a:xfrm>
            <a:off x="52417" y="1466207"/>
            <a:ext cx="9055565" cy="3149762"/>
          </a:xfrm>
          <a:prstGeom prst="rect">
            <a:avLst/>
          </a:prstGeom>
          <a:ln w="12700">
            <a:solidFill>
              <a:schemeClr val="tx1"/>
            </a:solidFill>
          </a:ln>
        </p:spPr>
      </p:pic>
      <p:sp>
        <p:nvSpPr>
          <p:cNvPr id="7" name="TextBox 6">
            <a:extLst>
              <a:ext uri="{FF2B5EF4-FFF2-40B4-BE49-F238E27FC236}">
                <a16:creationId xmlns:a16="http://schemas.microsoft.com/office/drawing/2014/main" id="{B68B9390-E48D-9E25-9536-33454735558D}"/>
              </a:ext>
            </a:extLst>
          </p:cNvPr>
          <p:cNvSpPr txBox="1"/>
          <p:nvPr/>
        </p:nvSpPr>
        <p:spPr>
          <a:xfrm>
            <a:off x="1351370" y="979136"/>
            <a:ext cx="604475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IN" sz="2000" b="1" i="0" u="none" strike="noStrike" cap="none" spc="0" normalizeH="0" baseline="0" dirty="0">
                <a:ln>
                  <a:noFill/>
                </a:ln>
                <a:solidFill>
                  <a:srgbClr val="000000"/>
                </a:solidFill>
                <a:effectLst/>
                <a:uFillTx/>
                <a:latin typeface="+mn-lt"/>
                <a:ea typeface="+mn-ea"/>
                <a:cs typeface="+mn-cs"/>
                <a:sym typeface="Arial"/>
              </a:rPr>
              <a:t>Sample Target Customers Profile</a:t>
            </a:r>
          </a:p>
        </p:txBody>
      </p:sp>
    </p:spTree>
    <p:extLst>
      <p:ext uri="{BB962C8B-B14F-4D97-AF65-F5344CB8AC3E}">
        <p14:creationId xmlns:p14="http://schemas.microsoft.com/office/powerpoint/2010/main" val="141329513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IN" dirty="0"/>
              <a:t>Thank You</a:t>
            </a:r>
            <a:endParaRPr dirty="0"/>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928315"/>
            <a:ext cx="8565600" cy="870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sz="1800" dirty="0"/>
              <a:t>AIM OF THE WORK: </a:t>
            </a:r>
            <a:r>
              <a:rPr lang="en-US" dirty="0"/>
              <a:t>Recommendation of high value customers based on customer demographics and attributes.</a:t>
            </a:r>
            <a:endParaRPr dirty="0"/>
          </a:p>
        </p:txBody>
      </p:sp>
      <p:sp>
        <p:nvSpPr>
          <p:cNvPr id="124" name="Shape 73"/>
          <p:cNvSpPr/>
          <p:nvPr/>
        </p:nvSpPr>
        <p:spPr>
          <a:xfrm>
            <a:off x="204972" y="2029998"/>
            <a:ext cx="8443081" cy="298174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600" b="0" i="0" dirty="0">
                <a:solidFill>
                  <a:srgbClr val="000000"/>
                </a:solidFill>
                <a:effectLst/>
                <a:latin typeface="DM Sans" panose="020F0502020204030204" pitchFamily="2" charset="0"/>
              </a:rPr>
              <a:t>The 3 data sets Customer demographic, customer address and transactions has attributes of existing  customers and their transaction details</a:t>
            </a:r>
            <a:r>
              <a:rPr sz="1600" dirty="0"/>
              <a:t>.</a:t>
            </a:r>
            <a:endParaRPr lang="en-IN" sz="1600" dirty="0"/>
          </a:p>
          <a:p>
            <a:endParaRPr lang="en-IN" sz="1600" dirty="0"/>
          </a:p>
          <a:p>
            <a:r>
              <a:rPr lang="en-US" sz="1600" b="0" i="0" dirty="0">
                <a:solidFill>
                  <a:srgbClr val="000000"/>
                </a:solidFill>
                <a:effectLst/>
                <a:latin typeface="DM Sans" pitchFamily="2" charset="0"/>
              </a:rPr>
              <a:t>A new list of 1000 potential customers has been provided  without transaction details.</a:t>
            </a:r>
          </a:p>
          <a:p>
            <a:endParaRPr lang="en-IN" sz="1600" dirty="0"/>
          </a:p>
          <a:p>
            <a:r>
              <a:rPr lang="en-IN" sz="1600" dirty="0"/>
              <a:t>Our team task is</a:t>
            </a:r>
          </a:p>
          <a:p>
            <a:pPr marL="285750" indent="-285750">
              <a:buFont typeface="Wingdings" panose="05000000000000000000" pitchFamily="2" charset="2"/>
              <a:buChar char="Ø"/>
            </a:pPr>
            <a:r>
              <a:rPr lang="en-US" sz="1600" b="0" i="0" dirty="0">
                <a:solidFill>
                  <a:srgbClr val="000000"/>
                </a:solidFill>
                <a:effectLst/>
                <a:latin typeface="DM Sans" pitchFamily="2" charset="0"/>
              </a:rPr>
              <a:t>to determine customer trends and behavior</a:t>
            </a:r>
            <a:r>
              <a:rPr lang="en-IN" sz="1600" dirty="0"/>
              <a:t> </a:t>
            </a:r>
            <a:r>
              <a:rPr lang="en-US" sz="1600" b="0" i="0" dirty="0">
                <a:solidFill>
                  <a:srgbClr val="000000"/>
                </a:solidFill>
                <a:effectLst/>
                <a:latin typeface="DM Sans" pitchFamily="2" charset="0"/>
              </a:rPr>
              <a:t>existing customer dataset </a:t>
            </a:r>
          </a:p>
          <a:p>
            <a:pPr marL="285750" indent="-285750">
              <a:buFont typeface="Wingdings" panose="05000000000000000000" pitchFamily="2" charset="2"/>
              <a:buChar char="Ø"/>
            </a:pPr>
            <a:r>
              <a:rPr lang="en-US" sz="1600" dirty="0"/>
              <a:t>to recommend which customers from the new customer list should be  targeted to drive most value to organization</a:t>
            </a:r>
          </a:p>
          <a:p>
            <a:endParaRPr lang="en-IN" sz="1600"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84175" y="867473"/>
            <a:ext cx="8565600" cy="870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Exploratory Data Analysis is the analysis of data to discover trends, patterns and summary of the main characteristics</a:t>
            </a:r>
            <a:endParaRPr dirty="0"/>
          </a:p>
        </p:txBody>
      </p:sp>
      <p:sp>
        <p:nvSpPr>
          <p:cNvPr id="133" name="Shape 82"/>
          <p:cNvSpPr/>
          <p:nvPr/>
        </p:nvSpPr>
        <p:spPr>
          <a:xfrm>
            <a:off x="205024" y="2143732"/>
            <a:ext cx="4571999" cy="255701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The top three industries to which existing customers belong are Manufacturing, Financial Services, and the Health sector. These three sectors comprise approximately 55% of the customer base.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bottom 3 industries to which existing customers belong are Telecommunication, Agriculture and entertainment industry. </a:t>
            </a:r>
            <a:endParaRPr dirty="0"/>
          </a:p>
        </p:txBody>
      </p:sp>
      <p:sp>
        <p:nvSpPr>
          <p:cNvPr id="134" name="Rectangle"/>
          <p:cNvSpPr/>
          <p:nvPr/>
        </p:nvSpPr>
        <p:spPr>
          <a:xfrm>
            <a:off x="4969973" y="2164723"/>
            <a:ext cx="3800704" cy="2649304"/>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Chart 1">
            <a:extLst>
              <a:ext uri="{FF2B5EF4-FFF2-40B4-BE49-F238E27FC236}">
                <a16:creationId xmlns:a16="http://schemas.microsoft.com/office/drawing/2014/main" id="{F46BFA99-3F51-49F0-BE41-8ACB4CCBE453}"/>
              </a:ext>
            </a:extLst>
          </p:cNvPr>
          <p:cNvGraphicFramePr>
            <a:graphicFrameLocks/>
          </p:cNvGraphicFramePr>
          <p:nvPr/>
        </p:nvGraphicFramePr>
        <p:xfrm>
          <a:off x="4366975" y="2117775"/>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38174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3" name="Shape 82"/>
          <p:cNvSpPr/>
          <p:nvPr/>
        </p:nvSpPr>
        <p:spPr>
          <a:xfrm>
            <a:off x="4668537" y="4167636"/>
            <a:ext cx="4571999" cy="96427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Female customers are slightly higher in number than their counterpart</a:t>
            </a:r>
          </a:p>
          <a:p>
            <a:pPr marL="285750" indent="-285750">
              <a:buFont typeface="Arial" panose="020B0604020202020204" pitchFamily="34" charset="0"/>
              <a:buChar char="•"/>
            </a:pPr>
            <a:endParaRPr lang="en-IN" dirty="0"/>
          </a:p>
        </p:txBody>
      </p:sp>
      <p:sp>
        <p:nvSpPr>
          <p:cNvPr id="134" name="Rectangle"/>
          <p:cNvSpPr/>
          <p:nvPr/>
        </p:nvSpPr>
        <p:spPr>
          <a:xfrm>
            <a:off x="4804475" y="992889"/>
            <a:ext cx="4122548" cy="2986951"/>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4" name="Chart 3">
            <a:extLst>
              <a:ext uri="{FF2B5EF4-FFF2-40B4-BE49-F238E27FC236}">
                <a16:creationId xmlns:a16="http://schemas.microsoft.com/office/drawing/2014/main" id="{3DCD8595-01C3-4CE9-8EAA-688CFAEB202B}"/>
              </a:ext>
            </a:extLst>
          </p:cNvPr>
          <p:cNvGraphicFramePr>
            <a:graphicFrameLocks/>
          </p:cNvGraphicFramePr>
          <p:nvPr>
            <p:extLst>
              <p:ext uri="{D42A27DB-BD31-4B8C-83A1-F6EECF244321}">
                <p14:modId xmlns:p14="http://schemas.microsoft.com/office/powerpoint/2010/main" val="1721217674"/>
              </p:ext>
            </p:extLst>
          </p:nvPr>
        </p:nvGraphicFramePr>
        <p:xfrm>
          <a:off x="4414208" y="1052789"/>
          <a:ext cx="4572000" cy="2792674"/>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a:extLst>
              <a:ext uri="{FF2B5EF4-FFF2-40B4-BE49-F238E27FC236}">
                <a16:creationId xmlns:a16="http://schemas.microsoft.com/office/drawing/2014/main" id="{EF4DCEF3-6C33-643F-3130-D6BAE288EF16}"/>
              </a:ext>
            </a:extLst>
          </p:cNvPr>
          <p:cNvSpPr/>
          <p:nvPr/>
        </p:nvSpPr>
        <p:spPr>
          <a:xfrm>
            <a:off x="236021" y="1012354"/>
            <a:ext cx="4335979" cy="2986951"/>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graphicFrame>
        <p:nvGraphicFramePr>
          <p:cNvPr id="6" name="Chart 5">
            <a:extLst>
              <a:ext uri="{FF2B5EF4-FFF2-40B4-BE49-F238E27FC236}">
                <a16:creationId xmlns:a16="http://schemas.microsoft.com/office/drawing/2014/main" id="{8311DD2F-27CC-1D24-6DCB-C31A643A8DE1}"/>
              </a:ext>
            </a:extLst>
          </p:cNvPr>
          <p:cNvGraphicFramePr>
            <a:graphicFrameLocks/>
          </p:cNvGraphicFramePr>
          <p:nvPr>
            <p:extLst>
              <p:ext uri="{D42A27DB-BD31-4B8C-83A1-F6EECF244321}">
                <p14:modId xmlns:p14="http://schemas.microsoft.com/office/powerpoint/2010/main" val="2914950722"/>
              </p:ext>
            </p:extLst>
          </p:nvPr>
        </p:nvGraphicFramePr>
        <p:xfrm>
          <a:off x="216977" y="1052789"/>
          <a:ext cx="4572000" cy="2890561"/>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A8A01AAE-1555-D5B1-3B06-9678E8711900}"/>
              </a:ext>
            </a:extLst>
          </p:cNvPr>
          <p:cNvSpPr txBox="1"/>
          <p:nvPr/>
        </p:nvSpPr>
        <p:spPr>
          <a:xfrm>
            <a:off x="191793" y="4141454"/>
            <a:ext cx="4622368" cy="1077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sz="1600" dirty="0"/>
              <a:t>The last 3 year bike purchase data also confirms that high number of bike are sold from Manufacturing, Financial Services and  Health industry .</a:t>
            </a:r>
          </a:p>
        </p:txBody>
      </p:sp>
    </p:spTree>
    <p:extLst>
      <p:ext uri="{BB962C8B-B14F-4D97-AF65-F5344CB8AC3E}">
        <p14:creationId xmlns:p14="http://schemas.microsoft.com/office/powerpoint/2010/main" val="247169025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3" name="Shape 82"/>
          <p:cNvSpPr/>
          <p:nvPr/>
        </p:nvSpPr>
        <p:spPr>
          <a:xfrm>
            <a:off x="112035" y="1480088"/>
            <a:ext cx="4424766" cy="354805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600" dirty="0"/>
              <a:t>The plot shows that maximum customer belongs to the age bracket 40-50.</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number of customer gradually increased from age bracket 20-30 up to 40-50.</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There is downfall in customer from 50-60.</a:t>
            </a:r>
          </a:p>
          <a:p>
            <a:endParaRPr lang="en-US" sz="1600" dirty="0"/>
          </a:p>
          <a:p>
            <a:pPr marL="285750" indent="-285750">
              <a:buFont typeface="Arial" panose="020B0604020202020204" pitchFamily="34" charset="0"/>
              <a:buChar char="•"/>
            </a:pPr>
            <a:r>
              <a:rPr lang="en-US" sz="1600" dirty="0"/>
              <a:t>There is negligible customer beyond the age 70</a:t>
            </a:r>
          </a:p>
          <a:p>
            <a:pPr marL="285750" indent="-285750">
              <a:buFont typeface="Arial" panose="020B0604020202020204" pitchFamily="34" charset="0"/>
              <a:buChar char="•"/>
            </a:pPr>
            <a:endParaRPr lang="en-IN" sz="1600" dirty="0"/>
          </a:p>
        </p:txBody>
      </p:sp>
      <p:sp>
        <p:nvSpPr>
          <p:cNvPr id="134" name="Rectangle"/>
          <p:cNvSpPr/>
          <p:nvPr/>
        </p:nvSpPr>
        <p:spPr>
          <a:xfrm>
            <a:off x="4455763" y="1480089"/>
            <a:ext cx="4424766" cy="3293389"/>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Chart 1">
            <a:extLst>
              <a:ext uri="{FF2B5EF4-FFF2-40B4-BE49-F238E27FC236}">
                <a16:creationId xmlns:a16="http://schemas.microsoft.com/office/drawing/2014/main" id="{47A116F0-3EC5-4F67-98FC-4F0ACFC2F548}"/>
              </a:ext>
            </a:extLst>
          </p:cNvPr>
          <p:cNvGraphicFramePr>
            <a:graphicFrameLocks/>
          </p:cNvGraphicFramePr>
          <p:nvPr>
            <p:extLst>
              <p:ext uri="{D42A27DB-BD31-4B8C-83A1-F6EECF244321}">
                <p14:modId xmlns:p14="http://schemas.microsoft.com/office/powerpoint/2010/main" val="2292639504"/>
              </p:ext>
            </p:extLst>
          </p:nvPr>
        </p:nvGraphicFramePr>
        <p:xfrm>
          <a:off x="4308529" y="1882515"/>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3689223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3" name="Shape 82"/>
          <p:cNvSpPr/>
          <p:nvPr/>
        </p:nvSpPr>
        <p:spPr>
          <a:xfrm>
            <a:off x="112035" y="1480089"/>
            <a:ext cx="4257412" cy="356472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600" dirty="0"/>
              <a:t>In Age Category 40-50 maximum number of mass, high net and affluent customers are there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In the age category 30-40 and 40-50 almost similar trend of mass, high net and affluent customers are present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In the age bracket 20-30 lesser number of customers are present compared to age bracket 30-70.</a:t>
            </a:r>
            <a:endParaRPr lang="en-US" sz="1800" dirty="0"/>
          </a:p>
          <a:p>
            <a:pPr marL="285750" indent="-285750">
              <a:buFont typeface="Arial" panose="020B0604020202020204" pitchFamily="34" charset="0"/>
              <a:buChar char="•"/>
            </a:pPr>
            <a:endParaRPr lang="en-IN" sz="1600" dirty="0"/>
          </a:p>
        </p:txBody>
      </p:sp>
      <p:sp>
        <p:nvSpPr>
          <p:cNvPr id="134" name="Rectangle"/>
          <p:cNvSpPr/>
          <p:nvPr/>
        </p:nvSpPr>
        <p:spPr>
          <a:xfrm>
            <a:off x="4455763" y="1480089"/>
            <a:ext cx="4424766" cy="3293389"/>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Chart 1">
            <a:extLst>
              <a:ext uri="{FF2B5EF4-FFF2-40B4-BE49-F238E27FC236}">
                <a16:creationId xmlns:a16="http://schemas.microsoft.com/office/drawing/2014/main" id="{79C28D39-3A00-4311-95F2-72B1591D594C}"/>
              </a:ext>
            </a:extLst>
          </p:cNvPr>
          <p:cNvGraphicFramePr>
            <a:graphicFrameLocks/>
          </p:cNvGraphicFramePr>
          <p:nvPr>
            <p:extLst>
              <p:ext uri="{D42A27DB-BD31-4B8C-83A1-F6EECF244321}">
                <p14:modId xmlns:p14="http://schemas.microsoft.com/office/powerpoint/2010/main" val="502413806"/>
              </p:ext>
            </p:extLst>
          </p:nvPr>
        </p:nvGraphicFramePr>
        <p:xfrm>
          <a:off x="4308529" y="1755183"/>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9719115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3" name="Shape 82"/>
          <p:cNvSpPr/>
          <p:nvPr/>
        </p:nvSpPr>
        <p:spPr>
          <a:xfrm>
            <a:off x="112035" y="1480089"/>
            <a:ext cx="4257412" cy="370405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800" dirty="0"/>
              <a:t>The plot shows that New South Wales state has highest number of customers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Victoria has second highest numbers of customers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Queensland state has the least customers.</a:t>
            </a:r>
          </a:p>
          <a:p>
            <a:endParaRPr lang="en-US" sz="2000" dirty="0"/>
          </a:p>
          <a:p>
            <a:pPr marL="285750" indent="-285750">
              <a:buFont typeface="Arial" panose="020B0604020202020204" pitchFamily="34" charset="0"/>
              <a:buChar char="•"/>
            </a:pPr>
            <a:endParaRPr lang="en-IN" sz="1800" dirty="0"/>
          </a:p>
        </p:txBody>
      </p:sp>
      <p:sp>
        <p:nvSpPr>
          <p:cNvPr id="134" name="Rectangle"/>
          <p:cNvSpPr/>
          <p:nvPr/>
        </p:nvSpPr>
        <p:spPr>
          <a:xfrm>
            <a:off x="4455763" y="1480089"/>
            <a:ext cx="4424766" cy="3293389"/>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3" name="Chart 2">
            <a:extLst>
              <a:ext uri="{FF2B5EF4-FFF2-40B4-BE49-F238E27FC236}">
                <a16:creationId xmlns:a16="http://schemas.microsoft.com/office/drawing/2014/main" id="{115B54A9-A924-4FAA-B752-D4385B32D302}"/>
              </a:ext>
            </a:extLst>
          </p:cNvPr>
          <p:cNvGraphicFramePr>
            <a:graphicFrameLocks/>
          </p:cNvGraphicFramePr>
          <p:nvPr>
            <p:extLst>
              <p:ext uri="{D42A27DB-BD31-4B8C-83A1-F6EECF244321}">
                <p14:modId xmlns:p14="http://schemas.microsoft.com/office/powerpoint/2010/main" val="3593645345"/>
              </p:ext>
            </p:extLst>
          </p:nvPr>
        </p:nvGraphicFramePr>
        <p:xfrm>
          <a:off x="4369446" y="1781498"/>
          <a:ext cx="4597400" cy="2889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1266117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Model </a:t>
            </a:r>
            <a:r>
              <a:rPr lang="en-IN" dirty="0"/>
              <a:t>Development</a:t>
            </a:r>
            <a:endParaRPr dirty="0"/>
          </a:p>
        </p:txBody>
      </p:sp>
      <p:sp>
        <p:nvSpPr>
          <p:cNvPr id="141" name="Shape 90"/>
          <p:cNvSpPr/>
          <p:nvPr/>
        </p:nvSpPr>
        <p:spPr>
          <a:xfrm>
            <a:off x="205025" y="846925"/>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RFM analysis is employed for model development</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TextBox 2">
            <a:extLst>
              <a:ext uri="{FF2B5EF4-FFF2-40B4-BE49-F238E27FC236}">
                <a16:creationId xmlns:a16="http://schemas.microsoft.com/office/drawing/2014/main" id="{57E33D62-B2A1-BDED-F5AF-DE80D81640F8}"/>
              </a:ext>
            </a:extLst>
          </p:cNvPr>
          <p:cNvSpPr txBox="1"/>
          <p:nvPr/>
        </p:nvSpPr>
        <p:spPr>
          <a:xfrm>
            <a:off x="282845" y="1579947"/>
            <a:ext cx="8565600" cy="2862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800" dirty="0">
                <a:latin typeface="Open Sans"/>
                <a:ea typeface="Open Sans"/>
                <a:cs typeface="Open Sans"/>
                <a:sym typeface="Open Sans"/>
              </a:rPr>
              <a:t>RFM is a marketing technique used to quantitatively rank and group customers based on the recency, frequency and monetary total of their recent transactions to identify the best customers and perform targeted marketing campaigns</a:t>
            </a:r>
          </a:p>
          <a:p>
            <a:endParaRPr lang="en-US" sz="1800" dirty="0">
              <a:latin typeface="Open Sans"/>
              <a:ea typeface="Open Sans"/>
              <a:cs typeface="Open Sans"/>
              <a:sym typeface="Open Sans"/>
            </a:endParaRPr>
          </a:p>
          <a:p>
            <a:pPr marL="285750" indent="-285750">
              <a:buFont typeface="Wingdings" panose="05000000000000000000" pitchFamily="2" charset="2"/>
              <a:buChar char="q"/>
            </a:pPr>
            <a:r>
              <a:rPr lang="en-US" sz="1800" dirty="0">
                <a:latin typeface="Open Sans"/>
                <a:ea typeface="Open Sans"/>
                <a:cs typeface="Open Sans"/>
                <a:sym typeface="Open Sans"/>
              </a:rPr>
              <a:t>Recency: time since last purchase</a:t>
            </a:r>
          </a:p>
          <a:p>
            <a:pPr marL="285750" indent="-285750">
              <a:buFont typeface="Wingdings" panose="05000000000000000000" pitchFamily="2" charset="2"/>
              <a:buChar char="q"/>
            </a:pPr>
            <a:r>
              <a:rPr lang="en-US" sz="1800" dirty="0">
                <a:latin typeface="Open Sans"/>
                <a:ea typeface="Open Sans"/>
                <a:cs typeface="Open Sans"/>
                <a:sym typeface="Open Sans"/>
              </a:rPr>
              <a:t>Frequency: count of purchases during the time period</a:t>
            </a:r>
          </a:p>
          <a:p>
            <a:pPr marL="285750" indent="-285750">
              <a:buFont typeface="Wingdings" panose="05000000000000000000" pitchFamily="2" charset="2"/>
              <a:buChar char="q"/>
            </a:pPr>
            <a:r>
              <a:rPr lang="en-US" sz="1800" dirty="0">
                <a:latin typeface="Open Sans"/>
                <a:ea typeface="Open Sans"/>
                <a:cs typeface="Open Sans"/>
                <a:sym typeface="Open Sans"/>
              </a:rPr>
              <a:t>Monetary: total value of purchases during the period</a:t>
            </a:r>
          </a:p>
          <a:p>
            <a:endParaRPr lang="en-US" sz="1800" dirty="0">
              <a:latin typeface="Open Sans"/>
              <a:ea typeface="Open Sans"/>
              <a:cs typeface="Open Sans"/>
              <a:sym typeface="Open Sans"/>
            </a:endParaRPr>
          </a:p>
          <a:p>
            <a:r>
              <a:rPr lang="en-US" sz="1800" dirty="0">
                <a:latin typeface="Open Sans"/>
                <a:ea typeface="Open Sans"/>
                <a:cs typeface="Open Sans"/>
                <a:sym typeface="Open Sans"/>
              </a:rPr>
              <a:t>RFM score= 100* R_score+10*</a:t>
            </a:r>
            <a:r>
              <a:rPr lang="en-US" sz="1800" dirty="0" err="1">
                <a:latin typeface="Open Sans"/>
                <a:ea typeface="Open Sans"/>
                <a:cs typeface="Open Sans"/>
                <a:sym typeface="Open Sans"/>
              </a:rPr>
              <a:t>F_score+M_score</a:t>
            </a:r>
            <a:endParaRPr lang="en-IN" sz="1800" dirty="0">
              <a:latin typeface="Open Sans"/>
              <a:ea typeface="Open Sans"/>
              <a:cs typeface="Open Sans"/>
              <a:sym typeface="Open Sans"/>
            </a:endParaRP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202</TotalTime>
  <Words>1470</Words>
  <Application>Microsoft Office PowerPoint</Application>
  <PresentationFormat>On-screen Show (16:9)</PresentationFormat>
  <Paragraphs>154</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Cambria</vt:lpstr>
      <vt:lpstr>DM Sans</vt:lpstr>
      <vt:lpstr>Open Sans</vt:lpstr>
      <vt:lpstr>Open Sans Extrabold</vt:lpstr>
      <vt:lpstr>Open Sans Light</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Ssekhar</dc:creator>
  <cp:lastModifiedBy>subhransu mallick</cp:lastModifiedBy>
  <cp:revision>16</cp:revision>
  <dcterms:modified xsi:type="dcterms:W3CDTF">2023-07-07T17:23:42Z</dcterms:modified>
</cp:coreProperties>
</file>