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64" r:id="rId2"/>
    <p:sldId id="265" r:id="rId3"/>
    <p:sldId id="266" r:id="rId4"/>
    <p:sldId id="270" r:id="rId5"/>
    <p:sldId id="267" r:id="rId6"/>
    <p:sldId id="268" r:id="rId7"/>
    <p:sldId id="269" r:id="rId8"/>
    <p:sldId id="259" r:id="rId9"/>
    <p:sldId id="260" r:id="rId10"/>
    <p:sldId id="261" r:id="rId11"/>
    <p:sldId id="262" r:id="rId12"/>
    <p:sldId id="263"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90" r:id="rId32"/>
    <p:sldId id="291" r:id="rId33"/>
    <p:sldId id="292" r:id="rId34"/>
    <p:sldId id="293" r:id="rId35"/>
    <p:sldId id="296" r:id="rId36"/>
    <p:sldId id="297" r:id="rId37"/>
    <p:sldId id="298" r:id="rId38"/>
    <p:sldId id="299" r:id="rId39"/>
    <p:sldId id="300" r:id="rId40"/>
    <p:sldId id="301" r:id="rId41"/>
    <p:sldId id="302" r:id="rId42"/>
    <p:sldId id="303" r:id="rId43"/>
    <p:sldId id="306" r:id="rId44"/>
    <p:sldId id="305" r:id="rId45"/>
    <p:sldId id="307" r:id="rId46"/>
    <p:sldId id="308" r:id="rId47"/>
    <p:sldId id="309" r:id="rId48"/>
    <p:sldId id="310" r:id="rId49"/>
    <p:sldId id="311" r:id="rId5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23CA007D-52F1-F74C-6B7E-7E56C88187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127750"/>
            <a:ext cx="121920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39B24AB6-1A29-F873-2F4F-9CAFBC4F0FD4}"/>
              </a:ext>
            </a:extLst>
          </p:cNvPr>
          <p:cNvSpPr>
            <a:spLocks noChangeArrowheads="1"/>
          </p:cNvSpPr>
          <p:nvPr/>
        </p:nvSpPr>
        <p:spPr bwMode="auto">
          <a:xfrm>
            <a:off x="0" y="153988"/>
            <a:ext cx="12192000" cy="1446212"/>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r>
              <a:rPr lang="en-US" sz="8800"/>
              <a:t>SUBJECT NAME</a:t>
            </a:r>
            <a:endParaRPr lang="en-IN" sz="8800"/>
          </a:p>
        </p:txBody>
      </p:sp>
      <p:sp>
        <p:nvSpPr>
          <p:cNvPr id="4" name="Title 1">
            <a:extLst>
              <a:ext uri="{FF2B5EF4-FFF2-40B4-BE49-F238E27FC236}">
                <a16:creationId xmlns:a16="http://schemas.microsoft.com/office/drawing/2014/main" id="{62347A2E-59B3-6523-35AA-62DAB7DEA945}"/>
              </a:ext>
            </a:extLst>
          </p:cNvPr>
          <p:cNvSpPr txBox="1">
            <a:spLocks/>
          </p:cNvSpPr>
          <p:nvPr/>
        </p:nvSpPr>
        <p:spPr>
          <a:xfrm>
            <a:off x="858838" y="1600200"/>
            <a:ext cx="10252075" cy="649288"/>
          </a:xfrm>
          <a:prstGeom prst="rect">
            <a:avLst/>
          </a:prstGeom>
        </p:spPr>
        <p:txBody>
          <a:bodyPr/>
          <a:lstStyle>
            <a:lvl1pPr algn="ctr" defTabSz="853410" rtl="0" eaLnBrk="1" latinLnBrk="0" hangingPunct="1">
              <a:lnSpc>
                <a:spcPct val="90000"/>
              </a:lnSpc>
              <a:spcBef>
                <a:spcPct val="0"/>
              </a:spcBef>
              <a:buNone/>
              <a:defRPr sz="4107" kern="1200">
                <a:solidFill>
                  <a:schemeClr val="tx1"/>
                </a:solidFill>
                <a:latin typeface="+mj-lt"/>
                <a:ea typeface="+mj-ea"/>
                <a:cs typeface="+mj-cs"/>
              </a:defRPr>
            </a:lvl1pPr>
          </a:lstStyle>
          <a:p>
            <a:pPr fontAlgn="auto">
              <a:spcAft>
                <a:spcPts val="0"/>
              </a:spcAft>
              <a:defRPr/>
            </a:pPr>
            <a:r>
              <a:rPr lang="en-US" b="1" dirty="0"/>
              <a:t>Topic</a:t>
            </a:r>
            <a:endParaRPr lang="en-IN" b="1" dirty="0"/>
          </a:p>
        </p:txBody>
      </p:sp>
      <p:sp>
        <p:nvSpPr>
          <p:cNvPr id="5" name="Title 1">
            <a:extLst>
              <a:ext uri="{FF2B5EF4-FFF2-40B4-BE49-F238E27FC236}">
                <a16:creationId xmlns:a16="http://schemas.microsoft.com/office/drawing/2014/main" id="{2174707F-E614-9B6F-F806-C09E48323CA7}"/>
              </a:ext>
            </a:extLst>
          </p:cNvPr>
          <p:cNvSpPr txBox="1">
            <a:spLocks/>
          </p:cNvSpPr>
          <p:nvPr/>
        </p:nvSpPr>
        <p:spPr>
          <a:xfrm>
            <a:off x="817563" y="2246313"/>
            <a:ext cx="10252075" cy="649287"/>
          </a:xfrm>
          <a:prstGeom prst="rect">
            <a:avLst/>
          </a:prstGeom>
        </p:spPr>
        <p:txBody>
          <a:bodyPr/>
          <a:lstStyle>
            <a:lvl1pPr algn="ctr" defTabSz="853410" rtl="0" eaLnBrk="1" latinLnBrk="0" hangingPunct="1">
              <a:lnSpc>
                <a:spcPct val="90000"/>
              </a:lnSpc>
              <a:spcBef>
                <a:spcPct val="0"/>
              </a:spcBef>
              <a:buNone/>
              <a:defRPr sz="4107" kern="1200">
                <a:solidFill>
                  <a:schemeClr val="tx1"/>
                </a:solidFill>
                <a:latin typeface="+mj-lt"/>
                <a:ea typeface="+mj-ea"/>
                <a:cs typeface="+mj-cs"/>
              </a:defRPr>
            </a:lvl1pPr>
          </a:lstStyle>
          <a:p>
            <a:pPr fontAlgn="auto">
              <a:spcAft>
                <a:spcPts val="0"/>
              </a:spcAft>
              <a:defRPr/>
            </a:pPr>
            <a:r>
              <a:rPr lang="en-US" b="1" dirty="0"/>
              <a:t>(Unit No)</a:t>
            </a:r>
          </a:p>
          <a:p>
            <a:pPr fontAlgn="auto">
              <a:spcAft>
                <a:spcPts val="0"/>
              </a:spcAft>
              <a:defRPr/>
            </a:pPr>
            <a:r>
              <a:rPr lang="en-US" b="1" dirty="0"/>
              <a:t>(Related CO’s, PO’s &amp; PSO’s)</a:t>
            </a:r>
            <a:endParaRPr lang="en-IN" b="1" dirty="0"/>
          </a:p>
        </p:txBody>
      </p:sp>
      <p:sp>
        <p:nvSpPr>
          <p:cNvPr id="6" name="Title 1">
            <a:extLst>
              <a:ext uri="{FF2B5EF4-FFF2-40B4-BE49-F238E27FC236}">
                <a16:creationId xmlns:a16="http://schemas.microsoft.com/office/drawing/2014/main" id="{8DD6427D-0B63-9A30-5A90-CEE7241029A5}"/>
              </a:ext>
            </a:extLst>
          </p:cNvPr>
          <p:cNvSpPr txBox="1">
            <a:spLocks/>
          </p:cNvSpPr>
          <p:nvPr/>
        </p:nvSpPr>
        <p:spPr>
          <a:xfrm>
            <a:off x="817563" y="3762375"/>
            <a:ext cx="10252075" cy="649288"/>
          </a:xfrm>
          <a:prstGeom prst="rect">
            <a:avLst/>
          </a:prstGeom>
        </p:spPr>
        <p:txBody>
          <a:bodyPr/>
          <a:lstStyle>
            <a:lvl1pPr algn="ctr" defTabSz="853410" rtl="0" eaLnBrk="1" latinLnBrk="0" hangingPunct="1">
              <a:lnSpc>
                <a:spcPct val="90000"/>
              </a:lnSpc>
              <a:spcBef>
                <a:spcPct val="0"/>
              </a:spcBef>
              <a:buNone/>
              <a:defRPr sz="4107" kern="1200">
                <a:solidFill>
                  <a:schemeClr val="tx1"/>
                </a:solidFill>
                <a:latin typeface="+mj-lt"/>
                <a:ea typeface="+mj-ea"/>
                <a:cs typeface="+mj-cs"/>
              </a:defRPr>
            </a:lvl1pPr>
          </a:lstStyle>
          <a:p>
            <a:pPr fontAlgn="auto">
              <a:spcAft>
                <a:spcPts val="0"/>
              </a:spcAft>
              <a:defRPr/>
            </a:pPr>
            <a:r>
              <a:rPr lang="en-US" b="1" dirty="0"/>
              <a:t>Faculty Name</a:t>
            </a:r>
          </a:p>
          <a:p>
            <a:pPr fontAlgn="auto">
              <a:spcAft>
                <a:spcPts val="0"/>
              </a:spcAft>
              <a:defRPr/>
            </a:pPr>
            <a:r>
              <a:rPr lang="en-US" sz="3600" dirty="0"/>
              <a:t>Designation</a:t>
            </a:r>
          </a:p>
          <a:p>
            <a:pPr fontAlgn="auto">
              <a:spcAft>
                <a:spcPts val="0"/>
              </a:spcAft>
              <a:defRPr/>
            </a:pPr>
            <a:r>
              <a:rPr lang="en-US" sz="3600" dirty="0"/>
              <a:t>Department Name</a:t>
            </a:r>
            <a:endParaRPr lang="en-IN" sz="3600" dirty="0"/>
          </a:p>
        </p:txBody>
      </p:sp>
    </p:spTree>
    <p:extLst>
      <p:ext uri="{BB962C8B-B14F-4D97-AF65-F5344CB8AC3E}">
        <p14:creationId xmlns:p14="http://schemas.microsoft.com/office/powerpoint/2010/main" val="1943238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818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A2F5F8-1A9C-6383-C7DF-E054237D45C3}"/>
              </a:ext>
            </a:extLst>
          </p:cNvPr>
          <p:cNvSpPr>
            <a:spLocks noGrp="1"/>
          </p:cNvSpPr>
          <p:nvPr>
            <p:ph type="dt" sz="half" idx="10"/>
          </p:nvPr>
        </p:nvSpPr>
        <p:spPr>
          <a:xfrm>
            <a:off x="609600" y="6356350"/>
            <a:ext cx="2844800" cy="365125"/>
          </a:xfrm>
          <a:prstGeom prst="rect">
            <a:avLst/>
          </a:prstGeom>
        </p:spPr>
        <p:txBody>
          <a:bodyPr/>
          <a:lstStyle>
            <a:lvl1pPr>
              <a:defRPr/>
            </a:lvl1pPr>
          </a:lstStyle>
          <a:p>
            <a:fld id="{22278C8C-6CEB-48B1-AA65-BE1660F708F7}" type="datetimeFigureOut">
              <a:rPr lang="en-US" smtClean="0"/>
              <a:t>8/2/2022</a:t>
            </a:fld>
            <a:endParaRPr lang="en-US"/>
          </a:p>
        </p:txBody>
      </p:sp>
      <p:sp>
        <p:nvSpPr>
          <p:cNvPr id="5" name="Footer Placeholder 4">
            <a:extLst>
              <a:ext uri="{FF2B5EF4-FFF2-40B4-BE49-F238E27FC236}">
                <a16:creationId xmlns:a16="http://schemas.microsoft.com/office/drawing/2014/main" id="{002F72F1-BAD0-7579-25A4-A8C317E3F435}"/>
              </a:ext>
            </a:extLst>
          </p:cNvPr>
          <p:cNvSpPr>
            <a:spLocks noGrp="1"/>
          </p:cNvSpPr>
          <p:nvPr>
            <p:ph type="ftr" sz="quarter" idx="11"/>
          </p:nvPr>
        </p:nvSpPr>
        <p:spPr>
          <a:xfrm>
            <a:off x="4165600" y="6356350"/>
            <a:ext cx="3860800" cy="365125"/>
          </a:xfrm>
          <a:prstGeom prst="rect">
            <a:avLst/>
          </a:prstGeom>
        </p:spPr>
        <p:txBody>
          <a:bodyPr/>
          <a:lstStyle>
            <a:lvl1pPr>
              <a:defRPr/>
            </a:lvl1pPr>
          </a:lstStyle>
          <a:p>
            <a:endParaRPr lang="en-US"/>
          </a:p>
        </p:txBody>
      </p:sp>
      <p:sp>
        <p:nvSpPr>
          <p:cNvPr id="6" name="Slide Number Placeholder 5">
            <a:extLst>
              <a:ext uri="{FF2B5EF4-FFF2-40B4-BE49-F238E27FC236}">
                <a16:creationId xmlns:a16="http://schemas.microsoft.com/office/drawing/2014/main" id="{083BDF2E-CC90-4326-7323-6334CE6DE891}"/>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1C3D4982-44EA-4E88-9E2F-AB17F050B7C3}" type="slidenum">
              <a:rPr lang="en-US" smtClean="0"/>
              <a:t>‹#›</a:t>
            </a:fld>
            <a:endParaRPr lang="en-US"/>
          </a:p>
        </p:txBody>
      </p:sp>
    </p:spTree>
    <p:extLst>
      <p:ext uri="{BB962C8B-B14F-4D97-AF65-F5344CB8AC3E}">
        <p14:creationId xmlns:p14="http://schemas.microsoft.com/office/powerpoint/2010/main" val="1845464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85895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a:extLst>
              <a:ext uri="{FF2B5EF4-FFF2-40B4-BE49-F238E27FC236}">
                <a16:creationId xmlns:a16="http://schemas.microsoft.com/office/drawing/2014/main" id="{52C96224-908C-B6D8-431F-E71F587025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6127750"/>
            <a:ext cx="121920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598689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0" r:id="rId4"/>
  </p:sldLayoutIdLst>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itchFamily="34" charset="0"/>
        </a:defRPr>
      </a:lvl2pPr>
      <a:lvl3pPr algn="l" rtl="0" eaLnBrk="1" fontAlgn="base" hangingPunct="1">
        <a:lnSpc>
          <a:spcPct val="90000"/>
        </a:lnSpc>
        <a:spcBef>
          <a:spcPct val="0"/>
        </a:spcBef>
        <a:spcAft>
          <a:spcPct val="0"/>
        </a:spcAft>
        <a:defRPr sz="4400">
          <a:solidFill>
            <a:schemeClr val="tx1"/>
          </a:solidFill>
          <a:latin typeface="Calibri Light" pitchFamily="34" charset="0"/>
        </a:defRPr>
      </a:lvl3pPr>
      <a:lvl4pPr algn="l" rtl="0" eaLnBrk="1" fontAlgn="base" hangingPunct="1">
        <a:lnSpc>
          <a:spcPct val="90000"/>
        </a:lnSpc>
        <a:spcBef>
          <a:spcPct val="0"/>
        </a:spcBef>
        <a:spcAft>
          <a:spcPct val="0"/>
        </a:spcAft>
        <a:defRPr sz="4400">
          <a:solidFill>
            <a:schemeClr val="tx1"/>
          </a:solidFill>
          <a:latin typeface="Calibri Light" pitchFamily="34" charset="0"/>
        </a:defRPr>
      </a:lvl4pPr>
      <a:lvl5pPr algn="l" rtl="0" eaLnBrk="1" fontAlgn="base" hangingPunct="1">
        <a:lnSpc>
          <a:spcPct val="90000"/>
        </a:lnSpc>
        <a:spcBef>
          <a:spcPct val="0"/>
        </a:spcBef>
        <a:spcAft>
          <a:spcPct val="0"/>
        </a:spcAft>
        <a:defRPr sz="4400">
          <a:solidFill>
            <a:schemeClr val="tx1"/>
          </a:solidFill>
          <a:latin typeface="Calibri Light"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9488" y="1816100"/>
            <a:ext cx="10333037" cy="1816100"/>
          </a:xfrm>
          <a:prstGeom prst="rect">
            <a:avLst/>
          </a:prstGeom>
        </p:spPr>
        <p:txBody>
          <a:bodyPr>
            <a:spAutoFit/>
          </a:bodyPr>
          <a:lstStyle/>
          <a:p>
            <a:pPr marL="12700" algn="ctr" eaLnBrk="0" hangingPunct="0">
              <a:spcBef>
                <a:spcPts val="5"/>
              </a:spcBef>
              <a:defRPr/>
            </a:pPr>
            <a:r>
              <a:rPr lang="en-IN" sz="4400" b="1" spc="15" dirty="0">
                <a:solidFill>
                  <a:srgbClr val="D2533C"/>
                </a:solidFill>
                <a:latin typeface="Times New Roman" pitchFamily="18" charset="0"/>
                <a:cs typeface="Times New Roman" pitchFamily="18" charset="0"/>
              </a:rPr>
              <a:t>SOFTWARE PROJECT MANAGEMENT</a:t>
            </a:r>
          </a:p>
          <a:p>
            <a:pPr marL="12700" algn="ctr" eaLnBrk="0" hangingPunct="0">
              <a:spcBef>
                <a:spcPts val="5"/>
              </a:spcBef>
              <a:defRPr/>
            </a:pPr>
            <a:r>
              <a:rPr lang="en-IN" sz="2400" b="1" spc="15" dirty="0">
                <a:solidFill>
                  <a:srgbClr val="D2533C"/>
                </a:solidFill>
                <a:latin typeface="Times New Roman" pitchFamily="18" charset="0"/>
                <a:cs typeface="Times New Roman" pitchFamily="18" charset="0"/>
              </a:rPr>
              <a:t>(PE-III)</a:t>
            </a:r>
            <a:endParaRPr lang="en-IN"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4104331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3389" y="242370"/>
            <a:ext cx="11721946" cy="6290631"/>
          </a:xfrm>
        </p:spPr>
        <p:txBody>
          <a:bodyPr>
            <a:normAutofit fontScale="40000" lnSpcReduction="20000"/>
          </a:bodyPr>
          <a:lstStyle/>
          <a:p>
            <a:pPr marL="0" indent="0" algn="just">
              <a:buNone/>
            </a:pPr>
            <a:r>
              <a:rPr lang="en-US" sz="5900" dirty="0">
                <a:solidFill>
                  <a:srgbClr val="000000"/>
                </a:solidFill>
                <a:effectLst/>
                <a:latin typeface="Times New Roman" panose="02020603050405020304" pitchFamily="18" charset="0"/>
                <a:cs typeface="Times New Roman" panose="02020603050405020304" pitchFamily="18" charset="0"/>
              </a:rPr>
              <a:t>The sequential phases in Waterfall model are −</a:t>
            </a:r>
          </a:p>
          <a:p>
            <a:pPr marL="0" indent="0" algn="just">
              <a:buNone/>
            </a:pPr>
            <a:endParaRPr lang="en-US" sz="590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sz="5900" b="1" i="0" dirty="0">
                <a:solidFill>
                  <a:srgbClr val="000000"/>
                </a:solidFill>
                <a:effectLst/>
                <a:latin typeface="Times New Roman" panose="02020603050405020304" pitchFamily="18" charset="0"/>
                <a:cs typeface="Times New Roman" panose="02020603050405020304" pitchFamily="18" charset="0"/>
              </a:rPr>
              <a:t>Requirement Gathering and analysis</a:t>
            </a:r>
            <a:r>
              <a:rPr lang="en-US" sz="5900" b="0" i="0" dirty="0">
                <a:solidFill>
                  <a:srgbClr val="000000"/>
                </a:solidFill>
                <a:effectLst/>
                <a:latin typeface="Times New Roman" panose="02020603050405020304" pitchFamily="18" charset="0"/>
                <a:cs typeface="Times New Roman" panose="02020603050405020304" pitchFamily="18" charset="0"/>
              </a:rPr>
              <a:t> </a:t>
            </a:r>
          </a:p>
          <a:p>
            <a:pPr marL="0" indent="0" algn="just">
              <a:buNone/>
            </a:pPr>
            <a:r>
              <a:rPr lang="en-US" sz="5900" dirty="0">
                <a:solidFill>
                  <a:srgbClr val="000000"/>
                </a:solidFill>
                <a:latin typeface="Times New Roman" panose="02020603050405020304" pitchFamily="18" charset="0"/>
                <a:cs typeface="Times New Roman" panose="02020603050405020304" pitchFamily="18" charset="0"/>
              </a:rPr>
              <a:t>                          </a:t>
            </a:r>
            <a:r>
              <a:rPr lang="en-US" sz="5900" b="0" i="0" dirty="0">
                <a:solidFill>
                  <a:srgbClr val="000000"/>
                </a:solidFill>
                <a:effectLst/>
                <a:latin typeface="Times New Roman" panose="02020603050405020304" pitchFamily="18" charset="0"/>
                <a:cs typeface="Times New Roman" panose="02020603050405020304" pitchFamily="18" charset="0"/>
              </a:rPr>
              <a:t>All possible requirements of the system to be developed are captured in this phase and documented in a requirement specification document.</a:t>
            </a:r>
          </a:p>
          <a:p>
            <a:pPr marL="0" indent="0" algn="just">
              <a:buNone/>
            </a:pPr>
            <a:r>
              <a:rPr lang="en-US" sz="5900" b="1" i="0" dirty="0">
                <a:solidFill>
                  <a:srgbClr val="000000"/>
                </a:solidFill>
                <a:effectLst/>
                <a:latin typeface="Times New Roman" panose="02020603050405020304" pitchFamily="18" charset="0"/>
                <a:cs typeface="Times New Roman" panose="02020603050405020304" pitchFamily="18" charset="0"/>
              </a:rPr>
              <a:t>System Design</a:t>
            </a:r>
            <a:r>
              <a:rPr lang="en-US" sz="5900" b="0" i="0" dirty="0">
                <a:solidFill>
                  <a:srgbClr val="000000"/>
                </a:solidFill>
                <a:effectLst/>
                <a:latin typeface="Times New Roman" panose="02020603050405020304" pitchFamily="18" charset="0"/>
                <a:cs typeface="Times New Roman" panose="02020603050405020304" pitchFamily="18" charset="0"/>
              </a:rPr>
              <a:t> </a:t>
            </a:r>
          </a:p>
          <a:p>
            <a:pPr marL="0" indent="0" algn="just">
              <a:buNone/>
            </a:pPr>
            <a:r>
              <a:rPr lang="en-US" sz="5900" b="0" i="0" dirty="0">
                <a:solidFill>
                  <a:srgbClr val="000000"/>
                </a:solidFill>
                <a:effectLst/>
                <a:latin typeface="Times New Roman" panose="02020603050405020304" pitchFamily="18" charset="0"/>
                <a:cs typeface="Times New Roman" panose="02020603050405020304" pitchFamily="18" charset="0"/>
              </a:rPr>
              <a:t>                         The requirement specifications from first phase are studied in this phase and the system design is prepared. This system design helps in specifying hardware and system requirements and helps in defining the overall system architecture.</a:t>
            </a:r>
          </a:p>
          <a:p>
            <a:pPr marL="0" indent="0" algn="just">
              <a:buNone/>
            </a:pPr>
            <a:r>
              <a:rPr lang="en-US" sz="5900" b="1" i="0" dirty="0">
                <a:solidFill>
                  <a:srgbClr val="000000"/>
                </a:solidFill>
                <a:effectLst/>
                <a:latin typeface="Times New Roman" panose="02020603050405020304" pitchFamily="18" charset="0"/>
                <a:cs typeface="Times New Roman" panose="02020603050405020304" pitchFamily="18" charset="0"/>
              </a:rPr>
              <a:t>Implementation</a:t>
            </a:r>
            <a:r>
              <a:rPr lang="en-US" sz="5900" b="0" i="0" dirty="0">
                <a:solidFill>
                  <a:srgbClr val="000000"/>
                </a:solidFill>
                <a:effectLst/>
                <a:latin typeface="Times New Roman" panose="02020603050405020304" pitchFamily="18" charset="0"/>
                <a:cs typeface="Times New Roman" panose="02020603050405020304" pitchFamily="18" charset="0"/>
              </a:rPr>
              <a:t> </a:t>
            </a:r>
          </a:p>
          <a:p>
            <a:pPr marL="0" indent="0" algn="just">
              <a:buNone/>
            </a:pPr>
            <a:r>
              <a:rPr lang="en-US" sz="5900" dirty="0">
                <a:solidFill>
                  <a:srgbClr val="000000"/>
                </a:solidFill>
                <a:latin typeface="Times New Roman" panose="02020603050405020304" pitchFamily="18" charset="0"/>
                <a:cs typeface="Times New Roman" panose="02020603050405020304" pitchFamily="18" charset="0"/>
              </a:rPr>
              <a:t>                           </a:t>
            </a:r>
            <a:r>
              <a:rPr lang="en-US" sz="5900" b="0" i="0" dirty="0">
                <a:solidFill>
                  <a:srgbClr val="000000"/>
                </a:solidFill>
                <a:effectLst/>
                <a:latin typeface="Times New Roman" panose="02020603050405020304" pitchFamily="18" charset="0"/>
                <a:cs typeface="Times New Roman" panose="02020603050405020304" pitchFamily="18" charset="0"/>
              </a:rPr>
              <a:t>With inputs from the system design, the system is first developed in small programs called units, which are integrated in the next phase. Each unit is developed and tested for its functionality, which is referred to as Unit Testing.</a:t>
            </a:r>
          </a:p>
          <a:p>
            <a:pPr marL="0" indent="0" algn="just">
              <a:buNone/>
            </a:pPr>
            <a:r>
              <a:rPr lang="en-US" sz="5900" b="1" i="0" dirty="0">
                <a:solidFill>
                  <a:srgbClr val="000000"/>
                </a:solidFill>
                <a:effectLst/>
                <a:latin typeface="Times New Roman" panose="02020603050405020304" pitchFamily="18" charset="0"/>
                <a:cs typeface="Times New Roman" panose="02020603050405020304" pitchFamily="18" charset="0"/>
              </a:rPr>
              <a:t>Integration and Testing</a:t>
            </a:r>
            <a:endParaRPr lang="en-US" sz="5900" dirty="0">
              <a:solidFill>
                <a:srgbClr val="000000"/>
              </a:solidFill>
              <a:latin typeface="Times New Roman" panose="02020603050405020304" pitchFamily="18" charset="0"/>
              <a:cs typeface="Times New Roman" panose="02020603050405020304" pitchFamily="18" charset="0"/>
            </a:endParaRPr>
          </a:p>
          <a:p>
            <a:pPr marL="0" indent="0" algn="just">
              <a:buNone/>
            </a:pPr>
            <a:r>
              <a:rPr lang="en-US" sz="5900" b="0" i="0" dirty="0">
                <a:solidFill>
                  <a:srgbClr val="000000"/>
                </a:solidFill>
                <a:effectLst/>
                <a:latin typeface="Times New Roman" panose="02020603050405020304" pitchFamily="18" charset="0"/>
                <a:cs typeface="Times New Roman" panose="02020603050405020304" pitchFamily="18" charset="0"/>
              </a:rPr>
              <a:t>                                 All the units developed in the implementation phase are integrated into a system after testing of each unit. Post integration the entire system is tested for any faults and failures.</a:t>
            </a:r>
          </a:p>
          <a:p>
            <a:pPr marL="0" indent="0">
              <a:buNone/>
            </a:pPr>
            <a:br>
              <a:rPr lang="en-US" b="0" i="0" dirty="0">
                <a:solidFill>
                  <a:srgbClr val="000000"/>
                </a:solidFill>
                <a:effectLst/>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8209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337" y="77118"/>
            <a:ext cx="11133463" cy="6099845"/>
          </a:xfrm>
        </p:spPr>
        <p:txBody>
          <a:bodyPr>
            <a:normAutofit/>
          </a:bodyPr>
          <a:lstStyle/>
          <a:p>
            <a:pPr marL="0" indent="0" algn="just">
              <a:buNone/>
            </a:pPr>
            <a:r>
              <a:rPr lang="en-US" b="1" i="0" dirty="0">
                <a:solidFill>
                  <a:srgbClr val="000000"/>
                </a:solidFill>
                <a:effectLst/>
                <a:latin typeface="Nunito" pitchFamily="2" charset="0"/>
              </a:rPr>
              <a:t>Deployment of system</a:t>
            </a:r>
            <a:r>
              <a:rPr lang="en-US" b="0" i="0" dirty="0">
                <a:solidFill>
                  <a:srgbClr val="000000"/>
                </a:solidFill>
                <a:effectLst/>
                <a:latin typeface="Nunito" pitchFamily="2" charset="0"/>
              </a:rPr>
              <a:t> </a:t>
            </a:r>
          </a:p>
          <a:p>
            <a:pPr marL="0" indent="0" algn="just">
              <a:buNone/>
            </a:pPr>
            <a:r>
              <a:rPr lang="en-US" b="0" i="0" dirty="0">
                <a:solidFill>
                  <a:srgbClr val="000000"/>
                </a:solidFill>
                <a:effectLst/>
                <a:latin typeface="Nunito" pitchFamily="2" charset="0"/>
              </a:rPr>
              <a:t>                                         Once the functional and non-functional testing is done; the product is deployed in the customer environment or released into the market.</a:t>
            </a:r>
          </a:p>
          <a:p>
            <a:pPr marL="0" indent="0" algn="just">
              <a:buNone/>
            </a:pPr>
            <a:r>
              <a:rPr lang="en-US" b="1" i="0" dirty="0">
                <a:solidFill>
                  <a:srgbClr val="000000"/>
                </a:solidFill>
                <a:effectLst/>
                <a:latin typeface="Nunito" pitchFamily="2" charset="0"/>
              </a:rPr>
              <a:t>Maintenance</a:t>
            </a:r>
            <a:r>
              <a:rPr lang="en-US" b="0" i="0" dirty="0">
                <a:solidFill>
                  <a:srgbClr val="000000"/>
                </a:solidFill>
                <a:effectLst/>
                <a:latin typeface="Nunito" pitchFamily="2" charset="0"/>
              </a:rPr>
              <a:t> </a:t>
            </a:r>
          </a:p>
          <a:p>
            <a:pPr algn="just"/>
            <a:r>
              <a:rPr lang="en-US" b="0" i="0" dirty="0">
                <a:solidFill>
                  <a:srgbClr val="000000"/>
                </a:solidFill>
                <a:effectLst/>
                <a:latin typeface="Nunito" pitchFamily="2" charset="0"/>
              </a:rPr>
              <a:t>There are some issues which come up in the client environment. </a:t>
            </a:r>
          </a:p>
          <a:p>
            <a:pPr algn="just"/>
            <a:r>
              <a:rPr lang="en-US" b="0" i="0" dirty="0">
                <a:solidFill>
                  <a:srgbClr val="000000"/>
                </a:solidFill>
                <a:effectLst/>
                <a:latin typeface="Nunito" pitchFamily="2" charset="0"/>
              </a:rPr>
              <a:t>To fix those issues, patches are released. Also to enhance the product some better versions are released.</a:t>
            </a:r>
          </a:p>
          <a:p>
            <a:pPr algn="just"/>
            <a:r>
              <a:rPr lang="en-US" b="0" i="0" dirty="0">
                <a:solidFill>
                  <a:srgbClr val="000000"/>
                </a:solidFill>
                <a:effectLst/>
                <a:latin typeface="Nunito" pitchFamily="2" charset="0"/>
              </a:rPr>
              <a:t> Maintenance is done to deliver these changes in the customer environment.</a:t>
            </a:r>
          </a:p>
          <a:p>
            <a:pPr marL="0" indent="0">
              <a:buNone/>
            </a:pPr>
            <a:endParaRPr lang="en-US" dirty="0"/>
          </a:p>
        </p:txBody>
      </p:sp>
    </p:spTree>
    <p:extLst>
      <p:ext uri="{BB962C8B-B14F-4D97-AF65-F5344CB8AC3E}">
        <p14:creationId xmlns:p14="http://schemas.microsoft.com/office/powerpoint/2010/main" val="3111171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3388"/>
            <a:ext cx="10515600" cy="5923575"/>
          </a:xfrm>
        </p:spPr>
        <p:txBody>
          <a:bodyPr>
            <a:normAutofit/>
          </a:bodyPr>
          <a:lstStyle/>
          <a:p>
            <a:pPr marL="0" indent="0" algn="l">
              <a:buNone/>
            </a:pPr>
            <a:r>
              <a:rPr lang="en-US" b="0" i="0" dirty="0">
                <a:solidFill>
                  <a:srgbClr val="000000"/>
                </a:solidFill>
                <a:effectLst/>
                <a:latin typeface="Heebo" pitchFamily="2" charset="-79"/>
                <a:cs typeface="Heebo" pitchFamily="2" charset="-79"/>
              </a:rPr>
              <a:t>Waterfall Model – Application</a:t>
            </a:r>
          </a:p>
          <a:p>
            <a:pPr marL="0" indent="0" algn="l">
              <a:buNone/>
            </a:pPr>
            <a:endParaRPr lang="en-US" b="0" i="0" dirty="0">
              <a:solidFill>
                <a:srgbClr val="000000"/>
              </a:solidFill>
              <a:effectLst/>
              <a:latin typeface="Heebo" pitchFamily="2" charset="-79"/>
              <a:cs typeface="Heebo" pitchFamily="2" charset="-79"/>
            </a:endParaRPr>
          </a:p>
          <a:p>
            <a:pPr algn="just"/>
            <a:r>
              <a:rPr lang="en-US" b="0" i="0" dirty="0">
                <a:solidFill>
                  <a:srgbClr val="000000"/>
                </a:solidFill>
                <a:effectLst/>
                <a:latin typeface="Nunito" pitchFamily="2" charset="0"/>
              </a:rPr>
              <a:t>Every software developed is different and requires a suitable SDLC approach to be followed based on the internal and external factors. </a:t>
            </a:r>
          </a:p>
          <a:p>
            <a:pPr algn="just"/>
            <a:r>
              <a:rPr lang="en-US" b="0" i="0" dirty="0">
                <a:solidFill>
                  <a:srgbClr val="000000"/>
                </a:solidFill>
                <a:effectLst/>
                <a:latin typeface="Nunito" pitchFamily="2" charset="0"/>
              </a:rPr>
              <a:t>Requirements are very well documented, clear and fixed.</a:t>
            </a:r>
          </a:p>
          <a:p>
            <a:pPr algn="just">
              <a:buFont typeface="Arial" panose="020B0604020202020204" pitchFamily="34" charset="0"/>
              <a:buChar char="•"/>
            </a:pPr>
            <a:r>
              <a:rPr lang="en-US" b="0" i="0" dirty="0">
                <a:solidFill>
                  <a:srgbClr val="000000"/>
                </a:solidFill>
                <a:effectLst/>
                <a:latin typeface="Nunito" pitchFamily="2" charset="0"/>
              </a:rPr>
              <a:t>Product definition is stable.</a:t>
            </a:r>
          </a:p>
          <a:p>
            <a:pPr algn="just">
              <a:buFont typeface="Arial" panose="020B0604020202020204" pitchFamily="34" charset="0"/>
              <a:buChar char="•"/>
            </a:pPr>
            <a:r>
              <a:rPr lang="en-US" b="0" i="0" dirty="0">
                <a:solidFill>
                  <a:srgbClr val="000000"/>
                </a:solidFill>
                <a:effectLst/>
                <a:latin typeface="Nunito" pitchFamily="2" charset="0"/>
              </a:rPr>
              <a:t>Technology is understood and is not dynamic.</a:t>
            </a:r>
          </a:p>
          <a:p>
            <a:pPr algn="just">
              <a:buFont typeface="Arial" panose="020B0604020202020204" pitchFamily="34" charset="0"/>
              <a:buChar char="•"/>
            </a:pPr>
            <a:r>
              <a:rPr lang="en-US" b="0" i="0" dirty="0">
                <a:solidFill>
                  <a:srgbClr val="000000"/>
                </a:solidFill>
                <a:effectLst/>
                <a:latin typeface="Nunito" pitchFamily="2" charset="0"/>
              </a:rPr>
              <a:t>There are no ambiguous requirements.</a:t>
            </a:r>
          </a:p>
          <a:p>
            <a:pPr algn="just">
              <a:buFont typeface="Arial" panose="020B0604020202020204" pitchFamily="34" charset="0"/>
              <a:buChar char="•"/>
            </a:pPr>
            <a:r>
              <a:rPr lang="en-US" b="0" i="0" dirty="0">
                <a:solidFill>
                  <a:srgbClr val="000000"/>
                </a:solidFill>
                <a:effectLst/>
                <a:latin typeface="Nunito" pitchFamily="2" charset="0"/>
              </a:rPr>
              <a:t>The project is short.</a:t>
            </a:r>
          </a:p>
          <a:p>
            <a:endParaRPr lang="en-US" dirty="0"/>
          </a:p>
        </p:txBody>
      </p:sp>
    </p:spTree>
    <p:extLst>
      <p:ext uri="{BB962C8B-B14F-4D97-AF65-F5344CB8AC3E}">
        <p14:creationId xmlns:p14="http://schemas.microsoft.com/office/powerpoint/2010/main" val="1676570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157DC-305A-4C95-8C7D-55324F4E37F2}"/>
              </a:ext>
            </a:extLst>
          </p:cNvPr>
          <p:cNvSpPr>
            <a:spLocks noGrp="1"/>
          </p:cNvSpPr>
          <p:nvPr>
            <p:ph type="title"/>
          </p:nvPr>
        </p:nvSpPr>
        <p:spPr>
          <a:xfrm>
            <a:off x="838200" y="352541"/>
            <a:ext cx="10515600" cy="914399"/>
          </a:xfrm>
        </p:spPr>
        <p:txBody>
          <a:bodyPr>
            <a:normAutofit fontScale="90000"/>
          </a:bodyPr>
          <a:lstStyle/>
          <a:p>
            <a:r>
              <a:rPr lang="en-US" sz="3100" b="0" i="0" dirty="0">
                <a:solidFill>
                  <a:srgbClr val="000000"/>
                </a:solidFill>
                <a:effectLst/>
                <a:latin typeface="Heebo" pitchFamily="2" charset="-79"/>
                <a:cs typeface="Heebo" pitchFamily="2" charset="-79"/>
              </a:rPr>
              <a:t>Waterfall Model - Advantages</a:t>
            </a:r>
            <a:br>
              <a:rPr lang="en-US" b="0" i="0" dirty="0">
                <a:solidFill>
                  <a:srgbClr val="000000"/>
                </a:solidFill>
                <a:effectLst/>
                <a:latin typeface="Heebo" pitchFamily="2" charset="-79"/>
                <a:cs typeface="Heebo" pitchFamily="2" charset="-79"/>
              </a:rPr>
            </a:br>
            <a:endParaRPr lang="en-US" dirty="0"/>
          </a:p>
        </p:txBody>
      </p:sp>
      <p:sp>
        <p:nvSpPr>
          <p:cNvPr id="3" name="Content Placeholder 2">
            <a:extLst>
              <a:ext uri="{FF2B5EF4-FFF2-40B4-BE49-F238E27FC236}">
                <a16:creationId xmlns:a16="http://schemas.microsoft.com/office/drawing/2014/main" id="{186715C6-CD69-4915-8027-053072A84048}"/>
              </a:ext>
            </a:extLst>
          </p:cNvPr>
          <p:cNvSpPr>
            <a:spLocks noGrp="1"/>
          </p:cNvSpPr>
          <p:nvPr>
            <p:ph idx="1"/>
          </p:nvPr>
        </p:nvSpPr>
        <p:spPr>
          <a:xfrm>
            <a:off x="838200" y="1134737"/>
            <a:ext cx="10515600" cy="5042226"/>
          </a:xfrm>
        </p:spPr>
        <p:txBody>
          <a:bodyPr/>
          <a:lstStyle/>
          <a:p>
            <a:pPr algn="just">
              <a:buFont typeface="Arial" panose="020B0604020202020204" pitchFamily="34" charset="0"/>
              <a:buChar char="•"/>
            </a:pPr>
            <a:r>
              <a:rPr lang="en-US" b="0" i="0" dirty="0">
                <a:solidFill>
                  <a:srgbClr val="000000"/>
                </a:solidFill>
                <a:effectLst/>
                <a:latin typeface="Nunito" pitchFamily="2" charset="0"/>
              </a:rPr>
              <a:t>Simple and easy to understand and use</a:t>
            </a:r>
          </a:p>
          <a:p>
            <a:pPr algn="just">
              <a:buFont typeface="Arial" panose="020B0604020202020204" pitchFamily="34" charset="0"/>
              <a:buChar char="•"/>
            </a:pPr>
            <a:r>
              <a:rPr lang="en-US" b="0" i="0" dirty="0">
                <a:solidFill>
                  <a:srgbClr val="000000"/>
                </a:solidFill>
                <a:effectLst/>
                <a:latin typeface="Nunito" pitchFamily="2" charset="0"/>
              </a:rPr>
              <a:t>Easy to manage due to the design of the model. Each phase has specific deliverables and a review process.</a:t>
            </a:r>
          </a:p>
          <a:p>
            <a:pPr algn="just">
              <a:buFont typeface="Arial" panose="020B0604020202020204" pitchFamily="34" charset="0"/>
              <a:buChar char="•"/>
            </a:pPr>
            <a:r>
              <a:rPr lang="en-US" b="0" i="0" dirty="0">
                <a:solidFill>
                  <a:srgbClr val="000000"/>
                </a:solidFill>
                <a:effectLst/>
                <a:latin typeface="Nunito" pitchFamily="2" charset="0"/>
              </a:rPr>
              <a:t>Phases are processed and completed one at a time.</a:t>
            </a:r>
          </a:p>
          <a:p>
            <a:pPr algn="just">
              <a:buFont typeface="Arial" panose="020B0604020202020204" pitchFamily="34" charset="0"/>
              <a:buChar char="•"/>
            </a:pPr>
            <a:r>
              <a:rPr lang="en-US" b="0" i="0" dirty="0">
                <a:solidFill>
                  <a:srgbClr val="000000"/>
                </a:solidFill>
                <a:effectLst/>
                <a:latin typeface="Nunito" pitchFamily="2" charset="0"/>
              </a:rPr>
              <a:t>Works well for smaller projects where requirements are very well understood.</a:t>
            </a:r>
          </a:p>
          <a:p>
            <a:pPr algn="just">
              <a:buFont typeface="Arial" panose="020B0604020202020204" pitchFamily="34" charset="0"/>
              <a:buChar char="•"/>
            </a:pPr>
            <a:r>
              <a:rPr lang="en-US" b="0" i="0" dirty="0">
                <a:solidFill>
                  <a:srgbClr val="000000"/>
                </a:solidFill>
                <a:effectLst/>
                <a:latin typeface="Nunito" pitchFamily="2" charset="0"/>
              </a:rPr>
              <a:t>Clearly defined stages.</a:t>
            </a:r>
          </a:p>
          <a:p>
            <a:pPr algn="just">
              <a:buFont typeface="Arial" panose="020B0604020202020204" pitchFamily="34" charset="0"/>
              <a:buChar char="•"/>
            </a:pPr>
            <a:r>
              <a:rPr lang="en-US" b="0" i="0" dirty="0">
                <a:solidFill>
                  <a:srgbClr val="000000"/>
                </a:solidFill>
                <a:effectLst/>
                <a:latin typeface="Nunito" pitchFamily="2" charset="0"/>
              </a:rPr>
              <a:t>Well understood milestones.</a:t>
            </a:r>
          </a:p>
          <a:p>
            <a:pPr algn="just">
              <a:buFont typeface="Arial" panose="020B0604020202020204" pitchFamily="34" charset="0"/>
              <a:buChar char="•"/>
            </a:pPr>
            <a:r>
              <a:rPr lang="en-US" b="0" i="0" dirty="0">
                <a:solidFill>
                  <a:srgbClr val="000000"/>
                </a:solidFill>
                <a:effectLst/>
                <a:latin typeface="Nunito" pitchFamily="2" charset="0"/>
              </a:rPr>
              <a:t>Easy to arrange tasks.</a:t>
            </a:r>
          </a:p>
          <a:p>
            <a:pPr algn="just">
              <a:buFont typeface="Arial" panose="020B0604020202020204" pitchFamily="34" charset="0"/>
              <a:buChar char="•"/>
            </a:pPr>
            <a:r>
              <a:rPr lang="en-US" b="0" i="0" dirty="0">
                <a:solidFill>
                  <a:srgbClr val="000000"/>
                </a:solidFill>
                <a:effectLst/>
                <a:latin typeface="Nunito" pitchFamily="2" charset="0"/>
              </a:rPr>
              <a:t>Process and results are well documented.</a:t>
            </a:r>
          </a:p>
          <a:p>
            <a:endParaRPr lang="en-US" dirty="0"/>
          </a:p>
        </p:txBody>
      </p:sp>
    </p:spTree>
    <p:extLst>
      <p:ext uri="{BB962C8B-B14F-4D97-AF65-F5344CB8AC3E}">
        <p14:creationId xmlns:p14="http://schemas.microsoft.com/office/powerpoint/2010/main" val="1278408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F1381-09D5-45B9-9A95-1C768E24EF39}"/>
              </a:ext>
            </a:extLst>
          </p:cNvPr>
          <p:cNvSpPr>
            <a:spLocks noGrp="1"/>
          </p:cNvSpPr>
          <p:nvPr>
            <p:ph type="title"/>
          </p:nvPr>
        </p:nvSpPr>
        <p:spPr>
          <a:xfrm>
            <a:off x="838200" y="365125"/>
            <a:ext cx="10515600" cy="758595"/>
          </a:xfrm>
        </p:spPr>
        <p:txBody>
          <a:bodyPr/>
          <a:lstStyle/>
          <a:p>
            <a:r>
              <a:rPr lang="en-US" dirty="0">
                <a:solidFill>
                  <a:srgbClr val="000000"/>
                </a:solidFill>
                <a:latin typeface="Nunito" pitchFamily="2" charset="0"/>
              </a:rPr>
              <a:t>D</a:t>
            </a:r>
            <a:r>
              <a:rPr lang="en-US" b="0" i="0" dirty="0">
                <a:solidFill>
                  <a:srgbClr val="000000"/>
                </a:solidFill>
                <a:effectLst/>
                <a:latin typeface="Nunito" pitchFamily="2" charset="0"/>
              </a:rPr>
              <a:t>isadvantages</a:t>
            </a:r>
            <a:endParaRPr lang="en-US" dirty="0"/>
          </a:p>
        </p:txBody>
      </p:sp>
      <p:sp>
        <p:nvSpPr>
          <p:cNvPr id="3" name="Content Placeholder 2">
            <a:extLst>
              <a:ext uri="{FF2B5EF4-FFF2-40B4-BE49-F238E27FC236}">
                <a16:creationId xmlns:a16="http://schemas.microsoft.com/office/drawing/2014/main" id="{731AE17E-0AC6-4F1D-854D-F3DD2269145B}"/>
              </a:ext>
            </a:extLst>
          </p:cNvPr>
          <p:cNvSpPr>
            <a:spLocks noGrp="1"/>
          </p:cNvSpPr>
          <p:nvPr>
            <p:ph idx="1"/>
          </p:nvPr>
        </p:nvSpPr>
        <p:spPr>
          <a:xfrm>
            <a:off x="838200" y="1024569"/>
            <a:ext cx="10515600" cy="5596568"/>
          </a:xfrm>
        </p:spPr>
        <p:txBody>
          <a:bodyPr>
            <a:normAutofit/>
          </a:bodyPr>
          <a:lstStyle/>
          <a:p>
            <a:pPr marL="0" indent="0" algn="just">
              <a:buNone/>
            </a:pPr>
            <a:r>
              <a:rPr lang="en-US" b="0" i="0" dirty="0">
                <a:solidFill>
                  <a:srgbClr val="000000"/>
                </a:solidFill>
                <a:effectLst/>
                <a:latin typeface="Nunito" pitchFamily="2" charset="0"/>
              </a:rPr>
              <a:t>The major disadvantages of the Waterfall Model are as follows </a:t>
            </a:r>
          </a:p>
          <a:p>
            <a:pPr algn="just">
              <a:buFont typeface="Arial" panose="020B0604020202020204" pitchFamily="34" charset="0"/>
              <a:buChar char="•"/>
            </a:pPr>
            <a:r>
              <a:rPr lang="en-US" b="0" i="0" dirty="0">
                <a:solidFill>
                  <a:srgbClr val="000000"/>
                </a:solidFill>
                <a:effectLst/>
                <a:latin typeface="Nunito" pitchFamily="2" charset="0"/>
              </a:rPr>
              <a:t>No working software is produced until late during the life cycle.</a:t>
            </a:r>
          </a:p>
          <a:p>
            <a:pPr algn="just">
              <a:buFont typeface="Arial" panose="020B0604020202020204" pitchFamily="34" charset="0"/>
              <a:buChar char="•"/>
            </a:pPr>
            <a:r>
              <a:rPr lang="en-US" b="0" i="0" dirty="0">
                <a:solidFill>
                  <a:srgbClr val="000000"/>
                </a:solidFill>
                <a:effectLst/>
                <a:latin typeface="Nunito" pitchFamily="2" charset="0"/>
              </a:rPr>
              <a:t>High amounts of risk and uncertainty.</a:t>
            </a:r>
          </a:p>
          <a:p>
            <a:pPr algn="just">
              <a:buFont typeface="Arial" panose="020B0604020202020204" pitchFamily="34" charset="0"/>
              <a:buChar char="•"/>
            </a:pPr>
            <a:r>
              <a:rPr lang="en-US" b="0" i="0" dirty="0">
                <a:solidFill>
                  <a:srgbClr val="000000"/>
                </a:solidFill>
                <a:effectLst/>
                <a:latin typeface="Nunito" pitchFamily="2" charset="0"/>
              </a:rPr>
              <a:t>Not a good model for complex and object-oriented projects.</a:t>
            </a:r>
          </a:p>
          <a:p>
            <a:pPr algn="just">
              <a:buFont typeface="Arial" panose="020B0604020202020204" pitchFamily="34" charset="0"/>
              <a:buChar char="•"/>
            </a:pPr>
            <a:r>
              <a:rPr lang="en-US" b="0" i="0" dirty="0">
                <a:solidFill>
                  <a:srgbClr val="000000"/>
                </a:solidFill>
                <a:effectLst/>
                <a:latin typeface="Nunito" pitchFamily="2" charset="0"/>
              </a:rPr>
              <a:t>Poor model for long and ongoing projects.</a:t>
            </a:r>
          </a:p>
          <a:p>
            <a:pPr algn="just">
              <a:buFont typeface="Arial" panose="020B0604020202020204" pitchFamily="34" charset="0"/>
              <a:buChar char="•"/>
            </a:pPr>
            <a:r>
              <a:rPr lang="en-US" b="0" i="0" dirty="0">
                <a:solidFill>
                  <a:srgbClr val="000000"/>
                </a:solidFill>
                <a:effectLst/>
                <a:latin typeface="Nunito" pitchFamily="2" charset="0"/>
              </a:rPr>
              <a:t>Not suitable for the projects where requirements are at a moderate to high risk of changing. So, risk and uncertainty is high with this process model.</a:t>
            </a:r>
          </a:p>
          <a:p>
            <a:pPr algn="just">
              <a:buFont typeface="Arial" panose="020B0604020202020204" pitchFamily="34" charset="0"/>
              <a:buChar char="•"/>
            </a:pPr>
            <a:r>
              <a:rPr lang="en-US" b="0" i="0" dirty="0">
                <a:solidFill>
                  <a:srgbClr val="000000"/>
                </a:solidFill>
                <a:effectLst/>
                <a:latin typeface="Nunito" pitchFamily="2" charset="0"/>
              </a:rPr>
              <a:t>It is difficult to measure progress within stages.</a:t>
            </a:r>
          </a:p>
          <a:p>
            <a:pPr algn="just">
              <a:buFont typeface="Arial" panose="020B0604020202020204" pitchFamily="34" charset="0"/>
              <a:buChar char="•"/>
            </a:pPr>
            <a:r>
              <a:rPr lang="en-US" b="0" i="0" dirty="0">
                <a:solidFill>
                  <a:srgbClr val="000000"/>
                </a:solidFill>
                <a:effectLst/>
                <a:latin typeface="Nunito" pitchFamily="2" charset="0"/>
              </a:rPr>
              <a:t>Cannot accommodate changing requirements.</a:t>
            </a:r>
          </a:p>
          <a:p>
            <a:pPr algn="just">
              <a:buFont typeface="Arial" panose="020B0604020202020204" pitchFamily="34" charset="0"/>
              <a:buChar char="•"/>
            </a:pPr>
            <a:r>
              <a:rPr lang="en-US" b="0" i="0" dirty="0">
                <a:solidFill>
                  <a:srgbClr val="000000"/>
                </a:solidFill>
                <a:effectLst/>
                <a:latin typeface="Nunito" pitchFamily="2" charset="0"/>
              </a:rPr>
              <a:t>Adjusting scope during the life cycle can end a project.</a:t>
            </a:r>
          </a:p>
          <a:p>
            <a:endParaRPr lang="en-US" dirty="0"/>
          </a:p>
        </p:txBody>
      </p:sp>
    </p:spTree>
    <p:extLst>
      <p:ext uri="{BB962C8B-B14F-4D97-AF65-F5344CB8AC3E}">
        <p14:creationId xmlns:p14="http://schemas.microsoft.com/office/powerpoint/2010/main" val="4008164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385C6-2703-4FA8-A6E3-86C4C8A6121E}"/>
              </a:ext>
            </a:extLst>
          </p:cNvPr>
          <p:cNvSpPr>
            <a:spLocks noGrp="1"/>
          </p:cNvSpPr>
          <p:nvPr>
            <p:ph type="title"/>
          </p:nvPr>
        </p:nvSpPr>
        <p:spPr>
          <a:xfrm>
            <a:off x="838200" y="365125"/>
            <a:ext cx="10515600" cy="535627"/>
          </a:xfrm>
        </p:spPr>
        <p:txBody>
          <a:bodyPr>
            <a:normAutofit fontScale="90000"/>
          </a:bodyPr>
          <a:lstStyle/>
          <a:p>
            <a:r>
              <a:rPr lang="en-US" dirty="0"/>
              <a:t>Conventional software </a:t>
            </a:r>
          </a:p>
        </p:txBody>
      </p:sp>
      <p:sp>
        <p:nvSpPr>
          <p:cNvPr id="3" name="Content Placeholder 2">
            <a:extLst>
              <a:ext uri="{FF2B5EF4-FFF2-40B4-BE49-F238E27FC236}">
                <a16:creationId xmlns:a16="http://schemas.microsoft.com/office/drawing/2014/main" id="{5C56B3F0-3FD4-4C0D-9475-5AF3A36FA194}"/>
              </a:ext>
            </a:extLst>
          </p:cNvPr>
          <p:cNvSpPr>
            <a:spLocks noGrp="1"/>
          </p:cNvSpPr>
          <p:nvPr>
            <p:ph idx="1"/>
          </p:nvPr>
        </p:nvSpPr>
        <p:spPr>
          <a:xfrm>
            <a:off x="838200" y="1078172"/>
            <a:ext cx="11049000" cy="5568287"/>
          </a:xfrm>
        </p:spPr>
        <p:txBody>
          <a:bodyPr>
            <a:normAutofit/>
          </a:bodyPr>
          <a:lstStyle/>
          <a:p>
            <a:r>
              <a:rPr lang="en-US" dirty="0">
                <a:latin typeface="Times New Roman" panose="02020603050405020304" pitchFamily="18" charset="0"/>
                <a:cs typeface="Times New Roman" panose="02020603050405020304" pitchFamily="18" charset="0"/>
              </a:rPr>
              <a:t>Conventional software economics provides a benchmark of performance for conventional software management principles. </a:t>
            </a:r>
          </a:p>
          <a:p>
            <a:r>
              <a:rPr lang="en-US" dirty="0">
                <a:latin typeface="Times New Roman" panose="02020603050405020304" pitchFamily="18" charset="0"/>
                <a:cs typeface="Times New Roman" panose="02020603050405020304" pitchFamily="18" charset="0"/>
              </a:rPr>
              <a:t>The best thing about software is its flexibility: It can be programmed to do almost anything.</a:t>
            </a:r>
          </a:p>
          <a:p>
            <a:r>
              <a:rPr lang="en-US" dirty="0">
                <a:latin typeface="Times New Roman" panose="02020603050405020304" pitchFamily="18" charset="0"/>
                <a:cs typeface="Times New Roman" panose="02020603050405020304" pitchFamily="18" charset="0"/>
              </a:rPr>
              <a:t> The worst thing about software is also its flexibility: The "almost anything" characteristic has made it difficult to plan, monitors, and control software development. </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2376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2012"/>
            <a:ext cx="10515600" cy="6305266"/>
          </a:xfrm>
        </p:spPr>
        <p:txBody>
          <a:bodyPr>
            <a:normAutofit/>
          </a:bodyPr>
          <a:lstStyle/>
          <a:p>
            <a:pPr marL="0" indent="0">
              <a:buNone/>
            </a:pPr>
            <a:r>
              <a:rPr lang="en-US" dirty="0"/>
              <a:t>Conventional software Performance:</a:t>
            </a:r>
          </a:p>
          <a:p>
            <a:pPr marL="0" indent="0">
              <a:buNone/>
            </a:pPr>
            <a:r>
              <a:rPr lang="en-US" dirty="0"/>
              <a:t>1. Finding and fixing a software problem after delivery costs 100 times more than finding and fixing the problem in early design phases.</a:t>
            </a:r>
          </a:p>
          <a:p>
            <a:pPr marL="0" indent="0">
              <a:buNone/>
            </a:pPr>
            <a:r>
              <a:rPr lang="en-US" dirty="0"/>
              <a:t> 2. You can compress software development schedules 25% of nominal, but no more. </a:t>
            </a:r>
          </a:p>
          <a:p>
            <a:pPr marL="0" indent="0">
              <a:buNone/>
            </a:pPr>
            <a:r>
              <a:rPr lang="en-US" dirty="0"/>
              <a:t>3. For every $1 you spend on development, you will spend $2 on maintenance.</a:t>
            </a:r>
          </a:p>
          <a:p>
            <a:pPr marL="0" indent="0">
              <a:buNone/>
            </a:pPr>
            <a:r>
              <a:rPr lang="en-US" dirty="0"/>
              <a:t> 4. Software development and maintenance costs are primarily a function of the number of source lines of code. </a:t>
            </a:r>
          </a:p>
          <a:p>
            <a:pPr marL="0" indent="0">
              <a:buNone/>
            </a:pPr>
            <a:r>
              <a:rPr lang="en-US" dirty="0"/>
              <a:t>5. Variations among people account for the biggest differences in software productivity. </a:t>
            </a:r>
          </a:p>
        </p:txBody>
      </p:sp>
    </p:spTree>
    <p:extLst>
      <p:ext uri="{BB962C8B-B14F-4D97-AF65-F5344CB8AC3E}">
        <p14:creationId xmlns:p14="http://schemas.microsoft.com/office/powerpoint/2010/main" val="2893155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91569"/>
            <a:ext cx="10515600" cy="5385393"/>
          </a:xfrm>
        </p:spPr>
        <p:txBody>
          <a:bodyPr/>
          <a:lstStyle/>
          <a:p>
            <a:pPr marL="0" indent="0">
              <a:buNone/>
            </a:pPr>
            <a:r>
              <a:rPr lang="en-US" dirty="0"/>
              <a:t>6. The overall ratio of software to hardware costs is still growing. In 1955 it was 15:85; in 1985, 85:15.</a:t>
            </a:r>
          </a:p>
          <a:p>
            <a:pPr marL="0" indent="0">
              <a:buNone/>
            </a:pPr>
            <a:r>
              <a:rPr lang="en-US" dirty="0"/>
              <a:t> 7. Only about 15% of software development effort is devoted to programming.</a:t>
            </a:r>
          </a:p>
          <a:p>
            <a:pPr marL="0" indent="0">
              <a:buNone/>
            </a:pPr>
            <a:r>
              <a:rPr lang="en-US" dirty="0"/>
              <a:t> 8. Software systems and products typically cost 3 times as individual software programs. Software-system products cost 9 times as much. </a:t>
            </a:r>
          </a:p>
        </p:txBody>
      </p:sp>
    </p:spTree>
    <p:extLst>
      <p:ext uri="{BB962C8B-B14F-4D97-AF65-F5344CB8AC3E}">
        <p14:creationId xmlns:p14="http://schemas.microsoft.com/office/powerpoint/2010/main" val="4070134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3741"/>
          </a:xfrm>
        </p:spPr>
        <p:txBody>
          <a:bodyPr>
            <a:normAutofit fontScale="90000"/>
          </a:bodyPr>
          <a:lstStyle/>
          <a:p>
            <a:r>
              <a:rPr lang="en-US" dirty="0"/>
              <a:t>Software Economics:</a:t>
            </a:r>
          </a:p>
        </p:txBody>
      </p:sp>
      <p:sp>
        <p:nvSpPr>
          <p:cNvPr id="3" name="Content Placeholder 2"/>
          <p:cNvSpPr>
            <a:spLocks noGrp="1"/>
          </p:cNvSpPr>
          <p:nvPr>
            <p:ph idx="1"/>
          </p:nvPr>
        </p:nvSpPr>
        <p:spPr>
          <a:xfrm>
            <a:off x="838200" y="982639"/>
            <a:ext cx="10515600" cy="5759355"/>
          </a:xfrm>
        </p:spPr>
        <p:txBody>
          <a:bodyPr>
            <a:normAutofit fontScale="92500" lnSpcReduction="10000"/>
          </a:bodyPr>
          <a:lstStyle/>
          <a:p>
            <a:pPr marL="0" indent="0">
              <a:buNone/>
            </a:pPr>
            <a:r>
              <a:rPr lang="en-US" dirty="0"/>
              <a:t>                                Most software cost models can be abstracted into a function of five basic parameters: </a:t>
            </a:r>
          </a:p>
          <a:p>
            <a:pPr marL="0" indent="0">
              <a:buNone/>
            </a:pPr>
            <a:r>
              <a:rPr lang="en-US" dirty="0"/>
              <a:t>1. </a:t>
            </a:r>
            <a:r>
              <a:rPr lang="en-US" b="1" dirty="0"/>
              <a:t>The Size </a:t>
            </a:r>
            <a:r>
              <a:rPr lang="en-US" dirty="0"/>
              <a:t>of the end product which is typically quantified in terms of the number of source instructions.</a:t>
            </a:r>
          </a:p>
          <a:p>
            <a:pPr marL="0" indent="0">
              <a:buNone/>
            </a:pPr>
            <a:r>
              <a:rPr lang="en-US" dirty="0"/>
              <a:t> 2. </a:t>
            </a:r>
            <a:r>
              <a:rPr lang="en-US" b="1" dirty="0"/>
              <a:t>The Process </a:t>
            </a:r>
            <a:r>
              <a:rPr lang="en-US" dirty="0"/>
              <a:t>used to produce the end product, in particular the ability of the process to avoid </a:t>
            </a:r>
            <a:r>
              <a:rPr lang="en-US" dirty="0" err="1"/>
              <a:t>nonvalue</a:t>
            </a:r>
            <a:r>
              <a:rPr lang="en-US" dirty="0"/>
              <a:t>-adding activities.</a:t>
            </a:r>
          </a:p>
          <a:p>
            <a:pPr marL="0" indent="0">
              <a:buNone/>
            </a:pPr>
            <a:r>
              <a:rPr lang="en-US" dirty="0"/>
              <a:t> 3. The capabilities of software engineering </a:t>
            </a:r>
            <a:r>
              <a:rPr lang="en-US" b="1" dirty="0"/>
              <a:t>Personnel</a:t>
            </a:r>
            <a:r>
              <a:rPr lang="en-US" dirty="0"/>
              <a:t>, and particularly their experience with the computer science issues and the applications domain issues of the project</a:t>
            </a:r>
          </a:p>
          <a:p>
            <a:pPr marL="0" indent="0">
              <a:buNone/>
            </a:pPr>
            <a:r>
              <a:rPr lang="en-US" dirty="0"/>
              <a:t> 4. </a:t>
            </a:r>
            <a:r>
              <a:rPr lang="en-US" b="1" dirty="0"/>
              <a:t>The Environment</a:t>
            </a:r>
            <a:r>
              <a:rPr lang="en-US" dirty="0"/>
              <a:t>, which is made up of the tools and techniques available to support efficient software development and to automate the process </a:t>
            </a:r>
          </a:p>
          <a:p>
            <a:pPr marL="0" indent="0">
              <a:buNone/>
            </a:pPr>
            <a:r>
              <a:rPr lang="en-US" dirty="0"/>
              <a:t>5. The required </a:t>
            </a:r>
            <a:r>
              <a:rPr lang="en-US" b="1" dirty="0"/>
              <a:t>Quality</a:t>
            </a:r>
            <a:r>
              <a:rPr lang="en-US" dirty="0"/>
              <a:t> of the product, including its features, performance, reliability, and adaptability.</a:t>
            </a:r>
          </a:p>
          <a:p>
            <a:pPr marL="0" indent="0">
              <a:buNone/>
            </a:pPr>
            <a:r>
              <a:rPr lang="en-US" dirty="0"/>
              <a:t>                                            </a:t>
            </a:r>
          </a:p>
        </p:txBody>
      </p:sp>
    </p:spTree>
    <p:extLst>
      <p:ext uri="{BB962C8B-B14F-4D97-AF65-F5344CB8AC3E}">
        <p14:creationId xmlns:p14="http://schemas.microsoft.com/office/powerpoint/2010/main" val="1749969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627798" y="-27296"/>
            <a:ext cx="11054686" cy="6619164"/>
          </a:xfrm>
          <a:prstGeom prst="rect">
            <a:avLst/>
          </a:prstGeom>
        </p:spPr>
      </p:pic>
    </p:spTree>
    <p:extLst>
      <p:ext uri="{BB962C8B-B14F-4D97-AF65-F5344CB8AC3E}">
        <p14:creationId xmlns:p14="http://schemas.microsoft.com/office/powerpoint/2010/main" val="1337204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157163" y="169863"/>
            <a:ext cx="117554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IN" sz="2000" b="1" dirty="0">
                <a:latin typeface="Times New Roman" panose="02020603050405020304" pitchFamily="18" charset="0"/>
                <a:cs typeface="Times New Roman" panose="02020603050405020304" pitchFamily="18" charset="0"/>
              </a:rPr>
              <a:t>SYLLABUS</a:t>
            </a:r>
          </a:p>
        </p:txBody>
      </p:sp>
      <p:sp>
        <p:nvSpPr>
          <p:cNvPr id="3" name="Text Placeholder 2"/>
          <p:cNvSpPr>
            <a:spLocks noGrp="1"/>
          </p:cNvSpPr>
          <p:nvPr>
            <p:ph idx="1"/>
          </p:nvPr>
        </p:nvSpPr>
        <p:spPr>
          <a:xfrm>
            <a:off x="592428" y="746975"/>
            <a:ext cx="10999705" cy="5356645"/>
          </a:xfrm>
        </p:spPr>
        <p:txBody>
          <a:bodyPr/>
          <a:lstStyle/>
          <a:p>
            <a:pPr marL="0" indent="0">
              <a:buNone/>
            </a:pPr>
            <a:r>
              <a:rPr lang="en-US" sz="2000" b="1" dirty="0">
                <a:latin typeface="Times New Roman" panose="02020603050405020304" pitchFamily="18" charset="0"/>
                <a:cs typeface="Times New Roman" panose="02020603050405020304" pitchFamily="18" charset="0"/>
              </a:rPr>
              <a:t>UNIT I : </a:t>
            </a:r>
            <a:r>
              <a:rPr lang="en-US" sz="2000" dirty="0">
                <a:latin typeface="Times New Roman" panose="02020603050405020304" pitchFamily="18" charset="0"/>
                <a:cs typeface="Times New Roman" panose="02020603050405020304" pitchFamily="18" charset="0"/>
              </a:rPr>
              <a:t>Conventional Software Management: The waterfall model, conventional software Management performance. </a:t>
            </a:r>
          </a:p>
          <a:p>
            <a:pPr marL="0" indent="0">
              <a:buNone/>
            </a:pPr>
            <a:r>
              <a:rPr lang="en-US" sz="2000" dirty="0">
                <a:latin typeface="Times New Roman" panose="02020603050405020304" pitchFamily="18" charset="0"/>
                <a:cs typeface="Times New Roman" panose="02020603050405020304" pitchFamily="18" charset="0"/>
              </a:rPr>
              <a:t>Evolution of Software Economics: Software Economics, pragmatic software cost estimation. </a:t>
            </a:r>
          </a:p>
          <a:p>
            <a:pPr marL="0" indent="0">
              <a:buNone/>
            </a:pPr>
            <a:r>
              <a:rPr lang="en-US" sz="2000" dirty="0">
                <a:latin typeface="Times New Roman" panose="02020603050405020304" pitchFamily="18" charset="0"/>
                <a:cs typeface="Times New Roman" panose="02020603050405020304" pitchFamily="18" charset="0"/>
              </a:rPr>
              <a:t>Improving Software Economics: Reducing Software product size, improving software processes, improving team effectiveness, improving automation, Achieving required quality, peer inspections. </a:t>
            </a:r>
          </a:p>
          <a:p>
            <a:pPr marL="0" indent="0">
              <a:buNone/>
            </a:pPr>
            <a:r>
              <a:rPr lang="en-US" sz="2000" b="1" dirty="0">
                <a:latin typeface="Times New Roman" panose="02020603050405020304" pitchFamily="18" charset="0"/>
                <a:cs typeface="Times New Roman" panose="02020603050405020304" pitchFamily="18" charset="0"/>
              </a:rPr>
              <a:t>UNIT II : </a:t>
            </a:r>
            <a:r>
              <a:rPr lang="en-US" sz="2000" dirty="0">
                <a:latin typeface="Times New Roman" panose="02020603050405020304" pitchFamily="18" charset="0"/>
                <a:cs typeface="Times New Roman" panose="02020603050405020304" pitchFamily="18" charset="0"/>
              </a:rPr>
              <a:t>The Old Way and The New: The principles of conventional software Engineering, principles of modern software management, transitioning to an iterative process. </a:t>
            </a:r>
          </a:p>
          <a:p>
            <a:pPr marL="0" indent="0">
              <a:buNone/>
            </a:pPr>
            <a:r>
              <a:rPr lang="en-US" sz="2000" dirty="0">
                <a:latin typeface="Times New Roman" panose="02020603050405020304" pitchFamily="18" charset="0"/>
                <a:cs typeface="Times New Roman" panose="02020603050405020304" pitchFamily="18" charset="0"/>
              </a:rPr>
              <a:t>Life Cycle Phases: Engineering and production stages, inception, Elaboration, construction, transition phases. </a:t>
            </a:r>
          </a:p>
          <a:p>
            <a:pPr marL="0" indent="0">
              <a:buNone/>
            </a:pPr>
            <a:r>
              <a:rPr lang="en-US" sz="2000" dirty="0">
                <a:latin typeface="Times New Roman" panose="02020603050405020304" pitchFamily="18" charset="0"/>
                <a:cs typeface="Times New Roman" panose="02020603050405020304" pitchFamily="18" charset="0"/>
              </a:rPr>
              <a:t>Artifacts of The Process: The artifact sets, Management artifacts, Engineering artifacts, programmatic artifacts. </a:t>
            </a:r>
          </a:p>
          <a:p>
            <a:pPr marL="0" indent="0">
              <a:buNone/>
            </a:pPr>
            <a:r>
              <a:rPr lang="en-US" sz="2000" b="1" dirty="0">
                <a:latin typeface="Times New Roman" panose="02020603050405020304" pitchFamily="18" charset="0"/>
                <a:cs typeface="Times New Roman" panose="02020603050405020304" pitchFamily="18" charset="0"/>
              </a:rPr>
              <a:t>UNIT III </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Model Based Software Architectures: A Management perspective and technical perspective. </a:t>
            </a:r>
          </a:p>
          <a:p>
            <a:pPr marL="0" indent="0">
              <a:buNone/>
            </a:pPr>
            <a:r>
              <a:rPr lang="en-US" sz="2000" dirty="0">
                <a:latin typeface="Times New Roman" panose="02020603050405020304" pitchFamily="18" charset="0"/>
                <a:cs typeface="Times New Roman" panose="02020603050405020304" pitchFamily="18" charset="0"/>
              </a:rPr>
              <a:t>Work Flows of the Process: Software process workflows, Iteration workflows. </a:t>
            </a:r>
          </a:p>
          <a:p>
            <a:pPr marL="0" indent="0">
              <a:buNone/>
            </a:pPr>
            <a:r>
              <a:rPr lang="en-US" sz="2000" dirty="0">
                <a:latin typeface="Times New Roman" panose="02020603050405020304" pitchFamily="18" charset="0"/>
                <a:cs typeface="Times New Roman" panose="02020603050405020304" pitchFamily="18" charset="0"/>
              </a:rPr>
              <a:t>Checkpoints of the Process: Major mile stones, Minor Milestones, Periodic status assessments. </a:t>
            </a:r>
          </a:p>
        </p:txBody>
      </p:sp>
    </p:spTree>
    <p:extLst>
      <p:ext uri="{BB962C8B-B14F-4D97-AF65-F5344CB8AC3E}">
        <p14:creationId xmlns:p14="http://schemas.microsoft.com/office/powerpoint/2010/main" val="3963863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5627"/>
          </a:xfrm>
        </p:spPr>
        <p:txBody>
          <a:bodyPr>
            <a:normAutofit/>
          </a:bodyPr>
          <a:lstStyle/>
          <a:p>
            <a:r>
              <a:rPr lang="en-US" sz="2800" b="1" dirty="0">
                <a:latin typeface="Times New Roman" panose="02020603050405020304" pitchFamily="18" charset="0"/>
                <a:cs typeface="Times New Roman" panose="02020603050405020304" pitchFamily="18" charset="0"/>
              </a:rPr>
              <a:t>Pragmatic Software Cost Estimation</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900752"/>
            <a:ext cx="10980761" cy="5773003"/>
          </a:xfrm>
        </p:spPr>
        <p:txBody>
          <a:bodyPr>
            <a:normAutofit fontScale="92500"/>
          </a:bodyPr>
          <a:lstStyle/>
          <a:p>
            <a:pPr marL="0" indent="0">
              <a:buNone/>
            </a:pPr>
            <a:r>
              <a:rPr lang="en-US" dirty="0"/>
              <a:t>One critical problem in software cost estimation is a lack of well-documented case studies of projects that used an iterative development approach. </a:t>
            </a:r>
          </a:p>
          <a:p>
            <a:r>
              <a:rPr lang="en-US" dirty="0"/>
              <a:t>Software industry has inconsistently defined metrics or atomic units of measure.</a:t>
            </a:r>
          </a:p>
          <a:p>
            <a:r>
              <a:rPr lang="en-US" dirty="0"/>
              <a:t> It is hard enough to collect a homogeneous set of project data within one organization; it is extremely difficult to homogenize data across different organizations with different processes, languages, domains, and so on.</a:t>
            </a:r>
          </a:p>
          <a:p>
            <a:r>
              <a:rPr lang="en-US" dirty="0"/>
              <a:t>There have been many debates among developers and vendors of software cost estimation models and tools.</a:t>
            </a:r>
          </a:p>
          <a:p>
            <a:pPr marL="0" indent="0">
              <a:buNone/>
            </a:pPr>
            <a:r>
              <a:rPr lang="en-US" dirty="0"/>
              <a:t>Three topics of these debates are of particular interest here:</a:t>
            </a:r>
          </a:p>
          <a:p>
            <a:pPr marL="0" indent="0">
              <a:buNone/>
            </a:pPr>
            <a:r>
              <a:rPr lang="en-US" dirty="0"/>
              <a:t>1. Which cost estimation model to use?</a:t>
            </a:r>
          </a:p>
          <a:p>
            <a:pPr marL="0" indent="0">
              <a:buNone/>
            </a:pPr>
            <a:r>
              <a:rPr lang="en-US" dirty="0"/>
              <a:t>2. Whether to measure software size in source lines of code or function points? 3. What constitutes a good estimate?</a:t>
            </a:r>
          </a:p>
        </p:txBody>
      </p:sp>
    </p:spTree>
    <p:extLst>
      <p:ext uri="{BB962C8B-B14F-4D97-AF65-F5344CB8AC3E}">
        <p14:creationId xmlns:p14="http://schemas.microsoft.com/office/powerpoint/2010/main" val="1589785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38200" y="190500"/>
            <a:ext cx="10515600" cy="5986463"/>
          </a:xfrm>
        </p:spPr>
        <p:txBody>
          <a:bodyPr>
            <a:normAutofit/>
          </a:bodyPr>
          <a:lstStyle/>
          <a:p>
            <a:r>
              <a:rPr lang="en-US" dirty="0"/>
              <a:t>There are several popular cost estimation models (such as COCOMO, CHECKPOINT, </a:t>
            </a:r>
            <a:r>
              <a:rPr lang="en-US" dirty="0" err="1"/>
              <a:t>ESTIMACS,KnowledgePlan</a:t>
            </a:r>
            <a:r>
              <a:rPr lang="en-US" dirty="0"/>
              <a:t>, Price-S, </a:t>
            </a:r>
            <a:r>
              <a:rPr lang="en-US" dirty="0" err="1"/>
              <a:t>ProQMS</a:t>
            </a:r>
            <a:r>
              <a:rPr lang="en-US" dirty="0"/>
              <a:t>, SEER, SLIM, SOFTCOST, and SPQR/20),CO COMO is also one of the most open and well-documented cost estimation models. </a:t>
            </a:r>
          </a:p>
          <a:p>
            <a:r>
              <a:rPr lang="en-US" dirty="0"/>
              <a:t>The general accuracy of conventional cost models (such as COCOMO) has been described as "within 20% of actuals, 70% of the time."</a:t>
            </a:r>
          </a:p>
          <a:p>
            <a:r>
              <a:rPr lang="en-US" dirty="0"/>
              <a:t>Most real-world use of cost models is bottom-up rather than top-down.</a:t>
            </a:r>
          </a:p>
          <a:p>
            <a:pPr marL="0" indent="0">
              <a:buNone/>
            </a:pPr>
            <a:r>
              <a:rPr lang="en-US" dirty="0"/>
              <a:t> The software project manager</a:t>
            </a:r>
          </a:p>
          <a:p>
            <a:r>
              <a:rPr lang="en-US" dirty="0"/>
              <a:t>defines the target cost of the software, and then manipulates the parameters and sizing until the target cost can be justified.</a:t>
            </a:r>
          </a:p>
          <a:p>
            <a:pPr marL="0" indent="0">
              <a:buNone/>
            </a:pPr>
            <a:endParaRPr lang="en-US" dirty="0"/>
          </a:p>
        </p:txBody>
      </p:sp>
    </p:spTree>
    <p:extLst>
      <p:ext uri="{BB962C8B-B14F-4D97-AF65-F5344CB8AC3E}">
        <p14:creationId xmlns:p14="http://schemas.microsoft.com/office/powerpoint/2010/main" val="1098027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2830"/>
            <a:ext cx="10515600" cy="6054133"/>
          </a:xfrm>
        </p:spPr>
        <p:txBody>
          <a:bodyPr>
            <a:normAutofit lnSpcReduction="10000"/>
          </a:bodyPr>
          <a:lstStyle/>
          <a:p>
            <a:pPr marL="0" indent="0">
              <a:buNone/>
            </a:pPr>
            <a:r>
              <a:rPr lang="en-US" dirty="0"/>
              <a:t>A good software cost estimate has the following attributes:</a:t>
            </a:r>
          </a:p>
          <a:p>
            <a:r>
              <a:rPr lang="en-US" dirty="0"/>
              <a:t>It is conceived and supported by the project manager, architecture team, development team, and test team accountable for performing the work.</a:t>
            </a:r>
          </a:p>
          <a:p>
            <a:r>
              <a:rPr lang="en-US" dirty="0"/>
              <a:t> It is accepted by all stakeholders as ambitious but realizable.</a:t>
            </a:r>
          </a:p>
          <a:p>
            <a:r>
              <a:rPr lang="en-US" dirty="0"/>
              <a:t> It is based on a well-defined software cost model with a credible basis.</a:t>
            </a:r>
          </a:p>
          <a:p>
            <a:r>
              <a:rPr lang="en-US" dirty="0"/>
              <a:t> It is based on a database of relevant project experience that includes similar processes, similar technologies, similar environments, similar quality requirements, and similar people.</a:t>
            </a:r>
          </a:p>
          <a:p>
            <a:r>
              <a:rPr lang="en-US" dirty="0"/>
              <a:t> It is defined in enough detail so that its key risk areas are understood and the probability of success is objectively assessed.</a:t>
            </a:r>
          </a:p>
          <a:p>
            <a:r>
              <a:rPr lang="en-US" dirty="0"/>
              <a:t> An </a:t>
            </a:r>
            <a:r>
              <a:rPr lang="en-US" i="1" dirty="0"/>
              <a:t>ideal </a:t>
            </a:r>
            <a:r>
              <a:rPr lang="en-US" dirty="0"/>
              <a:t>estimate would be derived from a mature cost model with an experience base that reflects multiple similar projects done by the same team with the same mature processes and tools.</a:t>
            </a:r>
          </a:p>
        </p:txBody>
      </p:sp>
    </p:spTree>
    <p:extLst>
      <p:ext uri="{BB962C8B-B14F-4D97-AF65-F5344CB8AC3E}">
        <p14:creationId xmlns:p14="http://schemas.microsoft.com/office/powerpoint/2010/main" val="3042746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86854" y="259307"/>
            <a:ext cx="11150221" cy="6127845"/>
          </a:xfrm>
          <a:prstGeom prst="rect">
            <a:avLst/>
          </a:prstGeom>
        </p:spPr>
      </p:pic>
    </p:spTree>
    <p:extLst>
      <p:ext uri="{BB962C8B-B14F-4D97-AF65-F5344CB8AC3E}">
        <p14:creationId xmlns:p14="http://schemas.microsoft.com/office/powerpoint/2010/main" val="69572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5535"/>
            <a:ext cx="10515600" cy="559558"/>
          </a:xfrm>
        </p:spPr>
        <p:txBody>
          <a:bodyPr>
            <a:normAutofit fontScale="90000"/>
          </a:bodyPr>
          <a:lstStyle/>
          <a:p>
            <a:r>
              <a:rPr lang="en-US" b="1" dirty="0"/>
              <a:t>Improving Software Economics</a:t>
            </a:r>
            <a:endParaRPr lang="en-US" dirty="0"/>
          </a:p>
        </p:txBody>
      </p:sp>
      <p:sp>
        <p:nvSpPr>
          <p:cNvPr id="3" name="Content Placeholder 2"/>
          <p:cNvSpPr>
            <a:spLocks noGrp="1"/>
          </p:cNvSpPr>
          <p:nvPr>
            <p:ph idx="1"/>
          </p:nvPr>
        </p:nvSpPr>
        <p:spPr>
          <a:xfrm>
            <a:off x="838200" y="655092"/>
            <a:ext cx="10877550" cy="5950423"/>
          </a:xfrm>
        </p:spPr>
        <p:txBody>
          <a:bodyPr/>
          <a:lstStyle/>
          <a:p>
            <a:pPr marL="0" indent="0">
              <a:buNone/>
            </a:pPr>
            <a:r>
              <a:rPr lang="en-US" b="1" dirty="0"/>
              <a:t> </a:t>
            </a:r>
          </a:p>
          <a:p>
            <a:pPr marL="0" indent="0">
              <a:buNone/>
            </a:pPr>
            <a:r>
              <a:rPr lang="en-US" dirty="0"/>
              <a:t>Five basic parameters of the software cost model are</a:t>
            </a:r>
          </a:p>
          <a:p>
            <a:pPr marL="0" indent="0">
              <a:buNone/>
            </a:pPr>
            <a:r>
              <a:rPr lang="en-US" dirty="0"/>
              <a:t>1.Reducing the </a:t>
            </a:r>
            <a:r>
              <a:rPr lang="en-US" b="1" i="1" dirty="0"/>
              <a:t>size </a:t>
            </a:r>
            <a:r>
              <a:rPr lang="en-US" dirty="0"/>
              <a:t>or complexity of what needs to be developed.</a:t>
            </a:r>
          </a:p>
          <a:p>
            <a:pPr marL="0" indent="0">
              <a:buNone/>
            </a:pPr>
            <a:r>
              <a:rPr lang="en-US" dirty="0"/>
              <a:t>2. Improving the development </a:t>
            </a:r>
            <a:r>
              <a:rPr lang="en-US" b="1" i="1" dirty="0"/>
              <a:t>process.</a:t>
            </a:r>
          </a:p>
          <a:p>
            <a:pPr marL="0" indent="0">
              <a:buNone/>
            </a:pPr>
            <a:r>
              <a:rPr lang="en-US" dirty="0"/>
              <a:t>3. Using more-skilled </a:t>
            </a:r>
            <a:r>
              <a:rPr lang="en-US" b="1" i="1" dirty="0"/>
              <a:t>personnel </a:t>
            </a:r>
            <a:r>
              <a:rPr lang="en-US" dirty="0"/>
              <a:t>and better teams.</a:t>
            </a:r>
          </a:p>
          <a:p>
            <a:pPr marL="0" indent="0">
              <a:buNone/>
            </a:pPr>
            <a:r>
              <a:rPr lang="en-US" dirty="0"/>
              <a:t>4. Using better </a:t>
            </a:r>
            <a:r>
              <a:rPr lang="en-US" b="1" i="1" dirty="0"/>
              <a:t>environments</a:t>
            </a:r>
            <a:r>
              <a:rPr lang="en-US" dirty="0"/>
              <a:t>.</a:t>
            </a:r>
          </a:p>
          <a:p>
            <a:pPr marL="0" indent="0">
              <a:buNone/>
            </a:pPr>
            <a:r>
              <a:rPr lang="en-US" dirty="0"/>
              <a:t>5. Trading off or backing off on </a:t>
            </a:r>
            <a:r>
              <a:rPr lang="en-US" b="1" i="1" dirty="0"/>
              <a:t>quality </a:t>
            </a:r>
            <a:r>
              <a:rPr lang="en-US" dirty="0"/>
              <a:t>thresholds.</a:t>
            </a:r>
          </a:p>
        </p:txBody>
      </p:sp>
    </p:spTree>
    <p:extLst>
      <p:ext uri="{BB962C8B-B14F-4D97-AF65-F5344CB8AC3E}">
        <p14:creationId xmlns:p14="http://schemas.microsoft.com/office/powerpoint/2010/main" val="3084352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04966" y="150125"/>
            <a:ext cx="11368585" cy="6509982"/>
          </a:xfrm>
          <a:prstGeom prst="rect">
            <a:avLst/>
          </a:prstGeom>
        </p:spPr>
      </p:pic>
    </p:spTree>
    <p:extLst>
      <p:ext uri="{BB962C8B-B14F-4D97-AF65-F5344CB8AC3E}">
        <p14:creationId xmlns:p14="http://schemas.microsoft.com/office/powerpoint/2010/main" val="1992537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9"/>
            <a:ext cx="10515600" cy="392159"/>
          </a:xfrm>
        </p:spPr>
        <p:txBody>
          <a:bodyPr>
            <a:normAutofit fontScale="90000"/>
          </a:bodyPr>
          <a:lstStyle/>
          <a:p>
            <a:r>
              <a:rPr lang="en-US" b="1" dirty="0"/>
              <a:t>REDUCING SOFTWARE PRODUCT SIZE</a:t>
            </a:r>
            <a:endParaRPr lang="en-US" dirty="0"/>
          </a:p>
        </p:txBody>
      </p:sp>
      <p:sp>
        <p:nvSpPr>
          <p:cNvPr id="3" name="Content Placeholder 2"/>
          <p:cNvSpPr>
            <a:spLocks noGrp="1"/>
          </p:cNvSpPr>
          <p:nvPr>
            <p:ph idx="1"/>
          </p:nvPr>
        </p:nvSpPr>
        <p:spPr>
          <a:xfrm>
            <a:off x="671513" y="942976"/>
            <a:ext cx="11044237" cy="5043487"/>
          </a:xfrm>
        </p:spPr>
        <p:txBody>
          <a:bodyPr/>
          <a:lstStyle/>
          <a:p>
            <a:pPr marL="0" indent="0">
              <a:buNone/>
            </a:pPr>
            <a:r>
              <a:rPr lang="en-US" dirty="0"/>
              <a:t>                            The most significant way to improve affordability and return on investment (ROI) is usually to produce a product that achieves the design goals with the minimum amount of human-generated source material. </a:t>
            </a:r>
          </a:p>
          <a:p>
            <a:r>
              <a:rPr lang="en-US" dirty="0"/>
              <a:t>Component-based development is introduced as the general term for reducing the "source" language size to achieve a software solution.</a:t>
            </a:r>
          </a:p>
          <a:p>
            <a:r>
              <a:rPr lang="en-US" dirty="0"/>
              <a:t>Reuse, object-oriented technology, automatic code production, and higher order programming languages are all focused on achieving a given system with fewer lines of human-specified source directives.</a:t>
            </a:r>
          </a:p>
          <a:p>
            <a:r>
              <a:rPr lang="en-US" dirty="0"/>
              <a:t>Size reduction is the primary motivation behind improvements in higher order languages (such as C++, Ada 95, Java, Visual Basic), automatic code generators.</a:t>
            </a:r>
          </a:p>
        </p:txBody>
      </p:sp>
    </p:spTree>
    <p:extLst>
      <p:ext uri="{BB962C8B-B14F-4D97-AF65-F5344CB8AC3E}">
        <p14:creationId xmlns:p14="http://schemas.microsoft.com/office/powerpoint/2010/main" val="1361511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71476"/>
            <a:ext cx="10972800" cy="5726114"/>
          </a:xfrm>
        </p:spPr>
        <p:txBody>
          <a:bodyPr/>
          <a:lstStyle/>
          <a:p>
            <a:r>
              <a:rPr lang="en-US" dirty="0"/>
              <a:t>Reuse of commercial components (operating systems, windowing environments, database management systems, middleware, networks), and object-oriented technologies (Unified Modeling Language, visual modeling tools, architecture frameworks). </a:t>
            </a:r>
          </a:p>
          <a:p>
            <a:r>
              <a:rPr lang="en-US" dirty="0"/>
              <a:t>The reduction is defined in terms of human-generated source material.</a:t>
            </a:r>
          </a:p>
          <a:p>
            <a:r>
              <a:rPr lang="en-US" dirty="0"/>
              <a:t>In general, when size-reducing technologies are used, they reduce the number of human-generated source lines.</a:t>
            </a:r>
          </a:p>
        </p:txBody>
      </p:sp>
    </p:spTree>
    <p:extLst>
      <p:ext uri="{BB962C8B-B14F-4D97-AF65-F5344CB8AC3E}">
        <p14:creationId xmlns:p14="http://schemas.microsoft.com/office/powerpoint/2010/main" val="12459767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568326"/>
          </a:xfrm>
        </p:spPr>
        <p:txBody>
          <a:bodyPr/>
          <a:lstStyle/>
          <a:p>
            <a:r>
              <a:rPr lang="en-US" sz="3600" dirty="0"/>
              <a:t>LANGUAGES</a:t>
            </a:r>
          </a:p>
        </p:txBody>
      </p:sp>
      <p:sp>
        <p:nvSpPr>
          <p:cNvPr id="3" name="Content Placeholder 2"/>
          <p:cNvSpPr>
            <a:spLocks noGrp="1"/>
          </p:cNvSpPr>
          <p:nvPr>
            <p:ph idx="1"/>
          </p:nvPr>
        </p:nvSpPr>
        <p:spPr>
          <a:xfrm>
            <a:off x="609600" y="1130299"/>
            <a:ext cx="10972800" cy="4597402"/>
          </a:xfrm>
        </p:spPr>
        <p:txBody>
          <a:bodyPr/>
          <a:lstStyle/>
          <a:p>
            <a:r>
              <a:rPr lang="en-US" dirty="0"/>
              <a:t>Universal function points (UFPs1 ) are useful estimators for language-independent, early life-cycle estimates. </a:t>
            </a:r>
          </a:p>
          <a:p>
            <a:pPr marL="0" indent="0">
              <a:buNone/>
            </a:pPr>
            <a:endParaRPr lang="en-US" dirty="0"/>
          </a:p>
          <a:p>
            <a:r>
              <a:rPr lang="en-US" dirty="0"/>
              <a:t>The basic units of function points are external user inputs, external outputs, internal logical data groups, external data interfaces, and external inquiries. </a:t>
            </a:r>
          </a:p>
        </p:txBody>
      </p:sp>
    </p:spTree>
    <p:extLst>
      <p:ext uri="{BB962C8B-B14F-4D97-AF65-F5344CB8AC3E}">
        <p14:creationId xmlns:p14="http://schemas.microsoft.com/office/powerpoint/2010/main" val="25734895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B59D01F-DF72-DBD3-84D1-413EE50B60C5}"/>
              </a:ext>
            </a:extLst>
          </p:cNvPr>
          <p:cNvPicPr>
            <a:picLocks noGrp="1" noChangeAspect="1"/>
          </p:cNvPicPr>
          <p:nvPr>
            <p:ph idx="1"/>
          </p:nvPr>
        </p:nvPicPr>
        <p:blipFill>
          <a:blip r:embed="rId2"/>
          <a:stretch>
            <a:fillRect/>
          </a:stretch>
        </p:blipFill>
        <p:spPr>
          <a:xfrm>
            <a:off x="1900238" y="914401"/>
            <a:ext cx="8101012" cy="4126172"/>
          </a:xfrm>
          <a:prstGeom prst="rect">
            <a:avLst/>
          </a:prstGeom>
        </p:spPr>
      </p:pic>
    </p:spTree>
    <p:extLst>
      <p:ext uri="{BB962C8B-B14F-4D97-AF65-F5344CB8AC3E}">
        <p14:creationId xmlns:p14="http://schemas.microsoft.com/office/powerpoint/2010/main" val="922738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610112" y="103031"/>
            <a:ext cx="10982021" cy="6000589"/>
          </a:xfrm>
        </p:spPr>
        <p:txBody>
          <a:bodyPr/>
          <a:lstStyle/>
          <a:p>
            <a:pPr marL="0" indent="0">
              <a:buNone/>
            </a:pPr>
            <a:r>
              <a:rPr lang="en-US" sz="2000" b="1" dirty="0"/>
              <a:t>UNIT IV :</a:t>
            </a:r>
            <a:r>
              <a:rPr lang="en-US" sz="2000" dirty="0"/>
              <a:t>Iterative Process Planning: Work breakdown structures, planning guidelines, cost and schedule estimating, Iteration planning process, Pragmatic planning. </a:t>
            </a:r>
          </a:p>
          <a:p>
            <a:pPr marL="0" indent="0">
              <a:buNone/>
            </a:pPr>
            <a:r>
              <a:rPr lang="en-US" sz="2000" dirty="0">
                <a:latin typeface="Times New Roman" panose="02020603050405020304" pitchFamily="18" charset="0"/>
                <a:cs typeface="Times New Roman" panose="02020603050405020304" pitchFamily="18" charset="0"/>
              </a:rPr>
              <a:t>Project</a:t>
            </a:r>
            <a:r>
              <a:rPr lang="en-US" sz="2000" dirty="0"/>
              <a:t> Organizations and Responsibilities: Line-of-Business Organizations, Project Organizations, evolution of Organizations. </a:t>
            </a:r>
          </a:p>
          <a:p>
            <a:pPr marL="0" indent="0">
              <a:buNone/>
            </a:pPr>
            <a:r>
              <a:rPr lang="en-US" sz="2000" b="1" dirty="0"/>
              <a:t>UNIT V :</a:t>
            </a:r>
            <a:r>
              <a:rPr lang="en-US" sz="2000" dirty="0"/>
              <a:t>Process Automation: Automation Building blocks, The Project Environment. </a:t>
            </a:r>
          </a:p>
          <a:p>
            <a:pPr marL="0" indent="0">
              <a:buNone/>
            </a:pPr>
            <a:r>
              <a:rPr lang="en-US" sz="2000" dirty="0"/>
              <a:t>Project Control and Process Instrumentation: The seven core Metrics, Management indicators, quality indicators, life cycle expectations, pragmatic Software Metrics, Metrics automation. </a:t>
            </a:r>
          </a:p>
          <a:p>
            <a:pPr marL="0" indent="0">
              <a:buNone/>
            </a:pPr>
            <a:r>
              <a:rPr lang="en-US" sz="2000" dirty="0"/>
              <a:t>Project Estimation and Management: COCOMO model, Critical Path Analysis, PERT technique, Monte Carlo approach (Text book 2) </a:t>
            </a:r>
          </a:p>
          <a:p>
            <a:pPr marL="0" indent="0">
              <a:buNone/>
            </a:pPr>
            <a:r>
              <a:rPr lang="en-US" sz="2000" b="1" dirty="0"/>
              <a:t>Text Books: </a:t>
            </a:r>
            <a:endParaRPr lang="en-US" sz="2000" dirty="0"/>
          </a:p>
          <a:p>
            <a:pPr marL="0" indent="0">
              <a:buNone/>
            </a:pPr>
            <a:r>
              <a:rPr lang="en-US" sz="2000" dirty="0"/>
              <a:t>1) Software Project Management, Walker Royce, Pearson Education, 2005. </a:t>
            </a:r>
          </a:p>
          <a:p>
            <a:pPr marL="0" indent="0">
              <a:buNone/>
            </a:pPr>
            <a:r>
              <a:rPr lang="en-US" sz="2000" dirty="0"/>
              <a:t>2) Software Project Management, Bob Hughes, 4th edition, Mike </a:t>
            </a:r>
            <a:r>
              <a:rPr lang="en-US" sz="2000" dirty="0" err="1"/>
              <a:t>Cotterell</a:t>
            </a:r>
            <a:r>
              <a:rPr lang="en-US" sz="2000" dirty="0"/>
              <a:t>, TMH. </a:t>
            </a:r>
          </a:p>
          <a:p>
            <a:pPr marL="0" indent="0">
              <a:buNone/>
            </a:pPr>
            <a:r>
              <a:rPr lang="en-US" sz="2000" b="1" dirty="0"/>
              <a:t>Reference Books: </a:t>
            </a:r>
            <a:endParaRPr lang="en-US" sz="2000" dirty="0"/>
          </a:p>
          <a:p>
            <a:pPr marL="0" indent="0">
              <a:buNone/>
            </a:pPr>
            <a:r>
              <a:rPr lang="en-US" sz="2000" dirty="0"/>
              <a:t>1) Software Project Management, Joel Henry, Pearson Education. </a:t>
            </a:r>
          </a:p>
          <a:p>
            <a:pPr marL="0" indent="0">
              <a:buNone/>
            </a:pPr>
            <a:r>
              <a:rPr lang="en-US" sz="2000" dirty="0"/>
              <a:t>2) Software Project Management in practice, </a:t>
            </a:r>
            <a:r>
              <a:rPr lang="en-US" sz="2000" dirty="0" err="1"/>
              <a:t>Pankaj</a:t>
            </a:r>
            <a:r>
              <a:rPr lang="en-US" sz="2000" dirty="0"/>
              <a:t> </a:t>
            </a:r>
            <a:r>
              <a:rPr lang="en-US" sz="2000" dirty="0" err="1"/>
              <a:t>Jalote</a:t>
            </a:r>
            <a:r>
              <a:rPr lang="en-US" sz="2000" dirty="0"/>
              <a:t>, Pearson Education, 2005. </a:t>
            </a:r>
          </a:p>
          <a:p>
            <a:pPr marL="0" indent="0">
              <a:buNone/>
            </a:pPr>
            <a:r>
              <a:rPr lang="en-US" sz="2000" dirty="0"/>
              <a:t>3) Effective Software Project Management, Robert </a:t>
            </a:r>
            <a:r>
              <a:rPr lang="en-US" sz="2000" dirty="0" err="1"/>
              <a:t>K.Wysocki</a:t>
            </a:r>
            <a:r>
              <a:rPr lang="en-US" sz="2000" dirty="0"/>
              <a:t>, Wiley,2006. </a:t>
            </a:r>
          </a:p>
        </p:txBody>
      </p:sp>
    </p:spTree>
    <p:extLst>
      <p:ext uri="{BB962C8B-B14F-4D97-AF65-F5344CB8AC3E}">
        <p14:creationId xmlns:p14="http://schemas.microsoft.com/office/powerpoint/2010/main" val="10920940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CBC71-8CCF-16E6-3316-0A1741EBCFB6}"/>
              </a:ext>
            </a:extLst>
          </p:cNvPr>
          <p:cNvSpPr>
            <a:spLocks noGrp="1"/>
          </p:cNvSpPr>
          <p:nvPr>
            <p:ph type="title"/>
          </p:nvPr>
        </p:nvSpPr>
        <p:spPr>
          <a:xfrm>
            <a:off x="609600" y="274638"/>
            <a:ext cx="10972800" cy="682625"/>
          </a:xfrm>
        </p:spPr>
        <p:txBody>
          <a:bodyPr/>
          <a:lstStyle/>
          <a:p>
            <a:r>
              <a:rPr lang="en-US" sz="3200" dirty="0"/>
              <a:t>OBJECT-ORIENTED METHODS AND VISUAL MODELING </a:t>
            </a:r>
            <a:endParaRPr lang="en-IN" sz="3200" dirty="0"/>
          </a:p>
        </p:txBody>
      </p:sp>
      <p:sp>
        <p:nvSpPr>
          <p:cNvPr id="3" name="Content Placeholder 2">
            <a:extLst>
              <a:ext uri="{FF2B5EF4-FFF2-40B4-BE49-F238E27FC236}">
                <a16:creationId xmlns:a16="http://schemas.microsoft.com/office/drawing/2014/main" id="{941E7A37-B79B-53FA-F05D-3F14D21DADDD}"/>
              </a:ext>
            </a:extLst>
          </p:cNvPr>
          <p:cNvSpPr>
            <a:spLocks noGrp="1"/>
          </p:cNvSpPr>
          <p:nvPr>
            <p:ph idx="1"/>
          </p:nvPr>
        </p:nvSpPr>
        <p:spPr>
          <a:xfrm>
            <a:off x="609600" y="985839"/>
            <a:ext cx="10972800" cy="5168901"/>
          </a:xfrm>
        </p:spPr>
        <p:txBody>
          <a:bodyPr/>
          <a:lstStyle/>
          <a:p>
            <a:r>
              <a:rPr lang="en-US" dirty="0"/>
              <a:t>Object-oriented programming languages appear to benefit both software productivity and software quality. </a:t>
            </a:r>
          </a:p>
          <a:p>
            <a:r>
              <a:rPr lang="en-US" dirty="0"/>
              <a:t>The fundamental impact of object-oriented technology is in reducing the overall size of what needs to be developed. </a:t>
            </a:r>
          </a:p>
          <a:p>
            <a:r>
              <a:rPr lang="en-US" dirty="0"/>
              <a:t>People like drawing pictures to explain something to others or to themselves. </a:t>
            </a:r>
          </a:p>
          <a:p>
            <a:r>
              <a:rPr lang="en-US" dirty="0"/>
              <a:t>When they do it for software system design, they call these pictures diagrams or diagrammatic models and the very notation for them a modeling language. </a:t>
            </a:r>
            <a:endParaRPr lang="en-IN" dirty="0"/>
          </a:p>
        </p:txBody>
      </p:sp>
    </p:spTree>
    <p:extLst>
      <p:ext uri="{BB962C8B-B14F-4D97-AF65-F5344CB8AC3E}">
        <p14:creationId xmlns:p14="http://schemas.microsoft.com/office/powerpoint/2010/main" val="993267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E29297-E395-C2B7-CD62-9537EDAAA099}"/>
              </a:ext>
            </a:extLst>
          </p:cNvPr>
          <p:cNvSpPr>
            <a:spLocks noGrp="1"/>
          </p:cNvSpPr>
          <p:nvPr>
            <p:ph idx="1"/>
          </p:nvPr>
        </p:nvSpPr>
        <p:spPr>
          <a:xfrm>
            <a:off x="371475" y="271463"/>
            <a:ext cx="11210925" cy="5854701"/>
          </a:xfrm>
        </p:spPr>
        <p:txBody>
          <a:bodyPr/>
          <a:lstStyle/>
          <a:p>
            <a:pPr marL="0" indent="0">
              <a:buNone/>
            </a:pPr>
            <a:r>
              <a:rPr lang="en-US" dirty="0" err="1"/>
              <a:t>Booch</a:t>
            </a:r>
            <a:r>
              <a:rPr lang="en-US" dirty="0"/>
              <a:t> also summarized five characteristics of a successful object-oriented project. </a:t>
            </a:r>
          </a:p>
          <a:p>
            <a:pPr marL="0" indent="0">
              <a:buNone/>
            </a:pPr>
            <a:r>
              <a:rPr lang="en-US" dirty="0"/>
              <a:t>1.A focus on the development of a system that provides a well understood collection of essential minimal characteristics. </a:t>
            </a:r>
          </a:p>
          <a:p>
            <a:pPr marL="0" indent="0">
              <a:buNone/>
            </a:pPr>
            <a:r>
              <a:rPr lang="en-US" dirty="0"/>
              <a:t>2. The existence of a culture that is centered on results, encourages communication, and yet is not afraid to fail. </a:t>
            </a:r>
          </a:p>
          <a:p>
            <a:pPr marL="0" indent="0">
              <a:buNone/>
            </a:pPr>
            <a:r>
              <a:rPr lang="en-US" dirty="0"/>
              <a:t>3. The effective use of object-oriented modeling. </a:t>
            </a:r>
          </a:p>
          <a:p>
            <a:pPr marL="0" indent="0">
              <a:buNone/>
            </a:pPr>
            <a:r>
              <a:rPr lang="en-US" dirty="0"/>
              <a:t>4. The existence of a strong architectural vision. </a:t>
            </a:r>
          </a:p>
          <a:p>
            <a:pPr marL="0" indent="0">
              <a:buNone/>
            </a:pPr>
            <a:r>
              <a:rPr lang="en-US" dirty="0"/>
              <a:t>5. The application of a well-managed iterative and incremental development life cycle.</a:t>
            </a:r>
            <a:endParaRPr lang="en-IN" dirty="0"/>
          </a:p>
        </p:txBody>
      </p:sp>
    </p:spTree>
    <p:extLst>
      <p:ext uri="{BB962C8B-B14F-4D97-AF65-F5344CB8AC3E}">
        <p14:creationId xmlns:p14="http://schemas.microsoft.com/office/powerpoint/2010/main" val="1823493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7C4A31-4F47-F225-FB1D-26F5AEDF09C1}"/>
              </a:ext>
            </a:extLst>
          </p:cNvPr>
          <p:cNvSpPr>
            <a:spLocks noGrp="1"/>
          </p:cNvSpPr>
          <p:nvPr>
            <p:ph idx="1"/>
          </p:nvPr>
        </p:nvSpPr>
        <p:spPr>
          <a:xfrm>
            <a:off x="609600" y="257175"/>
            <a:ext cx="10972800" cy="5343525"/>
          </a:xfrm>
        </p:spPr>
        <p:txBody>
          <a:bodyPr/>
          <a:lstStyle/>
          <a:p>
            <a:pPr marL="0" indent="0">
              <a:buNone/>
            </a:pPr>
            <a:r>
              <a:rPr lang="en-US" dirty="0"/>
              <a:t>REUSE:</a:t>
            </a:r>
          </a:p>
          <a:p>
            <a:r>
              <a:rPr lang="en-US" dirty="0"/>
              <a:t>Reusing existing components and building reusable components have been natural software engineering activities since the earliest improvements in programming languages. </a:t>
            </a:r>
          </a:p>
          <a:p>
            <a:r>
              <a:rPr lang="en-US" dirty="0"/>
              <a:t>With reuse in order to minimize development costs while achieving all the other required attributes of performance, feature set, and quality. </a:t>
            </a:r>
          </a:p>
          <a:p>
            <a:r>
              <a:rPr lang="en-US" dirty="0"/>
              <a:t>Try to treat reuse as a part of achieving a return on investment.</a:t>
            </a:r>
          </a:p>
          <a:p>
            <a:r>
              <a:rPr lang="en-US" dirty="0"/>
              <a:t> Most truly reusable components of value are transitioned to commercial products supported by organizations with the following characteristics: </a:t>
            </a:r>
          </a:p>
          <a:p>
            <a:r>
              <a:rPr lang="en-US" dirty="0"/>
              <a:t> They have an economic motivation for continued support.</a:t>
            </a:r>
            <a:endParaRPr lang="en-IN" dirty="0"/>
          </a:p>
        </p:txBody>
      </p:sp>
    </p:spTree>
    <p:extLst>
      <p:ext uri="{BB962C8B-B14F-4D97-AF65-F5344CB8AC3E}">
        <p14:creationId xmlns:p14="http://schemas.microsoft.com/office/powerpoint/2010/main" val="12474792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C3DEC9-F619-FC60-323A-98D7F417ADB8}"/>
              </a:ext>
            </a:extLst>
          </p:cNvPr>
          <p:cNvSpPr>
            <a:spLocks noGrp="1"/>
          </p:cNvSpPr>
          <p:nvPr>
            <p:ph idx="1"/>
          </p:nvPr>
        </p:nvSpPr>
        <p:spPr>
          <a:xfrm>
            <a:off x="609600" y="400051"/>
            <a:ext cx="10972800" cy="5726114"/>
          </a:xfrm>
        </p:spPr>
        <p:txBody>
          <a:bodyPr/>
          <a:lstStyle/>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They take ownership of improving product quality, adding new features, and transitioning to new technologies. </a:t>
            </a:r>
          </a:p>
          <a:p>
            <a:r>
              <a:rPr kumimoji="0" lang="en-US" sz="2800" b="0" i="0" u="none" strike="noStrike" kern="1200" cap="none" spc="0" normalizeH="0" baseline="0" noProof="0" dirty="0">
                <a:ln>
                  <a:noFill/>
                </a:ln>
                <a:solidFill>
                  <a:prstClr val="black"/>
                </a:solidFill>
                <a:effectLst/>
                <a:uLnTx/>
                <a:uFillTx/>
                <a:latin typeface="Calibri"/>
                <a:ea typeface="+mn-ea"/>
                <a:cs typeface="+mn-cs"/>
              </a:rPr>
              <a:t>They have a sufficiently broad customer base to be profitable. </a:t>
            </a:r>
          </a:p>
          <a:p>
            <a:r>
              <a:rPr kumimoji="0" lang="en-US" sz="2800" b="0" i="0" u="none" strike="noStrike" kern="1200" cap="none" spc="0" normalizeH="0" baseline="0" noProof="0" dirty="0">
                <a:ln>
                  <a:noFill/>
                </a:ln>
                <a:solidFill>
                  <a:prstClr val="black"/>
                </a:solidFill>
                <a:effectLst/>
                <a:uLnTx/>
                <a:uFillTx/>
                <a:latin typeface="Calibri"/>
                <a:ea typeface="+mn-ea"/>
                <a:cs typeface="+mn-cs"/>
              </a:rPr>
              <a:t>The cost of developing a reusable component is not trivial.</a:t>
            </a:r>
          </a:p>
          <a:p>
            <a:r>
              <a:rPr kumimoji="0" lang="en-US" sz="2800" b="0" i="0" u="none" strike="noStrike" kern="1200" cap="none" spc="0" normalizeH="0" baseline="0" noProof="0" dirty="0">
                <a:ln>
                  <a:noFill/>
                </a:ln>
                <a:solidFill>
                  <a:prstClr val="black"/>
                </a:solidFill>
                <a:effectLst/>
                <a:uLnTx/>
                <a:uFillTx/>
                <a:latin typeface="Calibri"/>
                <a:ea typeface="+mn-ea"/>
                <a:cs typeface="+mn-cs"/>
              </a:rPr>
              <a:t>The steep initial curve illustrates the economic obstacle to developing reusable components. </a:t>
            </a:r>
          </a:p>
          <a:p>
            <a:r>
              <a:rPr kumimoji="0" lang="en-US" sz="2800" b="0" i="0" u="none" strike="noStrike" kern="1200" cap="none" spc="0" normalizeH="0" baseline="0" noProof="0" dirty="0">
                <a:ln>
                  <a:noFill/>
                </a:ln>
                <a:solidFill>
                  <a:prstClr val="black"/>
                </a:solidFill>
                <a:effectLst/>
                <a:uLnTx/>
                <a:uFillTx/>
                <a:latin typeface="Calibri"/>
                <a:ea typeface="+mn-ea"/>
                <a:cs typeface="+mn-cs"/>
              </a:rPr>
              <a:t>Reuse is an important discipline that has an impact on the efficiency of all workflows and the quality of most artifacts.</a:t>
            </a:r>
            <a:endParaRPr lang="en-IN" dirty="0"/>
          </a:p>
        </p:txBody>
      </p:sp>
    </p:spTree>
    <p:extLst>
      <p:ext uri="{BB962C8B-B14F-4D97-AF65-F5344CB8AC3E}">
        <p14:creationId xmlns:p14="http://schemas.microsoft.com/office/powerpoint/2010/main" val="12002699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9F00E9A-58F4-2C16-D7AA-49B7B8C922FE}"/>
              </a:ext>
            </a:extLst>
          </p:cNvPr>
          <p:cNvPicPr>
            <a:picLocks noGrp="1" noChangeAspect="1"/>
          </p:cNvPicPr>
          <p:nvPr>
            <p:ph idx="1"/>
          </p:nvPr>
        </p:nvPicPr>
        <p:blipFill>
          <a:blip r:embed="rId2"/>
          <a:stretch>
            <a:fillRect/>
          </a:stretch>
        </p:blipFill>
        <p:spPr>
          <a:xfrm>
            <a:off x="1614488" y="842963"/>
            <a:ext cx="9829800" cy="4957762"/>
          </a:xfrm>
          <a:prstGeom prst="rect">
            <a:avLst/>
          </a:prstGeom>
        </p:spPr>
      </p:pic>
    </p:spTree>
    <p:extLst>
      <p:ext uri="{BB962C8B-B14F-4D97-AF65-F5344CB8AC3E}">
        <p14:creationId xmlns:p14="http://schemas.microsoft.com/office/powerpoint/2010/main" val="30559930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DABD1-D632-4E14-D719-D1921896CC10}"/>
              </a:ext>
            </a:extLst>
          </p:cNvPr>
          <p:cNvSpPr>
            <a:spLocks noGrp="1"/>
          </p:cNvSpPr>
          <p:nvPr>
            <p:ph type="title"/>
          </p:nvPr>
        </p:nvSpPr>
        <p:spPr>
          <a:xfrm>
            <a:off x="609600" y="274638"/>
            <a:ext cx="10972800" cy="654050"/>
          </a:xfrm>
        </p:spPr>
        <p:txBody>
          <a:bodyPr/>
          <a:lstStyle/>
          <a:p>
            <a:r>
              <a:rPr lang="en-IN" sz="3200" dirty="0"/>
              <a:t>IMPROVING SOFTWARE PROCESSES</a:t>
            </a:r>
          </a:p>
        </p:txBody>
      </p:sp>
      <p:sp>
        <p:nvSpPr>
          <p:cNvPr id="3" name="Content Placeholder 2">
            <a:extLst>
              <a:ext uri="{FF2B5EF4-FFF2-40B4-BE49-F238E27FC236}">
                <a16:creationId xmlns:a16="http://schemas.microsoft.com/office/drawing/2014/main" id="{D76D25CE-E0EB-D654-A11A-E6C196DD8A88}"/>
              </a:ext>
            </a:extLst>
          </p:cNvPr>
          <p:cNvSpPr>
            <a:spLocks noGrp="1"/>
          </p:cNvSpPr>
          <p:nvPr>
            <p:ph idx="1"/>
          </p:nvPr>
        </p:nvSpPr>
        <p:spPr>
          <a:xfrm>
            <a:off x="357188" y="742950"/>
            <a:ext cx="11225212" cy="5443538"/>
          </a:xfrm>
        </p:spPr>
        <p:txBody>
          <a:bodyPr/>
          <a:lstStyle/>
          <a:p>
            <a:pPr marL="0" indent="0">
              <a:buNone/>
            </a:pPr>
            <a:r>
              <a:rPr lang="en-US" dirty="0"/>
              <a:t>                        Process is an overloaded term. </a:t>
            </a:r>
          </a:p>
          <a:p>
            <a:pPr marL="0" indent="0">
              <a:buNone/>
            </a:pPr>
            <a:r>
              <a:rPr lang="en-US" dirty="0"/>
              <a:t>Three distinct process perspectives are. </a:t>
            </a:r>
          </a:p>
          <a:p>
            <a:r>
              <a:rPr lang="en-US" b="1" dirty="0"/>
              <a:t>Metaprocess</a:t>
            </a:r>
            <a:r>
              <a:rPr lang="en-US" dirty="0"/>
              <a:t>:  </a:t>
            </a:r>
          </a:p>
          <a:p>
            <a:pPr marL="0" indent="0">
              <a:buNone/>
            </a:pPr>
            <a:r>
              <a:rPr lang="en-US" dirty="0"/>
              <a:t>                        An organization's policies, procedures, and practices for pursuing a software-intensive line of business. </a:t>
            </a:r>
          </a:p>
          <a:p>
            <a:pPr marL="0" indent="0">
              <a:buNone/>
            </a:pPr>
            <a:r>
              <a:rPr lang="en-US" dirty="0"/>
              <a:t>                         The focus of this process is on organizational economics, long-term strategies, and software ROI. </a:t>
            </a:r>
          </a:p>
          <a:p>
            <a:r>
              <a:rPr lang="en-US" dirty="0"/>
              <a:t> </a:t>
            </a:r>
            <a:r>
              <a:rPr lang="en-US" b="1" dirty="0"/>
              <a:t>Macroprocess</a:t>
            </a:r>
            <a:r>
              <a:rPr lang="en-US" dirty="0"/>
              <a:t>: </a:t>
            </a:r>
          </a:p>
          <a:p>
            <a:pPr marL="0" indent="0">
              <a:buNone/>
            </a:pPr>
            <a:r>
              <a:rPr lang="en-US" dirty="0"/>
              <a:t>                          A project's policies, procedures, and practices for producing a complete software product within certain cost, schedule, and quality constraints. </a:t>
            </a:r>
            <a:endParaRPr lang="en-IN" dirty="0"/>
          </a:p>
        </p:txBody>
      </p:sp>
    </p:spTree>
    <p:extLst>
      <p:ext uri="{BB962C8B-B14F-4D97-AF65-F5344CB8AC3E}">
        <p14:creationId xmlns:p14="http://schemas.microsoft.com/office/powerpoint/2010/main" val="42557414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4CE00D-5DD7-301F-A21D-FDA5E3592F38}"/>
              </a:ext>
            </a:extLst>
          </p:cNvPr>
          <p:cNvSpPr>
            <a:spLocks noGrp="1"/>
          </p:cNvSpPr>
          <p:nvPr>
            <p:ph idx="1"/>
          </p:nvPr>
        </p:nvSpPr>
        <p:spPr>
          <a:xfrm>
            <a:off x="609600" y="400051"/>
            <a:ext cx="10972800" cy="5726114"/>
          </a:xfrm>
        </p:spPr>
        <p:txBody>
          <a:bodyPr/>
          <a:lstStyle/>
          <a:p>
            <a:pPr marL="0" indent="0">
              <a:buNone/>
            </a:pPr>
            <a:r>
              <a:rPr lang="en-US" dirty="0"/>
              <a:t>           The focus of the macro process is on creating an adequate instance of the Meta process for a specific set of constraints. </a:t>
            </a:r>
          </a:p>
          <a:p>
            <a:pPr marL="0" indent="0">
              <a:buNone/>
            </a:pPr>
            <a:endParaRPr lang="en-US" dirty="0"/>
          </a:p>
          <a:p>
            <a:r>
              <a:rPr kumimoji="0" lang="en-US" sz="2800" b="0" i="0" u="none" strike="noStrike" kern="1200" cap="none" spc="0" normalizeH="0" baseline="0" noProof="0" dirty="0">
                <a:ln>
                  <a:noFill/>
                </a:ln>
                <a:solidFill>
                  <a:prstClr val="black"/>
                </a:solidFill>
                <a:effectLst/>
                <a:uLnTx/>
                <a:uFillTx/>
                <a:latin typeface="Calibri"/>
                <a:ea typeface="+mn-ea"/>
                <a:cs typeface="+mn-cs"/>
              </a:rPr>
              <a:t>Microprocess: </a:t>
            </a:r>
          </a:p>
          <a:p>
            <a:pPr marL="0" indent="0">
              <a:buNone/>
            </a:pPr>
            <a:r>
              <a:rPr kumimoji="0" lang="en-US" sz="2800" b="0" i="0" u="none" strike="noStrike" kern="1200" cap="none" spc="0" normalizeH="0" baseline="0" noProof="0" dirty="0">
                <a:ln>
                  <a:noFill/>
                </a:ln>
                <a:solidFill>
                  <a:prstClr val="black"/>
                </a:solidFill>
                <a:effectLst/>
                <a:uLnTx/>
                <a:uFillTx/>
                <a:latin typeface="Calibri"/>
                <a:ea typeface="+mn-ea"/>
                <a:cs typeface="+mn-cs"/>
              </a:rPr>
              <a:t>                            A project team's policies, procedures, and practices for achieving an artifact of the software process. </a:t>
            </a:r>
          </a:p>
          <a:p>
            <a:pPr marL="0" indent="0">
              <a:buNone/>
            </a:pPr>
            <a:r>
              <a:rPr kumimoji="0" lang="en-US" sz="2800" b="0" i="0" u="none" strike="noStrike" kern="1200" cap="none" spc="0" normalizeH="0" baseline="0" noProof="0" dirty="0">
                <a:ln>
                  <a:noFill/>
                </a:ln>
                <a:solidFill>
                  <a:prstClr val="black"/>
                </a:solidFill>
                <a:effectLst/>
                <a:uLnTx/>
                <a:uFillTx/>
                <a:latin typeface="Calibri"/>
                <a:ea typeface="+mn-ea"/>
                <a:cs typeface="+mn-cs"/>
              </a:rPr>
              <a:t>                           Although these three levels of process overlap somewhat, they have different objectives, audiences, metrics, concerns, and time scales as shown.</a:t>
            </a:r>
            <a:endParaRPr lang="en-IN" dirty="0"/>
          </a:p>
        </p:txBody>
      </p:sp>
    </p:spTree>
    <p:extLst>
      <p:ext uri="{BB962C8B-B14F-4D97-AF65-F5344CB8AC3E}">
        <p14:creationId xmlns:p14="http://schemas.microsoft.com/office/powerpoint/2010/main" val="6486193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2E01AD9-E6F8-AF93-DC28-8A6072FB8FD5}"/>
              </a:ext>
            </a:extLst>
          </p:cNvPr>
          <p:cNvPicPr>
            <a:picLocks noGrp="1" noChangeAspect="1"/>
          </p:cNvPicPr>
          <p:nvPr>
            <p:ph idx="1"/>
          </p:nvPr>
        </p:nvPicPr>
        <p:blipFill>
          <a:blip r:embed="rId2"/>
          <a:stretch>
            <a:fillRect/>
          </a:stretch>
        </p:blipFill>
        <p:spPr>
          <a:xfrm>
            <a:off x="373856" y="314325"/>
            <a:ext cx="11570494" cy="5786437"/>
          </a:xfrm>
          <a:prstGeom prst="rect">
            <a:avLst/>
          </a:prstGeom>
        </p:spPr>
      </p:pic>
    </p:spTree>
    <p:extLst>
      <p:ext uri="{BB962C8B-B14F-4D97-AF65-F5344CB8AC3E}">
        <p14:creationId xmlns:p14="http://schemas.microsoft.com/office/powerpoint/2010/main" val="15829265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7705F-541C-EE71-9139-ACDF3B4AB8DB}"/>
              </a:ext>
            </a:extLst>
          </p:cNvPr>
          <p:cNvSpPr>
            <a:spLocks noGrp="1"/>
          </p:cNvSpPr>
          <p:nvPr>
            <p:ph type="title"/>
          </p:nvPr>
        </p:nvSpPr>
        <p:spPr>
          <a:xfrm>
            <a:off x="609600" y="274638"/>
            <a:ext cx="10972800" cy="568326"/>
          </a:xfrm>
        </p:spPr>
        <p:txBody>
          <a:bodyPr/>
          <a:lstStyle/>
          <a:p>
            <a:r>
              <a:rPr lang="en-IN" sz="3200" dirty="0"/>
              <a:t>IMPROVING TEAM EFFECTIVENESS</a:t>
            </a:r>
          </a:p>
        </p:txBody>
      </p:sp>
      <p:sp>
        <p:nvSpPr>
          <p:cNvPr id="3" name="Content Placeholder 2">
            <a:extLst>
              <a:ext uri="{FF2B5EF4-FFF2-40B4-BE49-F238E27FC236}">
                <a16:creationId xmlns:a16="http://schemas.microsoft.com/office/drawing/2014/main" id="{EDEA0481-35D5-39B1-2DAC-D4EDB9A650A2}"/>
              </a:ext>
            </a:extLst>
          </p:cNvPr>
          <p:cNvSpPr>
            <a:spLocks noGrp="1"/>
          </p:cNvSpPr>
          <p:nvPr>
            <p:ph idx="1"/>
          </p:nvPr>
        </p:nvSpPr>
        <p:spPr>
          <a:xfrm>
            <a:off x="609600" y="685801"/>
            <a:ext cx="10972800" cy="5440364"/>
          </a:xfrm>
        </p:spPr>
        <p:txBody>
          <a:bodyPr/>
          <a:lstStyle/>
          <a:p>
            <a:r>
              <a:rPr lang="en-US" dirty="0"/>
              <a:t>Teamwork is much more important than the sum of the individuals. </a:t>
            </a:r>
          </a:p>
          <a:p>
            <a:r>
              <a:rPr lang="en-US" dirty="0"/>
              <a:t>With software teams, a project manager needs to configure a balance of solid talent with highly skilled people in the leverage positions. </a:t>
            </a:r>
          </a:p>
          <a:p>
            <a:pPr marL="0" indent="0">
              <a:buNone/>
            </a:pPr>
            <a:r>
              <a:rPr lang="en-US" dirty="0"/>
              <a:t>Some maxims of team management include the following: </a:t>
            </a:r>
          </a:p>
          <a:p>
            <a:r>
              <a:rPr lang="en-US" dirty="0"/>
              <a:t>A well-managed project can succeed with a nominal engineering team. </a:t>
            </a:r>
          </a:p>
          <a:p>
            <a:r>
              <a:rPr lang="en-US" dirty="0"/>
              <a:t> A mismanaged project will almost never succeed, even with an expert team of engineers. </a:t>
            </a:r>
          </a:p>
          <a:p>
            <a:r>
              <a:rPr lang="en-US" dirty="0"/>
              <a:t>A well-architected system can be built by a nominal team of software builders.</a:t>
            </a:r>
          </a:p>
          <a:p>
            <a:r>
              <a:rPr lang="en-US" dirty="0"/>
              <a:t> A poorly architected system will flounder even with an expert team of builders. </a:t>
            </a:r>
            <a:endParaRPr lang="en-IN" dirty="0"/>
          </a:p>
        </p:txBody>
      </p:sp>
    </p:spTree>
    <p:extLst>
      <p:ext uri="{BB962C8B-B14F-4D97-AF65-F5344CB8AC3E}">
        <p14:creationId xmlns:p14="http://schemas.microsoft.com/office/powerpoint/2010/main" val="8547369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B33CA9-084A-B6D3-073B-F2721A3EF451}"/>
              </a:ext>
            </a:extLst>
          </p:cNvPr>
          <p:cNvSpPr>
            <a:spLocks noGrp="1"/>
          </p:cNvSpPr>
          <p:nvPr>
            <p:ph idx="1"/>
          </p:nvPr>
        </p:nvSpPr>
        <p:spPr>
          <a:xfrm>
            <a:off x="609600" y="300039"/>
            <a:ext cx="10972800" cy="5826126"/>
          </a:xfrm>
        </p:spPr>
        <p:txBody>
          <a:bodyPr/>
          <a:lstStyle/>
          <a:p>
            <a:pPr marL="0" indent="0">
              <a:buNone/>
            </a:pPr>
            <a:r>
              <a:rPr lang="en-US" dirty="0"/>
              <a:t>Boehm five staffing principles are </a:t>
            </a:r>
          </a:p>
          <a:p>
            <a:pPr marL="0" indent="0">
              <a:buNone/>
            </a:pPr>
            <a:endParaRPr lang="en-US" dirty="0"/>
          </a:p>
          <a:p>
            <a:pPr marL="0" indent="0">
              <a:buNone/>
            </a:pPr>
            <a:r>
              <a:rPr lang="en-US" dirty="0"/>
              <a:t>1.The principle of top talent: Use better and fewer people </a:t>
            </a:r>
          </a:p>
          <a:p>
            <a:pPr marL="0" indent="0">
              <a:buNone/>
            </a:pPr>
            <a:r>
              <a:rPr lang="en-US" dirty="0"/>
              <a:t>2. The principle of job matching: Fit the tasks to the skills and motivation of the people available. </a:t>
            </a:r>
          </a:p>
          <a:p>
            <a:pPr marL="0" indent="0">
              <a:buNone/>
            </a:pPr>
            <a:r>
              <a:rPr lang="en-US" dirty="0"/>
              <a:t>3. The principle of career progression: An organization does best in the long run by helping its people to self-actualize. </a:t>
            </a:r>
          </a:p>
          <a:p>
            <a:pPr marL="0" indent="0">
              <a:buNone/>
            </a:pPr>
            <a:r>
              <a:rPr lang="en-US" dirty="0"/>
              <a:t>4. The principle of team balance: Select people who will complement and harmonize with one another </a:t>
            </a:r>
          </a:p>
          <a:p>
            <a:pPr marL="0" indent="0">
              <a:buNone/>
            </a:pPr>
            <a:r>
              <a:rPr lang="en-US" dirty="0"/>
              <a:t>5. The principle of phase-out: Keeping a misfit on the team doesn't benefit anyone </a:t>
            </a:r>
            <a:endParaRPr lang="en-IN" dirty="0"/>
          </a:p>
        </p:txBody>
      </p:sp>
    </p:spTree>
    <p:extLst>
      <p:ext uri="{BB962C8B-B14F-4D97-AF65-F5344CB8AC3E}">
        <p14:creationId xmlns:p14="http://schemas.microsoft.com/office/powerpoint/2010/main" val="1608675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EC7A85-CDB4-43D8-93C1-438BE2043772}"/>
              </a:ext>
            </a:extLst>
          </p:cNvPr>
          <p:cNvSpPr>
            <a:spLocks noGrp="1"/>
          </p:cNvSpPr>
          <p:nvPr>
            <p:ph idx="1"/>
          </p:nvPr>
        </p:nvSpPr>
        <p:spPr>
          <a:xfrm>
            <a:off x="838200" y="374572"/>
            <a:ext cx="10515600" cy="6483427"/>
          </a:xfrm>
        </p:spPr>
        <p:txBody>
          <a:bodyPr>
            <a:noAutofit/>
          </a:bodyPr>
          <a:lstStyle/>
          <a:p>
            <a:pPr marL="0" indent="0" algn="just">
              <a:buNone/>
            </a:pPr>
            <a:r>
              <a:rPr lang="en-US" dirty="0">
                <a:solidFill>
                  <a:srgbClr val="000000"/>
                </a:solidFill>
                <a:latin typeface="Times New Roman" panose="02020603050405020304" pitchFamily="18" charset="0"/>
                <a:cs typeface="Times New Roman" panose="02020603050405020304" pitchFamily="18" charset="0"/>
              </a:rPr>
              <a:t>S</a:t>
            </a:r>
            <a:r>
              <a:rPr lang="en-US" b="0" i="0" dirty="0">
                <a:solidFill>
                  <a:srgbClr val="000000"/>
                </a:solidFill>
                <a:effectLst/>
                <a:latin typeface="Times New Roman" panose="02020603050405020304" pitchFamily="18" charset="0"/>
                <a:cs typeface="Times New Roman" panose="02020603050405020304" pitchFamily="18" charset="0"/>
              </a:rPr>
              <a:t>oftware </a:t>
            </a:r>
            <a:r>
              <a:rPr lang="en-US" dirty="0">
                <a:solidFill>
                  <a:srgbClr val="000000"/>
                </a:solidFill>
                <a:latin typeface="Times New Roman" panose="02020603050405020304" pitchFamily="18" charset="0"/>
                <a:cs typeface="Times New Roman" panose="02020603050405020304" pitchFamily="18" charset="0"/>
              </a:rPr>
              <a:t>D</a:t>
            </a:r>
            <a:r>
              <a:rPr lang="en-US" b="0" i="0" dirty="0">
                <a:solidFill>
                  <a:srgbClr val="000000"/>
                </a:solidFill>
                <a:effectLst/>
                <a:latin typeface="Times New Roman" panose="02020603050405020304" pitchFamily="18" charset="0"/>
                <a:cs typeface="Times New Roman" panose="02020603050405020304" pitchFamily="18" charset="0"/>
              </a:rPr>
              <a:t>evelopment can be split in two parts:</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Software Creation</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Software Project Management</a:t>
            </a:r>
          </a:p>
          <a:p>
            <a:pPr marL="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Project: </a:t>
            </a:r>
          </a:p>
          <a:p>
            <a:pPr marL="0" indent="0" algn="just">
              <a:buNone/>
            </a:pPr>
            <a:r>
              <a:rPr lang="en-US" dirty="0">
                <a:solidFill>
                  <a:srgbClr val="000000"/>
                </a:solidFill>
                <a:latin typeface="Times New Roman" panose="02020603050405020304" pitchFamily="18" charset="0"/>
                <a:cs typeface="Times New Roman" panose="02020603050405020304" pitchFamily="18" charset="0"/>
              </a:rPr>
              <a:t>           </a:t>
            </a:r>
            <a:r>
              <a:rPr lang="en-US" b="0" i="0" dirty="0">
                <a:solidFill>
                  <a:srgbClr val="000000"/>
                </a:solidFill>
                <a:effectLst/>
                <a:latin typeface="Times New Roman" panose="02020603050405020304" pitchFamily="18" charset="0"/>
                <a:cs typeface="Times New Roman" panose="02020603050405020304" pitchFamily="18" charset="0"/>
              </a:rPr>
              <a:t>A project is well-defined task, which is a collection of several operations done in order to achieve a goal. A Project can be characterized as:</a:t>
            </a:r>
          </a:p>
          <a:p>
            <a:r>
              <a:rPr lang="en-US" b="0" i="0" dirty="0">
                <a:solidFill>
                  <a:srgbClr val="000000"/>
                </a:solidFill>
                <a:effectLst/>
                <a:latin typeface="Times New Roman" panose="02020603050405020304" pitchFamily="18" charset="0"/>
                <a:cs typeface="Times New Roman" panose="02020603050405020304" pitchFamily="18" charset="0"/>
              </a:rPr>
              <a:t>Every project has a unique and distinct goal.</a:t>
            </a:r>
          </a:p>
          <a:p>
            <a:r>
              <a:rPr lang="en-US" b="0" i="0" dirty="0">
                <a:solidFill>
                  <a:srgbClr val="000000"/>
                </a:solidFill>
                <a:effectLst/>
                <a:latin typeface="Times New Roman" panose="02020603050405020304" pitchFamily="18" charset="0"/>
                <a:cs typeface="Times New Roman" panose="02020603050405020304" pitchFamily="18" charset="0"/>
              </a:rPr>
              <a:t>Project is not routine activity or day-to-day operations.</a:t>
            </a:r>
          </a:p>
          <a:p>
            <a:r>
              <a:rPr lang="en-US" b="0" i="0" dirty="0">
                <a:solidFill>
                  <a:srgbClr val="000000"/>
                </a:solidFill>
                <a:effectLst/>
                <a:latin typeface="Times New Roman" panose="02020603050405020304" pitchFamily="18" charset="0"/>
                <a:cs typeface="Times New Roman" panose="02020603050405020304" pitchFamily="18" charset="0"/>
              </a:rPr>
              <a:t>Project comes with a start time and end time.</a:t>
            </a:r>
          </a:p>
          <a:p>
            <a:r>
              <a:rPr lang="en-US" b="0" i="0" dirty="0">
                <a:solidFill>
                  <a:srgbClr val="000000"/>
                </a:solidFill>
                <a:effectLst/>
                <a:latin typeface="Times New Roman" panose="02020603050405020304" pitchFamily="18" charset="0"/>
                <a:cs typeface="Times New Roman" panose="02020603050405020304" pitchFamily="18" charset="0"/>
              </a:rPr>
              <a:t>Project ends when its goal is achieved hence it is a temporary phase in the lifetime of an organization.</a:t>
            </a:r>
          </a:p>
          <a:p>
            <a:r>
              <a:rPr lang="en-US" b="0" i="0" dirty="0">
                <a:solidFill>
                  <a:srgbClr val="000000"/>
                </a:solidFill>
                <a:effectLst/>
                <a:latin typeface="Times New Roman" panose="02020603050405020304" pitchFamily="18" charset="0"/>
                <a:cs typeface="Times New Roman" panose="02020603050405020304" pitchFamily="18" charset="0"/>
              </a:rPr>
              <a:t>Project needs adequate resources in terms of time, manpower, finance, material.</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88084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8759FE-BC61-D4C4-3C97-F8CD80093292}"/>
              </a:ext>
            </a:extLst>
          </p:cNvPr>
          <p:cNvSpPr>
            <a:spLocks noGrp="1"/>
          </p:cNvSpPr>
          <p:nvPr>
            <p:ph idx="1"/>
          </p:nvPr>
        </p:nvSpPr>
        <p:spPr>
          <a:xfrm>
            <a:off x="609600" y="214313"/>
            <a:ext cx="11277600" cy="5911852"/>
          </a:xfrm>
        </p:spPr>
        <p:txBody>
          <a:bodyPr/>
          <a:lstStyle/>
          <a:p>
            <a:pPr marL="0" indent="0">
              <a:buNone/>
            </a:pPr>
            <a:r>
              <a:rPr lang="en-US" dirty="0"/>
              <a:t>Software project managers need many leadership qualities in order to enhance team effectiveness. </a:t>
            </a:r>
          </a:p>
          <a:p>
            <a:r>
              <a:rPr lang="en-US" dirty="0"/>
              <a:t>The following are some crucial attributes of successful software project managers that deserve much more attention:</a:t>
            </a:r>
          </a:p>
          <a:p>
            <a:pPr marL="0" indent="0">
              <a:buNone/>
            </a:pPr>
            <a:r>
              <a:rPr lang="en-US" dirty="0"/>
              <a:t> 1. Hiring skills: Few decisions are as important as hiring decisions. Placing the right person in the right job seems obvious but is surprisingly hard to achieve. </a:t>
            </a:r>
          </a:p>
          <a:p>
            <a:pPr marL="0" indent="0">
              <a:buNone/>
            </a:pPr>
            <a:r>
              <a:rPr lang="en-US" dirty="0"/>
              <a:t>2. Customer-interface skill: Avoiding adversarial relationships among stakeholders is a prerequisite for success. </a:t>
            </a:r>
          </a:p>
          <a:p>
            <a:pPr marL="0" indent="0">
              <a:buNone/>
            </a:pPr>
            <a:r>
              <a:rPr lang="en-US" dirty="0"/>
              <a:t>3.Decision-making skill: The jillion books written about management have failed to provide a clear definition of this attribute. </a:t>
            </a:r>
          </a:p>
        </p:txBody>
      </p:sp>
    </p:spTree>
    <p:extLst>
      <p:ext uri="{BB962C8B-B14F-4D97-AF65-F5344CB8AC3E}">
        <p14:creationId xmlns:p14="http://schemas.microsoft.com/office/powerpoint/2010/main" val="35734245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7302F4-408B-9CB1-6B1E-FB32B85908B2}"/>
              </a:ext>
            </a:extLst>
          </p:cNvPr>
          <p:cNvSpPr>
            <a:spLocks noGrp="1"/>
          </p:cNvSpPr>
          <p:nvPr>
            <p:ph idx="1"/>
          </p:nvPr>
        </p:nvSpPr>
        <p:spPr>
          <a:xfrm>
            <a:off x="609600" y="400050"/>
            <a:ext cx="10972800" cy="5726114"/>
          </a:xfrm>
        </p:spPr>
        <p:txBody>
          <a:bodyPr/>
          <a:lstStyle/>
          <a:p>
            <a:pPr marL="0" indent="0">
              <a:buNone/>
            </a:pPr>
            <a:r>
              <a:rPr lang="en-US" dirty="0"/>
              <a:t>4.Team-building skill: Teamwork requires that a manager establish trust, motivate progress, transition average people into top performers, eliminate misfits, and consolidate diverse opinions into a team direction. </a:t>
            </a:r>
          </a:p>
          <a:p>
            <a:pPr marL="0" indent="0">
              <a:buNone/>
            </a:pPr>
            <a:r>
              <a:rPr lang="en-US" dirty="0"/>
              <a:t>5.Selling skill: Successful project managers must sell all stakeholders on decisions and priorities, sell candidates on job positions, sell changes to the status quo in the face of resistance, and sell achievements against objectives. </a:t>
            </a:r>
          </a:p>
          <a:p>
            <a:pPr marL="0" indent="0">
              <a:buNone/>
            </a:pPr>
            <a:r>
              <a:rPr lang="en-US" dirty="0"/>
              <a:t>               In practice, selling requires continuous negotiation, compromise, and empathy </a:t>
            </a:r>
            <a:endParaRPr lang="en-IN" dirty="0"/>
          </a:p>
          <a:p>
            <a:endParaRPr lang="en-IN" dirty="0"/>
          </a:p>
        </p:txBody>
      </p:sp>
    </p:spTree>
    <p:extLst>
      <p:ext uri="{BB962C8B-B14F-4D97-AF65-F5344CB8AC3E}">
        <p14:creationId xmlns:p14="http://schemas.microsoft.com/office/powerpoint/2010/main" val="23112792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9D591-69FC-4901-7653-753637CF7EBC}"/>
              </a:ext>
            </a:extLst>
          </p:cNvPr>
          <p:cNvSpPr>
            <a:spLocks noGrp="1"/>
          </p:cNvSpPr>
          <p:nvPr>
            <p:ph type="title"/>
          </p:nvPr>
        </p:nvSpPr>
        <p:spPr>
          <a:xfrm>
            <a:off x="609600" y="274638"/>
            <a:ext cx="10972800" cy="568325"/>
          </a:xfrm>
        </p:spPr>
        <p:txBody>
          <a:bodyPr/>
          <a:lstStyle/>
          <a:p>
            <a:r>
              <a:rPr lang="en-US" sz="3200" dirty="0"/>
              <a:t>IMPROVING AUTOMATION THROUGH SOFTWAR ENVIRONMENTS</a:t>
            </a:r>
            <a:endParaRPr lang="en-IN" sz="3200" dirty="0"/>
          </a:p>
        </p:txBody>
      </p:sp>
      <p:sp>
        <p:nvSpPr>
          <p:cNvPr id="3" name="Content Placeholder 2">
            <a:extLst>
              <a:ext uri="{FF2B5EF4-FFF2-40B4-BE49-F238E27FC236}">
                <a16:creationId xmlns:a16="http://schemas.microsoft.com/office/drawing/2014/main" id="{A19B921A-F5AB-18F4-7766-EBB8C31528E7}"/>
              </a:ext>
            </a:extLst>
          </p:cNvPr>
          <p:cNvSpPr>
            <a:spLocks noGrp="1"/>
          </p:cNvSpPr>
          <p:nvPr>
            <p:ph idx="1"/>
          </p:nvPr>
        </p:nvSpPr>
        <p:spPr>
          <a:xfrm>
            <a:off x="609600" y="842963"/>
            <a:ext cx="10972800" cy="5283201"/>
          </a:xfrm>
        </p:spPr>
        <p:txBody>
          <a:bodyPr/>
          <a:lstStyle/>
          <a:p>
            <a:r>
              <a:rPr lang="en-US" dirty="0"/>
              <a:t>Automation of the design process provides payback in quality, the ability to estimate costs and schedules, and overall productivity using a smaller team. </a:t>
            </a:r>
          </a:p>
          <a:p>
            <a:r>
              <a:rPr lang="en-US" dirty="0"/>
              <a:t>Round-trip engineering describe the key capability of environments that support iterative development. </a:t>
            </a:r>
          </a:p>
          <a:p>
            <a:r>
              <a:rPr lang="en-US" dirty="0"/>
              <a:t>As we have moved into maintaining different information repositories for the engineering artifacts, we need automation support to ensure efficient and error-free transition of data from one artifact to another.</a:t>
            </a:r>
          </a:p>
          <a:p>
            <a:r>
              <a:rPr lang="en-US" dirty="0"/>
              <a:t> Forward engineering is the automation of one engineering artifact from another, more abstract representation. </a:t>
            </a:r>
            <a:endParaRPr lang="en-IN" dirty="0"/>
          </a:p>
        </p:txBody>
      </p:sp>
    </p:spTree>
    <p:extLst>
      <p:ext uri="{BB962C8B-B14F-4D97-AF65-F5344CB8AC3E}">
        <p14:creationId xmlns:p14="http://schemas.microsoft.com/office/powerpoint/2010/main" val="11554410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7AF086-2061-CEF8-B132-C74585673A89}"/>
              </a:ext>
            </a:extLst>
          </p:cNvPr>
          <p:cNvSpPr>
            <a:spLocks noGrp="1"/>
          </p:cNvSpPr>
          <p:nvPr>
            <p:ph idx="1"/>
          </p:nvPr>
        </p:nvSpPr>
        <p:spPr>
          <a:xfrm>
            <a:off x="609600" y="242889"/>
            <a:ext cx="10972800" cy="5883276"/>
          </a:xfrm>
        </p:spPr>
        <p:txBody>
          <a:bodyPr/>
          <a:lstStyle/>
          <a:p>
            <a:r>
              <a:rPr lang="en-US" dirty="0"/>
              <a:t>For example, compilers and linkers have provided automated transition of source code into executable code. </a:t>
            </a:r>
          </a:p>
          <a:p>
            <a:r>
              <a:rPr lang="en-US" dirty="0"/>
              <a:t>Reverse engineering is the generation or modification of a more abstract representation from an existing artifact.</a:t>
            </a:r>
          </a:p>
          <a:p>
            <a:r>
              <a:rPr lang="en-US" dirty="0"/>
              <a:t>Economic improvements associated with tools and environments. </a:t>
            </a:r>
          </a:p>
        </p:txBody>
      </p:sp>
    </p:spTree>
    <p:extLst>
      <p:ext uri="{BB962C8B-B14F-4D97-AF65-F5344CB8AC3E}">
        <p14:creationId xmlns:p14="http://schemas.microsoft.com/office/powerpoint/2010/main" val="1785263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58163-541A-3C34-B4E0-6A445F0AEBC3}"/>
              </a:ext>
            </a:extLst>
          </p:cNvPr>
          <p:cNvSpPr>
            <a:spLocks noGrp="1"/>
          </p:cNvSpPr>
          <p:nvPr>
            <p:ph type="title"/>
          </p:nvPr>
        </p:nvSpPr>
        <p:spPr>
          <a:xfrm>
            <a:off x="609600" y="274638"/>
            <a:ext cx="10972800" cy="457198"/>
          </a:xfrm>
        </p:spPr>
        <p:txBody>
          <a:bodyPr/>
          <a:lstStyle/>
          <a:p>
            <a:r>
              <a:rPr lang="en-IN" sz="3200" dirty="0"/>
              <a:t>ACHIEVING REQUIRED QUALITY</a:t>
            </a:r>
          </a:p>
        </p:txBody>
      </p:sp>
      <p:sp>
        <p:nvSpPr>
          <p:cNvPr id="3" name="Content Placeholder 2">
            <a:extLst>
              <a:ext uri="{FF2B5EF4-FFF2-40B4-BE49-F238E27FC236}">
                <a16:creationId xmlns:a16="http://schemas.microsoft.com/office/drawing/2014/main" id="{FCC131AA-0DA4-B7B4-B124-51EAFF87D3C7}"/>
              </a:ext>
            </a:extLst>
          </p:cNvPr>
          <p:cNvSpPr>
            <a:spLocks noGrp="1"/>
          </p:cNvSpPr>
          <p:nvPr>
            <p:ph idx="1"/>
          </p:nvPr>
        </p:nvSpPr>
        <p:spPr>
          <a:xfrm>
            <a:off x="609600" y="731837"/>
            <a:ext cx="10972800" cy="5394328"/>
          </a:xfrm>
        </p:spPr>
        <p:txBody>
          <a:bodyPr/>
          <a:lstStyle/>
          <a:p>
            <a:pPr marL="0" indent="0">
              <a:buNone/>
            </a:pPr>
            <a:r>
              <a:rPr lang="en-US" dirty="0"/>
              <a:t>                                    Key practices that improve overall software quality include the following:</a:t>
            </a:r>
          </a:p>
          <a:p>
            <a:r>
              <a:rPr lang="en-US" dirty="0"/>
              <a:t>Focusing on driving requirements and critical use cases early in the life cycle, focusing on requirements completeness and traceability late in the life cycle, and focusing throughout the life cycle on a balance between requirements evolution, design evolution, and plan evolution.</a:t>
            </a:r>
          </a:p>
          <a:p>
            <a:r>
              <a:rPr lang="en-US" dirty="0"/>
              <a:t>Using metrics and indicators to measure the progress and quality of an architecture as it evolves from a high-level prototype into a fully compliant product</a:t>
            </a:r>
          </a:p>
          <a:p>
            <a:r>
              <a:rPr lang="en-US" dirty="0"/>
              <a:t> Providing integrated life-cycle environments that support early and continuous configuration control, change management, rigorous design methods, document automation, and regression test automation</a:t>
            </a:r>
          </a:p>
          <a:p>
            <a:pPr marL="0" indent="0">
              <a:buNone/>
            </a:pPr>
            <a:endParaRPr lang="en-IN" dirty="0"/>
          </a:p>
        </p:txBody>
      </p:sp>
    </p:spTree>
    <p:extLst>
      <p:ext uri="{BB962C8B-B14F-4D97-AF65-F5344CB8AC3E}">
        <p14:creationId xmlns:p14="http://schemas.microsoft.com/office/powerpoint/2010/main" val="22245621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7636A4-7ECC-0B30-3D68-BEB8DB8FE9F1}"/>
              </a:ext>
            </a:extLst>
          </p:cNvPr>
          <p:cNvSpPr>
            <a:spLocks noGrp="1"/>
          </p:cNvSpPr>
          <p:nvPr>
            <p:ph idx="1"/>
          </p:nvPr>
        </p:nvSpPr>
        <p:spPr>
          <a:xfrm>
            <a:off x="609600" y="342901"/>
            <a:ext cx="10972800" cy="5783264"/>
          </a:xfrm>
        </p:spPr>
        <p:txBody>
          <a:bodyPr/>
          <a:lstStyle/>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Using visual modeling and higher level languages that support architectural control, abstraction, reliable programming, reuse, and self-documentation</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Early and continuous insight into performance issues through demonstration-based evaluations </a:t>
            </a:r>
          </a:p>
          <a:p>
            <a:r>
              <a:rPr lang="en-US" dirty="0"/>
              <a:t>Conventional development processes stressed early sizing and timing estimates of computer program resource utilization. </a:t>
            </a:r>
          </a:p>
          <a:p>
            <a:r>
              <a:rPr lang="en-US" dirty="0"/>
              <a:t>Project </a:t>
            </a:r>
            <a:r>
              <a:rPr lang="en-US" dirty="0" err="1"/>
              <a:t>inception:The</a:t>
            </a:r>
            <a:r>
              <a:rPr lang="en-US" dirty="0"/>
              <a:t> proposed design was asserted to be low risk with adequate performance margin.</a:t>
            </a:r>
          </a:p>
          <a:p>
            <a:r>
              <a:rPr lang="en-US" dirty="0"/>
              <a:t>Initial design review: Optimistic assessments of adequate design margin were based mostly on paper analysis or rough simulation of the critical threads. In most cases, the actual application algorithms and database sizes were fairly well understood..</a:t>
            </a:r>
            <a:endParaRPr lang="en-IN" dirty="0"/>
          </a:p>
        </p:txBody>
      </p:sp>
    </p:spTree>
    <p:extLst>
      <p:ext uri="{BB962C8B-B14F-4D97-AF65-F5344CB8AC3E}">
        <p14:creationId xmlns:p14="http://schemas.microsoft.com/office/powerpoint/2010/main" val="33742388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EA4C3A-CAC9-9B48-B914-FE55F54FEA89}"/>
              </a:ext>
            </a:extLst>
          </p:cNvPr>
          <p:cNvSpPr>
            <a:spLocks noGrp="1"/>
          </p:cNvSpPr>
          <p:nvPr>
            <p:ph idx="1"/>
          </p:nvPr>
        </p:nvSpPr>
        <p:spPr>
          <a:xfrm>
            <a:off x="609600" y="457201"/>
            <a:ext cx="10972800" cy="5668964"/>
          </a:xfrm>
        </p:spPr>
        <p:txBody>
          <a:bodyPr/>
          <a:lstStyle/>
          <a:p>
            <a:r>
              <a:rPr kumimoji="0" lang="en-US" sz="2800" b="0" i="0" u="none" strike="noStrike" kern="1200" cap="none" spc="0" normalizeH="0" baseline="0" noProof="0" dirty="0">
                <a:ln>
                  <a:noFill/>
                </a:ln>
                <a:solidFill>
                  <a:prstClr val="black"/>
                </a:solidFill>
                <a:effectLst/>
                <a:uLnTx/>
                <a:uFillTx/>
                <a:latin typeface="Calibri"/>
                <a:ea typeface="+mn-ea"/>
                <a:cs typeface="+mn-cs"/>
              </a:rPr>
              <a:t>Mid-life-cycle design review: The assessments started whittling away at the margin, as early benchmarks and initial tests began exposing the optimism inherent in earlier estimates. </a:t>
            </a:r>
          </a:p>
          <a:p>
            <a:r>
              <a:rPr kumimoji="0" lang="en-US" sz="2800" b="0" i="0" u="none" strike="noStrike" kern="1200" cap="none" spc="0" normalizeH="0" baseline="0" noProof="0" dirty="0">
                <a:ln>
                  <a:noFill/>
                </a:ln>
                <a:solidFill>
                  <a:prstClr val="black"/>
                </a:solidFill>
                <a:effectLst/>
                <a:uLnTx/>
                <a:uFillTx/>
                <a:latin typeface="Calibri"/>
                <a:ea typeface="+mn-ea"/>
                <a:cs typeface="+mn-cs"/>
              </a:rPr>
              <a:t>Integration and test: Serious performance problems were uncovered, necessitating fundamental changes in the architecture. The underlying infrastructure was usually the scapegoat, but the real culprit was immature use of the infrastructure, immature architectural solutions, or poorly understood early design trade-offs</a:t>
            </a:r>
            <a:endParaRPr lang="en-IN" dirty="0"/>
          </a:p>
        </p:txBody>
      </p:sp>
    </p:spTree>
    <p:extLst>
      <p:ext uri="{BB962C8B-B14F-4D97-AF65-F5344CB8AC3E}">
        <p14:creationId xmlns:p14="http://schemas.microsoft.com/office/powerpoint/2010/main" val="21056941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8A6D5C-4F54-5436-E908-F27040BF3789}"/>
              </a:ext>
            </a:extLst>
          </p:cNvPr>
          <p:cNvSpPr>
            <a:spLocks noGrp="1"/>
          </p:cNvSpPr>
          <p:nvPr>
            <p:ph idx="1"/>
          </p:nvPr>
        </p:nvSpPr>
        <p:spPr>
          <a:xfrm>
            <a:off x="609600" y="285751"/>
            <a:ext cx="10972800" cy="5840414"/>
          </a:xfrm>
        </p:spPr>
        <p:txBody>
          <a:bodyPr/>
          <a:lstStyle/>
          <a:p>
            <a:endParaRPr lang="en-IN" dirty="0"/>
          </a:p>
        </p:txBody>
      </p:sp>
      <p:graphicFrame>
        <p:nvGraphicFramePr>
          <p:cNvPr id="4" name="Object 3">
            <a:extLst>
              <a:ext uri="{FF2B5EF4-FFF2-40B4-BE49-F238E27FC236}">
                <a16:creationId xmlns:a16="http://schemas.microsoft.com/office/drawing/2014/main" id="{30D5DC87-D3B5-CE07-3731-2A8F4578D723}"/>
              </a:ext>
            </a:extLst>
          </p:cNvPr>
          <p:cNvGraphicFramePr>
            <a:graphicFrameLocks noChangeAspect="1"/>
          </p:cNvGraphicFramePr>
          <p:nvPr>
            <p:extLst>
              <p:ext uri="{D42A27DB-BD31-4B8C-83A1-F6EECF244321}">
                <p14:modId xmlns:p14="http://schemas.microsoft.com/office/powerpoint/2010/main" val="3628098021"/>
              </p:ext>
            </p:extLst>
          </p:nvPr>
        </p:nvGraphicFramePr>
        <p:xfrm>
          <a:off x="171451" y="160336"/>
          <a:ext cx="11815762" cy="5840414"/>
        </p:xfrm>
        <a:graphic>
          <a:graphicData uri="http://schemas.openxmlformats.org/presentationml/2006/ole">
            <mc:AlternateContent xmlns:mc="http://schemas.openxmlformats.org/markup-compatibility/2006">
              <mc:Choice xmlns:v="urn:schemas-microsoft-com:vml" Requires="v">
                <p:oleObj name="Bitmap Image" r:id="rId2" imgW="6638760" imgH="3467160" progId="PBrush">
                  <p:embed/>
                </p:oleObj>
              </mc:Choice>
              <mc:Fallback>
                <p:oleObj name="Bitmap Image" r:id="rId2" imgW="6638760" imgH="3467160" progId="PBrush">
                  <p:embed/>
                  <p:pic>
                    <p:nvPicPr>
                      <p:cNvPr id="4" name="Object 3">
                        <a:extLst>
                          <a:ext uri="{FF2B5EF4-FFF2-40B4-BE49-F238E27FC236}">
                            <a16:creationId xmlns:a16="http://schemas.microsoft.com/office/drawing/2014/main" id="{30D5DC87-D3B5-CE07-3731-2A8F4578D723}"/>
                          </a:ext>
                        </a:extLst>
                      </p:cNvPr>
                      <p:cNvPicPr/>
                      <p:nvPr/>
                    </p:nvPicPr>
                    <p:blipFill>
                      <a:blip r:embed="rId3"/>
                      <a:stretch>
                        <a:fillRect/>
                      </a:stretch>
                    </p:blipFill>
                    <p:spPr>
                      <a:xfrm>
                        <a:off x="171451" y="160336"/>
                        <a:ext cx="11815762" cy="5840414"/>
                      </a:xfrm>
                      <a:prstGeom prst="rect">
                        <a:avLst/>
                      </a:prstGeom>
                    </p:spPr>
                  </p:pic>
                </p:oleObj>
              </mc:Fallback>
            </mc:AlternateContent>
          </a:graphicData>
        </a:graphic>
      </p:graphicFrame>
    </p:spTree>
    <p:extLst>
      <p:ext uri="{BB962C8B-B14F-4D97-AF65-F5344CB8AC3E}">
        <p14:creationId xmlns:p14="http://schemas.microsoft.com/office/powerpoint/2010/main" val="1144733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1A4F1-421E-36BD-8F5C-66FAEEAC2E83}"/>
              </a:ext>
            </a:extLst>
          </p:cNvPr>
          <p:cNvSpPr>
            <a:spLocks noGrp="1"/>
          </p:cNvSpPr>
          <p:nvPr>
            <p:ph type="title"/>
          </p:nvPr>
        </p:nvSpPr>
        <p:spPr>
          <a:xfrm>
            <a:off x="609600" y="274638"/>
            <a:ext cx="10972800" cy="457198"/>
          </a:xfrm>
        </p:spPr>
        <p:txBody>
          <a:bodyPr/>
          <a:lstStyle/>
          <a:p>
            <a:r>
              <a:rPr lang="en-US" sz="3200" dirty="0"/>
              <a:t>PEER INSPECTIONS: A PRAGMATIC VIEW</a:t>
            </a:r>
            <a:endParaRPr lang="en-IN" sz="3200" dirty="0"/>
          </a:p>
        </p:txBody>
      </p:sp>
      <p:sp>
        <p:nvSpPr>
          <p:cNvPr id="3" name="Content Placeholder 2">
            <a:extLst>
              <a:ext uri="{FF2B5EF4-FFF2-40B4-BE49-F238E27FC236}">
                <a16:creationId xmlns:a16="http://schemas.microsoft.com/office/drawing/2014/main" id="{785A32C6-F85E-D25C-D0A3-4C31225D735D}"/>
              </a:ext>
            </a:extLst>
          </p:cNvPr>
          <p:cNvSpPr>
            <a:spLocks noGrp="1"/>
          </p:cNvSpPr>
          <p:nvPr>
            <p:ph idx="1"/>
          </p:nvPr>
        </p:nvSpPr>
        <p:spPr>
          <a:xfrm>
            <a:off x="609600" y="842963"/>
            <a:ext cx="10972800" cy="5283201"/>
          </a:xfrm>
        </p:spPr>
        <p:txBody>
          <a:bodyPr/>
          <a:lstStyle/>
          <a:p>
            <a:r>
              <a:rPr lang="en-US" dirty="0"/>
              <a:t>Peer inspections are frequently over hyped as the key aspect of a quality system.</a:t>
            </a:r>
          </a:p>
          <a:p>
            <a:r>
              <a:rPr lang="en-US" dirty="0"/>
              <a:t>Transitioning engineering information from one artifact set to another, thereby assessing the consistency, feasibility, understandability, and technology constraints inherent in the engineering artifacts </a:t>
            </a:r>
          </a:p>
          <a:p>
            <a:r>
              <a:rPr lang="en-US" dirty="0"/>
              <a:t>Major milestone demonstrations that force the artifacts to be assessed against tangible criteria in the context of relevant use cases</a:t>
            </a:r>
          </a:p>
          <a:p>
            <a:r>
              <a:rPr lang="en-US" dirty="0"/>
              <a:t> Environment tools (compilers, debuggers, analyzers, automated test suites) that ensure representation rigor, consistency, completeness, and change control</a:t>
            </a:r>
          </a:p>
          <a:p>
            <a:r>
              <a:rPr lang="en-US" dirty="0"/>
              <a:t> Life-cycle testing for detailed insight into critical trade-offs, acceptance criteria, and </a:t>
            </a:r>
            <a:r>
              <a:rPr lang="en-US"/>
              <a:t>requirements compliance. </a:t>
            </a:r>
            <a:endParaRPr lang="en-US" dirty="0"/>
          </a:p>
        </p:txBody>
      </p:sp>
    </p:spTree>
    <p:extLst>
      <p:ext uri="{BB962C8B-B14F-4D97-AF65-F5344CB8AC3E}">
        <p14:creationId xmlns:p14="http://schemas.microsoft.com/office/powerpoint/2010/main" val="46713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55794C-BB49-959D-F56F-50F82812884B}"/>
              </a:ext>
            </a:extLst>
          </p:cNvPr>
          <p:cNvSpPr>
            <a:spLocks noGrp="1"/>
          </p:cNvSpPr>
          <p:nvPr>
            <p:ph idx="1"/>
          </p:nvPr>
        </p:nvSpPr>
        <p:spPr>
          <a:xfrm>
            <a:off x="609600" y="400051"/>
            <a:ext cx="10972800" cy="5726114"/>
          </a:xfrm>
        </p:spPr>
        <p:txBody>
          <a:bodyPr/>
          <a:lstStyle/>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All authors of software and documentation should have their products scrutinized as a natural by-product of the process.</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 Therefore, the coverage of inspections should be across all authors rather than across all components. </a:t>
            </a:r>
            <a:endParaRPr kumimoji="0" lang="en-IN" sz="2800" b="0" i="0" u="none" strike="noStrike" kern="1200" cap="none" spc="0" normalizeH="0" baseline="0" noProof="0" dirty="0">
              <a:ln>
                <a:noFill/>
              </a:ln>
              <a:solidFill>
                <a:prstClr val="black"/>
              </a:solidFill>
              <a:effectLst/>
              <a:uLnTx/>
              <a:uFillTx/>
              <a:latin typeface="Calibri"/>
              <a:ea typeface="+mn-ea"/>
              <a:cs typeface="+mn-cs"/>
            </a:endParaRPr>
          </a:p>
          <a:p>
            <a:endParaRPr lang="en-IN" dirty="0"/>
          </a:p>
        </p:txBody>
      </p:sp>
    </p:spTree>
    <p:extLst>
      <p:ext uri="{BB962C8B-B14F-4D97-AF65-F5344CB8AC3E}">
        <p14:creationId xmlns:p14="http://schemas.microsoft.com/office/powerpoint/2010/main" val="980746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88F07-8632-4CFC-A411-944B5DF2B656}"/>
              </a:ext>
            </a:extLst>
          </p:cNvPr>
          <p:cNvSpPr>
            <a:spLocks noGrp="1"/>
          </p:cNvSpPr>
          <p:nvPr>
            <p:ph type="title"/>
          </p:nvPr>
        </p:nvSpPr>
        <p:spPr>
          <a:xfrm>
            <a:off x="838200" y="365126"/>
            <a:ext cx="10515600" cy="560292"/>
          </a:xfrm>
        </p:spPr>
        <p:txBody>
          <a:bodyPr>
            <a:normAutofit fontScale="90000"/>
          </a:bodyPr>
          <a:lstStyle/>
          <a:p>
            <a:r>
              <a:rPr lang="en-US" dirty="0">
                <a:latin typeface="Times New Roman" panose="02020603050405020304" pitchFamily="18" charset="0"/>
                <a:cs typeface="Times New Roman" panose="02020603050405020304" pitchFamily="18" charset="0"/>
              </a:rPr>
              <a:t>Software </a:t>
            </a:r>
            <a:r>
              <a:rPr lang="en-US" dirty="0">
                <a:solidFill>
                  <a:srgbClr val="000000"/>
                </a:solidFill>
                <a:latin typeface="Times New Roman" panose="02020603050405020304" pitchFamily="18" charset="0"/>
                <a:cs typeface="Times New Roman" panose="02020603050405020304" pitchFamily="18" charset="0"/>
              </a:rPr>
              <a:t>Project Management </a:t>
            </a:r>
            <a:endParaRPr lang="en-US" dirty="0"/>
          </a:p>
        </p:txBody>
      </p:sp>
      <p:sp>
        <p:nvSpPr>
          <p:cNvPr id="3" name="Content Placeholder 2">
            <a:extLst>
              <a:ext uri="{FF2B5EF4-FFF2-40B4-BE49-F238E27FC236}">
                <a16:creationId xmlns:a16="http://schemas.microsoft.com/office/drawing/2014/main" id="{0D4422AA-4158-49CC-B188-AAD02B6B62DF}"/>
              </a:ext>
            </a:extLst>
          </p:cNvPr>
          <p:cNvSpPr>
            <a:spLocks noGrp="1"/>
          </p:cNvSpPr>
          <p:nvPr>
            <p:ph idx="1"/>
          </p:nvPr>
        </p:nvSpPr>
        <p:spPr>
          <a:xfrm>
            <a:off x="301128" y="1145755"/>
            <a:ext cx="11589744" cy="5064259"/>
          </a:xfrm>
        </p:spPr>
        <p:txBody>
          <a:bodyPr/>
          <a:lstStyle/>
          <a:p>
            <a:pPr marL="0" indent="0" algn="just">
              <a:buNone/>
            </a:pPr>
            <a:r>
              <a:rPr lang="en-US" b="0" i="0" dirty="0">
                <a:solidFill>
                  <a:srgbClr val="000000"/>
                </a:solidFill>
                <a:effectLst/>
                <a:latin typeface="Nunito" pitchFamily="2" charset="0"/>
              </a:rPr>
              <a:t>                               Software comprises of number of activities, which contains planning of project, deciding scope of software product, estimation of cost in various terms, scheduling of tasks and events, and resource management.</a:t>
            </a:r>
          </a:p>
          <a:p>
            <a:pPr marL="0" indent="0" algn="just">
              <a:buNone/>
            </a:pPr>
            <a:r>
              <a:rPr lang="en-US" b="0" i="0" dirty="0">
                <a:solidFill>
                  <a:srgbClr val="000000"/>
                </a:solidFill>
                <a:effectLst/>
                <a:latin typeface="Nunito" pitchFamily="2" charset="0"/>
              </a:rPr>
              <a:t> Project management activities may include:</a:t>
            </a:r>
          </a:p>
          <a:p>
            <a:pPr algn="l">
              <a:buFont typeface="Arial" panose="020B0604020202020204" pitchFamily="34" charset="0"/>
              <a:buChar char="•"/>
            </a:pPr>
            <a:r>
              <a:rPr lang="en-US" b="1" i="0" dirty="0">
                <a:solidFill>
                  <a:srgbClr val="000000"/>
                </a:solidFill>
                <a:effectLst/>
                <a:latin typeface="Nunito" pitchFamily="2" charset="0"/>
              </a:rPr>
              <a:t>Project Planning</a:t>
            </a:r>
            <a:endParaRPr lang="en-US" b="0" i="0" dirty="0">
              <a:solidFill>
                <a:srgbClr val="000000"/>
              </a:solidFill>
              <a:effectLst/>
              <a:latin typeface="Nunito" pitchFamily="2" charset="0"/>
            </a:endParaRPr>
          </a:p>
          <a:p>
            <a:pPr algn="l">
              <a:buFont typeface="Arial" panose="020B0604020202020204" pitchFamily="34" charset="0"/>
              <a:buChar char="•"/>
            </a:pPr>
            <a:r>
              <a:rPr lang="en-US" b="1" i="0" dirty="0">
                <a:solidFill>
                  <a:srgbClr val="000000"/>
                </a:solidFill>
                <a:effectLst/>
                <a:latin typeface="Nunito" pitchFamily="2" charset="0"/>
              </a:rPr>
              <a:t>Scope Management</a:t>
            </a:r>
            <a:endParaRPr lang="en-US" b="0" i="0" dirty="0">
              <a:solidFill>
                <a:srgbClr val="000000"/>
              </a:solidFill>
              <a:effectLst/>
              <a:latin typeface="Nunito" pitchFamily="2" charset="0"/>
            </a:endParaRPr>
          </a:p>
          <a:p>
            <a:pPr algn="l">
              <a:buFont typeface="Arial" panose="020B0604020202020204" pitchFamily="34" charset="0"/>
              <a:buChar char="•"/>
            </a:pPr>
            <a:r>
              <a:rPr lang="en-US" b="1" i="0" dirty="0">
                <a:solidFill>
                  <a:srgbClr val="000000"/>
                </a:solidFill>
                <a:effectLst/>
                <a:latin typeface="Nunito" pitchFamily="2" charset="0"/>
              </a:rPr>
              <a:t>Project Estimation</a:t>
            </a:r>
            <a:endParaRPr lang="en-US" b="0" i="0" dirty="0">
              <a:solidFill>
                <a:srgbClr val="000000"/>
              </a:solidFill>
              <a:effectLst/>
              <a:latin typeface="Nunito" pitchFamily="2" charset="0"/>
            </a:endParaRPr>
          </a:p>
          <a:p>
            <a:endParaRPr lang="en-US" dirty="0"/>
          </a:p>
        </p:txBody>
      </p:sp>
    </p:spTree>
    <p:extLst>
      <p:ext uri="{BB962C8B-B14F-4D97-AF65-F5344CB8AC3E}">
        <p14:creationId xmlns:p14="http://schemas.microsoft.com/office/powerpoint/2010/main" val="1588972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76C93-5680-4660-B7DE-B15313330B86}"/>
              </a:ext>
            </a:extLst>
          </p:cNvPr>
          <p:cNvSpPr>
            <a:spLocks noGrp="1"/>
          </p:cNvSpPr>
          <p:nvPr>
            <p:ph type="title"/>
          </p:nvPr>
        </p:nvSpPr>
        <p:spPr>
          <a:xfrm>
            <a:off x="838200" y="365126"/>
            <a:ext cx="10515600" cy="315912"/>
          </a:xfrm>
        </p:spPr>
        <p:txBody>
          <a:bodyPr>
            <a:normAutofit fontScale="90000"/>
          </a:bodyPr>
          <a:lstStyle/>
          <a:p>
            <a:r>
              <a:rPr lang="en-US" sz="3200" dirty="0">
                <a:latin typeface="Times New Roman" panose="02020603050405020304" pitchFamily="18" charset="0"/>
                <a:cs typeface="Times New Roman" panose="02020603050405020304" pitchFamily="18" charset="0"/>
              </a:rPr>
              <a:t>Project Planning:</a:t>
            </a:r>
          </a:p>
        </p:txBody>
      </p:sp>
      <p:sp>
        <p:nvSpPr>
          <p:cNvPr id="3" name="Content Placeholder 2">
            <a:extLst>
              <a:ext uri="{FF2B5EF4-FFF2-40B4-BE49-F238E27FC236}">
                <a16:creationId xmlns:a16="http://schemas.microsoft.com/office/drawing/2014/main" id="{FDD22A3B-655D-4C57-9467-BA736088A304}"/>
              </a:ext>
            </a:extLst>
          </p:cNvPr>
          <p:cNvSpPr>
            <a:spLocks noGrp="1"/>
          </p:cNvSpPr>
          <p:nvPr>
            <p:ph idx="1"/>
          </p:nvPr>
        </p:nvSpPr>
        <p:spPr>
          <a:xfrm>
            <a:off x="838200" y="870333"/>
            <a:ext cx="10971882" cy="5306630"/>
          </a:xfrm>
        </p:spPr>
        <p:txBody>
          <a:bodyPr>
            <a:normAutofit lnSpcReduction="10000"/>
          </a:bodyPr>
          <a:lstStyle/>
          <a:p>
            <a:pPr marL="0" indent="0">
              <a:buNone/>
            </a:pPr>
            <a:r>
              <a:rPr lang="en-US" b="0" i="0" dirty="0">
                <a:solidFill>
                  <a:srgbClr val="000000"/>
                </a:solidFill>
                <a:effectLst/>
                <a:latin typeface="Nunito" pitchFamily="2" charset="0"/>
              </a:rPr>
              <a:t>                      Software project planning is task, which is performed before the production of software actually starts.</a:t>
            </a:r>
          </a:p>
          <a:p>
            <a:pPr marL="0" indent="0" algn="l">
              <a:buNone/>
            </a:pPr>
            <a:r>
              <a:rPr lang="en-US" b="0" i="0" dirty="0">
                <a:solidFill>
                  <a:srgbClr val="000000"/>
                </a:solidFill>
                <a:effectLst/>
                <a:latin typeface="Heebo" pitchFamily="2" charset="-79"/>
                <a:cs typeface="Heebo" pitchFamily="2" charset="-79"/>
              </a:rPr>
              <a:t>Scope Management:</a:t>
            </a:r>
          </a:p>
          <a:p>
            <a:pPr marL="0" indent="0" algn="just">
              <a:buNone/>
            </a:pPr>
            <a:r>
              <a:rPr lang="en-US" b="0" i="0" dirty="0">
                <a:solidFill>
                  <a:srgbClr val="000000"/>
                </a:solidFill>
                <a:effectLst/>
                <a:latin typeface="Nunito" pitchFamily="2" charset="0"/>
              </a:rPr>
              <a:t>                     It defines the scope of project, this includes all the activities, process need to be done in order to make a deliverable software product.</a:t>
            </a:r>
          </a:p>
          <a:p>
            <a:pPr marL="0" indent="0" algn="just">
              <a:buNone/>
            </a:pPr>
            <a:r>
              <a:rPr lang="en-US" b="0" i="0" dirty="0">
                <a:solidFill>
                  <a:srgbClr val="000000"/>
                </a:solidFill>
                <a:effectLst/>
                <a:latin typeface="Nunito" pitchFamily="2" charset="0"/>
              </a:rPr>
              <a:t>During Project Scope management, it is necessary to -</a:t>
            </a:r>
          </a:p>
          <a:p>
            <a:pPr algn="l">
              <a:buFont typeface="Arial" panose="020B0604020202020204" pitchFamily="34" charset="0"/>
              <a:buChar char="•"/>
            </a:pPr>
            <a:r>
              <a:rPr lang="en-US" b="0" i="0" dirty="0">
                <a:solidFill>
                  <a:srgbClr val="000000"/>
                </a:solidFill>
                <a:effectLst/>
                <a:latin typeface="Nunito" pitchFamily="2" charset="0"/>
              </a:rPr>
              <a:t>Define the scope</a:t>
            </a:r>
          </a:p>
          <a:p>
            <a:pPr algn="l">
              <a:buFont typeface="Arial" panose="020B0604020202020204" pitchFamily="34" charset="0"/>
              <a:buChar char="•"/>
            </a:pPr>
            <a:r>
              <a:rPr lang="en-US" b="0" i="0" dirty="0">
                <a:solidFill>
                  <a:srgbClr val="000000"/>
                </a:solidFill>
                <a:effectLst/>
                <a:latin typeface="Nunito" pitchFamily="2" charset="0"/>
              </a:rPr>
              <a:t>Decide its verification and control</a:t>
            </a:r>
          </a:p>
          <a:p>
            <a:pPr algn="l">
              <a:buFont typeface="Arial" panose="020B0604020202020204" pitchFamily="34" charset="0"/>
              <a:buChar char="•"/>
            </a:pPr>
            <a:r>
              <a:rPr lang="en-US" b="0" i="0" dirty="0">
                <a:solidFill>
                  <a:srgbClr val="000000"/>
                </a:solidFill>
                <a:effectLst/>
                <a:latin typeface="Nunito" pitchFamily="2" charset="0"/>
              </a:rPr>
              <a:t>Divide the project into various smaller parts for ease of management.</a:t>
            </a:r>
          </a:p>
          <a:p>
            <a:pPr algn="l">
              <a:buFont typeface="Arial" panose="020B0604020202020204" pitchFamily="34" charset="0"/>
              <a:buChar char="•"/>
            </a:pPr>
            <a:r>
              <a:rPr lang="en-US" b="0" i="0" dirty="0">
                <a:solidFill>
                  <a:srgbClr val="000000"/>
                </a:solidFill>
                <a:effectLst/>
                <a:latin typeface="Nunito" pitchFamily="2" charset="0"/>
              </a:rPr>
              <a:t>Verify the scope</a:t>
            </a:r>
          </a:p>
          <a:p>
            <a:pPr marL="0" indent="0">
              <a:buNone/>
            </a:pPr>
            <a:endParaRPr lang="en-US" b="0" i="0" dirty="0">
              <a:solidFill>
                <a:srgbClr val="000000"/>
              </a:solidFill>
              <a:effectLst/>
              <a:latin typeface="Nunito" pitchFamily="2" charset="0"/>
            </a:endParaRPr>
          </a:p>
        </p:txBody>
      </p:sp>
    </p:spTree>
    <p:extLst>
      <p:ext uri="{BB962C8B-B14F-4D97-AF65-F5344CB8AC3E}">
        <p14:creationId xmlns:p14="http://schemas.microsoft.com/office/powerpoint/2010/main" val="1943702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B2D8A-AD24-4C9A-9436-9CA4E3337556}"/>
              </a:ext>
            </a:extLst>
          </p:cNvPr>
          <p:cNvSpPr>
            <a:spLocks noGrp="1"/>
          </p:cNvSpPr>
          <p:nvPr>
            <p:ph type="title"/>
          </p:nvPr>
        </p:nvSpPr>
        <p:spPr>
          <a:xfrm>
            <a:off x="838200" y="365127"/>
            <a:ext cx="10515600" cy="494190"/>
          </a:xfrm>
        </p:spPr>
        <p:txBody>
          <a:bodyPr>
            <a:normAutofit fontScale="90000"/>
          </a:bodyPr>
          <a:lstStyle/>
          <a:p>
            <a:r>
              <a:rPr lang="en-US" sz="3100" b="0" i="0" dirty="0">
                <a:solidFill>
                  <a:srgbClr val="000000"/>
                </a:solidFill>
                <a:effectLst/>
                <a:latin typeface="Heebo" pitchFamily="2" charset="-79"/>
                <a:cs typeface="Heebo" pitchFamily="2" charset="-79"/>
              </a:rPr>
              <a:t>Project Estimation:</a:t>
            </a:r>
            <a:br>
              <a:rPr lang="en-US" b="0" i="0" dirty="0">
                <a:solidFill>
                  <a:srgbClr val="000000"/>
                </a:solidFill>
                <a:effectLst/>
                <a:latin typeface="Heebo" pitchFamily="2" charset="-79"/>
                <a:cs typeface="Heebo" pitchFamily="2" charset="-79"/>
              </a:rPr>
            </a:br>
            <a:endParaRPr lang="en-US" dirty="0"/>
          </a:p>
        </p:txBody>
      </p:sp>
      <p:sp>
        <p:nvSpPr>
          <p:cNvPr id="3" name="Content Placeholder 2">
            <a:extLst>
              <a:ext uri="{FF2B5EF4-FFF2-40B4-BE49-F238E27FC236}">
                <a16:creationId xmlns:a16="http://schemas.microsoft.com/office/drawing/2014/main" id="{5F7639CE-33AD-40A8-84C5-B107F9E84D35}"/>
              </a:ext>
            </a:extLst>
          </p:cNvPr>
          <p:cNvSpPr>
            <a:spLocks noGrp="1"/>
          </p:cNvSpPr>
          <p:nvPr>
            <p:ph idx="1"/>
          </p:nvPr>
        </p:nvSpPr>
        <p:spPr>
          <a:xfrm>
            <a:off x="838200" y="506776"/>
            <a:ext cx="10515600" cy="5670187"/>
          </a:xfrm>
        </p:spPr>
        <p:txBody>
          <a:bodyPr/>
          <a:lstStyle/>
          <a:p>
            <a:pPr marL="0" indent="0" algn="just">
              <a:buNone/>
            </a:pPr>
            <a:r>
              <a:rPr lang="en-US" b="0" i="0" dirty="0">
                <a:solidFill>
                  <a:srgbClr val="000000"/>
                </a:solidFill>
                <a:effectLst/>
                <a:latin typeface="Nunito" pitchFamily="2" charset="0"/>
              </a:rPr>
              <a:t>                   For an effective management accurate estimation of various measures is a must. With correct estimation managers can manage and control the project more efficiently and effectively.</a:t>
            </a:r>
          </a:p>
          <a:p>
            <a:pPr marL="0" indent="0" algn="just">
              <a:buNone/>
            </a:pPr>
            <a:r>
              <a:rPr lang="en-US" b="0" i="0" dirty="0">
                <a:solidFill>
                  <a:srgbClr val="000000"/>
                </a:solidFill>
                <a:effectLst/>
                <a:latin typeface="Nunito" pitchFamily="2" charset="0"/>
              </a:rPr>
              <a:t>Project estimation may involve the following:</a:t>
            </a:r>
          </a:p>
          <a:p>
            <a:r>
              <a:rPr lang="en-US" b="1" i="0" dirty="0">
                <a:solidFill>
                  <a:srgbClr val="000000"/>
                </a:solidFill>
                <a:effectLst/>
                <a:latin typeface="Nunito" pitchFamily="2" charset="0"/>
              </a:rPr>
              <a:t>Software size estimation</a:t>
            </a:r>
          </a:p>
          <a:p>
            <a:r>
              <a:rPr lang="en-US" b="1" i="0" dirty="0">
                <a:solidFill>
                  <a:srgbClr val="000000"/>
                </a:solidFill>
                <a:effectLst/>
                <a:latin typeface="Nunito" pitchFamily="2" charset="0"/>
              </a:rPr>
              <a:t>Effort estimation</a:t>
            </a:r>
            <a:endParaRPr lang="en-US" b="1" dirty="0">
              <a:solidFill>
                <a:srgbClr val="000000"/>
              </a:solidFill>
              <a:latin typeface="Nunito" pitchFamily="2" charset="0"/>
            </a:endParaRPr>
          </a:p>
          <a:p>
            <a:r>
              <a:rPr lang="en-US" b="1" dirty="0">
                <a:solidFill>
                  <a:srgbClr val="000000"/>
                </a:solidFill>
                <a:latin typeface="Nunito" pitchFamily="2" charset="0"/>
              </a:rPr>
              <a:t>Time </a:t>
            </a:r>
            <a:r>
              <a:rPr lang="en-US" b="1" i="0" dirty="0">
                <a:solidFill>
                  <a:srgbClr val="000000"/>
                </a:solidFill>
                <a:effectLst/>
                <a:latin typeface="Nunito" pitchFamily="2" charset="0"/>
              </a:rPr>
              <a:t>estimation</a:t>
            </a:r>
          </a:p>
          <a:p>
            <a:r>
              <a:rPr lang="en-US" b="1" dirty="0">
                <a:solidFill>
                  <a:srgbClr val="000000"/>
                </a:solidFill>
                <a:latin typeface="Nunito" pitchFamily="2" charset="0"/>
              </a:rPr>
              <a:t>Cost</a:t>
            </a:r>
            <a:r>
              <a:rPr lang="en-US" b="1" i="0" dirty="0">
                <a:solidFill>
                  <a:srgbClr val="000000"/>
                </a:solidFill>
                <a:effectLst/>
                <a:latin typeface="Nunito" pitchFamily="2" charset="0"/>
              </a:rPr>
              <a:t> estimation</a:t>
            </a:r>
            <a:endParaRPr lang="en-US" dirty="0"/>
          </a:p>
        </p:txBody>
      </p:sp>
    </p:spTree>
    <p:extLst>
      <p:ext uri="{BB962C8B-B14F-4D97-AF65-F5344CB8AC3E}">
        <p14:creationId xmlns:p14="http://schemas.microsoft.com/office/powerpoint/2010/main" val="3203805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0218"/>
          </a:xfrm>
        </p:spPr>
        <p:txBody>
          <a:bodyPr>
            <a:normAutofit fontScale="90000"/>
          </a:bodyPr>
          <a:lstStyle/>
          <a:p>
            <a:r>
              <a:rPr lang="en-US" dirty="0">
                <a:latin typeface="Times New Roman" panose="02020603050405020304" pitchFamily="18" charset="0"/>
                <a:cs typeface="Times New Roman" panose="02020603050405020304" pitchFamily="18" charset="0"/>
              </a:rPr>
              <a:t>The waterfall model:</a:t>
            </a:r>
            <a:endParaRPr lang="en-US" dirty="0"/>
          </a:p>
        </p:txBody>
      </p:sp>
      <p:sp>
        <p:nvSpPr>
          <p:cNvPr id="3" name="Content Placeholder 2"/>
          <p:cNvSpPr>
            <a:spLocks noGrp="1"/>
          </p:cNvSpPr>
          <p:nvPr>
            <p:ph idx="1"/>
          </p:nvPr>
        </p:nvSpPr>
        <p:spPr>
          <a:xfrm>
            <a:off x="286439" y="955344"/>
            <a:ext cx="11732963" cy="5643760"/>
          </a:xfrm>
        </p:spPr>
        <p:txBody>
          <a:bodyPr>
            <a:normAutofit/>
          </a:bodyPr>
          <a:lstStyle/>
          <a:p>
            <a:pPr algn="just"/>
            <a:r>
              <a:rPr lang="en-US" b="0" i="0" dirty="0">
                <a:solidFill>
                  <a:srgbClr val="000000"/>
                </a:solidFill>
                <a:effectLst/>
                <a:latin typeface="Nunito" panose="020B0604020202020204" pitchFamily="2" charset="0"/>
              </a:rPr>
              <a:t>The Waterfall Model was the first Process Model to be introduced.</a:t>
            </a:r>
          </a:p>
          <a:p>
            <a:pPr algn="just"/>
            <a:r>
              <a:rPr lang="en-US" b="0" i="0" dirty="0">
                <a:solidFill>
                  <a:srgbClr val="000000"/>
                </a:solidFill>
                <a:effectLst/>
                <a:latin typeface="Nunito" panose="020B0604020202020204" pitchFamily="2" charset="0"/>
              </a:rPr>
              <a:t> It is also referred to as a </a:t>
            </a:r>
            <a:r>
              <a:rPr lang="en-US" b="1" i="0" dirty="0">
                <a:solidFill>
                  <a:srgbClr val="000000"/>
                </a:solidFill>
                <a:effectLst/>
                <a:latin typeface="Nunito" panose="020B0604020202020204" pitchFamily="2" charset="0"/>
              </a:rPr>
              <a:t>linear-sequential life cycle model</a:t>
            </a:r>
            <a:r>
              <a:rPr lang="en-US" b="0" i="0" dirty="0">
                <a:solidFill>
                  <a:srgbClr val="000000"/>
                </a:solidFill>
                <a:effectLst/>
                <a:latin typeface="Nunito" panose="020B0604020202020204" pitchFamily="2" charset="0"/>
              </a:rPr>
              <a:t>. </a:t>
            </a:r>
          </a:p>
          <a:p>
            <a:pPr algn="just"/>
            <a:r>
              <a:rPr lang="en-US" b="0" i="0" dirty="0">
                <a:solidFill>
                  <a:srgbClr val="000000"/>
                </a:solidFill>
                <a:effectLst/>
                <a:latin typeface="Nunito" panose="020B0604020202020204" pitchFamily="2" charset="0"/>
              </a:rPr>
              <a:t> It is very simple to understand and use.</a:t>
            </a:r>
          </a:p>
          <a:p>
            <a:pPr algn="just"/>
            <a:r>
              <a:rPr lang="en-US" b="0" i="0" dirty="0">
                <a:solidFill>
                  <a:srgbClr val="000000"/>
                </a:solidFill>
                <a:effectLst/>
                <a:latin typeface="Nunito" panose="020B0604020202020204" pitchFamily="2" charset="0"/>
              </a:rPr>
              <a:t> In a waterfall model, each phase must be completed before the next phase can begin and there is no overlapping in the phases.</a:t>
            </a:r>
          </a:p>
          <a:p>
            <a:pPr algn="just"/>
            <a:r>
              <a:rPr lang="en-US" b="0" i="0" dirty="0">
                <a:solidFill>
                  <a:srgbClr val="000000"/>
                </a:solidFill>
                <a:effectLst/>
                <a:latin typeface="Nunito" panose="020B0604020202020204" pitchFamily="2" charset="0"/>
              </a:rPr>
              <a:t>The Waterfall model is the earliest SDLC approach that was used for software development.</a:t>
            </a:r>
          </a:p>
          <a:p>
            <a:pPr algn="just"/>
            <a:r>
              <a:rPr lang="en-US" b="0" i="0" dirty="0">
                <a:solidFill>
                  <a:srgbClr val="000000"/>
                </a:solidFill>
                <a:effectLst/>
                <a:latin typeface="Nunito" panose="020B0604020202020204" pitchFamily="2" charset="0"/>
              </a:rPr>
              <a:t>The waterfall Model illustrates the software development process in a linear sequential flow.</a:t>
            </a:r>
          </a:p>
          <a:p>
            <a:pPr algn="just"/>
            <a:r>
              <a:rPr lang="en-US" b="0" i="0" dirty="0">
                <a:solidFill>
                  <a:srgbClr val="000000"/>
                </a:solidFill>
                <a:effectLst/>
                <a:latin typeface="Nunito" panose="020B0604020202020204" pitchFamily="2" charset="0"/>
              </a:rPr>
              <a:t> This means that any phase in the development process begins only if the previous phase is complete. In this waterfall model.</a:t>
            </a:r>
            <a:endParaRPr lang="en-US" dirty="0"/>
          </a:p>
        </p:txBody>
      </p:sp>
    </p:spTree>
    <p:extLst>
      <p:ext uri="{BB962C8B-B14F-4D97-AF65-F5344CB8AC3E}">
        <p14:creationId xmlns:p14="http://schemas.microsoft.com/office/powerpoint/2010/main" val="1924882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7DAFCEE-F107-4216-B445-AF7E3862DEB7}"/>
              </a:ext>
            </a:extLst>
          </p:cNvPr>
          <p:cNvSpPr>
            <a:spLocks noGrp="1"/>
          </p:cNvSpPr>
          <p:nvPr>
            <p:ph idx="1"/>
          </p:nvPr>
        </p:nvSpPr>
        <p:spPr>
          <a:xfrm>
            <a:off x="286439" y="264405"/>
            <a:ext cx="11677879" cy="5912558"/>
          </a:xfrm>
        </p:spPr>
        <p:txBody>
          <a:bodyPr/>
          <a:lstStyle/>
          <a:p>
            <a:pPr marL="0" indent="0" algn="l">
              <a:buNone/>
            </a:pPr>
            <a:r>
              <a:rPr lang="en-US" b="0" i="0" dirty="0">
                <a:solidFill>
                  <a:srgbClr val="000000"/>
                </a:solidFill>
                <a:effectLst/>
                <a:latin typeface="Heebo" pitchFamily="2" charset="-79"/>
                <a:cs typeface="Heebo" pitchFamily="2" charset="-79"/>
              </a:rPr>
              <a:t>Waterfall Model - Design</a:t>
            </a:r>
          </a:p>
          <a:p>
            <a:pPr algn="just"/>
            <a:r>
              <a:rPr lang="en-US" b="0" i="0" dirty="0">
                <a:solidFill>
                  <a:srgbClr val="000000"/>
                </a:solidFill>
                <a:effectLst/>
                <a:latin typeface="Nunito" pitchFamily="2" charset="0"/>
              </a:rPr>
              <a:t>Waterfall approach was first SDLC Model to be used widely in Software Engineering to ensure success of the project.</a:t>
            </a:r>
          </a:p>
          <a:p>
            <a:pPr algn="just"/>
            <a:r>
              <a:rPr lang="en-US" b="0" i="0" dirty="0">
                <a:solidFill>
                  <a:srgbClr val="000000"/>
                </a:solidFill>
                <a:effectLst/>
                <a:latin typeface="Nunito" pitchFamily="2" charset="0"/>
              </a:rPr>
              <a:t>In this Waterfall model, typically, the outcome of one phase acts as the input for the next phase sequentially.</a:t>
            </a:r>
          </a:p>
          <a:p>
            <a:pPr algn="just"/>
            <a:endParaRPr lang="en-US" b="0" i="0" dirty="0">
              <a:solidFill>
                <a:srgbClr val="000000"/>
              </a:solidFill>
              <a:effectLst/>
              <a:latin typeface="Nunito" pitchFamily="2" charset="0"/>
            </a:endParaRPr>
          </a:p>
          <a:p>
            <a:endParaRPr lang="en-US" dirty="0"/>
          </a:p>
        </p:txBody>
      </p:sp>
      <p:pic>
        <p:nvPicPr>
          <p:cNvPr id="7" name="Picture 6">
            <a:extLst>
              <a:ext uri="{FF2B5EF4-FFF2-40B4-BE49-F238E27FC236}">
                <a16:creationId xmlns:a16="http://schemas.microsoft.com/office/drawing/2014/main" id="{2D851DAD-CE76-45F5-8107-5FD425C4979E}"/>
              </a:ext>
            </a:extLst>
          </p:cNvPr>
          <p:cNvPicPr>
            <a:picLocks noChangeAspect="1"/>
          </p:cNvPicPr>
          <p:nvPr/>
        </p:nvPicPr>
        <p:blipFill>
          <a:blip r:embed="rId2"/>
          <a:stretch>
            <a:fillRect/>
          </a:stretch>
        </p:blipFill>
        <p:spPr>
          <a:xfrm>
            <a:off x="363558" y="2599981"/>
            <a:ext cx="11600760" cy="3691281"/>
          </a:xfrm>
          <a:prstGeom prst="rect">
            <a:avLst/>
          </a:prstGeom>
        </p:spPr>
      </p:pic>
    </p:spTree>
    <p:extLst>
      <p:ext uri="{BB962C8B-B14F-4D97-AF65-F5344CB8AC3E}">
        <p14:creationId xmlns:p14="http://schemas.microsoft.com/office/powerpoint/2010/main" val="1532183630"/>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45B8BC82-374C-43A3-843C-D83B84DA6385}" vid="{831BC426-85EA-46D1-921B-D2E5824B4774}"/>
    </a:ext>
  </a:extLst>
</a:theme>
</file>

<file path=docProps/app.xml><?xml version="1.0" encoding="utf-8"?>
<Properties xmlns="http://schemas.openxmlformats.org/officeDocument/2006/extended-properties" xmlns:vt="http://schemas.openxmlformats.org/officeDocument/2006/docPropsVTypes">
  <Template>Theme1</Template>
  <TotalTime>855</TotalTime>
  <Words>3796</Words>
  <Application>Microsoft Office PowerPoint</Application>
  <PresentationFormat>Widescreen</PresentationFormat>
  <Paragraphs>259</Paragraphs>
  <Slides>49</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7" baseType="lpstr">
      <vt:lpstr>Arial</vt:lpstr>
      <vt:lpstr>Calibri</vt:lpstr>
      <vt:lpstr>Calibri Light</vt:lpstr>
      <vt:lpstr>Heebo</vt:lpstr>
      <vt:lpstr>Nunito</vt:lpstr>
      <vt:lpstr>Times New Roman</vt:lpstr>
      <vt:lpstr>Theme1</vt:lpstr>
      <vt:lpstr>Bitmap Image</vt:lpstr>
      <vt:lpstr>PowerPoint Presentation</vt:lpstr>
      <vt:lpstr>PowerPoint Presentation</vt:lpstr>
      <vt:lpstr>PowerPoint Presentation</vt:lpstr>
      <vt:lpstr>PowerPoint Presentation</vt:lpstr>
      <vt:lpstr>Software Project Management </vt:lpstr>
      <vt:lpstr>Project Planning:</vt:lpstr>
      <vt:lpstr>Project Estimation: </vt:lpstr>
      <vt:lpstr>The waterfall model:</vt:lpstr>
      <vt:lpstr>PowerPoint Presentation</vt:lpstr>
      <vt:lpstr>PowerPoint Presentation</vt:lpstr>
      <vt:lpstr>PowerPoint Presentation</vt:lpstr>
      <vt:lpstr>PowerPoint Presentation</vt:lpstr>
      <vt:lpstr>Waterfall Model - Advantages </vt:lpstr>
      <vt:lpstr>Disadvantages</vt:lpstr>
      <vt:lpstr>Conventional software </vt:lpstr>
      <vt:lpstr>PowerPoint Presentation</vt:lpstr>
      <vt:lpstr>PowerPoint Presentation</vt:lpstr>
      <vt:lpstr>Software Economics:</vt:lpstr>
      <vt:lpstr>PowerPoint Presentation</vt:lpstr>
      <vt:lpstr>Pragmatic Software Cost Estimation</vt:lpstr>
      <vt:lpstr>PowerPoint Presentation</vt:lpstr>
      <vt:lpstr>PowerPoint Presentation</vt:lpstr>
      <vt:lpstr>PowerPoint Presentation</vt:lpstr>
      <vt:lpstr>Improving Software Economics</vt:lpstr>
      <vt:lpstr>PowerPoint Presentation</vt:lpstr>
      <vt:lpstr>REDUCING SOFTWARE PRODUCT SIZE</vt:lpstr>
      <vt:lpstr>PowerPoint Presentation</vt:lpstr>
      <vt:lpstr>LANGUAGES</vt:lpstr>
      <vt:lpstr>PowerPoint Presentation</vt:lpstr>
      <vt:lpstr>OBJECT-ORIENTED METHODS AND VISUAL MODELING </vt:lpstr>
      <vt:lpstr>PowerPoint Presentation</vt:lpstr>
      <vt:lpstr>PowerPoint Presentation</vt:lpstr>
      <vt:lpstr>PowerPoint Presentation</vt:lpstr>
      <vt:lpstr>PowerPoint Presentation</vt:lpstr>
      <vt:lpstr>IMPROVING SOFTWARE PROCESSES</vt:lpstr>
      <vt:lpstr>PowerPoint Presentation</vt:lpstr>
      <vt:lpstr>PowerPoint Presentation</vt:lpstr>
      <vt:lpstr>IMPROVING TEAM EFFECTIVENESS</vt:lpstr>
      <vt:lpstr>PowerPoint Presentation</vt:lpstr>
      <vt:lpstr>PowerPoint Presentation</vt:lpstr>
      <vt:lpstr>PowerPoint Presentation</vt:lpstr>
      <vt:lpstr>IMPROVING AUTOMATION THROUGH SOFTWAR ENVIRONMENTS</vt:lpstr>
      <vt:lpstr>PowerPoint Presentation</vt:lpstr>
      <vt:lpstr>ACHIEVING REQUIRED QUALITY</vt:lpstr>
      <vt:lpstr>PowerPoint Presentation</vt:lpstr>
      <vt:lpstr>PowerPoint Presentation</vt:lpstr>
      <vt:lpstr>PowerPoint Presentation</vt:lpstr>
      <vt:lpstr>PEER INSPECTIONS: A PRAGMATIC VIEW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srilakashmi57@gmail.com</cp:lastModifiedBy>
  <cp:revision>34</cp:revision>
  <dcterms:created xsi:type="dcterms:W3CDTF">2022-07-16T10:44:57Z</dcterms:created>
  <dcterms:modified xsi:type="dcterms:W3CDTF">2022-08-02T06:12:33Z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2022-07-17T04:10:23Z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bdac7519-e82c-40a4-a1e1-f3f27ec1662a</vt:lpwstr>
  </property>
  <property fmtid="{D5CDD505-2E9C-101B-9397-08002B2CF9AE}" pid="8" name="MSIP_Label_ea60d57e-af5b-4752-ac57-3e4f28ca11dc_ContentBits">
    <vt:lpwstr>0</vt:lpwstr>
  </property>
</Properties>
</file>