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4"/>
  </p:notesMasterIdLst>
  <p:sldIdLst>
    <p:sldId id="264" r:id="rId2"/>
    <p:sldId id="265" r:id="rId3"/>
    <p:sldId id="266" r:id="rId4"/>
    <p:sldId id="267" r:id="rId5"/>
    <p:sldId id="268" r:id="rId6"/>
    <p:sldId id="269" r:id="rId7"/>
    <p:sldId id="270" r:id="rId8"/>
    <p:sldId id="271" r:id="rId9"/>
    <p:sldId id="272" r:id="rId10"/>
    <p:sldId id="274" r:id="rId11"/>
    <p:sldId id="275" r:id="rId12"/>
    <p:sldId id="276" r:id="rId13"/>
    <p:sldId id="273" r:id="rId14"/>
    <p:sldId id="277" r:id="rId15"/>
    <p:sldId id="278" r:id="rId16"/>
    <p:sldId id="279" r:id="rId17"/>
    <p:sldId id="280" r:id="rId18"/>
    <p:sldId id="281" r:id="rId19"/>
    <p:sldId id="282" r:id="rId20"/>
    <p:sldId id="284" r:id="rId21"/>
    <p:sldId id="285" r:id="rId22"/>
    <p:sldId id="286" r:id="rId23"/>
    <p:sldId id="287" r:id="rId24"/>
    <p:sldId id="288" r:id="rId25"/>
    <p:sldId id="289" r:id="rId26"/>
    <p:sldId id="290" r:id="rId27"/>
    <p:sldId id="291" r:id="rId28"/>
    <p:sldId id="293" r:id="rId29"/>
    <p:sldId id="294" r:id="rId30"/>
    <p:sldId id="295" r:id="rId31"/>
    <p:sldId id="296" r:id="rId32"/>
    <p:sldId id="297" r:id="rId33"/>
    <p:sldId id="298" r:id="rId34"/>
    <p:sldId id="299" r:id="rId35"/>
    <p:sldId id="300" r:id="rId36"/>
    <p:sldId id="301" r:id="rId37"/>
    <p:sldId id="302" r:id="rId38"/>
    <p:sldId id="303" r:id="rId39"/>
    <p:sldId id="304" r:id="rId40"/>
    <p:sldId id="306" r:id="rId41"/>
    <p:sldId id="307" r:id="rId42"/>
    <p:sldId id="308" r:id="rId43"/>
    <p:sldId id="309" r:id="rId44"/>
    <p:sldId id="310" r:id="rId45"/>
    <p:sldId id="311" r:id="rId46"/>
    <p:sldId id="312" r:id="rId47"/>
    <p:sldId id="313" r:id="rId48"/>
    <p:sldId id="314" r:id="rId49"/>
    <p:sldId id="317" r:id="rId50"/>
    <p:sldId id="318" r:id="rId51"/>
    <p:sldId id="319" r:id="rId52"/>
    <p:sldId id="320" r:id="rId5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B61F30-CA66-4846-A4D5-8899251F5F4B}" type="datetimeFigureOut">
              <a:rPr lang="en-IN" smtClean="0"/>
              <a:t>23-08-2022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763BA3-6762-4AAA-BC94-BDB9F5DAD08B}" type="slidenum">
              <a:rPr lang="en-IN" smtClean="0"/>
              <a:t>‹#›</a:t>
            </a:fld>
            <a:endParaRPr lang="en-IN"/>
          </a:p>
        </p:txBody>
      </p:sp>
    </p:spTree>
    <p:extLst>
      <p:ext uri="{BB962C8B-B14F-4D97-AF65-F5344CB8AC3E}">
        <p14:creationId xmlns:p14="http://schemas.microsoft.com/office/powerpoint/2010/main" val="267965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763BA3-6762-4AAA-BC94-BDB9F5DAD08B}" type="slidenum">
              <a:rPr lang="en-IN" smtClean="0"/>
              <a:t>23</a:t>
            </a:fld>
            <a:endParaRPr lang="en-IN"/>
          </a:p>
        </p:txBody>
      </p:sp>
    </p:spTree>
    <p:extLst>
      <p:ext uri="{BB962C8B-B14F-4D97-AF65-F5344CB8AC3E}">
        <p14:creationId xmlns:p14="http://schemas.microsoft.com/office/powerpoint/2010/main" val="1360711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763BA3-6762-4AAA-BC94-BDB9F5DAD08B}" type="slidenum">
              <a:rPr lang="en-IN" smtClean="0"/>
              <a:t>26</a:t>
            </a:fld>
            <a:endParaRPr lang="en-IN"/>
          </a:p>
        </p:txBody>
      </p:sp>
    </p:spTree>
    <p:extLst>
      <p:ext uri="{BB962C8B-B14F-4D97-AF65-F5344CB8AC3E}">
        <p14:creationId xmlns:p14="http://schemas.microsoft.com/office/powerpoint/2010/main" val="34566417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23CA007D-52F1-F74C-6B7E-7E56C88187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127750"/>
            <a:ext cx="121920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39B24AB6-1A29-F873-2F4F-9CAFBC4F0FD4}"/>
              </a:ext>
            </a:extLst>
          </p:cNvPr>
          <p:cNvSpPr>
            <a:spLocks noChangeArrowheads="1"/>
          </p:cNvSpPr>
          <p:nvPr/>
        </p:nvSpPr>
        <p:spPr bwMode="auto">
          <a:xfrm>
            <a:off x="0" y="153988"/>
            <a:ext cx="12192000" cy="1446212"/>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r>
              <a:rPr lang="en-US" sz="8800"/>
              <a:t>SUBJECT NAME</a:t>
            </a:r>
            <a:endParaRPr lang="en-IN" sz="8800"/>
          </a:p>
        </p:txBody>
      </p:sp>
      <p:sp>
        <p:nvSpPr>
          <p:cNvPr id="4" name="Title 1">
            <a:extLst>
              <a:ext uri="{FF2B5EF4-FFF2-40B4-BE49-F238E27FC236}">
                <a16:creationId xmlns:a16="http://schemas.microsoft.com/office/drawing/2014/main" id="{62347A2E-59B3-6523-35AA-62DAB7DEA945}"/>
              </a:ext>
            </a:extLst>
          </p:cNvPr>
          <p:cNvSpPr txBox="1">
            <a:spLocks/>
          </p:cNvSpPr>
          <p:nvPr/>
        </p:nvSpPr>
        <p:spPr>
          <a:xfrm>
            <a:off x="858838" y="1600200"/>
            <a:ext cx="10252075" cy="649288"/>
          </a:xfrm>
          <a:prstGeom prst="rect">
            <a:avLst/>
          </a:prstGeom>
        </p:spPr>
        <p:txBody>
          <a:bodyPr/>
          <a:lstStyle>
            <a:lvl1pPr algn="ctr" defTabSz="853410" rtl="0" eaLnBrk="1" latinLnBrk="0" hangingPunct="1">
              <a:lnSpc>
                <a:spcPct val="90000"/>
              </a:lnSpc>
              <a:spcBef>
                <a:spcPct val="0"/>
              </a:spcBef>
              <a:buNone/>
              <a:defRPr sz="4107" kern="1200">
                <a:solidFill>
                  <a:schemeClr val="tx1"/>
                </a:solidFill>
                <a:latin typeface="+mj-lt"/>
                <a:ea typeface="+mj-ea"/>
                <a:cs typeface="+mj-cs"/>
              </a:defRPr>
            </a:lvl1pPr>
          </a:lstStyle>
          <a:p>
            <a:pPr fontAlgn="auto">
              <a:spcAft>
                <a:spcPts val="0"/>
              </a:spcAft>
              <a:defRPr/>
            </a:pPr>
            <a:r>
              <a:rPr lang="en-US" b="1" dirty="0"/>
              <a:t>Topic</a:t>
            </a:r>
            <a:endParaRPr lang="en-IN" b="1" dirty="0"/>
          </a:p>
        </p:txBody>
      </p:sp>
      <p:sp>
        <p:nvSpPr>
          <p:cNvPr id="5" name="Title 1">
            <a:extLst>
              <a:ext uri="{FF2B5EF4-FFF2-40B4-BE49-F238E27FC236}">
                <a16:creationId xmlns:a16="http://schemas.microsoft.com/office/drawing/2014/main" id="{2174707F-E614-9B6F-F806-C09E48323CA7}"/>
              </a:ext>
            </a:extLst>
          </p:cNvPr>
          <p:cNvSpPr txBox="1">
            <a:spLocks/>
          </p:cNvSpPr>
          <p:nvPr/>
        </p:nvSpPr>
        <p:spPr>
          <a:xfrm>
            <a:off x="817563" y="2246313"/>
            <a:ext cx="10252075" cy="649287"/>
          </a:xfrm>
          <a:prstGeom prst="rect">
            <a:avLst/>
          </a:prstGeom>
        </p:spPr>
        <p:txBody>
          <a:bodyPr/>
          <a:lstStyle>
            <a:lvl1pPr algn="ctr" defTabSz="853410" rtl="0" eaLnBrk="1" latinLnBrk="0" hangingPunct="1">
              <a:lnSpc>
                <a:spcPct val="90000"/>
              </a:lnSpc>
              <a:spcBef>
                <a:spcPct val="0"/>
              </a:spcBef>
              <a:buNone/>
              <a:defRPr sz="4107" kern="1200">
                <a:solidFill>
                  <a:schemeClr val="tx1"/>
                </a:solidFill>
                <a:latin typeface="+mj-lt"/>
                <a:ea typeface="+mj-ea"/>
                <a:cs typeface="+mj-cs"/>
              </a:defRPr>
            </a:lvl1pPr>
          </a:lstStyle>
          <a:p>
            <a:pPr fontAlgn="auto">
              <a:spcAft>
                <a:spcPts val="0"/>
              </a:spcAft>
              <a:defRPr/>
            </a:pPr>
            <a:r>
              <a:rPr lang="en-US" b="1" dirty="0"/>
              <a:t>(Unit No)</a:t>
            </a:r>
          </a:p>
          <a:p>
            <a:pPr fontAlgn="auto">
              <a:spcAft>
                <a:spcPts val="0"/>
              </a:spcAft>
              <a:defRPr/>
            </a:pPr>
            <a:r>
              <a:rPr lang="en-US" b="1" dirty="0"/>
              <a:t>(Related CO’s, PO’s &amp; PSO’s)</a:t>
            </a:r>
            <a:endParaRPr lang="en-IN" b="1" dirty="0"/>
          </a:p>
        </p:txBody>
      </p:sp>
      <p:sp>
        <p:nvSpPr>
          <p:cNvPr id="6" name="Title 1">
            <a:extLst>
              <a:ext uri="{FF2B5EF4-FFF2-40B4-BE49-F238E27FC236}">
                <a16:creationId xmlns:a16="http://schemas.microsoft.com/office/drawing/2014/main" id="{8DD6427D-0B63-9A30-5A90-CEE7241029A5}"/>
              </a:ext>
            </a:extLst>
          </p:cNvPr>
          <p:cNvSpPr txBox="1">
            <a:spLocks/>
          </p:cNvSpPr>
          <p:nvPr/>
        </p:nvSpPr>
        <p:spPr>
          <a:xfrm>
            <a:off x="817563" y="3762375"/>
            <a:ext cx="10252075" cy="649288"/>
          </a:xfrm>
          <a:prstGeom prst="rect">
            <a:avLst/>
          </a:prstGeom>
        </p:spPr>
        <p:txBody>
          <a:bodyPr/>
          <a:lstStyle>
            <a:lvl1pPr algn="ctr" defTabSz="853410" rtl="0" eaLnBrk="1" latinLnBrk="0" hangingPunct="1">
              <a:lnSpc>
                <a:spcPct val="90000"/>
              </a:lnSpc>
              <a:spcBef>
                <a:spcPct val="0"/>
              </a:spcBef>
              <a:buNone/>
              <a:defRPr sz="4107" kern="1200">
                <a:solidFill>
                  <a:schemeClr val="tx1"/>
                </a:solidFill>
                <a:latin typeface="+mj-lt"/>
                <a:ea typeface="+mj-ea"/>
                <a:cs typeface="+mj-cs"/>
              </a:defRPr>
            </a:lvl1pPr>
          </a:lstStyle>
          <a:p>
            <a:pPr fontAlgn="auto">
              <a:spcAft>
                <a:spcPts val="0"/>
              </a:spcAft>
              <a:defRPr/>
            </a:pPr>
            <a:r>
              <a:rPr lang="en-US" b="1" dirty="0"/>
              <a:t>Faculty Name</a:t>
            </a:r>
          </a:p>
          <a:p>
            <a:pPr fontAlgn="auto">
              <a:spcAft>
                <a:spcPts val="0"/>
              </a:spcAft>
              <a:defRPr/>
            </a:pPr>
            <a:r>
              <a:rPr lang="en-US" sz="3600" dirty="0"/>
              <a:t>Designation</a:t>
            </a:r>
          </a:p>
          <a:p>
            <a:pPr fontAlgn="auto">
              <a:spcAft>
                <a:spcPts val="0"/>
              </a:spcAft>
              <a:defRPr/>
            </a:pPr>
            <a:r>
              <a:rPr lang="en-US" sz="3600" dirty="0"/>
              <a:t>Department Name</a:t>
            </a:r>
            <a:endParaRPr lang="en-IN" sz="3600" dirty="0"/>
          </a:p>
        </p:txBody>
      </p:sp>
    </p:spTree>
    <p:extLst>
      <p:ext uri="{BB962C8B-B14F-4D97-AF65-F5344CB8AC3E}">
        <p14:creationId xmlns:p14="http://schemas.microsoft.com/office/powerpoint/2010/main" val="1943238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818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A2F5F8-1A9C-6383-C7DF-E054237D45C3}"/>
              </a:ext>
            </a:extLst>
          </p:cNvPr>
          <p:cNvSpPr>
            <a:spLocks noGrp="1"/>
          </p:cNvSpPr>
          <p:nvPr>
            <p:ph type="dt" sz="half" idx="10"/>
          </p:nvPr>
        </p:nvSpPr>
        <p:spPr>
          <a:xfrm>
            <a:off x="609600" y="6356350"/>
            <a:ext cx="2844800" cy="365125"/>
          </a:xfrm>
          <a:prstGeom prst="rect">
            <a:avLst/>
          </a:prstGeom>
        </p:spPr>
        <p:txBody>
          <a:bodyPr/>
          <a:lstStyle>
            <a:lvl1pPr>
              <a:defRPr/>
            </a:lvl1pPr>
          </a:lstStyle>
          <a:p>
            <a:fld id="{22278C8C-6CEB-48B1-AA65-BE1660F708F7}" type="datetimeFigureOut">
              <a:rPr lang="en-US" smtClean="0"/>
              <a:t>8/23/2022</a:t>
            </a:fld>
            <a:endParaRPr lang="en-US"/>
          </a:p>
        </p:txBody>
      </p:sp>
      <p:sp>
        <p:nvSpPr>
          <p:cNvPr id="5" name="Footer Placeholder 4">
            <a:extLst>
              <a:ext uri="{FF2B5EF4-FFF2-40B4-BE49-F238E27FC236}">
                <a16:creationId xmlns:a16="http://schemas.microsoft.com/office/drawing/2014/main" id="{002F72F1-BAD0-7579-25A4-A8C317E3F435}"/>
              </a:ext>
            </a:extLst>
          </p:cNvPr>
          <p:cNvSpPr>
            <a:spLocks noGrp="1"/>
          </p:cNvSpPr>
          <p:nvPr>
            <p:ph type="ftr" sz="quarter" idx="11"/>
          </p:nvPr>
        </p:nvSpPr>
        <p:spPr>
          <a:xfrm>
            <a:off x="4165600" y="6356350"/>
            <a:ext cx="3860800" cy="365125"/>
          </a:xfrm>
          <a:prstGeom prst="rect">
            <a:avLst/>
          </a:prstGeom>
        </p:spPr>
        <p:txBody>
          <a:bodyPr/>
          <a:lstStyle>
            <a:lvl1pPr>
              <a:defRPr/>
            </a:lvl1pPr>
          </a:lstStyle>
          <a:p>
            <a:endParaRPr lang="en-US"/>
          </a:p>
        </p:txBody>
      </p:sp>
      <p:sp>
        <p:nvSpPr>
          <p:cNvPr id="6" name="Slide Number Placeholder 5">
            <a:extLst>
              <a:ext uri="{FF2B5EF4-FFF2-40B4-BE49-F238E27FC236}">
                <a16:creationId xmlns:a16="http://schemas.microsoft.com/office/drawing/2014/main" id="{083BDF2E-CC90-4326-7323-6334CE6DE891}"/>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1C3D4982-44EA-4E88-9E2F-AB17F050B7C3}" type="slidenum">
              <a:rPr lang="en-US" smtClean="0"/>
              <a:t>‹#›</a:t>
            </a:fld>
            <a:endParaRPr lang="en-US"/>
          </a:p>
        </p:txBody>
      </p:sp>
    </p:spTree>
    <p:extLst>
      <p:ext uri="{BB962C8B-B14F-4D97-AF65-F5344CB8AC3E}">
        <p14:creationId xmlns:p14="http://schemas.microsoft.com/office/powerpoint/2010/main" val="1845464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85895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a:extLst>
              <a:ext uri="{FF2B5EF4-FFF2-40B4-BE49-F238E27FC236}">
                <a16:creationId xmlns:a16="http://schemas.microsoft.com/office/drawing/2014/main" id="{52C96224-908C-B6D8-431F-E71F587025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6127750"/>
            <a:ext cx="121920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598689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0" r:id="rId4"/>
  </p:sldLayoutIdLst>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itchFamily="34" charset="0"/>
        </a:defRPr>
      </a:lvl2pPr>
      <a:lvl3pPr algn="l" rtl="0" eaLnBrk="1" fontAlgn="base" hangingPunct="1">
        <a:lnSpc>
          <a:spcPct val="90000"/>
        </a:lnSpc>
        <a:spcBef>
          <a:spcPct val="0"/>
        </a:spcBef>
        <a:spcAft>
          <a:spcPct val="0"/>
        </a:spcAft>
        <a:defRPr sz="4400">
          <a:solidFill>
            <a:schemeClr val="tx1"/>
          </a:solidFill>
          <a:latin typeface="Calibri Light" pitchFamily="34" charset="0"/>
        </a:defRPr>
      </a:lvl3pPr>
      <a:lvl4pPr algn="l" rtl="0" eaLnBrk="1" fontAlgn="base" hangingPunct="1">
        <a:lnSpc>
          <a:spcPct val="90000"/>
        </a:lnSpc>
        <a:spcBef>
          <a:spcPct val="0"/>
        </a:spcBef>
        <a:spcAft>
          <a:spcPct val="0"/>
        </a:spcAft>
        <a:defRPr sz="4400">
          <a:solidFill>
            <a:schemeClr val="tx1"/>
          </a:solidFill>
          <a:latin typeface="Calibri Light" pitchFamily="34" charset="0"/>
        </a:defRPr>
      </a:lvl4pPr>
      <a:lvl5pPr algn="l" rtl="0" eaLnBrk="1" fontAlgn="base" hangingPunct="1">
        <a:lnSpc>
          <a:spcPct val="90000"/>
        </a:lnSpc>
        <a:spcBef>
          <a:spcPct val="0"/>
        </a:spcBef>
        <a:spcAft>
          <a:spcPct val="0"/>
        </a:spcAft>
        <a:defRPr sz="4400">
          <a:solidFill>
            <a:schemeClr val="tx1"/>
          </a:solidFill>
          <a:latin typeface="Calibri Light"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4.bin"/><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5.bin"/><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6.bin"/><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9488" y="1816100"/>
            <a:ext cx="10333037" cy="1816100"/>
          </a:xfrm>
          <a:prstGeom prst="rect">
            <a:avLst/>
          </a:prstGeom>
        </p:spPr>
        <p:txBody>
          <a:bodyPr>
            <a:spAutoFit/>
          </a:bodyPr>
          <a:lstStyle/>
          <a:p>
            <a:pPr marL="12700" algn="ctr" eaLnBrk="0" hangingPunct="0">
              <a:spcBef>
                <a:spcPts val="5"/>
              </a:spcBef>
              <a:defRPr/>
            </a:pPr>
            <a:r>
              <a:rPr lang="en-IN" sz="4400" b="1" spc="15" dirty="0">
                <a:solidFill>
                  <a:srgbClr val="D2533C"/>
                </a:solidFill>
                <a:latin typeface="Times New Roman" pitchFamily="18" charset="0"/>
                <a:cs typeface="Times New Roman" pitchFamily="18" charset="0"/>
              </a:rPr>
              <a:t>SOFTWARE PROJECT MANAGEMENT</a:t>
            </a:r>
          </a:p>
          <a:p>
            <a:pPr marL="12700" algn="ctr" eaLnBrk="0" hangingPunct="0">
              <a:spcBef>
                <a:spcPts val="5"/>
              </a:spcBef>
              <a:defRPr/>
            </a:pPr>
            <a:r>
              <a:rPr lang="en-IN" sz="2400" b="1" spc="15" dirty="0">
                <a:solidFill>
                  <a:srgbClr val="D2533C"/>
                </a:solidFill>
                <a:latin typeface="Times New Roman" pitchFamily="18" charset="0"/>
                <a:cs typeface="Times New Roman" pitchFamily="18" charset="0"/>
              </a:rPr>
              <a:t>(PE-III)</a:t>
            </a:r>
            <a:endParaRPr lang="en-IN"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4104331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12CE-EBF8-7641-12D1-7D98509F9A85}"/>
              </a:ext>
            </a:extLst>
          </p:cNvPr>
          <p:cNvSpPr>
            <a:spLocks noGrp="1"/>
          </p:cNvSpPr>
          <p:nvPr>
            <p:ph type="title"/>
          </p:nvPr>
        </p:nvSpPr>
        <p:spPr>
          <a:xfrm>
            <a:off x="609600" y="274638"/>
            <a:ext cx="10972800" cy="625475"/>
          </a:xfrm>
        </p:spPr>
        <p:txBody>
          <a:bodyPr/>
          <a:lstStyle/>
          <a:p>
            <a:r>
              <a:rPr lang="en-US" sz="3200" dirty="0"/>
              <a:t>THE PRINCIPLES OF MODERN SOFTWARE MANAGEMENT</a:t>
            </a:r>
            <a:endParaRPr lang="en-IN" sz="3200" dirty="0"/>
          </a:p>
        </p:txBody>
      </p:sp>
      <p:sp>
        <p:nvSpPr>
          <p:cNvPr id="3" name="Content Placeholder 2">
            <a:extLst>
              <a:ext uri="{FF2B5EF4-FFF2-40B4-BE49-F238E27FC236}">
                <a16:creationId xmlns:a16="http://schemas.microsoft.com/office/drawing/2014/main" id="{77081557-C7E1-DE92-12A9-BEE174BF4B3E}"/>
              </a:ext>
            </a:extLst>
          </p:cNvPr>
          <p:cNvSpPr>
            <a:spLocks noGrp="1"/>
          </p:cNvSpPr>
          <p:nvPr>
            <p:ph idx="1"/>
          </p:nvPr>
        </p:nvSpPr>
        <p:spPr>
          <a:xfrm>
            <a:off x="609600" y="1085851"/>
            <a:ext cx="10972800" cy="5040314"/>
          </a:xfrm>
        </p:spPr>
        <p:txBody>
          <a:bodyPr/>
          <a:lstStyle/>
          <a:p>
            <a:pPr marL="0" indent="0">
              <a:buNone/>
            </a:pPr>
            <a:r>
              <a:rPr lang="en-US" b="1" dirty="0"/>
              <a:t>Base the process on an architecture-first approach</a:t>
            </a:r>
            <a:r>
              <a:rPr lang="en-US" dirty="0"/>
              <a:t>: </a:t>
            </a:r>
          </a:p>
          <a:p>
            <a:r>
              <a:rPr lang="en-US" dirty="0"/>
              <a:t>This requires that a demonstrable balance be achieved among the driving requirements, the architecturally significant design decisions, and the lifecycle plans before the resources are committed for full-scale development.</a:t>
            </a:r>
          </a:p>
          <a:p>
            <a:pPr marL="0" indent="0">
              <a:buNone/>
            </a:pPr>
            <a:r>
              <a:rPr lang="en-US" b="1" dirty="0"/>
              <a:t>Establish an iterative life-cycle process that confronts risk early</a:t>
            </a:r>
            <a:r>
              <a:rPr lang="en-US" dirty="0"/>
              <a:t>:</a:t>
            </a:r>
          </a:p>
          <a:p>
            <a:r>
              <a:rPr lang="en-US" dirty="0"/>
              <a:t>Today's sophisticated software systems, it is not possible to define the  entire problem, design the entire solution, build the software, and then test the end product in sequence. </a:t>
            </a:r>
          </a:p>
          <a:p>
            <a:r>
              <a:rPr lang="en-US" dirty="0"/>
              <a:t>Instead, an iterative process that refines the problem understanding, an effective solution, and an effective plan over several iterations encourages a balanced treatment of all stakeholder objectives. </a:t>
            </a:r>
          </a:p>
        </p:txBody>
      </p:sp>
    </p:spTree>
    <p:extLst>
      <p:ext uri="{BB962C8B-B14F-4D97-AF65-F5344CB8AC3E}">
        <p14:creationId xmlns:p14="http://schemas.microsoft.com/office/powerpoint/2010/main" val="3376774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D0B00F-22DB-43B1-483E-F998FDB6B9F4}"/>
              </a:ext>
            </a:extLst>
          </p:cNvPr>
          <p:cNvSpPr>
            <a:spLocks noGrp="1"/>
          </p:cNvSpPr>
          <p:nvPr>
            <p:ph idx="1"/>
          </p:nvPr>
        </p:nvSpPr>
        <p:spPr>
          <a:xfrm>
            <a:off x="609599" y="171451"/>
            <a:ext cx="11206163" cy="5940426"/>
          </a:xfrm>
        </p:spPr>
        <p:txBody>
          <a:bodyPr/>
          <a:lstStyle/>
          <a:p>
            <a:r>
              <a:rPr lang="en-US" dirty="0"/>
              <a:t>Major risks must be addressed early to increase predictability and avoid expensive downstream scrap and rework. </a:t>
            </a:r>
            <a:endParaRPr lang="en-IN" dirty="0"/>
          </a:p>
          <a:p>
            <a:pPr marL="0" indent="0">
              <a:buNone/>
            </a:pPr>
            <a:r>
              <a:rPr lang="en-US" b="1" dirty="0"/>
              <a:t>Transition design methods to emphasize component-based development</a:t>
            </a:r>
            <a:r>
              <a:rPr lang="en-US" dirty="0"/>
              <a:t>:</a:t>
            </a:r>
          </a:p>
          <a:p>
            <a:r>
              <a:rPr lang="en-US" dirty="0"/>
              <a:t> Moving from a line-of-code mentality to a component-based mentality is necessary to reduce the amount of human-generated source code and custom development.</a:t>
            </a:r>
          </a:p>
          <a:p>
            <a:pPr marL="0" indent="0">
              <a:buNone/>
            </a:pPr>
            <a:r>
              <a:rPr lang="en-US" b="1" dirty="0"/>
              <a:t>Establish a change management environment</a:t>
            </a:r>
            <a:r>
              <a:rPr lang="en-US" dirty="0"/>
              <a:t>: </a:t>
            </a:r>
          </a:p>
          <a:p>
            <a:r>
              <a:rPr lang="en-US" dirty="0"/>
              <a:t>The dynamics of iterative development, including concurrent workflows by different teams working on shared artifacts, necessitates objectively controlled baselines</a:t>
            </a:r>
            <a:endParaRPr lang="en-IN" dirty="0"/>
          </a:p>
        </p:txBody>
      </p:sp>
    </p:spTree>
    <p:extLst>
      <p:ext uri="{BB962C8B-B14F-4D97-AF65-F5344CB8AC3E}">
        <p14:creationId xmlns:p14="http://schemas.microsoft.com/office/powerpoint/2010/main" val="2570520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18904C-09F3-BDBF-40A3-11EE36151987}"/>
              </a:ext>
            </a:extLst>
          </p:cNvPr>
          <p:cNvSpPr>
            <a:spLocks noGrp="1"/>
          </p:cNvSpPr>
          <p:nvPr>
            <p:ph idx="1"/>
          </p:nvPr>
        </p:nvSpPr>
        <p:spPr>
          <a:xfrm>
            <a:off x="609600" y="328613"/>
            <a:ext cx="10972800" cy="5797551"/>
          </a:xfrm>
        </p:spPr>
        <p:txBody>
          <a:bodyPr/>
          <a:lstStyle/>
          <a:p>
            <a:endParaRPr lang="en-IN" dirty="0"/>
          </a:p>
        </p:txBody>
      </p:sp>
      <p:graphicFrame>
        <p:nvGraphicFramePr>
          <p:cNvPr id="4" name="Object 3">
            <a:extLst>
              <a:ext uri="{FF2B5EF4-FFF2-40B4-BE49-F238E27FC236}">
                <a16:creationId xmlns:a16="http://schemas.microsoft.com/office/drawing/2014/main" id="{78301AB4-06D1-DE23-4842-53B6145A4A8E}"/>
              </a:ext>
            </a:extLst>
          </p:cNvPr>
          <p:cNvGraphicFramePr>
            <a:graphicFrameLocks noChangeAspect="1"/>
          </p:cNvGraphicFramePr>
          <p:nvPr>
            <p:extLst>
              <p:ext uri="{D42A27DB-BD31-4B8C-83A1-F6EECF244321}">
                <p14:modId xmlns:p14="http://schemas.microsoft.com/office/powerpoint/2010/main" val="3612787669"/>
              </p:ext>
            </p:extLst>
          </p:nvPr>
        </p:nvGraphicFramePr>
        <p:xfrm>
          <a:off x="1143000" y="328613"/>
          <a:ext cx="10315575" cy="5797550"/>
        </p:xfrm>
        <a:graphic>
          <a:graphicData uri="http://schemas.openxmlformats.org/presentationml/2006/ole">
            <mc:AlternateContent xmlns:mc="http://schemas.openxmlformats.org/markup-compatibility/2006">
              <mc:Choice xmlns:v="urn:schemas-microsoft-com:vml" Requires="v">
                <p:oleObj name="Bitmap Image" r:id="rId2" imgW="5200560" imgH="3019320" progId="PBrush">
                  <p:embed/>
                </p:oleObj>
              </mc:Choice>
              <mc:Fallback>
                <p:oleObj name="Bitmap Image" r:id="rId2" imgW="5200560" imgH="3019320" progId="PBrush">
                  <p:embed/>
                  <p:pic>
                    <p:nvPicPr>
                      <p:cNvPr id="0" name=""/>
                      <p:cNvPicPr/>
                      <p:nvPr/>
                    </p:nvPicPr>
                    <p:blipFill>
                      <a:blip r:embed="rId3"/>
                      <a:stretch>
                        <a:fillRect/>
                      </a:stretch>
                    </p:blipFill>
                    <p:spPr>
                      <a:xfrm>
                        <a:off x="1143000" y="328613"/>
                        <a:ext cx="10315575" cy="5797550"/>
                      </a:xfrm>
                      <a:prstGeom prst="rect">
                        <a:avLst/>
                      </a:prstGeom>
                    </p:spPr>
                  </p:pic>
                </p:oleObj>
              </mc:Fallback>
            </mc:AlternateContent>
          </a:graphicData>
        </a:graphic>
      </p:graphicFrame>
    </p:spTree>
    <p:extLst>
      <p:ext uri="{BB962C8B-B14F-4D97-AF65-F5344CB8AC3E}">
        <p14:creationId xmlns:p14="http://schemas.microsoft.com/office/powerpoint/2010/main" val="2943750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3E2ECD-EC33-DCCE-9814-573E8CB2B95D}"/>
              </a:ext>
            </a:extLst>
          </p:cNvPr>
          <p:cNvSpPr>
            <a:spLocks noGrp="1"/>
          </p:cNvSpPr>
          <p:nvPr>
            <p:ph idx="1"/>
          </p:nvPr>
        </p:nvSpPr>
        <p:spPr>
          <a:xfrm>
            <a:off x="257175" y="342901"/>
            <a:ext cx="11701463" cy="5783264"/>
          </a:xfrm>
        </p:spPr>
        <p:txBody>
          <a:bodyPr/>
          <a:lstStyle/>
          <a:p>
            <a:pPr marL="0" indent="0">
              <a:buNone/>
            </a:pPr>
            <a:r>
              <a:rPr lang="en-US" b="1" dirty="0"/>
              <a:t>Enhance change freedom through tools that support round-trip engineering</a:t>
            </a:r>
            <a:r>
              <a:rPr lang="en-US" dirty="0"/>
              <a:t>:</a:t>
            </a:r>
          </a:p>
          <a:p>
            <a:r>
              <a:rPr lang="en-US" dirty="0"/>
              <a:t>Round-trip engineering is the environment support necessary to automate and synchronize engineering information in different formats(such as requirements specifications, design models, source code, executable code, test cases). </a:t>
            </a:r>
          </a:p>
          <a:p>
            <a:pPr marL="0" indent="0">
              <a:buNone/>
            </a:pPr>
            <a:r>
              <a:rPr lang="en-US" b="1" dirty="0"/>
              <a:t>Capture Design Artifacts in rigorous, model-based notation</a:t>
            </a:r>
            <a:r>
              <a:rPr lang="en-US" dirty="0"/>
              <a:t>:</a:t>
            </a:r>
          </a:p>
          <a:p>
            <a:r>
              <a:rPr lang="en-US" dirty="0"/>
              <a:t>A model based approach (such as UML) supports the evolution of semantically rich graphical and textual design notations.</a:t>
            </a:r>
          </a:p>
          <a:p>
            <a:pPr marL="0" indent="0">
              <a:buNone/>
            </a:pPr>
            <a:r>
              <a:rPr lang="en-US" b="1" dirty="0"/>
              <a:t>Instrument the process for objective quality control and progress assessment:</a:t>
            </a:r>
            <a:r>
              <a:rPr lang="en-US" dirty="0"/>
              <a:t>    </a:t>
            </a:r>
          </a:p>
          <a:p>
            <a:r>
              <a:rPr lang="en-US" dirty="0"/>
              <a:t>Life-cycle assessment of the progress and the quality of all intermediate products must be integrated into the process. </a:t>
            </a:r>
            <a:endParaRPr lang="en-IN" dirty="0"/>
          </a:p>
        </p:txBody>
      </p:sp>
    </p:spTree>
    <p:extLst>
      <p:ext uri="{BB962C8B-B14F-4D97-AF65-F5344CB8AC3E}">
        <p14:creationId xmlns:p14="http://schemas.microsoft.com/office/powerpoint/2010/main" val="1206799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8BB04F-541B-5CFC-F1FB-4735AD45956B}"/>
              </a:ext>
            </a:extLst>
          </p:cNvPr>
          <p:cNvSpPr>
            <a:spLocks noGrp="1"/>
          </p:cNvSpPr>
          <p:nvPr>
            <p:ph idx="1"/>
          </p:nvPr>
        </p:nvSpPr>
        <p:spPr>
          <a:xfrm>
            <a:off x="257175" y="271463"/>
            <a:ext cx="11325225" cy="5854701"/>
          </a:xfrm>
        </p:spPr>
        <p:txBody>
          <a:bodyPr/>
          <a:lstStyle/>
          <a:p>
            <a:pPr marL="0" indent="0">
              <a:buNone/>
            </a:pPr>
            <a:r>
              <a:rPr lang="en-US" b="1" dirty="0"/>
              <a:t>Use a demonstration-based approach to assess intermediate artifacts:</a:t>
            </a:r>
          </a:p>
          <a:p>
            <a:pPr marL="0" indent="0">
              <a:buNone/>
            </a:pPr>
            <a:r>
              <a:rPr lang="en-US" dirty="0"/>
              <a:t>                Transitioning the current state of product artifacts into an executable demonstration of relevant scenarios stimulates earlier convergence on integration, and earlier elimination of architectural defects.</a:t>
            </a:r>
          </a:p>
          <a:p>
            <a:pPr marL="0" indent="0">
              <a:buNone/>
            </a:pPr>
            <a:r>
              <a:rPr lang="en-US" b="1" dirty="0"/>
              <a:t>Plan intermediate releases in groups of usage scenarios with evolving levels of detail:</a:t>
            </a:r>
          </a:p>
          <a:p>
            <a:r>
              <a:rPr lang="en-US" b="1" dirty="0"/>
              <a:t> </a:t>
            </a:r>
            <a:r>
              <a:rPr lang="en-US" dirty="0"/>
              <a:t>It is essential that the software management process drive toward early and continuous demonstrations within the operational context of the system, namely its use cases. </a:t>
            </a:r>
          </a:p>
          <a:p>
            <a:pPr marL="0" indent="0">
              <a:buNone/>
            </a:pPr>
            <a:r>
              <a:rPr lang="en-US" b="1" dirty="0"/>
              <a:t>Establish a configurable process that is economically scalable</a:t>
            </a:r>
            <a:r>
              <a:rPr lang="en-US" dirty="0"/>
              <a:t>:</a:t>
            </a:r>
          </a:p>
          <a:p>
            <a:r>
              <a:rPr lang="en-US" dirty="0"/>
              <a:t>No single process is suitable for all software developments. </a:t>
            </a:r>
            <a:endParaRPr lang="en-IN" dirty="0"/>
          </a:p>
        </p:txBody>
      </p:sp>
    </p:spTree>
    <p:extLst>
      <p:ext uri="{BB962C8B-B14F-4D97-AF65-F5344CB8AC3E}">
        <p14:creationId xmlns:p14="http://schemas.microsoft.com/office/powerpoint/2010/main" val="3093759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FEB6EC-A927-B784-4957-93D16B8BDA0C}"/>
              </a:ext>
            </a:extLst>
          </p:cNvPr>
          <p:cNvSpPr>
            <a:spLocks noGrp="1"/>
          </p:cNvSpPr>
          <p:nvPr>
            <p:ph idx="1"/>
          </p:nvPr>
        </p:nvSpPr>
        <p:spPr>
          <a:xfrm>
            <a:off x="609600" y="400051"/>
            <a:ext cx="10972800" cy="5642767"/>
          </a:xfrm>
        </p:spPr>
        <p:txBody>
          <a:bodyPr/>
          <a:lstStyle/>
          <a:p>
            <a:endParaRPr lang="en-IN" dirty="0"/>
          </a:p>
        </p:txBody>
      </p:sp>
      <p:graphicFrame>
        <p:nvGraphicFramePr>
          <p:cNvPr id="4" name="Object 3">
            <a:extLst>
              <a:ext uri="{FF2B5EF4-FFF2-40B4-BE49-F238E27FC236}">
                <a16:creationId xmlns:a16="http://schemas.microsoft.com/office/drawing/2014/main" id="{023B49B9-F9C2-C867-13FE-E72C92546DCC}"/>
              </a:ext>
            </a:extLst>
          </p:cNvPr>
          <p:cNvGraphicFramePr>
            <a:graphicFrameLocks noChangeAspect="1"/>
          </p:cNvGraphicFramePr>
          <p:nvPr>
            <p:extLst>
              <p:ext uri="{D42A27DB-BD31-4B8C-83A1-F6EECF244321}">
                <p14:modId xmlns:p14="http://schemas.microsoft.com/office/powerpoint/2010/main" val="2650929887"/>
              </p:ext>
            </p:extLst>
          </p:nvPr>
        </p:nvGraphicFramePr>
        <p:xfrm>
          <a:off x="928687" y="272258"/>
          <a:ext cx="10653714" cy="5770560"/>
        </p:xfrm>
        <a:graphic>
          <a:graphicData uri="http://schemas.openxmlformats.org/presentationml/2006/ole">
            <mc:AlternateContent xmlns:mc="http://schemas.openxmlformats.org/markup-compatibility/2006">
              <mc:Choice xmlns:v="urn:schemas-microsoft-com:vml" Requires="v">
                <p:oleObj name="Bitmap Image" r:id="rId2" imgW="5267160" imgH="3695760" progId="PBrush">
                  <p:embed/>
                </p:oleObj>
              </mc:Choice>
              <mc:Fallback>
                <p:oleObj name="Bitmap Image" r:id="rId2" imgW="5267160" imgH="3695760" progId="PBrush">
                  <p:embed/>
                  <p:pic>
                    <p:nvPicPr>
                      <p:cNvPr id="0" name=""/>
                      <p:cNvPicPr/>
                      <p:nvPr/>
                    </p:nvPicPr>
                    <p:blipFill>
                      <a:blip r:embed="rId3"/>
                      <a:stretch>
                        <a:fillRect/>
                      </a:stretch>
                    </p:blipFill>
                    <p:spPr>
                      <a:xfrm>
                        <a:off x="928687" y="272258"/>
                        <a:ext cx="10653714" cy="5770560"/>
                      </a:xfrm>
                      <a:prstGeom prst="rect">
                        <a:avLst/>
                      </a:prstGeom>
                    </p:spPr>
                  </p:pic>
                </p:oleObj>
              </mc:Fallback>
            </mc:AlternateContent>
          </a:graphicData>
        </a:graphic>
      </p:graphicFrame>
    </p:spTree>
    <p:extLst>
      <p:ext uri="{BB962C8B-B14F-4D97-AF65-F5344CB8AC3E}">
        <p14:creationId xmlns:p14="http://schemas.microsoft.com/office/powerpoint/2010/main" val="3389001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F45AB-6B0A-0537-F757-2CDE7EC72257}"/>
              </a:ext>
            </a:extLst>
          </p:cNvPr>
          <p:cNvSpPr>
            <a:spLocks noGrp="1"/>
          </p:cNvSpPr>
          <p:nvPr>
            <p:ph type="title"/>
          </p:nvPr>
        </p:nvSpPr>
        <p:spPr>
          <a:xfrm>
            <a:off x="609600" y="160338"/>
            <a:ext cx="10972800" cy="457198"/>
          </a:xfrm>
        </p:spPr>
        <p:txBody>
          <a:bodyPr/>
          <a:lstStyle/>
          <a:p>
            <a:r>
              <a:rPr lang="en-US" sz="3200" dirty="0"/>
              <a:t>TRANSITIONING TO AN ITERATIVE PROCESS</a:t>
            </a:r>
            <a:endParaRPr lang="en-IN" sz="3200" dirty="0"/>
          </a:p>
        </p:txBody>
      </p:sp>
      <p:sp>
        <p:nvSpPr>
          <p:cNvPr id="3" name="Content Placeholder 2">
            <a:extLst>
              <a:ext uri="{FF2B5EF4-FFF2-40B4-BE49-F238E27FC236}">
                <a16:creationId xmlns:a16="http://schemas.microsoft.com/office/drawing/2014/main" id="{01DBBC34-AE03-1ABF-D922-3ACF6CB48DB9}"/>
              </a:ext>
            </a:extLst>
          </p:cNvPr>
          <p:cNvSpPr>
            <a:spLocks noGrp="1"/>
          </p:cNvSpPr>
          <p:nvPr>
            <p:ph idx="1"/>
          </p:nvPr>
        </p:nvSpPr>
        <p:spPr>
          <a:xfrm>
            <a:off x="285750" y="842962"/>
            <a:ext cx="11444288" cy="5043487"/>
          </a:xfrm>
        </p:spPr>
        <p:txBody>
          <a:bodyPr/>
          <a:lstStyle/>
          <a:p>
            <a:r>
              <a:rPr lang="en-US" dirty="0"/>
              <a:t>Modern software development processes have moved away from the conventional waterfall model, in which each stage of the development process is dependent on completion of the previous stage. </a:t>
            </a:r>
          </a:p>
          <a:p>
            <a:r>
              <a:rPr lang="en-US" dirty="0"/>
              <a:t>The economic benefits inherent in transitioning from the conventional waterfall model to an iterative development process are significant but difficult to quantify. </a:t>
            </a:r>
          </a:p>
          <a:p>
            <a:r>
              <a:rPr lang="en-US" dirty="0"/>
              <a:t>As one benchmark of the expected economic impact of process improvement, consider the process exponent parameters of the COCOMO II model. </a:t>
            </a:r>
          </a:p>
        </p:txBody>
      </p:sp>
    </p:spTree>
    <p:extLst>
      <p:ext uri="{BB962C8B-B14F-4D97-AF65-F5344CB8AC3E}">
        <p14:creationId xmlns:p14="http://schemas.microsoft.com/office/powerpoint/2010/main" val="2321809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1359EF-2647-B9C2-650A-857CBCE6BE94}"/>
              </a:ext>
            </a:extLst>
          </p:cNvPr>
          <p:cNvSpPr>
            <a:spLocks noGrp="1"/>
          </p:cNvSpPr>
          <p:nvPr>
            <p:ph idx="1"/>
          </p:nvPr>
        </p:nvSpPr>
        <p:spPr>
          <a:xfrm>
            <a:off x="609600" y="185739"/>
            <a:ext cx="10972800" cy="5786436"/>
          </a:xfrm>
        </p:spPr>
        <p:txBody>
          <a:bodyPr/>
          <a:lstStyle/>
          <a:p>
            <a:r>
              <a:rPr lang="en-US" dirty="0"/>
              <a:t>This exponent can range from 1.01 to 1.26  </a:t>
            </a:r>
          </a:p>
          <a:p>
            <a:r>
              <a:rPr lang="en-US" dirty="0"/>
              <a:t>The parameters that govern the value of the process exponent are application </a:t>
            </a:r>
            <a:r>
              <a:rPr lang="en-US" dirty="0" err="1"/>
              <a:t>precedentedness</a:t>
            </a:r>
            <a:r>
              <a:rPr lang="en-US" dirty="0"/>
              <a:t>, process flexibility, architecture risk resolution, team cohesion, and software process maturity. </a:t>
            </a:r>
            <a:endParaRPr lang="en-IN" dirty="0"/>
          </a:p>
          <a:p>
            <a:r>
              <a:rPr lang="en-US" dirty="0"/>
              <a:t>The following paragraphs map the process exponent parameters of      COCOMO II to my top 10 principles of a modern process.</a:t>
            </a:r>
          </a:p>
          <a:p>
            <a:r>
              <a:rPr lang="en-US" dirty="0"/>
              <a:t>Application </a:t>
            </a:r>
            <a:r>
              <a:rPr lang="en-US" dirty="0" err="1"/>
              <a:t>precedentedness</a:t>
            </a:r>
            <a:r>
              <a:rPr lang="en-US" dirty="0"/>
              <a:t>: Domain experience is a critical factor in understanding how to plan and execute a software development project.</a:t>
            </a:r>
          </a:p>
          <a:p>
            <a:r>
              <a:rPr lang="en-US" dirty="0"/>
              <a:t> For unprecedented(unpredicted) systems, one of the key goals is to confront risks and establish early precedents, even if they are incomplete or experimental.</a:t>
            </a:r>
          </a:p>
          <a:p>
            <a:r>
              <a:rPr lang="en-US" dirty="0"/>
              <a:t> This is one of the primary reasons that the software industry has moved to an iterative life-cycle process.</a:t>
            </a:r>
            <a:endParaRPr lang="en-IN" dirty="0"/>
          </a:p>
        </p:txBody>
      </p:sp>
    </p:spTree>
    <p:extLst>
      <p:ext uri="{BB962C8B-B14F-4D97-AF65-F5344CB8AC3E}">
        <p14:creationId xmlns:p14="http://schemas.microsoft.com/office/powerpoint/2010/main" val="2978318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2BA4B7-4603-F1F8-FEE7-B09FAE954149}"/>
              </a:ext>
            </a:extLst>
          </p:cNvPr>
          <p:cNvSpPr>
            <a:spLocks noGrp="1"/>
          </p:cNvSpPr>
          <p:nvPr>
            <p:ph idx="1"/>
          </p:nvPr>
        </p:nvSpPr>
        <p:spPr>
          <a:xfrm>
            <a:off x="609600" y="257175"/>
            <a:ext cx="10972800" cy="5868989"/>
          </a:xfrm>
        </p:spPr>
        <p:txBody>
          <a:bodyPr/>
          <a:lstStyle/>
          <a:p>
            <a:r>
              <a:rPr lang="en-US" dirty="0"/>
              <a:t>Process flexibility: Development of modern software is characterized by such a broad solution space and so many interrelated concerns .</a:t>
            </a:r>
          </a:p>
          <a:p>
            <a:r>
              <a:rPr lang="en-US" dirty="0"/>
              <a:t>These changes may be inherent in the problem understanding, the solution space, or the plans. </a:t>
            </a:r>
          </a:p>
          <a:p>
            <a:r>
              <a:rPr lang="en-US" dirty="0"/>
              <a:t>Project artifacts must be supported by efficient change management commensurate with project needs. </a:t>
            </a:r>
          </a:p>
          <a:p>
            <a:r>
              <a:rPr lang="en-US" dirty="0"/>
              <a:t>A configurable process that allows a common framework to be adapted across a range of projects is necessary to achieve a software return on investment. </a:t>
            </a:r>
          </a:p>
        </p:txBody>
      </p:sp>
    </p:spTree>
    <p:extLst>
      <p:ext uri="{BB962C8B-B14F-4D97-AF65-F5344CB8AC3E}">
        <p14:creationId xmlns:p14="http://schemas.microsoft.com/office/powerpoint/2010/main" val="3310917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840865-F524-365B-4D6F-2FD4F50F192A}"/>
              </a:ext>
            </a:extLst>
          </p:cNvPr>
          <p:cNvSpPr>
            <a:spLocks noGrp="1"/>
          </p:cNvSpPr>
          <p:nvPr>
            <p:ph idx="1"/>
          </p:nvPr>
        </p:nvSpPr>
        <p:spPr>
          <a:xfrm>
            <a:off x="609600" y="171451"/>
            <a:ext cx="10972800" cy="5897564"/>
          </a:xfrm>
        </p:spPr>
        <p:txBody>
          <a:bodyPr/>
          <a:lstStyle/>
          <a:p>
            <a:pPr marL="0" indent="0">
              <a:buNone/>
            </a:pPr>
            <a:r>
              <a:rPr lang="en-US" dirty="0"/>
              <a:t>Architecture risk resolution: Architecture-first development is a crucial theme underlying a successful iterative development process. </a:t>
            </a:r>
          </a:p>
          <a:p>
            <a:pPr marL="0" indent="0">
              <a:buNone/>
            </a:pPr>
            <a:r>
              <a:rPr lang="en-US" dirty="0"/>
              <a:t>Team cohesion:</a:t>
            </a:r>
          </a:p>
          <a:p>
            <a:r>
              <a:rPr lang="en-US" dirty="0"/>
              <a:t>Successful teams are cohesive, and cohesive teams are successful. Successful teams and cohesive teams share common objectives and priorities. </a:t>
            </a:r>
          </a:p>
          <a:p>
            <a:r>
              <a:rPr lang="en-US" dirty="0"/>
              <a:t>Advances in technology (such as programming languages, UML, and visual modeling) have enabled more rigorous and understandable notations for communicating software engineering information.</a:t>
            </a:r>
          </a:p>
          <a:p>
            <a:pPr marL="0" indent="0">
              <a:buNone/>
            </a:pPr>
            <a:endParaRPr lang="en-IN" dirty="0"/>
          </a:p>
          <a:p>
            <a:endParaRPr lang="en-IN" dirty="0"/>
          </a:p>
        </p:txBody>
      </p:sp>
    </p:spTree>
    <p:extLst>
      <p:ext uri="{BB962C8B-B14F-4D97-AF65-F5344CB8AC3E}">
        <p14:creationId xmlns:p14="http://schemas.microsoft.com/office/powerpoint/2010/main" val="3726066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157163" y="169863"/>
            <a:ext cx="117554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IN" sz="2000" b="1" dirty="0">
                <a:latin typeface="Times New Roman" panose="02020603050405020304" pitchFamily="18" charset="0"/>
                <a:cs typeface="Times New Roman" panose="02020603050405020304" pitchFamily="18" charset="0"/>
              </a:rPr>
              <a:t>SYLLABUS</a:t>
            </a:r>
          </a:p>
        </p:txBody>
      </p:sp>
      <p:sp>
        <p:nvSpPr>
          <p:cNvPr id="3" name="Text Placeholder 2"/>
          <p:cNvSpPr>
            <a:spLocks noGrp="1"/>
          </p:cNvSpPr>
          <p:nvPr>
            <p:ph idx="1"/>
          </p:nvPr>
        </p:nvSpPr>
        <p:spPr>
          <a:xfrm>
            <a:off x="592428" y="746975"/>
            <a:ext cx="10999705" cy="5356645"/>
          </a:xfrm>
        </p:spPr>
        <p:txBody>
          <a:bodyPr/>
          <a:lstStyle/>
          <a:p>
            <a:pPr marL="0" indent="0">
              <a:buNone/>
            </a:pPr>
            <a:r>
              <a:rPr lang="en-US" sz="2400" b="1" dirty="0">
                <a:latin typeface="Times New Roman" panose="02020603050405020304" pitchFamily="18" charset="0"/>
                <a:cs typeface="Times New Roman" panose="02020603050405020304" pitchFamily="18" charset="0"/>
              </a:rPr>
              <a:t>UNIT II : </a:t>
            </a:r>
            <a:r>
              <a:rPr lang="en-US" sz="2400" dirty="0">
                <a:latin typeface="Times New Roman" panose="02020603050405020304" pitchFamily="18" charset="0"/>
                <a:cs typeface="Times New Roman" panose="02020603050405020304" pitchFamily="18" charset="0"/>
              </a:rPr>
              <a:t>The Old Way and The New: The principles of conventional software Engineering, principles of modern software management, transitioning to an iterative process. </a:t>
            </a:r>
          </a:p>
          <a:p>
            <a:pPr marL="0" indent="0">
              <a:buNone/>
            </a:pPr>
            <a:r>
              <a:rPr lang="en-US" sz="2400" dirty="0">
                <a:latin typeface="Times New Roman" panose="02020603050405020304" pitchFamily="18" charset="0"/>
                <a:cs typeface="Times New Roman" panose="02020603050405020304" pitchFamily="18" charset="0"/>
              </a:rPr>
              <a:t>Life Cycle Phases: Engineering and production stages, inception, Elaboration, construction, transition phases. </a:t>
            </a:r>
          </a:p>
          <a:p>
            <a:pPr marL="0" indent="0">
              <a:buNone/>
            </a:pPr>
            <a:r>
              <a:rPr lang="en-US" sz="2400" dirty="0">
                <a:latin typeface="Times New Roman" panose="02020603050405020304" pitchFamily="18" charset="0"/>
                <a:cs typeface="Times New Roman" panose="02020603050405020304" pitchFamily="18" charset="0"/>
              </a:rPr>
              <a:t>Artifacts of The Process: The artifact sets, Management artifacts, Engineering artifacts, programmatic artifacts. </a:t>
            </a:r>
          </a:p>
          <a:p>
            <a:pPr marL="0" indent="0">
              <a:buNone/>
            </a:pP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63863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13E29A-452A-4AC0-FFA4-68C255FA8A6B}"/>
              </a:ext>
            </a:extLst>
          </p:cNvPr>
          <p:cNvSpPr>
            <a:spLocks noGrp="1"/>
          </p:cNvSpPr>
          <p:nvPr>
            <p:ph idx="1"/>
          </p:nvPr>
        </p:nvSpPr>
        <p:spPr>
          <a:xfrm>
            <a:off x="609600" y="314325"/>
            <a:ext cx="10972800" cy="5811839"/>
          </a:xfrm>
        </p:spPr>
        <p:txBody>
          <a:bodyPr/>
          <a:lstStyle/>
          <a:p>
            <a:r>
              <a:rPr lang="en-US" dirty="0"/>
              <a:t>Software process maturity: </a:t>
            </a:r>
          </a:p>
          <a:p>
            <a:pPr marL="0" indent="0">
              <a:buNone/>
            </a:pPr>
            <a:r>
              <a:rPr lang="en-US" dirty="0"/>
              <a:t>                                         The Software Engineering Institute's Capability Maturity Model (CMM) is a well-accepted benchmark for software process assessment.</a:t>
            </a:r>
          </a:p>
        </p:txBody>
      </p:sp>
    </p:spTree>
    <p:extLst>
      <p:ext uri="{BB962C8B-B14F-4D97-AF65-F5344CB8AC3E}">
        <p14:creationId xmlns:p14="http://schemas.microsoft.com/office/powerpoint/2010/main" val="1676778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9842B-0D8D-CB6D-B9F1-C18E3B213155}"/>
              </a:ext>
            </a:extLst>
          </p:cNvPr>
          <p:cNvSpPr>
            <a:spLocks noGrp="1"/>
          </p:cNvSpPr>
          <p:nvPr>
            <p:ph type="title"/>
          </p:nvPr>
        </p:nvSpPr>
        <p:spPr>
          <a:xfrm>
            <a:off x="609600" y="274638"/>
            <a:ext cx="10972800" cy="611187"/>
          </a:xfrm>
        </p:spPr>
        <p:txBody>
          <a:bodyPr/>
          <a:lstStyle/>
          <a:p>
            <a:r>
              <a:rPr lang="en-IN" sz="2800" b="1" dirty="0"/>
              <a:t>Life Cycle Phases</a:t>
            </a:r>
          </a:p>
        </p:txBody>
      </p:sp>
      <p:sp>
        <p:nvSpPr>
          <p:cNvPr id="3" name="Content Placeholder 2">
            <a:extLst>
              <a:ext uri="{FF2B5EF4-FFF2-40B4-BE49-F238E27FC236}">
                <a16:creationId xmlns:a16="http://schemas.microsoft.com/office/drawing/2014/main" id="{83032ABA-9220-11C4-2B05-EFFB71EA7124}"/>
              </a:ext>
            </a:extLst>
          </p:cNvPr>
          <p:cNvSpPr>
            <a:spLocks noGrp="1"/>
          </p:cNvSpPr>
          <p:nvPr>
            <p:ph idx="1"/>
          </p:nvPr>
        </p:nvSpPr>
        <p:spPr>
          <a:xfrm>
            <a:off x="609600" y="885825"/>
            <a:ext cx="10972800" cy="5240339"/>
          </a:xfrm>
        </p:spPr>
        <p:txBody>
          <a:bodyPr/>
          <a:lstStyle/>
          <a:p>
            <a:pPr marL="0" indent="0">
              <a:buNone/>
            </a:pPr>
            <a:r>
              <a:rPr lang="en-US" dirty="0"/>
              <a:t>                     Characteristic of a successful software development process is the well-defined separation between "research and development" activities and "production" activities. </a:t>
            </a:r>
          </a:p>
          <a:p>
            <a:pPr marL="0" indent="0">
              <a:buNone/>
            </a:pPr>
            <a:r>
              <a:rPr lang="en-US" dirty="0"/>
              <a:t>Most unsuccessful projects exhibit one of the following characteristics: </a:t>
            </a:r>
          </a:p>
          <a:p>
            <a:r>
              <a:rPr lang="en-US" dirty="0"/>
              <a:t>An overemphasis on research and development </a:t>
            </a:r>
          </a:p>
          <a:p>
            <a:r>
              <a:rPr lang="en-US" dirty="0"/>
              <a:t>An overemphasis on production.</a:t>
            </a:r>
            <a:endParaRPr lang="en-IN" dirty="0"/>
          </a:p>
        </p:txBody>
      </p:sp>
    </p:spTree>
    <p:extLst>
      <p:ext uri="{BB962C8B-B14F-4D97-AF65-F5344CB8AC3E}">
        <p14:creationId xmlns:p14="http://schemas.microsoft.com/office/powerpoint/2010/main" val="644556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D2E39C-1041-0CAD-B91B-A1FBDA22D9F9}"/>
              </a:ext>
            </a:extLst>
          </p:cNvPr>
          <p:cNvSpPr>
            <a:spLocks noGrp="1"/>
          </p:cNvSpPr>
          <p:nvPr>
            <p:ph idx="1"/>
          </p:nvPr>
        </p:nvSpPr>
        <p:spPr>
          <a:xfrm>
            <a:off x="300037" y="171451"/>
            <a:ext cx="11687176" cy="5954714"/>
          </a:xfrm>
        </p:spPr>
        <p:txBody>
          <a:bodyPr/>
          <a:lstStyle/>
          <a:p>
            <a:r>
              <a:rPr lang="en-US" dirty="0"/>
              <a:t>Successful modern projects-and even successful projects developed under the conventional process-tend to have a very well-defined project milestone when there is a noticeable transition from a research attitude to a production attitude. </a:t>
            </a:r>
          </a:p>
          <a:p>
            <a:r>
              <a:rPr lang="en-US" dirty="0"/>
              <a:t>Earlier phases focus on achieving functionality.</a:t>
            </a:r>
          </a:p>
          <a:p>
            <a:r>
              <a:rPr lang="en-US" dirty="0"/>
              <a:t> Later phases revolve around achieving a product that can be shipped to a customer, with explicit attention to robustness, performance, and finish. </a:t>
            </a:r>
          </a:p>
          <a:p>
            <a:pPr marL="0" indent="0">
              <a:buNone/>
            </a:pPr>
            <a:r>
              <a:rPr lang="en-US" dirty="0"/>
              <a:t>A modern software development process must be defined to support the following: </a:t>
            </a:r>
          </a:p>
          <a:p>
            <a:r>
              <a:rPr lang="en-US" dirty="0"/>
              <a:t>Evolution of the plans, requirements, and architecture, together with well defined synchronization points.</a:t>
            </a:r>
          </a:p>
          <a:p>
            <a:r>
              <a:rPr lang="en-US" dirty="0"/>
              <a:t>Risk management and objective measures of progress and quality</a:t>
            </a:r>
          </a:p>
          <a:p>
            <a:r>
              <a:rPr lang="en-US" dirty="0"/>
              <a:t> Evolution of system capabilities through demonstrations of increasing functionality Software Project Management</a:t>
            </a:r>
            <a:endParaRPr lang="en-IN" dirty="0"/>
          </a:p>
        </p:txBody>
      </p:sp>
    </p:spTree>
    <p:extLst>
      <p:ext uri="{BB962C8B-B14F-4D97-AF65-F5344CB8AC3E}">
        <p14:creationId xmlns:p14="http://schemas.microsoft.com/office/powerpoint/2010/main" val="108077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5E5C0-4A9C-509C-AC12-D21CE79F4F01}"/>
              </a:ext>
            </a:extLst>
          </p:cNvPr>
          <p:cNvSpPr>
            <a:spLocks noGrp="1"/>
          </p:cNvSpPr>
          <p:nvPr>
            <p:ph type="title"/>
          </p:nvPr>
        </p:nvSpPr>
        <p:spPr>
          <a:xfrm>
            <a:off x="609600" y="274638"/>
            <a:ext cx="10972800" cy="596900"/>
          </a:xfrm>
        </p:spPr>
        <p:txBody>
          <a:bodyPr/>
          <a:lstStyle/>
          <a:p>
            <a:r>
              <a:rPr lang="en-IN" sz="3600" dirty="0"/>
              <a:t>ENGINEERING AND PRODUCTION STAGES:</a:t>
            </a:r>
          </a:p>
        </p:txBody>
      </p:sp>
      <p:sp>
        <p:nvSpPr>
          <p:cNvPr id="3" name="Content Placeholder 2">
            <a:extLst>
              <a:ext uri="{FF2B5EF4-FFF2-40B4-BE49-F238E27FC236}">
                <a16:creationId xmlns:a16="http://schemas.microsoft.com/office/drawing/2014/main" id="{6D7C1E7C-4E7F-F61E-6A2E-C1ABC712BB73}"/>
              </a:ext>
            </a:extLst>
          </p:cNvPr>
          <p:cNvSpPr>
            <a:spLocks noGrp="1"/>
          </p:cNvSpPr>
          <p:nvPr>
            <p:ph idx="1"/>
          </p:nvPr>
        </p:nvSpPr>
        <p:spPr>
          <a:xfrm>
            <a:off x="271463" y="871539"/>
            <a:ext cx="11310937" cy="5254626"/>
          </a:xfrm>
        </p:spPr>
        <p:txBody>
          <a:bodyPr/>
          <a:lstStyle/>
          <a:p>
            <a:pPr marL="0" indent="0">
              <a:buNone/>
            </a:pPr>
            <a:r>
              <a:rPr lang="en-US" dirty="0"/>
              <a:t>To achieve economies of scale and higher returns on investment, we must move toward a software manufacturing process driven by technological improvements in process automation and component-based development. Two stages of the life cycle are: </a:t>
            </a:r>
          </a:p>
          <a:p>
            <a:r>
              <a:rPr lang="en-US" dirty="0"/>
              <a:t>The engineering stage, driven by less predictable but smaller teams doing design and synthesis activities.</a:t>
            </a:r>
          </a:p>
          <a:p>
            <a:r>
              <a:rPr lang="en-US" dirty="0"/>
              <a:t> The production stage, driven by more predictable but larger teams doing construction, test, and deployment activities.</a:t>
            </a:r>
            <a:endParaRPr lang="en-IN" dirty="0"/>
          </a:p>
        </p:txBody>
      </p:sp>
    </p:spTree>
    <p:extLst>
      <p:ext uri="{BB962C8B-B14F-4D97-AF65-F5344CB8AC3E}">
        <p14:creationId xmlns:p14="http://schemas.microsoft.com/office/powerpoint/2010/main" val="3231634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373A80-2B5F-31DC-E693-DF156BB1D7AC}"/>
              </a:ext>
            </a:extLst>
          </p:cNvPr>
          <p:cNvSpPr>
            <a:spLocks noGrp="1"/>
          </p:cNvSpPr>
          <p:nvPr>
            <p:ph idx="1"/>
          </p:nvPr>
        </p:nvSpPr>
        <p:spPr>
          <a:xfrm>
            <a:off x="609600" y="457201"/>
            <a:ext cx="10972800" cy="5668964"/>
          </a:xfrm>
        </p:spPr>
        <p:txBody>
          <a:bodyPr/>
          <a:lstStyle/>
          <a:p>
            <a:endParaRPr lang="en-IN" dirty="0"/>
          </a:p>
        </p:txBody>
      </p:sp>
      <p:graphicFrame>
        <p:nvGraphicFramePr>
          <p:cNvPr id="4" name="Object 3">
            <a:extLst>
              <a:ext uri="{FF2B5EF4-FFF2-40B4-BE49-F238E27FC236}">
                <a16:creationId xmlns:a16="http://schemas.microsoft.com/office/drawing/2014/main" id="{2751B2CC-DB1E-BBBD-C49D-D0E08B67A04C}"/>
              </a:ext>
            </a:extLst>
          </p:cNvPr>
          <p:cNvGraphicFramePr>
            <a:graphicFrameLocks noChangeAspect="1"/>
          </p:cNvGraphicFramePr>
          <p:nvPr>
            <p:extLst>
              <p:ext uri="{D42A27DB-BD31-4B8C-83A1-F6EECF244321}">
                <p14:modId xmlns:p14="http://schemas.microsoft.com/office/powerpoint/2010/main" val="1840222494"/>
              </p:ext>
            </p:extLst>
          </p:nvPr>
        </p:nvGraphicFramePr>
        <p:xfrm>
          <a:off x="1185863" y="928687"/>
          <a:ext cx="10001250" cy="4829175"/>
        </p:xfrm>
        <a:graphic>
          <a:graphicData uri="http://schemas.openxmlformats.org/presentationml/2006/ole">
            <mc:AlternateContent xmlns:mc="http://schemas.openxmlformats.org/markup-compatibility/2006">
              <mc:Choice xmlns:v="urn:schemas-microsoft-com:vml" Requires="v">
                <p:oleObj name="Bitmap Image" r:id="rId2" imgW="6058080" imgH="2343240" progId="PBrush">
                  <p:embed/>
                </p:oleObj>
              </mc:Choice>
              <mc:Fallback>
                <p:oleObj name="Bitmap Image" r:id="rId2" imgW="6058080" imgH="2343240" progId="PBrush">
                  <p:embed/>
                  <p:pic>
                    <p:nvPicPr>
                      <p:cNvPr id="0" name=""/>
                      <p:cNvPicPr/>
                      <p:nvPr/>
                    </p:nvPicPr>
                    <p:blipFill>
                      <a:blip r:embed="rId3"/>
                      <a:stretch>
                        <a:fillRect/>
                      </a:stretch>
                    </p:blipFill>
                    <p:spPr>
                      <a:xfrm>
                        <a:off x="1185863" y="928687"/>
                        <a:ext cx="10001250" cy="4829175"/>
                      </a:xfrm>
                      <a:prstGeom prst="rect">
                        <a:avLst/>
                      </a:prstGeom>
                    </p:spPr>
                  </p:pic>
                </p:oleObj>
              </mc:Fallback>
            </mc:AlternateContent>
          </a:graphicData>
        </a:graphic>
      </p:graphicFrame>
    </p:spTree>
    <p:extLst>
      <p:ext uri="{BB962C8B-B14F-4D97-AF65-F5344CB8AC3E}">
        <p14:creationId xmlns:p14="http://schemas.microsoft.com/office/powerpoint/2010/main" val="2558210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7F6F36-2CDC-8DFE-0CA4-7F1D82C840DC}"/>
              </a:ext>
            </a:extLst>
          </p:cNvPr>
          <p:cNvSpPr>
            <a:spLocks noGrp="1"/>
          </p:cNvSpPr>
          <p:nvPr>
            <p:ph idx="1"/>
          </p:nvPr>
        </p:nvSpPr>
        <p:spPr>
          <a:xfrm>
            <a:off x="609600" y="314325"/>
            <a:ext cx="10972800" cy="5811839"/>
          </a:xfrm>
        </p:spPr>
        <p:txBody>
          <a:bodyPr/>
          <a:lstStyle/>
          <a:p>
            <a:r>
              <a:rPr lang="en-US" dirty="0"/>
              <a:t>The transition between engineering and production is a crucial event for the various stakeholders.</a:t>
            </a:r>
          </a:p>
          <a:p>
            <a:r>
              <a:rPr lang="en-US" dirty="0"/>
              <a:t>Engineering stage is decomposed into two distinct phases, inception and elaboration, and the production stage into construction and transition.</a:t>
            </a:r>
          </a:p>
          <a:p>
            <a:endParaRPr lang="en-IN" dirty="0"/>
          </a:p>
        </p:txBody>
      </p:sp>
      <p:graphicFrame>
        <p:nvGraphicFramePr>
          <p:cNvPr id="4" name="Object 3">
            <a:extLst>
              <a:ext uri="{FF2B5EF4-FFF2-40B4-BE49-F238E27FC236}">
                <a16:creationId xmlns:a16="http://schemas.microsoft.com/office/drawing/2014/main" id="{F343D291-21E4-BAB9-6963-88A8B654A96B}"/>
              </a:ext>
            </a:extLst>
          </p:cNvPr>
          <p:cNvGraphicFramePr>
            <a:graphicFrameLocks noChangeAspect="1"/>
          </p:cNvGraphicFramePr>
          <p:nvPr>
            <p:extLst>
              <p:ext uri="{D42A27DB-BD31-4B8C-83A1-F6EECF244321}">
                <p14:modId xmlns:p14="http://schemas.microsoft.com/office/powerpoint/2010/main" val="1021269625"/>
              </p:ext>
            </p:extLst>
          </p:nvPr>
        </p:nvGraphicFramePr>
        <p:xfrm>
          <a:off x="929640" y="2575560"/>
          <a:ext cx="10443210" cy="3408363"/>
        </p:xfrm>
        <a:graphic>
          <a:graphicData uri="http://schemas.openxmlformats.org/presentationml/2006/ole">
            <mc:AlternateContent xmlns:mc="http://schemas.openxmlformats.org/markup-compatibility/2006">
              <mc:Choice xmlns:v="urn:schemas-microsoft-com:vml" Requires="v">
                <p:oleObj name="Bitmap Image" r:id="rId2" imgW="6543720" imgH="2247840" progId="PBrush">
                  <p:embed/>
                </p:oleObj>
              </mc:Choice>
              <mc:Fallback>
                <p:oleObj name="Bitmap Image" r:id="rId2" imgW="6543720" imgH="2247840" progId="PBrush">
                  <p:embed/>
                  <p:pic>
                    <p:nvPicPr>
                      <p:cNvPr id="0" name=""/>
                      <p:cNvPicPr/>
                      <p:nvPr/>
                    </p:nvPicPr>
                    <p:blipFill>
                      <a:blip r:embed="rId3"/>
                      <a:stretch>
                        <a:fillRect/>
                      </a:stretch>
                    </p:blipFill>
                    <p:spPr>
                      <a:xfrm>
                        <a:off x="929640" y="2575560"/>
                        <a:ext cx="10443210" cy="3408363"/>
                      </a:xfrm>
                      <a:prstGeom prst="rect">
                        <a:avLst/>
                      </a:prstGeom>
                    </p:spPr>
                  </p:pic>
                </p:oleObj>
              </mc:Fallback>
            </mc:AlternateContent>
          </a:graphicData>
        </a:graphic>
      </p:graphicFrame>
    </p:spTree>
    <p:extLst>
      <p:ext uri="{BB962C8B-B14F-4D97-AF65-F5344CB8AC3E}">
        <p14:creationId xmlns:p14="http://schemas.microsoft.com/office/powerpoint/2010/main" val="603836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77A31-E96E-694D-DAAE-EBE546EF1927}"/>
              </a:ext>
            </a:extLst>
          </p:cNvPr>
          <p:cNvSpPr>
            <a:spLocks noGrp="1"/>
          </p:cNvSpPr>
          <p:nvPr>
            <p:ph type="title"/>
          </p:nvPr>
        </p:nvSpPr>
        <p:spPr>
          <a:xfrm>
            <a:off x="609600" y="274638"/>
            <a:ext cx="10972800" cy="457198"/>
          </a:xfrm>
        </p:spPr>
        <p:txBody>
          <a:bodyPr/>
          <a:lstStyle/>
          <a:p>
            <a:r>
              <a:rPr lang="en-IN" sz="2800" dirty="0">
                <a:latin typeface="Times New Roman" panose="02020603050405020304" pitchFamily="18" charset="0"/>
                <a:cs typeface="Times New Roman" panose="02020603050405020304" pitchFamily="18" charset="0"/>
              </a:rPr>
              <a:t>INCEPTION PHASE</a:t>
            </a:r>
          </a:p>
        </p:txBody>
      </p:sp>
      <p:sp>
        <p:nvSpPr>
          <p:cNvPr id="3" name="Content Placeholder 2">
            <a:extLst>
              <a:ext uri="{FF2B5EF4-FFF2-40B4-BE49-F238E27FC236}">
                <a16:creationId xmlns:a16="http://schemas.microsoft.com/office/drawing/2014/main" id="{59B3B8AD-7EBE-F204-D0E8-9EBD29E85290}"/>
              </a:ext>
            </a:extLst>
          </p:cNvPr>
          <p:cNvSpPr>
            <a:spLocks noGrp="1"/>
          </p:cNvSpPr>
          <p:nvPr>
            <p:ph idx="1"/>
          </p:nvPr>
        </p:nvSpPr>
        <p:spPr>
          <a:xfrm>
            <a:off x="609600" y="731837"/>
            <a:ext cx="10972800" cy="5394328"/>
          </a:xfrm>
        </p:spPr>
        <p:txBody>
          <a:bodyPr/>
          <a:lstStyle/>
          <a:p>
            <a:pPr marL="0" indent="0">
              <a:buNone/>
            </a:pPr>
            <a:r>
              <a:rPr lang="en-US" dirty="0"/>
              <a:t>                The overriding goal of the inception phase is to achieve concurrence among stakeholders on the life-cycle objectives for the project.</a:t>
            </a:r>
          </a:p>
          <a:p>
            <a:pPr marL="0" indent="0">
              <a:buNone/>
            </a:pPr>
            <a:r>
              <a:rPr lang="en-US" dirty="0"/>
              <a:t>PRIMARY OBJECTIVES:</a:t>
            </a:r>
          </a:p>
          <a:p>
            <a:r>
              <a:rPr lang="en-US" dirty="0"/>
              <a:t>Establishing the project's software scope and boundary conditions, including an operational concept, acceptance criteria, and a clear understanding of what is and is not intended to be in the product</a:t>
            </a:r>
          </a:p>
          <a:p>
            <a:r>
              <a:rPr lang="en-US" dirty="0"/>
              <a:t>Discriminating the critical use cases of the system and the primary scenarios of operation that will drive the major design trade-offs</a:t>
            </a:r>
          </a:p>
          <a:p>
            <a:r>
              <a:rPr lang="en-US" dirty="0"/>
              <a:t> Demonstrating at least one candidate architecture against some of the primary </a:t>
            </a:r>
            <a:r>
              <a:rPr lang="en-US" dirty="0" err="1"/>
              <a:t>scenanos</a:t>
            </a:r>
            <a:r>
              <a:rPr lang="en-US" dirty="0"/>
              <a:t> </a:t>
            </a:r>
          </a:p>
        </p:txBody>
      </p:sp>
    </p:spTree>
    <p:extLst>
      <p:ext uri="{BB962C8B-B14F-4D97-AF65-F5344CB8AC3E}">
        <p14:creationId xmlns:p14="http://schemas.microsoft.com/office/powerpoint/2010/main" val="15645579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56941C-9C64-6A61-7BD2-87C6B6103A53}"/>
              </a:ext>
            </a:extLst>
          </p:cNvPr>
          <p:cNvSpPr>
            <a:spLocks noGrp="1"/>
          </p:cNvSpPr>
          <p:nvPr>
            <p:ph idx="1"/>
          </p:nvPr>
        </p:nvSpPr>
        <p:spPr>
          <a:xfrm>
            <a:off x="609600" y="157163"/>
            <a:ext cx="10972800" cy="5969001"/>
          </a:xfrm>
        </p:spPr>
        <p:txBody>
          <a:bodyPr/>
          <a:lstStyle/>
          <a:p>
            <a:r>
              <a:rPr lang="en-US" dirty="0"/>
              <a:t>Estimating the cost and schedule for the entire project (including detailed estimates for the elaboration phase) </a:t>
            </a:r>
          </a:p>
          <a:p>
            <a:r>
              <a:rPr lang="en-US" dirty="0"/>
              <a:t> Estimating potential risks (sources of unpredictability)</a:t>
            </a:r>
          </a:p>
          <a:p>
            <a:pPr marL="0" indent="0">
              <a:buNone/>
            </a:pPr>
            <a:r>
              <a:rPr lang="en-US" dirty="0"/>
              <a:t>ESSENTIAL ACTMTIES:</a:t>
            </a:r>
          </a:p>
          <a:p>
            <a:r>
              <a:rPr lang="en-US" dirty="0"/>
              <a:t>Formulating the scope of the project: The information  should be sufficient to define the problem space and derive the acceptance criteria for the end product. </a:t>
            </a:r>
          </a:p>
          <a:p>
            <a:r>
              <a:rPr lang="en-US" dirty="0"/>
              <a:t>Synthesizing the architecture: An information repository is created that is sufficient to demonstrate the feasibility of at least one candidate architecture and an, initial baseline of make/buy decisions so that the cost, schedule, and resource estimates can be derived.</a:t>
            </a:r>
          </a:p>
          <a:p>
            <a:r>
              <a:rPr lang="en-US" dirty="0"/>
              <a:t>Planning and preparing a business case: Alternatives for risk management, staffing, iteration plans, and cost/schedule/profitability trade-offs are evaluated.</a:t>
            </a:r>
            <a:endParaRPr lang="en-IN" dirty="0"/>
          </a:p>
          <a:p>
            <a:endParaRPr lang="en-IN" dirty="0"/>
          </a:p>
        </p:txBody>
      </p:sp>
    </p:spTree>
    <p:extLst>
      <p:ext uri="{BB962C8B-B14F-4D97-AF65-F5344CB8AC3E}">
        <p14:creationId xmlns:p14="http://schemas.microsoft.com/office/powerpoint/2010/main" val="1711938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3B4E7E-C2AF-0B0A-E35D-7713E50D5246}"/>
              </a:ext>
            </a:extLst>
          </p:cNvPr>
          <p:cNvSpPr>
            <a:spLocks noGrp="1"/>
          </p:cNvSpPr>
          <p:nvPr>
            <p:ph idx="1"/>
          </p:nvPr>
        </p:nvSpPr>
        <p:spPr>
          <a:xfrm>
            <a:off x="609599" y="200025"/>
            <a:ext cx="11420475" cy="5926139"/>
          </a:xfrm>
        </p:spPr>
        <p:txBody>
          <a:bodyPr/>
          <a:lstStyle/>
          <a:p>
            <a:pPr marL="0" indent="0">
              <a:buNone/>
            </a:pPr>
            <a:r>
              <a:rPr lang="en-US" dirty="0"/>
              <a:t>ELABORATION PHASE :</a:t>
            </a:r>
          </a:p>
          <a:p>
            <a:r>
              <a:rPr lang="en-US" dirty="0"/>
              <a:t> At the end of this phase, the "engineering" is considered complete. </a:t>
            </a:r>
          </a:p>
          <a:p>
            <a:r>
              <a:rPr lang="en-US" dirty="0"/>
              <a:t>The elaboration phase activities must ensure that the architecture, requirements, and plans are stable enough, and the risks sufficiently mitigated, that the cost and schedule for the completion of the development can be predicted within an acceptable range. </a:t>
            </a:r>
          </a:p>
          <a:p>
            <a:r>
              <a:rPr lang="en-US" dirty="0"/>
              <a:t>During the elaboration phase, an executable architecture prototype is built in one or more iterations, depending on the scope, size, &amp; risk.</a:t>
            </a:r>
          </a:p>
          <a:p>
            <a:pPr marL="0" indent="0">
              <a:buNone/>
            </a:pPr>
            <a:r>
              <a:rPr lang="en-US" dirty="0"/>
              <a:t>PRIMARY OBJECTIVES:</a:t>
            </a:r>
          </a:p>
          <a:p>
            <a:r>
              <a:rPr lang="en-US" dirty="0"/>
              <a:t>Baselining the architecture as rapidly as practical.</a:t>
            </a:r>
          </a:p>
          <a:p>
            <a:r>
              <a:rPr lang="en-US" dirty="0"/>
              <a:t>Baselining the vision.</a:t>
            </a:r>
          </a:p>
          <a:p>
            <a:r>
              <a:rPr lang="en-US" dirty="0"/>
              <a:t>Baselining a high-fidelity plan for the construction phase. </a:t>
            </a:r>
          </a:p>
        </p:txBody>
      </p:sp>
    </p:spTree>
    <p:extLst>
      <p:ext uri="{BB962C8B-B14F-4D97-AF65-F5344CB8AC3E}">
        <p14:creationId xmlns:p14="http://schemas.microsoft.com/office/powerpoint/2010/main" val="4216747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C174FC-65AE-A517-F6BD-5B6605798D5B}"/>
              </a:ext>
            </a:extLst>
          </p:cNvPr>
          <p:cNvSpPr>
            <a:spLocks noGrp="1"/>
          </p:cNvSpPr>
          <p:nvPr>
            <p:ph idx="1"/>
          </p:nvPr>
        </p:nvSpPr>
        <p:spPr>
          <a:xfrm>
            <a:off x="342900" y="228601"/>
            <a:ext cx="11672888" cy="5897564"/>
          </a:xfrm>
        </p:spPr>
        <p:txBody>
          <a:bodyPr/>
          <a:lstStyle/>
          <a:p>
            <a:pPr marL="0" indent="0">
              <a:buNone/>
            </a:pPr>
            <a:r>
              <a:rPr lang="en-US" dirty="0"/>
              <a:t>CONSTRUCTION PHASE:</a:t>
            </a:r>
          </a:p>
          <a:p>
            <a:r>
              <a:rPr lang="en-US" dirty="0"/>
              <a:t>During the construction phase, all remaining components and application features are integrated into the application, and all features are thoroughly tested.</a:t>
            </a:r>
          </a:p>
          <a:p>
            <a:r>
              <a:rPr lang="en-US" dirty="0"/>
              <a:t> Newly developed software is integrated where required.</a:t>
            </a:r>
          </a:p>
          <a:p>
            <a:r>
              <a:rPr lang="en-US" dirty="0"/>
              <a:t> The construction phase represents a production process, in which emphasis is placed on managing resources and controlling operations to optimize costs, schedules, and quality.</a:t>
            </a:r>
          </a:p>
          <a:p>
            <a:pPr marL="0" indent="0">
              <a:buNone/>
            </a:pPr>
            <a:r>
              <a:rPr lang="en-US" dirty="0"/>
              <a:t>PRIMARY OBJECTIVES:</a:t>
            </a:r>
          </a:p>
          <a:p>
            <a:r>
              <a:rPr lang="en-US" dirty="0"/>
              <a:t>Minimizing development costs by optimizing resources and avoiding unnecessary scrap and rework.</a:t>
            </a:r>
          </a:p>
          <a:p>
            <a:r>
              <a:rPr lang="en-US" dirty="0"/>
              <a:t> Achieving adequate quality as rapidly as practical</a:t>
            </a:r>
          </a:p>
        </p:txBody>
      </p:sp>
    </p:spTree>
    <p:extLst>
      <p:ext uri="{BB962C8B-B14F-4D97-AF65-F5344CB8AC3E}">
        <p14:creationId xmlns:p14="http://schemas.microsoft.com/office/powerpoint/2010/main" val="1368156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0CF72-D162-15EC-FEB9-B783B326D10F}"/>
              </a:ext>
            </a:extLst>
          </p:cNvPr>
          <p:cNvSpPr>
            <a:spLocks noGrp="1"/>
          </p:cNvSpPr>
          <p:nvPr>
            <p:ph type="title"/>
          </p:nvPr>
        </p:nvSpPr>
        <p:spPr>
          <a:xfrm>
            <a:off x="609600" y="274638"/>
            <a:ext cx="10972800" cy="711200"/>
          </a:xfrm>
        </p:spPr>
        <p:txBody>
          <a:bodyPr/>
          <a:lstStyle/>
          <a:p>
            <a:r>
              <a:rPr lang="en-US" sz="2800" dirty="0">
                <a:latin typeface="Times New Roman" panose="02020603050405020304" pitchFamily="18" charset="0"/>
                <a:cs typeface="Times New Roman" panose="02020603050405020304" pitchFamily="18" charset="0"/>
              </a:rPr>
              <a:t>THE PRINCIPLES OF CONVENTIONAL SOFTWARE ENGINEERING</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6108D5-F292-85F7-89B2-0BA6C00B7236}"/>
              </a:ext>
            </a:extLst>
          </p:cNvPr>
          <p:cNvSpPr>
            <a:spLocks noGrp="1"/>
          </p:cNvSpPr>
          <p:nvPr>
            <p:ph idx="1"/>
          </p:nvPr>
        </p:nvSpPr>
        <p:spPr>
          <a:xfrm>
            <a:off x="609600" y="1157289"/>
            <a:ext cx="10972800" cy="5140326"/>
          </a:xfrm>
        </p:spPr>
        <p:txBody>
          <a:bodyPr/>
          <a:lstStyle/>
          <a:p>
            <a:r>
              <a:rPr lang="en-US" dirty="0"/>
              <a:t>Make quality: Quality must be quantified and mechanisms put into place to motivate its achievement</a:t>
            </a:r>
          </a:p>
          <a:p>
            <a:r>
              <a:rPr lang="en-US" dirty="0"/>
              <a:t> High-quality software is possible: Techniques that have been demonstrated to increase quality include involving the customer, simplifying design, conducting inspections, and hiring the best people </a:t>
            </a:r>
          </a:p>
          <a:p>
            <a:r>
              <a:rPr lang="en-US" dirty="0"/>
              <a:t>Give products to customers early: No matter how hard you try to learn users' needs during the requirements phase, the most effective way to determine real needs is to give users a product and let them play with it</a:t>
            </a:r>
          </a:p>
          <a:p>
            <a:r>
              <a:rPr lang="en-US" dirty="0"/>
              <a:t> Determine the problem before writing the requirements: When faced with what they believe is a problem, most engineers rush to offer a solution. </a:t>
            </a:r>
            <a:endParaRPr lang="en-IN" dirty="0"/>
          </a:p>
        </p:txBody>
      </p:sp>
    </p:spTree>
    <p:extLst>
      <p:ext uri="{BB962C8B-B14F-4D97-AF65-F5344CB8AC3E}">
        <p14:creationId xmlns:p14="http://schemas.microsoft.com/office/powerpoint/2010/main" val="3373565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E88B28-56FE-4D6A-EFC1-8F38636EC9D6}"/>
              </a:ext>
            </a:extLst>
          </p:cNvPr>
          <p:cNvSpPr>
            <a:spLocks noGrp="1"/>
          </p:cNvSpPr>
          <p:nvPr>
            <p:ph idx="1"/>
          </p:nvPr>
        </p:nvSpPr>
        <p:spPr>
          <a:xfrm>
            <a:off x="609600" y="185739"/>
            <a:ext cx="10972800" cy="5940426"/>
          </a:xfrm>
        </p:spPr>
        <p:txBody>
          <a:bodyPr/>
          <a:lstStyle/>
          <a:p>
            <a:r>
              <a:rPr lang="en-US" dirty="0"/>
              <a:t>Achieving useful versions (alpha, beta, and other test releases) as rapidly as practical. </a:t>
            </a:r>
          </a:p>
          <a:p>
            <a:pPr marL="0" indent="0">
              <a:buNone/>
            </a:pPr>
            <a:r>
              <a:rPr lang="en-US" dirty="0"/>
              <a:t>ESSENTIAL ACTIVITIES:</a:t>
            </a:r>
          </a:p>
          <a:p>
            <a:r>
              <a:rPr lang="en-US" dirty="0"/>
              <a:t>Management, control, and process optimization</a:t>
            </a:r>
          </a:p>
          <a:p>
            <a:r>
              <a:rPr lang="en-US" dirty="0"/>
              <a:t> Complete component development and testing against evaluation criteria</a:t>
            </a:r>
          </a:p>
          <a:p>
            <a:r>
              <a:rPr lang="en-US" dirty="0"/>
              <a:t>  Assessment of product releases against acceptance criteria of the vision</a:t>
            </a:r>
            <a:endParaRPr lang="en-IN" dirty="0"/>
          </a:p>
          <a:p>
            <a:endParaRPr lang="en-IN" dirty="0"/>
          </a:p>
        </p:txBody>
      </p:sp>
    </p:spTree>
    <p:extLst>
      <p:ext uri="{BB962C8B-B14F-4D97-AF65-F5344CB8AC3E}">
        <p14:creationId xmlns:p14="http://schemas.microsoft.com/office/powerpoint/2010/main" val="3091154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DC6B264-0302-3F69-C20A-5DD24053F798}"/>
              </a:ext>
            </a:extLst>
          </p:cNvPr>
          <p:cNvSpPr>
            <a:spLocks noGrp="1"/>
          </p:cNvSpPr>
          <p:nvPr>
            <p:ph idx="1"/>
          </p:nvPr>
        </p:nvSpPr>
        <p:spPr>
          <a:xfrm>
            <a:off x="285750" y="185738"/>
            <a:ext cx="11296650" cy="5940425"/>
          </a:xfrm>
        </p:spPr>
        <p:txBody>
          <a:bodyPr/>
          <a:lstStyle/>
          <a:p>
            <a:pPr marL="0" indent="0">
              <a:buNone/>
            </a:pPr>
            <a:r>
              <a:rPr lang="en-US" dirty="0"/>
              <a:t>TRANSITION PHASE:</a:t>
            </a:r>
          </a:p>
          <a:p>
            <a:r>
              <a:rPr lang="en-US" dirty="0"/>
              <a:t> The transition phase is entered when a baseline is mature enough to be deployed in the end-user domain. </a:t>
            </a:r>
          </a:p>
          <a:p>
            <a:r>
              <a:rPr lang="en-US" dirty="0"/>
              <a:t> Typically requires that a usable subset of the system has been achieved with acceptable quality levels and user documentation so that transition to the user will provide positive results. </a:t>
            </a:r>
          </a:p>
          <a:p>
            <a:pPr marL="0" indent="0">
              <a:buNone/>
            </a:pPr>
            <a:r>
              <a:rPr lang="en-US" dirty="0"/>
              <a:t>This phase could include Software Project Management  any of the following activities:</a:t>
            </a:r>
          </a:p>
          <a:p>
            <a:pPr marL="0" indent="0">
              <a:buNone/>
            </a:pPr>
            <a:r>
              <a:rPr lang="en-US" dirty="0"/>
              <a:t> 1. Beta testing to validate the new system against user expectations</a:t>
            </a:r>
          </a:p>
          <a:p>
            <a:pPr marL="0" indent="0">
              <a:buNone/>
            </a:pPr>
            <a:r>
              <a:rPr lang="en-US" dirty="0"/>
              <a:t> 2. Beta testing and parallel operation relative to a legacy system it is replacing</a:t>
            </a:r>
          </a:p>
          <a:p>
            <a:pPr marL="0" indent="0">
              <a:buNone/>
            </a:pPr>
            <a:r>
              <a:rPr lang="en-US" dirty="0"/>
              <a:t> 3. Conversion of operational databases</a:t>
            </a:r>
          </a:p>
        </p:txBody>
      </p:sp>
    </p:spTree>
    <p:extLst>
      <p:ext uri="{BB962C8B-B14F-4D97-AF65-F5344CB8AC3E}">
        <p14:creationId xmlns:p14="http://schemas.microsoft.com/office/powerpoint/2010/main" val="42024608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ED827-48A3-137E-DF1D-6527993AA2B5}"/>
              </a:ext>
            </a:extLst>
          </p:cNvPr>
          <p:cNvSpPr>
            <a:spLocks noGrp="1"/>
          </p:cNvSpPr>
          <p:nvPr>
            <p:ph idx="1"/>
          </p:nvPr>
        </p:nvSpPr>
        <p:spPr>
          <a:xfrm>
            <a:off x="271463" y="271463"/>
            <a:ext cx="11310937" cy="5854701"/>
          </a:xfrm>
        </p:spPr>
        <p:txBody>
          <a:bodyPr/>
          <a:lstStyle/>
          <a:p>
            <a:pPr marL="0" indent="0">
              <a:buNone/>
            </a:pPr>
            <a:r>
              <a:rPr lang="en-US" dirty="0"/>
              <a:t> 4. Training of users and maintainers.</a:t>
            </a:r>
          </a:p>
          <a:p>
            <a:pPr marL="0" indent="0">
              <a:buNone/>
            </a:pPr>
            <a:r>
              <a:rPr lang="en-US" dirty="0"/>
              <a:t> The transition phase concludes when the deployment baseline has achieved the complete vision.</a:t>
            </a:r>
          </a:p>
          <a:p>
            <a:pPr marL="0" indent="0">
              <a:buNone/>
            </a:pPr>
            <a:r>
              <a:rPr lang="en-US" dirty="0"/>
              <a:t> PRIMARY OBJECTIVES:</a:t>
            </a:r>
          </a:p>
          <a:p>
            <a:r>
              <a:rPr lang="en-US" dirty="0"/>
              <a:t> Achieving user self-supportability </a:t>
            </a:r>
          </a:p>
          <a:p>
            <a:r>
              <a:rPr lang="en-US" dirty="0"/>
              <a:t>Achieving stakeholder concurrence that deployment baselines are complete and consistent with the evaluation criteria of the vision</a:t>
            </a:r>
          </a:p>
          <a:p>
            <a:r>
              <a:rPr lang="en-US" dirty="0"/>
              <a:t> Achieving final product baselines as rapidly and cost-effectively as practical</a:t>
            </a:r>
          </a:p>
          <a:p>
            <a:pPr marL="0" indent="0">
              <a:buNone/>
            </a:pPr>
            <a:r>
              <a:rPr lang="en-US" dirty="0"/>
              <a:t>ESSENTIAL ACTIVITIES: </a:t>
            </a:r>
          </a:p>
          <a:p>
            <a:r>
              <a:rPr lang="en-US" dirty="0"/>
              <a:t>Synchronization and integration of concurrent construction increments into consistent deployment baselines </a:t>
            </a:r>
          </a:p>
          <a:p>
            <a:pPr marL="0" indent="0">
              <a:buNone/>
            </a:pPr>
            <a:endParaRPr lang="en-IN" dirty="0"/>
          </a:p>
        </p:txBody>
      </p:sp>
    </p:spTree>
    <p:extLst>
      <p:ext uri="{BB962C8B-B14F-4D97-AF65-F5344CB8AC3E}">
        <p14:creationId xmlns:p14="http://schemas.microsoft.com/office/powerpoint/2010/main" val="35648727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1C31AD-D296-334E-F90B-A465EF7F6F2E}"/>
              </a:ext>
            </a:extLst>
          </p:cNvPr>
          <p:cNvSpPr>
            <a:spLocks noGrp="1"/>
          </p:cNvSpPr>
          <p:nvPr>
            <p:ph idx="1"/>
          </p:nvPr>
        </p:nvSpPr>
        <p:spPr>
          <a:xfrm>
            <a:off x="609600" y="285751"/>
            <a:ext cx="10972800" cy="5840414"/>
          </a:xfrm>
        </p:spPr>
        <p:txBody>
          <a:bodyPr/>
          <a:lstStyle/>
          <a:p>
            <a:r>
              <a:rPr lang="en-US" dirty="0"/>
              <a:t>Deployment-specific engineering (cutover, commercial packaging and production, sales rollout kit development, field personnel training)</a:t>
            </a:r>
          </a:p>
          <a:p>
            <a:r>
              <a:rPr lang="en-US" dirty="0"/>
              <a:t>Assessment of deployment baselines against the complete vision and acceptance criteria in the requirements set</a:t>
            </a:r>
            <a:endParaRPr lang="en-IN" dirty="0"/>
          </a:p>
          <a:p>
            <a:endParaRPr lang="en-IN" dirty="0"/>
          </a:p>
        </p:txBody>
      </p:sp>
    </p:spTree>
    <p:extLst>
      <p:ext uri="{BB962C8B-B14F-4D97-AF65-F5344CB8AC3E}">
        <p14:creationId xmlns:p14="http://schemas.microsoft.com/office/powerpoint/2010/main" val="32363843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08977-BD01-A9BA-9028-AADD85120CE5}"/>
              </a:ext>
            </a:extLst>
          </p:cNvPr>
          <p:cNvSpPr>
            <a:spLocks noGrp="1"/>
          </p:cNvSpPr>
          <p:nvPr>
            <p:ph type="title"/>
          </p:nvPr>
        </p:nvSpPr>
        <p:spPr>
          <a:xfrm>
            <a:off x="609600" y="274638"/>
            <a:ext cx="10972800" cy="457198"/>
          </a:xfrm>
        </p:spPr>
        <p:txBody>
          <a:bodyPr/>
          <a:lstStyle/>
          <a:p>
            <a:r>
              <a:rPr lang="en-IN" dirty="0"/>
              <a:t>Artifacts of the process</a:t>
            </a:r>
          </a:p>
        </p:txBody>
      </p:sp>
      <p:sp>
        <p:nvSpPr>
          <p:cNvPr id="3" name="Content Placeholder 2">
            <a:extLst>
              <a:ext uri="{FF2B5EF4-FFF2-40B4-BE49-F238E27FC236}">
                <a16:creationId xmlns:a16="http://schemas.microsoft.com/office/drawing/2014/main" id="{326C85B0-B595-C09C-5AF9-854ACFD94403}"/>
              </a:ext>
            </a:extLst>
          </p:cNvPr>
          <p:cNvSpPr>
            <a:spLocks noGrp="1"/>
          </p:cNvSpPr>
          <p:nvPr>
            <p:ph idx="1"/>
          </p:nvPr>
        </p:nvSpPr>
        <p:spPr>
          <a:xfrm>
            <a:off x="609600" y="957263"/>
            <a:ext cx="10972800" cy="5168901"/>
          </a:xfrm>
        </p:spPr>
        <p:txBody>
          <a:bodyPr/>
          <a:lstStyle/>
          <a:p>
            <a:pPr marL="0" indent="0">
              <a:buNone/>
            </a:pPr>
            <a:r>
              <a:rPr lang="en-US" b="0" i="0" dirty="0">
                <a:solidFill>
                  <a:srgbClr val="444444"/>
                </a:solidFill>
                <a:effectLst/>
                <a:latin typeface="Roboto" panose="02000000000000000000" pitchFamily="2" charset="0"/>
              </a:rPr>
              <a:t>Artifacts:</a:t>
            </a:r>
          </a:p>
          <a:p>
            <a:pPr marL="0" indent="0">
              <a:buNone/>
            </a:pPr>
            <a:r>
              <a:rPr lang="en-US" dirty="0">
                <a:solidFill>
                  <a:srgbClr val="444444"/>
                </a:solidFill>
                <a:latin typeface="Roboto" panose="02000000000000000000" pitchFamily="2" charset="0"/>
              </a:rPr>
              <a:t>            </a:t>
            </a:r>
            <a:r>
              <a:rPr lang="en-US" b="0" i="0" dirty="0">
                <a:solidFill>
                  <a:srgbClr val="444444"/>
                </a:solidFill>
                <a:effectLst/>
                <a:latin typeface="Roboto" panose="02000000000000000000" pitchFamily="2" charset="0"/>
              </a:rPr>
              <a:t>Artifact is highly associated and related to specific methods or processes of development. Methods or processes can be project plans, business cases, or risk assessments.</a:t>
            </a:r>
          </a:p>
          <a:p>
            <a:pPr marL="0" indent="0">
              <a:buNone/>
            </a:pPr>
            <a:r>
              <a:rPr lang="en-US" dirty="0"/>
              <a:t>THE ARTIFACT SETS:</a:t>
            </a:r>
          </a:p>
          <a:p>
            <a:r>
              <a:rPr lang="en-US" dirty="0"/>
              <a:t>To make the development of a complete software system manageable, distinct collections of information are organized into artifact sets. </a:t>
            </a:r>
          </a:p>
          <a:p>
            <a:r>
              <a:rPr lang="en-US" dirty="0"/>
              <a:t>Artifact represents cohesive information that typically is developed and reviewed as a single entity.</a:t>
            </a:r>
          </a:p>
          <a:p>
            <a:r>
              <a:rPr lang="en-US" dirty="0"/>
              <a:t> Life-cycle software artifacts are organized into five distinct sets </a:t>
            </a:r>
          </a:p>
          <a:p>
            <a:pPr marL="0" indent="0">
              <a:buNone/>
            </a:pPr>
            <a:r>
              <a:rPr lang="en-US" dirty="0"/>
              <a:t> management , requirements , design, implementation, and deployment.</a:t>
            </a:r>
            <a:endParaRPr lang="en-IN" dirty="0"/>
          </a:p>
        </p:txBody>
      </p:sp>
    </p:spTree>
    <p:extLst>
      <p:ext uri="{BB962C8B-B14F-4D97-AF65-F5344CB8AC3E}">
        <p14:creationId xmlns:p14="http://schemas.microsoft.com/office/powerpoint/2010/main" val="40573215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67959E-C30F-B901-48EB-B1C56DB11CB4}"/>
              </a:ext>
            </a:extLst>
          </p:cNvPr>
          <p:cNvSpPr>
            <a:spLocks noGrp="1"/>
          </p:cNvSpPr>
          <p:nvPr>
            <p:ph idx="1"/>
          </p:nvPr>
        </p:nvSpPr>
        <p:spPr>
          <a:xfrm>
            <a:off x="609600" y="328613"/>
            <a:ext cx="10972800" cy="5797551"/>
          </a:xfrm>
        </p:spPr>
        <p:txBody>
          <a:bodyPr/>
          <a:lstStyle/>
          <a:p>
            <a:endParaRPr lang="en-IN" dirty="0"/>
          </a:p>
        </p:txBody>
      </p:sp>
      <p:graphicFrame>
        <p:nvGraphicFramePr>
          <p:cNvPr id="4" name="Object 3">
            <a:extLst>
              <a:ext uri="{FF2B5EF4-FFF2-40B4-BE49-F238E27FC236}">
                <a16:creationId xmlns:a16="http://schemas.microsoft.com/office/drawing/2014/main" id="{99423421-0F02-D773-B5F9-B4B0AB391104}"/>
              </a:ext>
            </a:extLst>
          </p:cNvPr>
          <p:cNvGraphicFramePr>
            <a:graphicFrameLocks noChangeAspect="1"/>
          </p:cNvGraphicFramePr>
          <p:nvPr>
            <p:extLst>
              <p:ext uri="{D42A27DB-BD31-4B8C-83A1-F6EECF244321}">
                <p14:modId xmlns:p14="http://schemas.microsoft.com/office/powerpoint/2010/main" val="2172181810"/>
              </p:ext>
            </p:extLst>
          </p:nvPr>
        </p:nvGraphicFramePr>
        <p:xfrm>
          <a:off x="1457325" y="528638"/>
          <a:ext cx="9586913" cy="5029200"/>
        </p:xfrm>
        <a:graphic>
          <a:graphicData uri="http://schemas.openxmlformats.org/presentationml/2006/ole">
            <mc:AlternateContent xmlns:mc="http://schemas.openxmlformats.org/markup-compatibility/2006">
              <mc:Choice xmlns:v="urn:schemas-microsoft-com:vml" Requires="v">
                <p:oleObj name="Bitmap Image" r:id="rId2" imgW="5867280" imgH="2924280" progId="PBrush">
                  <p:embed/>
                </p:oleObj>
              </mc:Choice>
              <mc:Fallback>
                <p:oleObj name="Bitmap Image" r:id="rId2" imgW="5867280" imgH="2924280" progId="PBrush">
                  <p:embed/>
                  <p:pic>
                    <p:nvPicPr>
                      <p:cNvPr id="0" name=""/>
                      <p:cNvPicPr/>
                      <p:nvPr/>
                    </p:nvPicPr>
                    <p:blipFill>
                      <a:blip r:embed="rId3"/>
                      <a:stretch>
                        <a:fillRect/>
                      </a:stretch>
                    </p:blipFill>
                    <p:spPr>
                      <a:xfrm>
                        <a:off x="1457325" y="528638"/>
                        <a:ext cx="9586913" cy="5029200"/>
                      </a:xfrm>
                      <a:prstGeom prst="rect">
                        <a:avLst/>
                      </a:prstGeom>
                    </p:spPr>
                  </p:pic>
                </p:oleObj>
              </mc:Fallback>
            </mc:AlternateContent>
          </a:graphicData>
        </a:graphic>
      </p:graphicFrame>
    </p:spTree>
    <p:extLst>
      <p:ext uri="{BB962C8B-B14F-4D97-AF65-F5344CB8AC3E}">
        <p14:creationId xmlns:p14="http://schemas.microsoft.com/office/powerpoint/2010/main" val="31773345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EB2669-6339-66FA-7ED7-6D86A6E52CAF}"/>
              </a:ext>
            </a:extLst>
          </p:cNvPr>
          <p:cNvSpPr>
            <a:spLocks noGrp="1"/>
          </p:cNvSpPr>
          <p:nvPr>
            <p:ph idx="1"/>
          </p:nvPr>
        </p:nvSpPr>
        <p:spPr>
          <a:xfrm>
            <a:off x="609600" y="314325"/>
            <a:ext cx="10972800" cy="5811839"/>
          </a:xfrm>
        </p:spPr>
        <p:txBody>
          <a:bodyPr/>
          <a:lstStyle/>
          <a:p>
            <a:pPr marL="0" indent="0">
              <a:buNone/>
            </a:pPr>
            <a:r>
              <a:rPr lang="en-IN" dirty="0"/>
              <a:t>THE MANAGEMENT SET:</a:t>
            </a:r>
          </a:p>
          <a:p>
            <a:r>
              <a:rPr lang="en-US" dirty="0"/>
              <a:t> The management set captures the artifacts associated with process planning and execution.</a:t>
            </a:r>
          </a:p>
          <a:p>
            <a:r>
              <a:rPr lang="en-US" dirty="0"/>
              <a:t> These artifacts use ad hoc notations, including text, graphics, or whatever representation is required to capture the "contracts" among project personnel (project management, architects, developers, testers, marketers, administrators), among stakeholders (funding authority, user, software project manager, organization manager, regulatory agency), and between project personnel and stakeholders.</a:t>
            </a:r>
          </a:p>
          <a:p>
            <a:endParaRPr lang="en-IN" dirty="0"/>
          </a:p>
        </p:txBody>
      </p:sp>
    </p:spTree>
    <p:extLst>
      <p:ext uri="{BB962C8B-B14F-4D97-AF65-F5344CB8AC3E}">
        <p14:creationId xmlns:p14="http://schemas.microsoft.com/office/powerpoint/2010/main" val="26891264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6D3966-710D-DED7-A744-3E27F5A5E5E3}"/>
              </a:ext>
            </a:extLst>
          </p:cNvPr>
          <p:cNvSpPr>
            <a:spLocks noGrp="1"/>
          </p:cNvSpPr>
          <p:nvPr>
            <p:ph idx="1"/>
          </p:nvPr>
        </p:nvSpPr>
        <p:spPr>
          <a:xfrm>
            <a:off x="242888" y="142877"/>
            <a:ext cx="11701462" cy="5940426"/>
          </a:xfrm>
        </p:spPr>
        <p:txBody>
          <a:bodyPr/>
          <a:lstStyle/>
          <a:p>
            <a:pPr marL="0" indent="0">
              <a:buNone/>
            </a:pPr>
            <a:r>
              <a:rPr lang="en-US" dirty="0"/>
              <a:t> THE ENGINEERING SETS:</a:t>
            </a:r>
          </a:p>
          <a:p>
            <a:pPr marL="0" indent="0">
              <a:buNone/>
            </a:pPr>
            <a:r>
              <a:rPr lang="en-US" dirty="0"/>
              <a:t>                                  The engineering sets consist of the requirements set, the design set, the implementation set, and the deployment set.</a:t>
            </a:r>
          </a:p>
          <a:p>
            <a:pPr marL="0" indent="0">
              <a:buNone/>
            </a:pPr>
            <a:r>
              <a:rPr lang="en-US" dirty="0"/>
              <a:t> </a:t>
            </a:r>
            <a:r>
              <a:rPr lang="en-US" b="1" dirty="0"/>
              <a:t>Requirements Set</a:t>
            </a:r>
            <a:r>
              <a:rPr lang="en-US" dirty="0"/>
              <a:t>: Requirements artifacts are evaluated, assessed, and measured through a combination of the following:</a:t>
            </a:r>
          </a:p>
          <a:p>
            <a:r>
              <a:rPr lang="en-US" dirty="0"/>
              <a:t> Analysis of consistency with the release specifications of the management set. </a:t>
            </a:r>
          </a:p>
          <a:p>
            <a:r>
              <a:rPr lang="en-US" dirty="0"/>
              <a:t> Analysis of consistency between the vision and the requirements models.</a:t>
            </a:r>
          </a:p>
          <a:p>
            <a:r>
              <a:rPr lang="en-US" dirty="0"/>
              <a:t> Mapping against the design, implementation, and deployment sets to evaluate the consistency and completeness.</a:t>
            </a:r>
            <a:endParaRPr lang="en-IN" dirty="0"/>
          </a:p>
        </p:txBody>
      </p:sp>
    </p:spTree>
    <p:extLst>
      <p:ext uri="{BB962C8B-B14F-4D97-AF65-F5344CB8AC3E}">
        <p14:creationId xmlns:p14="http://schemas.microsoft.com/office/powerpoint/2010/main" val="34344808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9C4D73-B0BE-39D9-F2FD-AB4271720116}"/>
              </a:ext>
            </a:extLst>
          </p:cNvPr>
          <p:cNvSpPr>
            <a:spLocks noGrp="1"/>
          </p:cNvSpPr>
          <p:nvPr>
            <p:ph idx="1"/>
          </p:nvPr>
        </p:nvSpPr>
        <p:spPr>
          <a:xfrm>
            <a:off x="228600" y="171451"/>
            <a:ext cx="11672888" cy="5954714"/>
          </a:xfrm>
        </p:spPr>
        <p:txBody>
          <a:bodyPr/>
          <a:lstStyle/>
          <a:p>
            <a:pPr marL="0" indent="0">
              <a:buNone/>
            </a:pPr>
            <a:r>
              <a:rPr lang="en-US" b="1" dirty="0"/>
              <a:t>The design set </a:t>
            </a:r>
            <a:r>
              <a:rPr lang="en-US" dirty="0"/>
              <a:t>is evaluated, assessed, and measured through a combination of the following: </a:t>
            </a:r>
          </a:p>
          <a:p>
            <a:r>
              <a:rPr lang="en-US" dirty="0"/>
              <a:t> Analysis of the internal consistency and quality of the design model </a:t>
            </a:r>
          </a:p>
          <a:p>
            <a:r>
              <a:rPr lang="en-US" dirty="0"/>
              <a:t> Analysis of consistency with the requirements models. </a:t>
            </a:r>
          </a:p>
          <a:p>
            <a:r>
              <a:rPr lang="en-US" dirty="0"/>
              <a:t>Translation into implementation and deployment sets and notations to evaluate the consistency and completeness.</a:t>
            </a:r>
          </a:p>
          <a:p>
            <a:r>
              <a:rPr lang="en-US" dirty="0"/>
              <a:t> Analysis of changes between the current version of the design model and previous versions </a:t>
            </a:r>
          </a:p>
          <a:p>
            <a:pPr marL="0" indent="0">
              <a:buNone/>
            </a:pPr>
            <a:endParaRPr lang="en-IN" dirty="0"/>
          </a:p>
        </p:txBody>
      </p:sp>
    </p:spTree>
    <p:extLst>
      <p:ext uri="{BB962C8B-B14F-4D97-AF65-F5344CB8AC3E}">
        <p14:creationId xmlns:p14="http://schemas.microsoft.com/office/powerpoint/2010/main" val="12969659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DB616C-D2B5-5176-4C0B-50E899961012}"/>
              </a:ext>
            </a:extLst>
          </p:cNvPr>
          <p:cNvSpPr>
            <a:spLocks noGrp="1"/>
          </p:cNvSpPr>
          <p:nvPr>
            <p:ph idx="1"/>
          </p:nvPr>
        </p:nvSpPr>
        <p:spPr>
          <a:xfrm>
            <a:off x="242887" y="157163"/>
            <a:ext cx="11787187" cy="5757862"/>
          </a:xfrm>
        </p:spPr>
        <p:txBody>
          <a:bodyPr/>
          <a:lstStyle/>
          <a:p>
            <a:pPr marL="0" indent="0">
              <a:buNone/>
            </a:pPr>
            <a:r>
              <a:rPr lang="en-US" dirty="0"/>
              <a:t>Implementation set: </a:t>
            </a:r>
          </a:p>
          <a:p>
            <a:r>
              <a:rPr lang="en-US" dirty="0"/>
              <a:t>The implementation set includes source code  that represents the  implementations of components. </a:t>
            </a:r>
          </a:p>
          <a:p>
            <a:r>
              <a:rPr lang="en-US" dirty="0"/>
              <a:t>Analysis of consistency with the design models.</a:t>
            </a:r>
          </a:p>
          <a:p>
            <a:r>
              <a:rPr lang="en-US" dirty="0"/>
              <a:t> Translation into deployment set notations  to evaluate the consistency and completeness among artifact sets. </a:t>
            </a:r>
          </a:p>
          <a:p>
            <a:r>
              <a:rPr lang="en-US" dirty="0"/>
              <a:t> Assessment of component source or executable files against relevant evaluation criteria through inspection, analysis, demonstration, or testing.</a:t>
            </a:r>
          </a:p>
        </p:txBody>
      </p:sp>
    </p:spTree>
    <p:extLst>
      <p:ext uri="{BB962C8B-B14F-4D97-AF65-F5344CB8AC3E}">
        <p14:creationId xmlns:p14="http://schemas.microsoft.com/office/powerpoint/2010/main" val="2223344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476AC9-40A5-4AF9-1190-59F3AE136A2F}"/>
              </a:ext>
            </a:extLst>
          </p:cNvPr>
          <p:cNvSpPr>
            <a:spLocks noGrp="1"/>
          </p:cNvSpPr>
          <p:nvPr>
            <p:ph idx="1"/>
          </p:nvPr>
        </p:nvSpPr>
        <p:spPr>
          <a:xfrm>
            <a:off x="609600" y="171451"/>
            <a:ext cx="10972800" cy="5800724"/>
          </a:xfrm>
        </p:spPr>
        <p:txBody>
          <a:bodyPr/>
          <a:lstStyle/>
          <a:p>
            <a:pPr marL="0" indent="0">
              <a:buNone/>
            </a:pPr>
            <a:r>
              <a:rPr lang="en-US" dirty="0"/>
              <a:t>              Before you try to solve a problem, be sure to explore all the alternatives and don't be blinded by the obvious solution. </a:t>
            </a:r>
          </a:p>
          <a:p>
            <a:r>
              <a:rPr kumimoji="0" lang="en-US" sz="2800" b="0" i="0" u="none" strike="noStrike" kern="1200" cap="none" spc="0" normalizeH="0" baseline="0" noProof="0" dirty="0">
                <a:ln>
                  <a:noFill/>
                </a:ln>
                <a:solidFill>
                  <a:prstClr val="black"/>
                </a:solidFill>
                <a:effectLst/>
                <a:uLnTx/>
                <a:uFillTx/>
                <a:latin typeface="Calibri"/>
                <a:ea typeface="+mn-ea"/>
                <a:cs typeface="+mn-cs"/>
              </a:rPr>
              <a:t>Evaluate design alternatives: After the requirements are agreed upon, you must examine a variety of architectures and algorithms. </a:t>
            </a:r>
          </a:p>
          <a:p>
            <a:r>
              <a:rPr lang="en-US" dirty="0"/>
              <a:t>Use an appropriate process model: Each project must select a process that makes the most sense for that project on the basis of corporate culture, willingness to take risks, application areas, and the extent to which requirements are well understood. </a:t>
            </a:r>
          </a:p>
          <a:p>
            <a:r>
              <a:rPr lang="en-US" dirty="0"/>
              <a:t>Use different languages for different phases: Our industry's eternal thirst for simple solutions to complex problems has driven many to declare that the best development method is one that uses the same notation throughout the life cycle. </a:t>
            </a:r>
            <a:endParaRPr lang="en-IN" dirty="0"/>
          </a:p>
        </p:txBody>
      </p:sp>
    </p:spTree>
    <p:extLst>
      <p:ext uri="{BB962C8B-B14F-4D97-AF65-F5344CB8AC3E}">
        <p14:creationId xmlns:p14="http://schemas.microsoft.com/office/powerpoint/2010/main" val="12653328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818F67B-F3E3-8A11-6A37-27707FCB5309}"/>
              </a:ext>
            </a:extLst>
          </p:cNvPr>
          <p:cNvSpPr>
            <a:spLocks noGrp="1"/>
          </p:cNvSpPr>
          <p:nvPr>
            <p:ph idx="1"/>
          </p:nvPr>
        </p:nvSpPr>
        <p:spPr>
          <a:xfrm>
            <a:off x="200026" y="157163"/>
            <a:ext cx="11615738" cy="5843587"/>
          </a:xfrm>
        </p:spPr>
        <p:txBody>
          <a:bodyPr/>
          <a:lstStyle/>
          <a:p>
            <a:pPr marL="0" indent="0">
              <a:buNone/>
            </a:pPr>
            <a:r>
              <a:rPr lang="en-US" dirty="0"/>
              <a:t>Deployment Set:</a:t>
            </a:r>
          </a:p>
          <a:p>
            <a:pPr marL="0" indent="0">
              <a:buNone/>
            </a:pPr>
            <a:r>
              <a:rPr lang="en-US" dirty="0"/>
              <a:t>The deployment set includes user deliverables and machine language notations, executable software, and the build scripts, installation scripts, and executable target specific data necessary to use the product in its target environment.</a:t>
            </a:r>
          </a:p>
          <a:p>
            <a:r>
              <a:rPr lang="en-US" dirty="0"/>
              <a:t> Deployment sets are evaluated, assessed, and measured through a combination of the following: </a:t>
            </a:r>
          </a:p>
          <a:p>
            <a:r>
              <a:rPr lang="en-US" dirty="0"/>
              <a:t> Testing against the usage scenarios and quality attributes defined in the requirements set.</a:t>
            </a:r>
          </a:p>
        </p:txBody>
      </p:sp>
    </p:spTree>
    <p:extLst>
      <p:ext uri="{BB962C8B-B14F-4D97-AF65-F5344CB8AC3E}">
        <p14:creationId xmlns:p14="http://schemas.microsoft.com/office/powerpoint/2010/main" val="37573996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AE96-B347-D475-D7C7-50C8285F68A4}"/>
              </a:ext>
            </a:extLst>
          </p:cNvPr>
          <p:cNvSpPr>
            <a:spLocks noGrp="1"/>
          </p:cNvSpPr>
          <p:nvPr>
            <p:ph type="title"/>
          </p:nvPr>
        </p:nvSpPr>
        <p:spPr>
          <a:xfrm>
            <a:off x="609600" y="274638"/>
            <a:ext cx="10972800" cy="457198"/>
          </a:xfrm>
        </p:spPr>
        <p:txBody>
          <a:bodyPr/>
          <a:lstStyle/>
          <a:p>
            <a:r>
              <a:rPr lang="en-US" sz="3200" dirty="0"/>
              <a:t>ARTIFACT EVOLUTION OVER THE LIFE CYCLE</a:t>
            </a:r>
            <a:endParaRPr lang="en-IN" sz="3200" dirty="0"/>
          </a:p>
        </p:txBody>
      </p:sp>
      <p:sp>
        <p:nvSpPr>
          <p:cNvPr id="3" name="Content Placeholder 2">
            <a:extLst>
              <a:ext uri="{FF2B5EF4-FFF2-40B4-BE49-F238E27FC236}">
                <a16:creationId xmlns:a16="http://schemas.microsoft.com/office/drawing/2014/main" id="{E003E57F-E0EE-68D3-CC54-0920EDC3B089}"/>
              </a:ext>
            </a:extLst>
          </p:cNvPr>
          <p:cNvSpPr>
            <a:spLocks noGrp="1"/>
          </p:cNvSpPr>
          <p:nvPr>
            <p:ph idx="1"/>
          </p:nvPr>
        </p:nvSpPr>
        <p:spPr>
          <a:xfrm>
            <a:off x="609600" y="928688"/>
            <a:ext cx="10972800" cy="4929187"/>
          </a:xfrm>
        </p:spPr>
        <p:txBody>
          <a:bodyPr/>
          <a:lstStyle/>
          <a:p>
            <a:r>
              <a:rPr lang="en-US" dirty="0"/>
              <a:t>Each state of development represents a certain amount of precision in the final system description. </a:t>
            </a:r>
          </a:p>
          <a:p>
            <a:r>
              <a:rPr lang="en-US" dirty="0"/>
              <a:t>Early in the life cycle, precision is low and the representation is generally high.</a:t>
            </a:r>
          </a:p>
          <a:p>
            <a:r>
              <a:rPr lang="en-US" dirty="0"/>
              <a:t> Eventually, the precision of representation is high and everything is specified in full detail. </a:t>
            </a:r>
          </a:p>
          <a:p>
            <a:r>
              <a:rPr lang="en-US" dirty="0"/>
              <a:t>Each phase of development focuses on a particular artifact set</a:t>
            </a:r>
          </a:p>
          <a:p>
            <a:r>
              <a:rPr lang="en-US" dirty="0"/>
              <a:t> At the end of each phase, the overall system state will have progressed on all sets.</a:t>
            </a:r>
            <a:endParaRPr lang="en-IN" dirty="0"/>
          </a:p>
        </p:txBody>
      </p:sp>
    </p:spTree>
    <p:extLst>
      <p:ext uri="{BB962C8B-B14F-4D97-AF65-F5344CB8AC3E}">
        <p14:creationId xmlns:p14="http://schemas.microsoft.com/office/powerpoint/2010/main" val="11399080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494FA0-5490-CEAA-91E9-C09E4C495BFD}"/>
              </a:ext>
            </a:extLst>
          </p:cNvPr>
          <p:cNvSpPr>
            <a:spLocks noGrp="1"/>
          </p:cNvSpPr>
          <p:nvPr>
            <p:ph idx="1"/>
          </p:nvPr>
        </p:nvSpPr>
        <p:spPr>
          <a:xfrm>
            <a:off x="609600" y="171451"/>
            <a:ext cx="10972800" cy="5954714"/>
          </a:xfrm>
        </p:spPr>
        <p:txBody>
          <a:bodyPr/>
          <a:lstStyle/>
          <a:p>
            <a:endParaRPr lang="en-IN" dirty="0"/>
          </a:p>
        </p:txBody>
      </p:sp>
      <p:graphicFrame>
        <p:nvGraphicFramePr>
          <p:cNvPr id="4" name="Object 3">
            <a:extLst>
              <a:ext uri="{FF2B5EF4-FFF2-40B4-BE49-F238E27FC236}">
                <a16:creationId xmlns:a16="http://schemas.microsoft.com/office/drawing/2014/main" id="{0968EA82-38BE-0E47-E84C-64CC96082BEE}"/>
              </a:ext>
            </a:extLst>
          </p:cNvPr>
          <p:cNvGraphicFramePr>
            <a:graphicFrameLocks noChangeAspect="1"/>
          </p:cNvGraphicFramePr>
          <p:nvPr>
            <p:extLst>
              <p:ext uri="{D42A27DB-BD31-4B8C-83A1-F6EECF244321}">
                <p14:modId xmlns:p14="http://schemas.microsoft.com/office/powerpoint/2010/main" val="1144645485"/>
              </p:ext>
            </p:extLst>
          </p:nvPr>
        </p:nvGraphicFramePr>
        <p:xfrm>
          <a:off x="771526" y="357189"/>
          <a:ext cx="10810874" cy="5529262"/>
        </p:xfrm>
        <a:graphic>
          <a:graphicData uri="http://schemas.openxmlformats.org/presentationml/2006/ole">
            <mc:AlternateContent xmlns:mc="http://schemas.openxmlformats.org/markup-compatibility/2006">
              <mc:Choice xmlns:v="urn:schemas-microsoft-com:vml" Requires="v">
                <p:oleObj name="Bitmap Image" r:id="rId2" imgW="6838920" imgH="2619360" progId="PBrush">
                  <p:embed/>
                </p:oleObj>
              </mc:Choice>
              <mc:Fallback>
                <p:oleObj name="Bitmap Image" r:id="rId2" imgW="6838920" imgH="2619360" progId="PBrush">
                  <p:embed/>
                  <p:pic>
                    <p:nvPicPr>
                      <p:cNvPr id="0" name=""/>
                      <p:cNvPicPr/>
                      <p:nvPr/>
                    </p:nvPicPr>
                    <p:blipFill>
                      <a:blip r:embed="rId3"/>
                      <a:stretch>
                        <a:fillRect/>
                      </a:stretch>
                    </p:blipFill>
                    <p:spPr>
                      <a:xfrm>
                        <a:off x="771526" y="357189"/>
                        <a:ext cx="10810874" cy="5529262"/>
                      </a:xfrm>
                      <a:prstGeom prst="rect">
                        <a:avLst/>
                      </a:prstGeom>
                    </p:spPr>
                  </p:pic>
                </p:oleObj>
              </mc:Fallback>
            </mc:AlternateContent>
          </a:graphicData>
        </a:graphic>
      </p:graphicFrame>
    </p:spTree>
    <p:extLst>
      <p:ext uri="{BB962C8B-B14F-4D97-AF65-F5344CB8AC3E}">
        <p14:creationId xmlns:p14="http://schemas.microsoft.com/office/powerpoint/2010/main" val="35222739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8C3FD7-EFDE-9A37-76A8-2AE2C79985AD}"/>
              </a:ext>
            </a:extLst>
          </p:cNvPr>
          <p:cNvSpPr>
            <a:spLocks noGrp="1"/>
          </p:cNvSpPr>
          <p:nvPr>
            <p:ph idx="1"/>
          </p:nvPr>
        </p:nvSpPr>
        <p:spPr>
          <a:xfrm>
            <a:off x="609600" y="214313"/>
            <a:ext cx="10972800" cy="5911851"/>
          </a:xfrm>
        </p:spPr>
        <p:txBody>
          <a:bodyPr/>
          <a:lstStyle/>
          <a:p>
            <a:r>
              <a:rPr lang="en-US" dirty="0"/>
              <a:t>The inception phase focuses mainly on critical requirements usually with a secondary focus on an initial deployment view.</a:t>
            </a:r>
          </a:p>
          <a:p>
            <a:r>
              <a:rPr lang="en-US" dirty="0"/>
              <a:t> During the elaboration phase, there is much greater depth in requirements, much more breadth in the design set, and further work on implementation and deployment issues.</a:t>
            </a:r>
          </a:p>
          <a:p>
            <a:r>
              <a:rPr lang="en-US" dirty="0"/>
              <a:t> The main focus of the construction phase is design and implementation.</a:t>
            </a:r>
          </a:p>
          <a:p>
            <a:r>
              <a:rPr lang="en-US" dirty="0"/>
              <a:t> The main focus of the transition phase is on achieving consistency and completeness of the deployment set in the context of the other sets.</a:t>
            </a:r>
            <a:endParaRPr lang="en-IN" dirty="0"/>
          </a:p>
        </p:txBody>
      </p:sp>
    </p:spTree>
    <p:extLst>
      <p:ext uri="{BB962C8B-B14F-4D97-AF65-F5344CB8AC3E}">
        <p14:creationId xmlns:p14="http://schemas.microsoft.com/office/powerpoint/2010/main" val="12118343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1BC6E-9AEE-4EC6-8589-E8CC9E51EAE8}"/>
              </a:ext>
            </a:extLst>
          </p:cNvPr>
          <p:cNvSpPr>
            <a:spLocks noGrp="1"/>
          </p:cNvSpPr>
          <p:nvPr>
            <p:ph type="title"/>
          </p:nvPr>
        </p:nvSpPr>
        <p:spPr>
          <a:xfrm>
            <a:off x="609600" y="274638"/>
            <a:ext cx="10972800" cy="457198"/>
          </a:xfrm>
        </p:spPr>
        <p:txBody>
          <a:bodyPr/>
          <a:lstStyle/>
          <a:p>
            <a:r>
              <a:rPr lang="en-IN" sz="2800" dirty="0"/>
              <a:t>TEST ARTIFACTS </a:t>
            </a:r>
          </a:p>
        </p:txBody>
      </p:sp>
      <p:sp>
        <p:nvSpPr>
          <p:cNvPr id="3" name="Content Placeholder 2">
            <a:extLst>
              <a:ext uri="{FF2B5EF4-FFF2-40B4-BE49-F238E27FC236}">
                <a16:creationId xmlns:a16="http://schemas.microsoft.com/office/drawing/2014/main" id="{D22A8B06-C05A-B6D1-BB1F-7C4B327ED42B}"/>
              </a:ext>
            </a:extLst>
          </p:cNvPr>
          <p:cNvSpPr>
            <a:spLocks noGrp="1"/>
          </p:cNvSpPr>
          <p:nvPr>
            <p:ph idx="1"/>
          </p:nvPr>
        </p:nvSpPr>
        <p:spPr>
          <a:xfrm>
            <a:off x="609600" y="731837"/>
            <a:ext cx="10972800" cy="5394328"/>
          </a:xfrm>
        </p:spPr>
        <p:txBody>
          <a:bodyPr/>
          <a:lstStyle/>
          <a:p>
            <a:r>
              <a:rPr lang="en-US" dirty="0"/>
              <a:t>The test artifacts must be developed concurrently with the product from inception through deployment. </a:t>
            </a:r>
          </a:p>
          <a:p>
            <a:r>
              <a:rPr lang="en-US" dirty="0"/>
              <a:t>Thus, testing is a full-life-cycle activity, not a late life-cycle activity. </a:t>
            </a:r>
          </a:p>
          <a:p>
            <a:r>
              <a:rPr lang="en-US" dirty="0"/>
              <a:t>The test artifacts are communicated, engineered, and developed within the same artifact sets as the developed product. </a:t>
            </a:r>
          </a:p>
          <a:p>
            <a:r>
              <a:rPr lang="en-US" dirty="0"/>
              <a:t>The test artifacts are documented in the same way that the product is documented.</a:t>
            </a:r>
          </a:p>
          <a:p>
            <a:r>
              <a:rPr lang="en-US" dirty="0"/>
              <a:t> Developers of the test artifacts use the same tools, techniques, and training as the software engineers developing the product. </a:t>
            </a:r>
          </a:p>
        </p:txBody>
      </p:sp>
    </p:spTree>
    <p:extLst>
      <p:ext uri="{BB962C8B-B14F-4D97-AF65-F5344CB8AC3E}">
        <p14:creationId xmlns:p14="http://schemas.microsoft.com/office/powerpoint/2010/main" val="24387941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D1A4DB-9A32-7733-2BBA-D5B34115598B}"/>
              </a:ext>
            </a:extLst>
          </p:cNvPr>
          <p:cNvSpPr>
            <a:spLocks noGrp="1"/>
          </p:cNvSpPr>
          <p:nvPr>
            <p:ph idx="1"/>
          </p:nvPr>
        </p:nvSpPr>
        <p:spPr>
          <a:xfrm>
            <a:off x="609600" y="128589"/>
            <a:ext cx="10972800" cy="5997576"/>
          </a:xfrm>
        </p:spPr>
        <p:txBody>
          <a:bodyPr/>
          <a:lstStyle/>
          <a:p>
            <a:pPr marL="0" indent="0">
              <a:buNone/>
            </a:pPr>
            <a:r>
              <a:rPr lang="en-US" sz="2400" dirty="0">
                <a:latin typeface="Times New Roman" panose="02020603050405020304" pitchFamily="18" charset="0"/>
                <a:cs typeface="Times New Roman" panose="02020603050405020304" pitchFamily="18" charset="0"/>
              </a:rPr>
              <a:t>MANAGEMENT ARTIFACTS:</a:t>
            </a:r>
          </a:p>
          <a:p>
            <a:r>
              <a:rPr lang="en-US" dirty="0"/>
              <a:t> </a:t>
            </a:r>
            <a:r>
              <a:rPr lang="en-US" sz="2400" dirty="0">
                <a:latin typeface="Times New Roman" panose="02020603050405020304" pitchFamily="18" charset="0"/>
                <a:cs typeface="Times New Roman" panose="02020603050405020304" pitchFamily="18" charset="0"/>
              </a:rPr>
              <a:t>The management set includes several artifacts that capture intermediate results and  information necessary to document the product, maintain the product, improve the product, and improve the process.</a:t>
            </a: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Business Case</a:t>
            </a:r>
            <a:r>
              <a:rPr lang="en-US" sz="2400" dirty="0">
                <a:latin typeface="Times New Roman" panose="02020603050405020304" pitchFamily="18" charset="0"/>
                <a:cs typeface="Times New Roman" panose="02020603050405020304" pitchFamily="18" charset="0"/>
              </a:rPr>
              <a:t>: The business case artifact provides all the information necessary to determine whether the project is worth investing in. </a:t>
            </a:r>
          </a:p>
          <a:p>
            <a:r>
              <a:rPr lang="en-US" sz="2400" b="1" dirty="0">
                <a:latin typeface="Times New Roman" panose="02020603050405020304" pitchFamily="18" charset="0"/>
                <a:cs typeface="Times New Roman" panose="02020603050405020304" pitchFamily="18" charset="0"/>
              </a:rPr>
              <a:t>Software Development Plan</a:t>
            </a:r>
            <a:r>
              <a:rPr lang="en-US" sz="2400" dirty="0">
                <a:latin typeface="Times New Roman" panose="02020603050405020304" pitchFamily="18" charset="0"/>
                <a:cs typeface="Times New Roman" panose="02020603050405020304" pitchFamily="18" charset="0"/>
              </a:rPr>
              <a:t>: The software development plan (SDP) elaborates the process framework into a fully detailed plan. Two indications of a useful SDP are periodic updating  and understanding and acceptance by managers and practitioners alike.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46015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E143E8-FF14-E2F4-ECEC-65677C5274A4}"/>
              </a:ext>
            </a:extLst>
          </p:cNvPr>
          <p:cNvSpPr>
            <a:spLocks noGrp="1"/>
          </p:cNvSpPr>
          <p:nvPr>
            <p:ph idx="1"/>
          </p:nvPr>
        </p:nvSpPr>
        <p:spPr>
          <a:xfrm>
            <a:off x="609600" y="642938"/>
            <a:ext cx="10972800" cy="5483226"/>
          </a:xfrm>
        </p:spPr>
        <p:txBody>
          <a:bodyPr/>
          <a:lstStyle/>
          <a:p>
            <a:pPr marL="0" indent="0">
              <a:buNone/>
            </a:pPr>
            <a:r>
              <a:rPr lang="en-US" sz="2400" b="1" dirty="0">
                <a:latin typeface="Times New Roman" panose="02020603050405020304" pitchFamily="18" charset="0"/>
                <a:cs typeface="Times New Roman" panose="02020603050405020304" pitchFamily="18" charset="0"/>
              </a:rPr>
              <a:t>Work Breakdown Structure</a:t>
            </a:r>
            <a:r>
              <a:rPr lang="en-US" sz="2400" dirty="0">
                <a:latin typeface="Times New Roman" panose="02020603050405020304" pitchFamily="18" charset="0"/>
                <a:cs typeface="Times New Roman" panose="02020603050405020304" pitchFamily="18" charset="0"/>
              </a:rPr>
              <a:t>: Work breakdown structure (WBS) is the vehicle for budgeting and collecting costs. To monitor and control a project's financial performance, the software project manager must have insight into project costs and how they are expended. </a:t>
            </a:r>
          </a:p>
          <a:p>
            <a:pPr marL="0" indent="0">
              <a:buNone/>
            </a:pPr>
            <a:r>
              <a:rPr lang="en-US" sz="2400" b="1" dirty="0">
                <a:latin typeface="Times New Roman" panose="02020603050405020304" pitchFamily="18" charset="0"/>
                <a:cs typeface="Times New Roman" panose="02020603050405020304" pitchFamily="18" charset="0"/>
              </a:rPr>
              <a:t>Software Change Order Database: </a:t>
            </a:r>
            <a:r>
              <a:rPr lang="en-US" sz="2400" dirty="0">
                <a:latin typeface="Times New Roman" panose="02020603050405020304" pitchFamily="18" charset="0"/>
                <a:cs typeface="Times New Roman" panose="02020603050405020304" pitchFamily="18" charset="0"/>
              </a:rPr>
              <a:t>Managing change is one of the fundamental primitives of an iterative development process. With greater change freedom, a project can iterate more productively. </a:t>
            </a:r>
          </a:p>
          <a:p>
            <a:r>
              <a:rPr lang="en-US" sz="2400" dirty="0">
                <a:latin typeface="Times New Roman" panose="02020603050405020304" pitchFamily="18" charset="0"/>
                <a:cs typeface="Times New Roman" panose="02020603050405020304" pitchFamily="18" charset="0"/>
              </a:rPr>
              <a:t>This flexibility increases the content, quality, and number of iterations that a project can achieve within a given schedule. </a:t>
            </a:r>
          </a:p>
        </p:txBody>
      </p:sp>
    </p:spTree>
    <p:extLst>
      <p:ext uri="{BB962C8B-B14F-4D97-AF65-F5344CB8AC3E}">
        <p14:creationId xmlns:p14="http://schemas.microsoft.com/office/powerpoint/2010/main" val="37959195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F6168C-3C09-5D53-3812-888E04C761F3}"/>
              </a:ext>
            </a:extLst>
          </p:cNvPr>
          <p:cNvSpPr>
            <a:spLocks noGrp="1"/>
          </p:cNvSpPr>
          <p:nvPr>
            <p:ph idx="1"/>
          </p:nvPr>
        </p:nvSpPr>
        <p:spPr>
          <a:xfrm>
            <a:off x="609600" y="228601"/>
            <a:ext cx="10972800" cy="5897564"/>
          </a:xfrm>
        </p:spPr>
        <p:txBody>
          <a:bodyPr/>
          <a:lstStyle/>
          <a:p>
            <a:pPr marL="0" indent="0">
              <a:buNone/>
            </a:pPr>
            <a:r>
              <a:rPr lang="en-US" b="1" dirty="0"/>
              <a:t>Release Specifications</a:t>
            </a:r>
            <a:r>
              <a:rPr lang="en-US" dirty="0"/>
              <a:t>:</a:t>
            </a:r>
          </a:p>
          <a:p>
            <a:pPr marL="0" indent="0">
              <a:buNone/>
            </a:pPr>
            <a:r>
              <a:rPr lang="en-US" dirty="0"/>
              <a:t>                        The scope, plan, and objective evaluation criteria for each baseline release are derived from the vision statement as well as many other sources.</a:t>
            </a:r>
          </a:p>
          <a:p>
            <a:pPr marL="0" indent="0">
              <a:buNone/>
            </a:pPr>
            <a:r>
              <a:rPr lang="en-US" b="1" dirty="0"/>
              <a:t>Release Descriptions</a:t>
            </a:r>
            <a:r>
              <a:rPr lang="en-US" dirty="0"/>
              <a:t>: </a:t>
            </a:r>
            <a:br>
              <a:rPr lang="en-US" dirty="0"/>
            </a:br>
            <a:r>
              <a:rPr lang="en-US" dirty="0"/>
              <a:t>                      Release description documents describe the results of each release, including performance against each of the evaluation criteria in the corresponding release specification. </a:t>
            </a:r>
          </a:p>
        </p:txBody>
      </p:sp>
    </p:spTree>
    <p:extLst>
      <p:ext uri="{BB962C8B-B14F-4D97-AF65-F5344CB8AC3E}">
        <p14:creationId xmlns:p14="http://schemas.microsoft.com/office/powerpoint/2010/main" val="20783271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3BE9BF-5D99-9B81-901C-22DEDF018202}"/>
              </a:ext>
            </a:extLst>
          </p:cNvPr>
          <p:cNvSpPr>
            <a:spLocks noGrp="1"/>
          </p:cNvSpPr>
          <p:nvPr>
            <p:ph idx="1"/>
          </p:nvPr>
        </p:nvSpPr>
        <p:spPr>
          <a:xfrm>
            <a:off x="609600" y="285751"/>
            <a:ext cx="10972800" cy="5840414"/>
          </a:xfrm>
        </p:spPr>
        <p:txBody>
          <a:bodyPr/>
          <a:lstStyle/>
          <a:p>
            <a:pPr marL="0" indent="0">
              <a:buNone/>
            </a:pPr>
            <a:r>
              <a:rPr lang="en-US" sz="2400" b="1" dirty="0">
                <a:latin typeface="Times New Roman" panose="02020603050405020304" pitchFamily="18" charset="0"/>
                <a:cs typeface="Times New Roman" panose="02020603050405020304" pitchFamily="18" charset="0"/>
              </a:rPr>
              <a:t>Status Assessments</a:t>
            </a:r>
            <a:r>
              <a:rPr lang="en-US" dirty="0"/>
              <a:t>:</a:t>
            </a:r>
          </a:p>
          <a:p>
            <a:r>
              <a:rPr lang="en-US" dirty="0"/>
              <a:t>Status assessments provide periodic snapshots of project health and status, including the software project manager's risk assessment, quality indicators, and management indicators. </a:t>
            </a:r>
          </a:p>
          <a:p>
            <a:pPr marL="0" indent="0">
              <a:buNone/>
            </a:pPr>
            <a:endParaRPr lang="en-IN" dirty="0"/>
          </a:p>
        </p:txBody>
      </p:sp>
    </p:spTree>
    <p:extLst>
      <p:ext uri="{BB962C8B-B14F-4D97-AF65-F5344CB8AC3E}">
        <p14:creationId xmlns:p14="http://schemas.microsoft.com/office/powerpoint/2010/main" val="16355209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D568CDB-D5E7-0848-617B-6AE7454616D2}"/>
              </a:ext>
            </a:extLst>
          </p:cNvPr>
          <p:cNvSpPr>
            <a:spLocks noGrp="1"/>
          </p:cNvSpPr>
          <p:nvPr>
            <p:ph idx="1"/>
          </p:nvPr>
        </p:nvSpPr>
        <p:spPr>
          <a:xfrm>
            <a:off x="285750" y="142875"/>
            <a:ext cx="11715750" cy="5983288"/>
          </a:xfrm>
        </p:spPr>
        <p:txBody>
          <a:bodyPr/>
          <a:lstStyle/>
          <a:p>
            <a:pPr marL="0" indent="0">
              <a:buNone/>
            </a:pPr>
            <a:r>
              <a:rPr lang="en-US" sz="2400" b="1" dirty="0">
                <a:latin typeface="Times New Roman" panose="02020603050405020304" pitchFamily="18" charset="0"/>
                <a:cs typeface="Times New Roman" panose="02020603050405020304" pitchFamily="18" charset="0"/>
              </a:rPr>
              <a:t>ENGINEERING ARTIFACTS:</a:t>
            </a:r>
          </a:p>
          <a:p>
            <a:r>
              <a:rPr lang="en-US" sz="2400" dirty="0">
                <a:latin typeface="Times New Roman" panose="02020603050405020304" pitchFamily="18" charset="0"/>
                <a:cs typeface="Times New Roman" panose="02020603050405020304" pitchFamily="18" charset="0"/>
              </a:rPr>
              <a:t> Most of the engineering artifacts are captured in rigorous engineering notations such as UML, programming languages, or executable machine codes.</a:t>
            </a:r>
          </a:p>
          <a:p>
            <a:r>
              <a:rPr lang="en-US" sz="2400" dirty="0">
                <a:latin typeface="Times New Roman" panose="02020603050405020304" pitchFamily="18" charset="0"/>
                <a:cs typeface="Times New Roman" panose="02020603050405020304" pitchFamily="18" charset="0"/>
              </a:rPr>
              <a:t> Three engineering artifacts are explicitly intended for more general review, and they deserve further elaboration.</a:t>
            </a:r>
          </a:p>
          <a:p>
            <a:pPr marL="0" indent="0">
              <a:buNone/>
            </a:pPr>
            <a:r>
              <a:rPr lang="en-US" sz="2400" b="1" dirty="0">
                <a:latin typeface="Times New Roman" panose="02020603050405020304" pitchFamily="18" charset="0"/>
                <a:cs typeface="Times New Roman" panose="02020603050405020304" pitchFamily="18" charset="0"/>
              </a:rPr>
              <a:t>Vision Document:</a:t>
            </a:r>
          </a:p>
          <a:p>
            <a:r>
              <a:rPr lang="en-US" sz="2400" dirty="0">
                <a:latin typeface="Times New Roman" panose="02020603050405020304" pitchFamily="18" charset="0"/>
                <a:cs typeface="Times New Roman" panose="02020603050405020304" pitchFamily="18" charset="0"/>
              </a:rPr>
              <a:t>The vision document provides a complete vision for the software system under development and supports the contract between the funding authority and the development organization.</a:t>
            </a:r>
          </a:p>
          <a:p>
            <a:r>
              <a:rPr lang="en-US" sz="2400" dirty="0">
                <a:latin typeface="Times New Roman" panose="02020603050405020304" pitchFamily="18" charset="0"/>
                <a:cs typeface="Times New Roman" panose="02020603050405020304" pitchFamily="18" charset="0"/>
              </a:rPr>
              <a:t> A project vision is meant to be changeable as understanding evolves of the requirements, architecture, plans, and technology. </a:t>
            </a:r>
          </a:p>
          <a:p>
            <a:r>
              <a:rPr lang="en-US" sz="2400" dirty="0">
                <a:latin typeface="Times New Roman" panose="02020603050405020304" pitchFamily="18" charset="0"/>
                <a:cs typeface="Times New Roman" panose="02020603050405020304" pitchFamily="18" charset="0"/>
              </a:rPr>
              <a:t>A good vision document should change slowly.</a:t>
            </a:r>
          </a:p>
        </p:txBody>
      </p:sp>
    </p:spTree>
    <p:extLst>
      <p:ext uri="{BB962C8B-B14F-4D97-AF65-F5344CB8AC3E}">
        <p14:creationId xmlns:p14="http://schemas.microsoft.com/office/powerpoint/2010/main" val="452994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890837-9F27-43DD-287B-1D1FBA1368B1}"/>
              </a:ext>
            </a:extLst>
          </p:cNvPr>
          <p:cNvSpPr>
            <a:spLocks noGrp="1"/>
          </p:cNvSpPr>
          <p:nvPr>
            <p:ph idx="1"/>
          </p:nvPr>
        </p:nvSpPr>
        <p:spPr>
          <a:xfrm>
            <a:off x="609600" y="314325"/>
            <a:ext cx="10972800" cy="5811839"/>
          </a:xfrm>
        </p:spPr>
        <p:txBody>
          <a:bodyPr/>
          <a:lstStyle/>
          <a:p>
            <a:r>
              <a:rPr kumimoji="0" lang="en-US" sz="2800" b="0" i="0" u="none" strike="noStrike" kern="1200" cap="none" spc="0" normalizeH="0" baseline="0" noProof="0" dirty="0">
                <a:ln>
                  <a:noFill/>
                </a:ln>
                <a:solidFill>
                  <a:prstClr val="black"/>
                </a:solidFill>
                <a:effectLst/>
                <a:uLnTx/>
                <a:uFillTx/>
                <a:latin typeface="Calibri"/>
                <a:ea typeface="+mn-ea"/>
                <a:cs typeface="+mn-cs"/>
              </a:rPr>
              <a:t>Minimize intellectual distance: To minimize intellectual distance, the software's structure should be as close as possible to the real-world structure </a:t>
            </a:r>
          </a:p>
          <a:p>
            <a:r>
              <a:rPr kumimoji="0" lang="en-US" sz="2800" b="0" i="0" u="none" strike="noStrike" kern="1200" cap="none" spc="0" normalizeH="0" baseline="0" noProof="0" dirty="0">
                <a:ln>
                  <a:noFill/>
                </a:ln>
                <a:solidFill>
                  <a:prstClr val="black"/>
                </a:solidFill>
                <a:effectLst/>
                <a:uLnTx/>
                <a:uFillTx/>
                <a:latin typeface="Calibri"/>
                <a:ea typeface="+mn-ea"/>
                <a:cs typeface="+mn-cs"/>
              </a:rPr>
              <a:t>Put techniques before tools: An undisciplined software engineer with a tool becomes a dangerous.</a:t>
            </a:r>
          </a:p>
          <a:p>
            <a:r>
              <a:rPr lang="en-US" dirty="0"/>
              <a:t>Get it right before you make it </a:t>
            </a:r>
            <a:r>
              <a:rPr lang="en-US" dirty="0" err="1"/>
              <a:t>faster:It</a:t>
            </a:r>
            <a:r>
              <a:rPr lang="en-US" dirty="0"/>
              <a:t> is far easier to make a working program run faster than it is to make a fast program work. </a:t>
            </a:r>
          </a:p>
          <a:p>
            <a:r>
              <a:rPr lang="en-US" dirty="0"/>
              <a:t> Inspect </a:t>
            </a:r>
            <a:r>
              <a:rPr lang="en-US" dirty="0" err="1"/>
              <a:t>code:Inspecting</a:t>
            </a:r>
            <a:r>
              <a:rPr lang="en-US" dirty="0"/>
              <a:t> the detailed design and code is a much better way to find errors than testing </a:t>
            </a:r>
          </a:p>
          <a:p>
            <a:r>
              <a:rPr lang="en-US" dirty="0"/>
              <a:t>Good management is more important than good technology: Good management motivates people to do their best, but there are no universal "right" styles of management</a:t>
            </a:r>
            <a:endParaRPr lang="en-IN" dirty="0"/>
          </a:p>
        </p:txBody>
      </p:sp>
    </p:spTree>
    <p:extLst>
      <p:ext uri="{BB962C8B-B14F-4D97-AF65-F5344CB8AC3E}">
        <p14:creationId xmlns:p14="http://schemas.microsoft.com/office/powerpoint/2010/main" val="30578495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AE8B1D-C5C6-F5CD-6469-6CD7F16906BD}"/>
              </a:ext>
            </a:extLst>
          </p:cNvPr>
          <p:cNvSpPr>
            <a:spLocks noGrp="1"/>
          </p:cNvSpPr>
          <p:nvPr>
            <p:ph idx="1"/>
          </p:nvPr>
        </p:nvSpPr>
        <p:spPr>
          <a:xfrm>
            <a:off x="609600" y="114299"/>
            <a:ext cx="10972800" cy="6011865"/>
          </a:xfrm>
        </p:spPr>
        <p:txBody>
          <a:bodyPr/>
          <a:lstStyle/>
          <a:p>
            <a:pPr marL="0" indent="0">
              <a:buNone/>
            </a:pPr>
            <a:r>
              <a:rPr lang="en-US" sz="2400" b="1" dirty="0">
                <a:latin typeface="Times New Roman" panose="02020603050405020304" pitchFamily="18" charset="0"/>
                <a:cs typeface="Times New Roman" panose="02020603050405020304" pitchFamily="18" charset="0"/>
              </a:rPr>
              <a:t>Architecture Description:</a:t>
            </a:r>
          </a:p>
          <a:p>
            <a:r>
              <a:rPr lang="en-US" sz="2400" dirty="0">
                <a:latin typeface="Times New Roman" panose="02020603050405020304" pitchFamily="18" charset="0"/>
                <a:cs typeface="Times New Roman" panose="02020603050405020304" pitchFamily="18" charset="0"/>
              </a:rPr>
              <a:t> The architecture description provides an organized view of the software architecture under development.</a:t>
            </a:r>
          </a:p>
          <a:p>
            <a:r>
              <a:rPr lang="en-US" sz="2400" dirty="0">
                <a:latin typeface="Times New Roman" panose="02020603050405020304" pitchFamily="18" charset="0"/>
                <a:cs typeface="Times New Roman" panose="02020603050405020304" pitchFamily="18" charset="0"/>
              </a:rPr>
              <a:t> It is extracted largely from the design model and includes views of the design, implementation, and deployment sets sufficient to understand how the operational concept of the requirements set will be achieved.</a:t>
            </a:r>
          </a:p>
          <a:p>
            <a:pPr marL="0" indent="0">
              <a:buNone/>
            </a:pPr>
            <a:r>
              <a:rPr lang="en-US" sz="2400" b="1" dirty="0">
                <a:latin typeface="Times New Roman" panose="02020603050405020304" pitchFamily="18" charset="0"/>
                <a:cs typeface="Times New Roman" panose="02020603050405020304" pitchFamily="18" charset="0"/>
              </a:rPr>
              <a:t>Software User Manual:</a:t>
            </a:r>
          </a:p>
          <a:p>
            <a:r>
              <a:rPr lang="en-US" sz="2400" dirty="0">
                <a:latin typeface="Times New Roman" panose="02020603050405020304" pitchFamily="18" charset="0"/>
                <a:cs typeface="Times New Roman" panose="02020603050405020304" pitchFamily="18" charset="0"/>
              </a:rPr>
              <a:t> The software user manual provides the user with the reference documentation necessary to support the delivered software.</a:t>
            </a:r>
          </a:p>
          <a:p>
            <a:r>
              <a:rPr lang="en-US" sz="2400" dirty="0">
                <a:latin typeface="Times New Roman" panose="02020603050405020304" pitchFamily="18" charset="0"/>
                <a:cs typeface="Times New Roman" panose="02020603050405020304" pitchFamily="18" charset="0"/>
              </a:rPr>
              <a:t> Although content is highly variable across application domains, the user manual should include installation procedures, usage procedures and guidance, operational constraints, and a user interface description, at a minimum.</a:t>
            </a:r>
          </a:p>
          <a:p>
            <a:pPr marL="0" indent="0">
              <a:buNone/>
            </a:pPr>
            <a:endParaRPr lang="en-IN" dirty="0"/>
          </a:p>
        </p:txBody>
      </p:sp>
    </p:spTree>
    <p:extLst>
      <p:ext uri="{BB962C8B-B14F-4D97-AF65-F5344CB8AC3E}">
        <p14:creationId xmlns:p14="http://schemas.microsoft.com/office/powerpoint/2010/main" val="4189064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44AAB-7821-B8DF-D80A-0C1B08685F5A}"/>
              </a:ext>
            </a:extLst>
          </p:cNvPr>
          <p:cNvSpPr>
            <a:spLocks noGrp="1"/>
          </p:cNvSpPr>
          <p:nvPr>
            <p:ph type="title"/>
          </p:nvPr>
        </p:nvSpPr>
        <p:spPr>
          <a:xfrm>
            <a:off x="609600" y="274639"/>
            <a:ext cx="10972800" cy="457198"/>
          </a:xfrm>
        </p:spPr>
        <p:txBody>
          <a:bodyPr/>
          <a:lstStyle/>
          <a:p>
            <a:r>
              <a:rPr lang="en-IN" sz="2400" dirty="0">
                <a:latin typeface="Times New Roman" panose="02020603050405020304" pitchFamily="18" charset="0"/>
                <a:cs typeface="Times New Roman" panose="02020603050405020304" pitchFamily="18" charset="0"/>
              </a:rPr>
              <a:t>PRAGMATIC ARTIFACTS</a:t>
            </a:r>
          </a:p>
        </p:txBody>
      </p:sp>
      <p:sp>
        <p:nvSpPr>
          <p:cNvPr id="3" name="Content Placeholder 2">
            <a:extLst>
              <a:ext uri="{FF2B5EF4-FFF2-40B4-BE49-F238E27FC236}">
                <a16:creationId xmlns:a16="http://schemas.microsoft.com/office/drawing/2014/main" id="{0ADFF1A0-F11D-0739-F110-5E4636E684C5}"/>
              </a:ext>
            </a:extLst>
          </p:cNvPr>
          <p:cNvSpPr>
            <a:spLocks noGrp="1"/>
          </p:cNvSpPr>
          <p:nvPr>
            <p:ph idx="1"/>
          </p:nvPr>
        </p:nvSpPr>
        <p:spPr>
          <a:xfrm>
            <a:off x="609600" y="731837"/>
            <a:ext cx="10972800" cy="5497514"/>
          </a:xfrm>
        </p:spPr>
        <p:txBody>
          <a:bodyPr/>
          <a:lstStyle/>
          <a:p>
            <a:pPr marL="0" indent="0">
              <a:buNone/>
            </a:pPr>
            <a:r>
              <a:rPr lang="en-US" sz="2400" b="1" dirty="0">
                <a:latin typeface="Times New Roman" panose="02020603050405020304" pitchFamily="18" charset="0"/>
                <a:cs typeface="Times New Roman" panose="02020603050405020304" pitchFamily="18" charset="0"/>
              </a:rPr>
              <a:t>People want to review information but don't understand the language of the artifact:</a:t>
            </a:r>
            <a:r>
              <a:rPr lang="en-US" sz="2400" dirty="0">
                <a:latin typeface="Times New Roman" panose="02020603050405020304" pitchFamily="18" charset="0"/>
                <a:cs typeface="Times New Roman" panose="02020603050405020304" pitchFamily="18" charset="0"/>
              </a:rPr>
              <a:t> Many interested reviewers of a particular artifact will resist having to learn the engineering language in which the artifact is written. It is not uncommon to find people who react as follows: "I'm not going to learn UML, but I want to review the design of this software, so give me a separate description such as some flowcharts and text that I can understand." </a:t>
            </a:r>
          </a:p>
          <a:p>
            <a:pPr marL="0" indent="0">
              <a:buNone/>
            </a:pPr>
            <a:r>
              <a:rPr lang="en-US" sz="2400" b="1" dirty="0">
                <a:latin typeface="Times New Roman" panose="02020603050405020304" pitchFamily="18" charset="0"/>
                <a:cs typeface="Times New Roman" panose="02020603050405020304" pitchFamily="18" charset="0"/>
              </a:rPr>
              <a:t>People want to review the information but don't have access to the tools</a:t>
            </a:r>
            <a:r>
              <a:rPr lang="en-US" sz="2400" dirty="0">
                <a:latin typeface="Times New Roman" panose="02020603050405020304" pitchFamily="18" charset="0"/>
                <a:cs typeface="Times New Roman" panose="02020603050405020304" pitchFamily="18" charset="0"/>
              </a:rPr>
              <a:t>: It is not very common for the development organization to be fully tooled. Consequently, organizations are forced to exchange paper documents. Standardized formats  visualization tools, and the Web are rapidly making it economically feasible for all stakeholders to exchange information electronically.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73874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2F9397-F17F-D318-4E9B-F5B975D80804}"/>
              </a:ext>
            </a:extLst>
          </p:cNvPr>
          <p:cNvSpPr>
            <a:spLocks noGrp="1"/>
          </p:cNvSpPr>
          <p:nvPr>
            <p:ph idx="1"/>
          </p:nvPr>
        </p:nvSpPr>
        <p:spPr>
          <a:xfrm>
            <a:off x="171450" y="300039"/>
            <a:ext cx="11830050" cy="5826126"/>
          </a:xfrm>
        </p:spPr>
        <p:txBody>
          <a:bodyPr/>
          <a:lstStyle/>
          <a:p>
            <a:r>
              <a:rPr lang="en-US" sz="2400" b="1" dirty="0">
                <a:latin typeface="Times New Roman" panose="02020603050405020304" pitchFamily="18" charset="0"/>
                <a:cs typeface="Times New Roman" panose="02020603050405020304" pitchFamily="18" charset="0"/>
              </a:rPr>
              <a:t>Human-readable engineering artifacts should use rigorous notations that are complete, consistent, and used in a self-documenting manner: </a:t>
            </a:r>
            <a:r>
              <a:rPr lang="en-US" sz="2400" dirty="0">
                <a:latin typeface="Times New Roman" panose="02020603050405020304" pitchFamily="18" charset="0"/>
                <a:cs typeface="Times New Roman" panose="02020603050405020304" pitchFamily="18" charset="0"/>
              </a:rPr>
              <a:t>Properly spelled English words should be used for all identifiers and descriptions. Acronyms and abbreviations should be used only where they are well accepted jargon in the context of the component's usage. Readability should be emphasized and the use of proper English words should be required in all engineering artifacts.</a:t>
            </a:r>
          </a:p>
          <a:p>
            <a:r>
              <a:rPr lang="en-US" sz="2400" b="1" dirty="0">
                <a:latin typeface="Times New Roman" panose="02020603050405020304" pitchFamily="18" charset="0"/>
                <a:cs typeface="Times New Roman" panose="02020603050405020304" pitchFamily="18" charset="0"/>
              </a:rPr>
              <a:t>Useful documentation is self-defining</a:t>
            </a:r>
            <a:r>
              <a:rPr lang="en-US" sz="2400" dirty="0">
                <a:latin typeface="Times New Roman" panose="02020603050405020304" pitchFamily="18" charset="0"/>
                <a:cs typeface="Times New Roman" panose="02020603050405020304" pitchFamily="18" charset="0"/>
              </a:rPr>
              <a:t>: It is documentation that gets used.</a:t>
            </a:r>
          </a:p>
          <a:p>
            <a:r>
              <a:rPr lang="en-US" sz="2400" b="1" dirty="0">
                <a:latin typeface="Times New Roman" panose="02020603050405020304" pitchFamily="18" charset="0"/>
                <a:cs typeface="Times New Roman" panose="02020603050405020304" pitchFamily="18" charset="0"/>
              </a:rPr>
              <a:t>Paper is tangible: Electronic artifacts are too easy to change</a:t>
            </a:r>
            <a:r>
              <a:rPr lang="en-US" sz="2400" dirty="0">
                <a:latin typeface="Times New Roman" panose="02020603050405020304" pitchFamily="18" charset="0"/>
                <a:cs typeface="Times New Roman" panose="02020603050405020304" pitchFamily="18" charset="0"/>
              </a:rPr>
              <a:t>: On-line and Web-based artifacts can be changed easily.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9377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548225-0C33-0191-5B30-39874F2CABAD}"/>
              </a:ext>
            </a:extLst>
          </p:cNvPr>
          <p:cNvSpPr>
            <a:spLocks noGrp="1"/>
          </p:cNvSpPr>
          <p:nvPr>
            <p:ph idx="1"/>
          </p:nvPr>
        </p:nvSpPr>
        <p:spPr>
          <a:xfrm>
            <a:off x="609600" y="285751"/>
            <a:ext cx="10972800" cy="5840414"/>
          </a:xfrm>
        </p:spPr>
        <p:txBody>
          <a:bodyPr/>
          <a:lstStyle/>
          <a:p>
            <a:r>
              <a:rPr lang="en-US" dirty="0"/>
              <a:t>People are the key to success: Highly skilled people with appropriate experience, talent, and training are key. </a:t>
            </a:r>
          </a:p>
          <a:p>
            <a:r>
              <a:rPr lang="en-US" dirty="0"/>
              <a:t>Follow with care: Just because everybody is doing something does not make it right for you. It may be right, but you must carefully assess its applicability to your environment. </a:t>
            </a:r>
          </a:p>
          <a:p>
            <a:r>
              <a:rPr lang="en-US" dirty="0"/>
              <a:t>Take </a:t>
            </a:r>
            <a:r>
              <a:rPr lang="en-US" dirty="0" err="1"/>
              <a:t>responsibility:When</a:t>
            </a:r>
            <a:r>
              <a:rPr lang="en-US" dirty="0"/>
              <a:t> a bridge collapses we ask, "What did the engineers do wrong?" Even when software fails, we rarely ask this. The fact is that in any engineering discipline, the best methods can be used to produce awful designs, and the most antiquated methods to produce elegant designs.</a:t>
            </a:r>
          </a:p>
          <a:p>
            <a:r>
              <a:rPr lang="en-US" dirty="0"/>
              <a:t>Understand the customer's priorities. It is possible the customer would tolerate 90% of the functionality delivered late if they could have 10% of it on time</a:t>
            </a:r>
            <a:endParaRPr lang="en-IN" dirty="0"/>
          </a:p>
        </p:txBody>
      </p:sp>
    </p:spTree>
    <p:extLst>
      <p:ext uri="{BB962C8B-B14F-4D97-AF65-F5344CB8AC3E}">
        <p14:creationId xmlns:p14="http://schemas.microsoft.com/office/powerpoint/2010/main" val="55848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FBB2B3-ED9B-FADF-3C67-C57A94FFDD9F}"/>
              </a:ext>
            </a:extLst>
          </p:cNvPr>
          <p:cNvSpPr>
            <a:spLocks noGrp="1"/>
          </p:cNvSpPr>
          <p:nvPr>
            <p:ph idx="1"/>
          </p:nvPr>
        </p:nvSpPr>
        <p:spPr>
          <a:xfrm>
            <a:off x="609600" y="357189"/>
            <a:ext cx="10972800" cy="5768976"/>
          </a:xfrm>
        </p:spPr>
        <p:txBody>
          <a:bodyPr/>
          <a:lstStyle/>
          <a:p>
            <a:r>
              <a:rPr lang="en-US" dirty="0"/>
              <a:t>The more they see, the more they need: The more functionality you provide a user, the more functionality the user wants. </a:t>
            </a:r>
          </a:p>
          <a:p>
            <a:r>
              <a:rPr lang="en-US" dirty="0"/>
              <a:t> Plan to throw one </a:t>
            </a:r>
            <a:r>
              <a:rPr lang="en-US" dirty="0" err="1"/>
              <a:t>away:One</a:t>
            </a:r>
            <a:r>
              <a:rPr lang="en-US" dirty="0"/>
              <a:t> of the most important critical success factors is whether or not a product is entirely new. Such brand-new applications, architectures, interfaces, or algorithms rarely work the first time. </a:t>
            </a:r>
          </a:p>
          <a:p>
            <a:r>
              <a:rPr lang="en-US" dirty="0"/>
              <a:t> Design for </a:t>
            </a:r>
            <a:r>
              <a:rPr lang="en-US" dirty="0" err="1"/>
              <a:t>change:The</a:t>
            </a:r>
            <a:r>
              <a:rPr lang="en-US" dirty="0"/>
              <a:t> architectures, components, and specification techniques you use must Software Project Management 2 accommodate change</a:t>
            </a:r>
          </a:p>
          <a:p>
            <a:r>
              <a:rPr lang="en-US" dirty="0"/>
              <a:t> Design without documentation is not design: I have often heard software engineers say, "I have finished the design. All that is left is the documentation. </a:t>
            </a:r>
            <a:endParaRPr lang="en-IN" dirty="0"/>
          </a:p>
        </p:txBody>
      </p:sp>
    </p:spTree>
    <p:extLst>
      <p:ext uri="{BB962C8B-B14F-4D97-AF65-F5344CB8AC3E}">
        <p14:creationId xmlns:p14="http://schemas.microsoft.com/office/powerpoint/2010/main" val="302119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7AC4B7-517D-E038-CE1F-0617398F2319}"/>
              </a:ext>
            </a:extLst>
          </p:cNvPr>
          <p:cNvSpPr>
            <a:spLocks noGrp="1"/>
          </p:cNvSpPr>
          <p:nvPr>
            <p:ph idx="1"/>
          </p:nvPr>
        </p:nvSpPr>
        <p:spPr>
          <a:xfrm>
            <a:off x="609600" y="500063"/>
            <a:ext cx="10972800" cy="5626101"/>
          </a:xfrm>
        </p:spPr>
        <p:txBody>
          <a:bodyPr/>
          <a:lstStyle/>
          <a:p>
            <a:r>
              <a:rPr lang="en-US" dirty="0"/>
              <a:t>Use tools, but be realistic: Software tools make their users more efficient.</a:t>
            </a:r>
          </a:p>
          <a:p>
            <a:r>
              <a:rPr lang="en-US" dirty="0"/>
              <a:t>Avoid tricks: Many programmers love to create programs with tricks constructs that perform a function correctly.</a:t>
            </a:r>
          </a:p>
          <a:p>
            <a:r>
              <a:rPr lang="en-US" dirty="0"/>
              <a:t> Encapsulate: Information-hiding is a simple, proven concept that results in software that is easier to test and much easier to maintain.</a:t>
            </a:r>
          </a:p>
          <a:p>
            <a:r>
              <a:rPr lang="en-US" dirty="0"/>
              <a:t> Use coupling and cohesion: Coupling and cohesion are the best ways to measure software's inherent maintainability and adaptability </a:t>
            </a:r>
          </a:p>
          <a:p>
            <a:r>
              <a:rPr lang="en-US" dirty="0"/>
              <a:t>Use the McCabe complexity measure: Although there are many metrics available to report the inherent complexity of software, none is as intuitive and easy to use as Tom McCabe'</a:t>
            </a:r>
            <a:endParaRPr lang="en-IN" dirty="0"/>
          </a:p>
        </p:txBody>
      </p:sp>
    </p:spTree>
    <p:extLst>
      <p:ext uri="{BB962C8B-B14F-4D97-AF65-F5344CB8AC3E}">
        <p14:creationId xmlns:p14="http://schemas.microsoft.com/office/powerpoint/2010/main" val="1821965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4B6373-73D7-33C4-1FE5-E5F7497D5739}"/>
              </a:ext>
            </a:extLst>
          </p:cNvPr>
          <p:cNvSpPr>
            <a:spLocks noGrp="1"/>
          </p:cNvSpPr>
          <p:nvPr>
            <p:ph idx="1"/>
          </p:nvPr>
        </p:nvSpPr>
        <p:spPr>
          <a:xfrm>
            <a:off x="609600" y="428625"/>
            <a:ext cx="10972800" cy="5697540"/>
          </a:xfrm>
        </p:spPr>
        <p:txBody>
          <a:bodyPr/>
          <a:lstStyle/>
          <a:p>
            <a:r>
              <a:rPr lang="en-US" dirty="0"/>
              <a:t>Don't test your own </a:t>
            </a:r>
            <a:r>
              <a:rPr lang="en-US" dirty="0" err="1"/>
              <a:t>software:Software</a:t>
            </a:r>
            <a:r>
              <a:rPr lang="en-US" dirty="0"/>
              <a:t> developers should never be the primary testers of their own software.</a:t>
            </a:r>
          </a:p>
          <a:p>
            <a:r>
              <a:rPr lang="en-US" dirty="0"/>
              <a:t>Analyze causes for </a:t>
            </a:r>
            <a:r>
              <a:rPr lang="en-US" dirty="0" err="1"/>
              <a:t>errors:It</a:t>
            </a:r>
            <a:r>
              <a:rPr lang="en-US" dirty="0"/>
              <a:t> is far more cost-effective to reduce the effect of an error by preventing it than it is to find and fix it. </a:t>
            </a:r>
          </a:p>
          <a:p>
            <a:r>
              <a:rPr lang="en-US" dirty="0"/>
              <a:t>Realize that software's entropy increases: Any software system that undergoes continuous change will grow in complexity and will become more and more disorganized </a:t>
            </a:r>
          </a:p>
          <a:p>
            <a:r>
              <a:rPr lang="en-US" dirty="0"/>
              <a:t>People and time are not interchangeable: Measuring a project  solely by person-months makes little sense.</a:t>
            </a:r>
          </a:p>
          <a:p>
            <a:r>
              <a:rPr lang="en-US" dirty="0"/>
              <a:t> Expect excellence: Your employees will do much better if you have high expectations for them.</a:t>
            </a:r>
            <a:endParaRPr lang="en-IN" dirty="0"/>
          </a:p>
        </p:txBody>
      </p:sp>
    </p:spTree>
    <p:extLst>
      <p:ext uri="{BB962C8B-B14F-4D97-AF65-F5344CB8AC3E}">
        <p14:creationId xmlns:p14="http://schemas.microsoft.com/office/powerpoint/2010/main" val="3717822329"/>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45B8BC82-374C-43A3-843C-D83B84DA6385}" vid="{831BC426-85EA-46D1-921B-D2E5824B47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1684</TotalTime>
  <Words>4163</Words>
  <Application>Microsoft Office PowerPoint</Application>
  <PresentationFormat>Widescreen</PresentationFormat>
  <Paragraphs>229</Paragraphs>
  <Slides>52</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59" baseType="lpstr">
      <vt:lpstr>Arial</vt:lpstr>
      <vt:lpstr>Calibri</vt:lpstr>
      <vt:lpstr>Calibri Light</vt:lpstr>
      <vt:lpstr>Roboto</vt:lpstr>
      <vt:lpstr>Times New Roman</vt:lpstr>
      <vt:lpstr>Theme1</vt:lpstr>
      <vt:lpstr>Bitmap Image</vt:lpstr>
      <vt:lpstr>PowerPoint Presentation</vt:lpstr>
      <vt:lpstr>PowerPoint Presentation</vt:lpstr>
      <vt:lpstr>THE PRINCIPLES OF CONVENTIONAL SOFTWARE ENGINEERING</vt:lpstr>
      <vt:lpstr>PowerPoint Presentation</vt:lpstr>
      <vt:lpstr>PowerPoint Presentation</vt:lpstr>
      <vt:lpstr>PowerPoint Presentation</vt:lpstr>
      <vt:lpstr>PowerPoint Presentation</vt:lpstr>
      <vt:lpstr>PowerPoint Presentation</vt:lpstr>
      <vt:lpstr>PowerPoint Presentation</vt:lpstr>
      <vt:lpstr>THE PRINCIPLES OF MODERN SOFTWARE MANAGEMENT</vt:lpstr>
      <vt:lpstr>PowerPoint Presentation</vt:lpstr>
      <vt:lpstr>PowerPoint Presentation</vt:lpstr>
      <vt:lpstr>PowerPoint Presentation</vt:lpstr>
      <vt:lpstr>PowerPoint Presentation</vt:lpstr>
      <vt:lpstr>PowerPoint Presentation</vt:lpstr>
      <vt:lpstr>TRANSITIONING TO AN ITERATIVE PROCESS</vt:lpstr>
      <vt:lpstr>PowerPoint Presentation</vt:lpstr>
      <vt:lpstr>PowerPoint Presentation</vt:lpstr>
      <vt:lpstr>PowerPoint Presentation</vt:lpstr>
      <vt:lpstr>PowerPoint Presentation</vt:lpstr>
      <vt:lpstr>Life Cycle Phases</vt:lpstr>
      <vt:lpstr>PowerPoint Presentation</vt:lpstr>
      <vt:lpstr>ENGINEERING AND PRODUCTION STAGES:</vt:lpstr>
      <vt:lpstr>PowerPoint Presentation</vt:lpstr>
      <vt:lpstr>PowerPoint Presentation</vt:lpstr>
      <vt:lpstr>INCEPTION PHASE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Artifacts of the process</vt:lpstr>
      <vt:lpstr>PowerPoint Presentation</vt:lpstr>
      <vt:lpstr>PowerPoint Presentation</vt:lpstr>
      <vt:lpstr>PowerPoint Presentation</vt:lpstr>
      <vt:lpstr>PowerPoint Presentation</vt:lpstr>
      <vt:lpstr>PowerPoint Presentation</vt:lpstr>
      <vt:lpstr>PowerPoint Presentation</vt:lpstr>
      <vt:lpstr>ARTIFACT EVOLUTION OVER THE LIFE CYCLE</vt:lpstr>
      <vt:lpstr>PowerPoint Presentation</vt:lpstr>
      <vt:lpstr>PowerPoint Presentation</vt:lpstr>
      <vt:lpstr>TEST ARTIFACTS </vt:lpstr>
      <vt:lpstr>PowerPoint Presentation</vt:lpstr>
      <vt:lpstr>PowerPoint Presentation</vt:lpstr>
      <vt:lpstr>PowerPoint Presentation</vt:lpstr>
      <vt:lpstr>PowerPoint Presentation</vt:lpstr>
      <vt:lpstr>PowerPoint Presentation</vt:lpstr>
      <vt:lpstr>PowerPoint Presentation</vt:lpstr>
      <vt:lpstr>PRAGMATIC ARTIFACTS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srilakashmi57@gmail.com</cp:lastModifiedBy>
  <cp:revision>53</cp:revision>
  <dcterms:created xsi:type="dcterms:W3CDTF">2022-07-16T10:44:57Z</dcterms:created>
  <dcterms:modified xsi:type="dcterms:W3CDTF">2022-08-23T08:30:46Z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2022-07-17T04:10:23Z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bdac7519-e82c-40a4-a1e1-f3f27ec1662a</vt:lpwstr>
  </property>
  <property fmtid="{D5CDD505-2E9C-101B-9397-08002B2CF9AE}" pid="8" name="MSIP_Label_ea60d57e-af5b-4752-ac57-3e4f28ca11dc_ContentBits">
    <vt:lpwstr>0</vt:lpwstr>
  </property>
</Properties>
</file>