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0"/>
  </p:notesMasterIdLst>
  <p:sldIdLst>
    <p:sldId id="264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95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1248D-05BD-4498-9DED-93B009381810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DB50A-1BF9-45A5-9D3D-18577DE5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3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DB50A-1BF9-45A5-9D3D-18577DE5D92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1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2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2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6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8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89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1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3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0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9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8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9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2EB97-925B-CE40-6353-68DE431E3730}"/>
              </a:ext>
            </a:extLst>
          </p:cNvPr>
          <p:cNvSpPr txBox="1"/>
          <p:nvPr/>
        </p:nvSpPr>
        <p:spPr>
          <a:xfrm>
            <a:off x="1959430" y="955954"/>
            <a:ext cx="10560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LLM-Fine Tuning</a:t>
            </a:r>
          </a:p>
          <a:p>
            <a:r>
              <a:rPr lang="en-IN" sz="9600" dirty="0" err="1"/>
              <a:t>Comparision</a:t>
            </a:r>
            <a:r>
              <a:rPr lang="en-IN" sz="9600" dirty="0"/>
              <a:t>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36630-A1FE-A946-4BCC-4189A6DF2FA4}"/>
              </a:ext>
            </a:extLst>
          </p:cNvPr>
          <p:cNvSpPr txBox="1"/>
          <p:nvPr/>
        </p:nvSpPr>
        <p:spPr>
          <a:xfrm>
            <a:off x="5556739" y="4501662"/>
            <a:ext cx="598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PRESENTED BY: </a:t>
            </a:r>
            <a:r>
              <a:rPr lang="en-IN" sz="2400" dirty="0"/>
              <a:t>Naga Mallika </a:t>
            </a:r>
            <a:r>
              <a:rPr lang="en-IN" sz="2400" dirty="0" err="1"/>
              <a:t>Gudavalli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B65DD8-9522-4C5C-14E7-3D8D96673685}"/>
              </a:ext>
            </a:extLst>
          </p:cNvPr>
          <p:cNvCxnSpPr/>
          <p:nvPr/>
        </p:nvCxnSpPr>
        <p:spPr>
          <a:xfrm>
            <a:off x="2391508" y="2341266"/>
            <a:ext cx="74860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041406-B332-ECA9-BDB7-619636989597}"/>
              </a:ext>
            </a:extLst>
          </p:cNvPr>
          <p:cNvCxnSpPr>
            <a:cxnSpLocks/>
          </p:cNvCxnSpPr>
          <p:nvPr/>
        </p:nvCxnSpPr>
        <p:spPr>
          <a:xfrm>
            <a:off x="2250831" y="3726579"/>
            <a:ext cx="86817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3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F41DA-FB29-4D63-271E-C2EC5FC1469D}"/>
              </a:ext>
            </a:extLst>
          </p:cNvPr>
          <p:cNvSpPr txBox="1"/>
          <p:nvPr/>
        </p:nvSpPr>
        <p:spPr>
          <a:xfrm>
            <a:off x="1808703" y="411982"/>
            <a:ext cx="517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Contents </a:t>
            </a:r>
            <a:r>
              <a:rPr lang="en-IN" sz="3600" b="1" dirty="0"/>
              <a:t>of</a:t>
            </a:r>
            <a:r>
              <a:rPr lang="en-IN" sz="3200" b="1" dirty="0"/>
              <a:t> LLM-</a:t>
            </a:r>
            <a:r>
              <a:rPr lang="en-IN" sz="32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5C8CC-C53C-7602-F062-4E931095E898}"/>
              </a:ext>
            </a:extLst>
          </p:cNvPr>
          <p:cNvSpPr txBox="1"/>
          <p:nvPr/>
        </p:nvSpPr>
        <p:spPr>
          <a:xfrm>
            <a:off x="5617028" y="1016149"/>
            <a:ext cx="5647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INTRODUCTION OF LLM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6AA7DD-9585-F386-BE91-9BA8B2DA8416}"/>
              </a:ext>
            </a:extLst>
          </p:cNvPr>
          <p:cNvSpPr/>
          <p:nvPr/>
        </p:nvSpPr>
        <p:spPr>
          <a:xfrm>
            <a:off x="4396153" y="1058313"/>
            <a:ext cx="1034980" cy="5426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A35092D-B12C-B23B-5BCD-FCE94C53CC0B}"/>
              </a:ext>
            </a:extLst>
          </p:cNvPr>
          <p:cNvSpPr/>
          <p:nvPr/>
        </p:nvSpPr>
        <p:spPr>
          <a:xfrm>
            <a:off x="4396153" y="2080009"/>
            <a:ext cx="1034980" cy="5426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9F35C1-1300-79B1-560E-5791A1848A11}"/>
              </a:ext>
            </a:extLst>
          </p:cNvPr>
          <p:cNvSpPr/>
          <p:nvPr/>
        </p:nvSpPr>
        <p:spPr>
          <a:xfrm>
            <a:off x="4396153" y="3224686"/>
            <a:ext cx="1034980" cy="51246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5681B8-389A-17C0-DA74-04B6F2B0892E}"/>
              </a:ext>
            </a:extLst>
          </p:cNvPr>
          <p:cNvSpPr/>
          <p:nvPr/>
        </p:nvSpPr>
        <p:spPr>
          <a:xfrm>
            <a:off x="4396153" y="4190827"/>
            <a:ext cx="1034980" cy="5745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FB1BC0-899C-2F89-E54A-301529A8340F}"/>
              </a:ext>
            </a:extLst>
          </p:cNvPr>
          <p:cNvSpPr/>
          <p:nvPr/>
        </p:nvSpPr>
        <p:spPr>
          <a:xfrm>
            <a:off x="4396153" y="5124430"/>
            <a:ext cx="1034980" cy="64332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3B7118-D28D-1625-C701-F15CEC231DCF}"/>
              </a:ext>
            </a:extLst>
          </p:cNvPr>
          <p:cNvSpPr/>
          <p:nvPr/>
        </p:nvSpPr>
        <p:spPr>
          <a:xfrm>
            <a:off x="4396153" y="5998866"/>
            <a:ext cx="1034980" cy="5745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6EB87-DF17-1162-4F1F-F7C5527E4D24}"/>
              </a:ext>
            </a:extLst>
          </p:cNvPr>
          <p:cNvSpPr txBox="1"/>
          <p:nvPr/>
        </p:nvSpPr>
        <p:spPr>
          <a:xfrm>
            <a:off x="5617028" y="2080009"/>
            <a:ext cx="6574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Difference b/w </a:t>
            </a:r>
            <a:r>
              <a:rPr lang="en-IN" sz="3200" dirty="0" err="1"/>
              <a:t>before&amp;after</a:t>
            </a:r>
            <a:r>
              <a:rPr lang="en-IN" sz="3200" dirty="0"/>
              <a:t> fine tuning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6601D-DD44-0862-2B19-A4BFFF1B42BD}"/>
              </a:ext>
            </a:extLst>
          </p:cNvPr>
          <p:cNvSpPr txBox="1"/>
          <p:nvPr/>
        </p:nvSpPr>
        <p:spPr>
          <a:xfrm>
            <a:off x="5617028" y="3201427"/>
            <a:ext cx="555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Preprocessing steps of LLM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CD2B1-2C83-D52A-0B2C-1DDBAD92B256}"/>
              </a:ext>
            </a:extLst>
          </p:cNvPr>
          <p:cNvSpPr txBox="1"/>
          <p:nvPr/>
        </p:nvSpPr>
        <p:spPr>
          <a:xfrm>
            <a:off x="5617028" y="4180597"/>
            <a:ext cx="423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Parameters of LLM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B303B8-7CDB-C7DC-6C65-6F644DA3AE84}"/>
              </a:ext>
            </a:extLst>
          </p:cNvPr>
          <p:cNvSpPr txBox="1"/>
          <p:nvPr/>
        </p:nvSpPr>
        <p:spPr>
          <a:xfrm>
            <a:off x="5662245" y="5054092"/>
            <a:ext cx="555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/>
              <a:t>Optimiztion</a:t>
            </a:r>
            <a:r>
              <a:rPr lang="en-IN" sz="3200" dirty="0"/>
              <a:t> </a:t>
            </a:r>
            <a:r>
              <a:rPr lang="en-IN" sz="3200" dirty="0" err="1"/>
              <a:t>Stratagies</a:t>
            </a:r>
            <a:r>
              <a:rPr lang="en-IN" sz="3200" dirty="0"/>
              <a:t> Of LLM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FDFA38-2B6E-82D6-C5F3-059942C895BE}"/>
              </a:ext>
            </a:extLst>
          </p:cNvPr>
          <p:cNvSpPr txBox="1"/>
          <p:nvPr/>
        </p:nvSpPr>
        <p:spPr>
          <a:xfrm>
            <a:off x="5617028" y="5841851"/>
            <a:ext cx="6255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Evaluation Metrices &amp;</a:t>
            </a:r>
            <a:r>
              <a:rPr lang="en-IN" sz="3200" dirty="0" err="1"/>
              <a:t>Perfomance</a:t>
            </a:r>
            <a:r>
              <a:rPr lang="en-IN" sz="3200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1729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850C3-E17C-21FA-071E-074B8777D623}"/>
              </a:ext>
            </a:extLst>
          </p:cNvPr>
          <p:cNvSpPr txBox="1"/>
          <p:nvPr/>
        </p:nvSpPr>
        <p:spPr>
          <a:xfrm>
            <a:off x="1474082" y="0"/>
            <a:ext cx="7452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INTRODUCTION OF LLM-: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9F562-A5C0-8DB4-6217-A4DFB0D1619C}"/>
              </a:ext>
            </a:extLst>
          </p:cNvPr>
          <p:cNvSpPr txBox="1"/>
          <p:nvPr/>
        </p:nvSpPr>
        <p:spPr>
          <a:xfrm>
            <a:off x="1758461" y="704798"/>
            <a:ext cx="1001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Large Language Model (LLM) is a type of artificial intelligence (AI) that is trained on massive amounts of text data to understand and generate human-like language. It uses machine learning algorithms to predict and generate words, sentences, or entire paragraphs based on the input it receives.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9C198-5047-1401-1A5E-0BDC97AEA581}"/>
              </a:ext>
            </a:extLst>
          </p:cNvPr>
          <p:cNvSpPr txBox="1"/>
          <p:nvPr/>
        </p:nvSpPr>
        <p:spPr>
          <a:xfrm>
            <a:off x="1929284" y="2602523"/>
            <a:ext cx="87219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 Understanding: LLMs can comprehend and generate human language in a way that feels natural, making them useful for tasks like conversation, translation, and content creation.</a:t>
            </a:r>
          </a:p>
          <a:p>
            <a:r>
              <a:rPr lang="en-US" dirty="0"/>
              <a:t>Versatility: They can be used for a wide range of applications, such as answering questions, summarizing text, writing essays, and even coding</a:t>
            </a:r>
            <a:br>
              <a:rPr lang="en-US" dirty="0"/>
            </a:br>
            <a:r>
              <a:rPr lang="en-US" dirty="0"/>
              <a:t>Automation: LLMs can automate repetitive language tasks, saving time and reducing human effort.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440AC-FAD6-43CF-0E9E-B294592F7632}"/>
              </a:ext>
            </a:extLst>
          </p:cNvPr>
          <p:cNvSpPr txBox="1"/>
          <p:nvPr/>
        </p:nvSpPr>
        <p:spPr>
          <a:xfrm>
            <a:off x="1474082" y="2071316"/>
            <a:ext cx="3496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Advantages of LLMs: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A2C7B-9B85-2DF2-009A-D57D83CC444D}"/>
              </a:ext>
            </a:extLst>
          </p:cNvPr>
          <p:cNvSpPr txBox="1"/>
          <p:nvPr/>
        </p:nvSpPr>
        <p:spPr>
          <a:xfrm>
            <a:off x="1540747" y="4633848"/>
            <a:ext cx="3573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Disadvantages of LLM</a:t>
            </a:r>
            <a:r>
              <a:rPr lang="en-IN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88C9B-287C-2CF1-CE7B-7697C699F5F1}"/>
              </a:ext>
            </a:extLst>
          </p:cNvPr>
          <p:cNvSpPr txBox="1"/>
          <p:nvPr/>
        </p:nvSpPr>
        <p:spPr>
          <a:xfrm>
            <a:off x="2351314" y="5157068"/>
            <a:ext cx="8299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Resource-Intensive: Training and running LLMs require significant computational power and large datasets, which can be expensive</a:t>
            </a:r>
          </a:p>
          <a:p>
            <a:endParaRPr lang="en-US" dirty="0"/>
          </a:p>
          <a:p>
            <a:r>
              <a:rPr lang="en-US" dirty="0"/>
              <a:t>Bias and Inaccuracy: LLMs may inherit biases present in the training data, leading to potentially harmful or inaccurate 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90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E5BB2-4DD5-C052-B072-EF9A88A424F7}"/>
              </a:ext>
            </a:extLst>
          </p:cNvPr>
          <p:cNvSpPr txBox="1"/>
          <p:nvPr/>
        </p:nvSpPr>
        <p:spPr>
          <a:xfrm>
            <a:off x="1322439" y="89509"/>
            <a:ext cx="781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  Before Fine-Tuning-</a:t>
            </a:r>
            <a:r>
              <a:rPr lang="en-IN" sz="3600" dirty="0"/>
              <a:t>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E899B8-CABA-F572-E21B-FC76B969AD7F}"/>
              </a:ext>
            </a:extLst>
          </p:cNvPr>
          <p:cNvCxnSpPr>
            <a:cxnSpLocks/>
          </p:cNvCxnSpPr>
          <p:nvPr/>
        </p:nvCxnSpPr>
        <p:spPr>
          <a:xfrm>
            <a:off x="1622323" y="735840"/>
            <a:ext cx="3716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6C5A82-9C5E-F38F-D8EC-976AB226FEF7}"/>
              </a:ext>
            </a:extLst>
          </p:cNvPr>
          <p:cNvSpPr txBox="1"/>
          <p:nvPr/>
        </p:nvSpPr>
        <p:spPr>
          <a:xfrm>
            <a:off x="5658466" y="423291"/>
            <a:ext cx="623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Responses: Pre-trained LLMs provide broad, general responses suitable for a wide range of topics but may lack specificity.</a:t>
            </a:r>
          </a:p>
          <a:p>
            <a:endParaRPr lang="en-US" dirty="0"/>
          </a:p>
          <a:p>
            <a:r>
              <a:rPr lang="en-US" dirty="0"/>
              <a:t>Limited Domain Knowledge: They might not perform well on domain-specific tasks, as they haven’t been exposed to specialized data.</a:t>
            </a:r>
          </a:p>
          <a:p>
            <a:endParaRPr lang="en-US" dirty="0"/>
          </a:p>
          <a:p>
            <a:r>
              <a:rPr lang="en-US" dirty="0"/>
              <a:t>Lower Accuracy: The accuracy and relevance of responses can be lower for specialized queries.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E08CF-41BD-249C-571B-2FD411819DFC}"/>
              </a:ext>
            </a:extLst>
          </p:cNvPr>
          <p:cNvSpPr txBox="1"/>
          <p:nvPr/>
        </p:nvSpPr>
        <p:spPr>
          <a:xfrm>
            <a:off x="1305585" y="3193280"/>
            <a:ext cx="429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After Fine-Tuning-: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BD5036-816A-6D32-679C-56F0B8B8C8EA}"/>
              </a:ext>
            </a:extLst>
          </p:cNvPr>
          <p:cNvCxnSpPr>
            <a:cxnSpLocks/>
          </p:cNvCxnSpPr>
          <p:nvPr/>
        </p:nvCxnSpPr>
        <p:spPr>
          <a:xfrm>
            <a:off x="1622323" y="3839611"/>
            <a:ext cx="3549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5A77BA-882B-2749-FC2D-72AF5C73EB5E}"/>
              </a:ext>
            </a:extLst>
          </p:cNvPr>
          <p:cNvSpPr txBox="1"/>
          <p:nvPr/>
        </p:nvSpPr>
        <p:spPr>
          <a:xfrm>
            <a:off x="5486401" y="3839611"/>
            <a:ext cx="65777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 Responses: Fine-tuned LLMs generate more accurate and relevant responses tailored to specific tasks or industries1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Enhanced Domain Knowledge: They perform better on domain-specific tasks due to exposure to specialized datasets2.</a:t>
            </a:r>
          </a:p>
          <a:p>
            <a:endParaRPr lang="en-IN" dirty="0"/>
          </a:p>
          <a:p>
            <a:r>
              <a:rPr lang="en-US" dirty="0"/>
              <a:t>Improved Accuracy: Fine-tuning improves the model’s accuracy and relevance for specialized queries2.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70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01BF92-25D1-EB3A-9C91-C9232B5BEF5D}"/>
              </a:ext>
            </a:extLst>
          </p:cNvPr>
          <p:cNvSpPr txBox="1"/>
          <p:nvPr/>
        </p:nvSpPr>
        <p:spPr>
          <a:xfrm>
            <a:off x="1779639" y="501445"/>
            <a:ext cx="582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Preprocessing steps of LLM-</a:t>
            </a:r>
            <a:r>
              <a:rPr lang="en-IN" sz="32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05A10-C14D-650D-B666-49D3FE986441}"/>
              </a:ext>
            </a:extLst>
          </p:cNvPr>
          <p:cNvSpPr txBox="1"/>
          <p:nvPr/>
        </p:nvSpPr>
        <p:spPr>
          <a:xfrm>
            <a:off x="1467060" y="1258097"/>
            <a:ext cx="106027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</a:t>
            </a:r>
            <a:r>
              <a:rPr lang="en-US" b="1" dirty="0" err="1"/>
              <a:t>CollectionGather</a:t>
            </a:r>
            <a:r>
              <a:rPr lang="en-US" b="1" dirty="0"/>
              <a:t> Data</a:t>
            </a:r>
            <a:r>
              <a:rPr lang="en-US" dirty="0"/>
              <a:t>: Collect text data relevant to your task (e.g., customer reviews, articles).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</a:t>
            </a:r>
            <a:r>
              <a:rPr lang="en-US" b="1" dirty="0" err="1"/>
              <a:t>CleaningRemove</a:t>
            </a:r>
            <a:r>
              <a:rPr lang="en-US" b="1" dirty="0"/>
              <a:t> Noise</a:t>
            </a:r>
            <a:r>
              <a:rPr lang="en-US" dirty="0"/>
              <a:t>: Eliminate irrelevant information, such as HTML tags or special </a:t>
            </a:r>
            <a:r>
              <a:rPr lang="en-US" dirty="0" err="1"/>
              <a:t>characters.Handle</a:t>
            </a:r>
            <a:r>
              <a:rPr lang="en-US" dirty="0"/>
              <a:t> Missing Data: Fill in or remove missing values to ensure data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</a:t>
            </a:r>
            <a:r>
              <a:rPr lang="en-US" b="1" dirty="0" err="1"/>
              <a:t>SplittingTraining</a:t>
            </a:r>
            <a:r>
              <a:rPr lang="en-US" b="1" dirty="0"/>
              <a:t> and Testing Sets</a:t>
            </a:r>
            <a:r>
              <a:rPr lang="en-US" dirty="0"/>
              <a:t>: Split your data into training and testing sets to evaluate model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TokenizationConvert</a:t>
            </a:r>
            <a:r>
              <a:rPr lang="en-US" b="1" dirty="0"/>
              <a:t> Text to Tokens</a:t>
            </a:r>
            <a:r>
              <a:rPr lang="en-US" dirty="0"/>
              <a:t>: Break down text into smaller units (tokens) that the model can understand. For example, “Hello, world!” becomes [“Hello”, “,”, “world”, “!”].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EncodingNumerical</a:t>
            </a:r>
            <a:r>
              <a:rPr lang="en-US" b="1" dirty="0"/>
              <a:t> Representation</a:t>
            </a:r>
            <a:r>
              <a:rPr lang="en-US" dirty="0"/>
              <a:t>: Convert tokens into numerical values that the model can process. This often involves using a tokenizer specific to the model (e.g., BERT tokenizer).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Padding and </a:t>
            </a:r>
            <a:r>
              <a:rPr lang="en-US" b="1" dirty="0" err="1"/>
              <a:t>TruncationUniform</a:t>
            </a:r>
            <a:r>
              <a:rPr lang="en-US" b="1" dirty="0"/>
              <a:t> Length</a:t>
            </a:r>
            <a:r>
              <a:rPr lang="en-US" dirty="0"/>
              <a:t>: Ensure all sequences are of the same length by adding padding tokens or truncating longer sequences.</a:t>
            </a:r>
          </a:p>
        </p:txBody>
      </p:sp>
    </p:spTree>
    <p:extLst>
      <p:ext uri="{BB962C8B-B14F-4D97-AF65-F5344CB8AC3E}">
        <p14:creationId xmlns:p14="http://schemas.microsoft.com/office/powerpoint/2010/main" val="280451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0122A-0CAD-4865-08A5-F82261604237}"/>
              </a:ext>
            </a:extLst>
          </p:cNvPr>
          <p:cNvSpPr txBox="1"/>
          <p:nvPr/>
        </p:nvSpPr>
        <p:spPr>
          <a:xfrm>
            <a:off x="1956619" y="521110"/>
            <a:ext cx="453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Parameters of LLM-</a:t>
            </a:r>
            <a:r>
              <a:rPr lang="en-IN" sz="3200" dirty="0"/>
              <a:t>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AD19B1-4AC8-4D77-7682-BC614DDDACD0}"/>
              </a:ext>
            </a:extLst>
          </p:cNvPr>
          <p:cNvCxnSpPr/>
          <p:nvPr/>
        </p:nvCxnSpPr>
        <p:spPr>
          <a:xfrm>
            <a:off x="2113935" y="1105885"/>
            <a:ext cx="35002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0CE307-7083-F523-F2AC-C16137FA0D66}"/>
              </a:ext>
            </a:extLst>
          </p:cNvPr>
          <p:cNvSpPr txBox="1"/>
          <p:nvPr/>
        </p:nvSpPr>
        <p:spPr>
          <a:xfrm>
            <a:off x="3446585" y="1337187"/>
            <a:ext cx="85389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Learning </a:t>
            </a:r>
            <a:r>
              <a:rPr lang="en-US" b="1" dirty="0" err="1"/>
              <a:t>RateDescription</a:t>
            </a:r>
            <a:r>
              <a:rPr lang="en-US" b="1" dirty="0"/>
              <a:t>: </a:t>
            </a:r>
            <a:r>
              <a:rPr lang="en-US" dirty="0"/>
              <a:t>Controls how much the model’s weights are adjusted with respect to the loss </a:t>
            </a:r>
            <a:r>
              <a:rPr lang="en-US" dirty="0" err="1"/>
              <a:t>gradient.Impact</a:t>
            </a:r>
            <a:r>
              <a:rPr lang="en-US" dirty="0"/>
              <a:t>: A high learning rate can speed up training but may cause the model to converge too quickly to a suboptimal solution. A low learning rate ensures more precise adjustments but can make training slower.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Batch </a:t>
            </a:r>
            <a:r>
              <a:rPr lang="en-US" b="1" dirty="0" err="1"/>
              <a:t>SizeDescription</a:t>
            </a:r>
            <a:r>
              <a:rPr lang="en-US" dirty="0"/>
              <a:t>: The number of training examples used in one </a:t>
            </a:r>
            <a:r>
              <a:rPr lang="en-US" dirty="0" err="1"/>
              <a:t>iteration.Impact</a:t>
            </a:r>
            <a:r>
              <a:rPr lang="en-US" dirty="0"/>
              <a:t>: Larger batch sizes can lead to more stable gradient estimates but require more memory. Smaller batch sizes can make training noisier but may help the model generalize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Number of </a:t>
            </a:r>
            <a:r>
              <a:rPr lang="en-US" b="1" dirty="0" err="1"/>
              <a:t>EpochsDescription</a:t>
            </a:r>
            <a:r>
              <a:rPr lang="en-US" dirty="0"/>
              <a:t>: The number of times the entire training dataset is passed through the </a:t>
            </a:r>
            <a:r>
              <a:rPr lang="en-US" dirty="0" err="1"/>
              <a:t>model.Impact</a:t>
            </a:r>
            <a:r>
              <a:rPr lang="en-US" dirty="0"/>
              <a:t>: More epochs can improve model performance but also increase the risk of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Dropout </a:t>
            </a:r>
            <a:r>
              <a:rPr lang="en-US" b="1" dirty="0" err="1"/>
              <a:t>RateDescription</a:t>
            </a:r>
            <a:r>
              <a:rPr lang="en-US" dirty="0"/>
              <a:t>: The fraction of neurons randomly set to zero during training to prevent </a:t>
            </a:r>
            <a:r>
              <a:rPr lang="en-US" dirty="0" err="1"/>
              <a:t>overfitting.Impact</a:t>
            </a:r>
            <a:r>
              <a:rPr lang="en-US" dirty="0"/>
              <a:t>: Higher dropout rates can help prevent overfitting but may also slow down the learning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20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E71E3-BD5A-ACB6-7493-3191EF2A6228}"/>
              </a:ext>
            </a:extLst>
          </p:cNvPr>
          <p:cNvSpPr txBox="1"/>
          <p:nvPr/>
        </p:nvSpPr>
        <p:spPr>
          <a:xfrm>
            <a:off x="1527349" y="261359"/>
            <a:ext cx="689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Optimiztion</a:t>
            </a:r>
            <a:r>
              <a:rPr lang="en-IN" sz="3200" b="1" dirty="0"/>
              <a:t> </a:t>
            </a:r>
            <a:r>
              <a:rPr lang="en-IN" sz="3200" b="1" dirty="0" err="1"/>
              <a:t>Stratagies</a:t>
            </a:r>
            <a:r>
              <a:rPr lang="en-IN" sz="3200" b="1" dirty="0"/>
              <a:t> Of LLM-</a:t>
            </a:r>
            <a:r>
              <a:rPr lang="en-IN" sz="32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5DF0F-49CF-031F-34A5-B90A3868E35A}"/>
              </a:ext>
            </a:extLst>
          </p:cNvPr>
          <p:cNvSpPr txBox="1"/>
          <p:nvPr/>
        </p:nvSpPr>
        <p:spPr>
          <a:xfrm>
            <a:off x="3054699" y="948690"/>
            <a:ext cx="84004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Prompt Optimization</a:t>
            </a:r>
            <a:r>
              <a:rPr lang="en-US" dirty="0"/>
              <a:t>: Crafting effective prompts can significantly improve the quality of the model’s output. This involves designing prompts that provide clear and concise instructions to the model1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Fine-Tuning</a:t>
            </a:r>
            <a:r>
              <a:rPr lang="en-US" dirty="0"/>
              <a:t>: Adjusting the model on specific datasets to improve its performance on particular tasks. Fine-tuning can be done with relatively small amounts of data and can lead to substantial improvements in accuracy21.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Retrieval-Augmented Generation (RAG): </a:t>
            </a:r>
            <a:r>
              <a:rPr lang="en-US" dirty="0"/>
              <a:t>Combining the model with a retrieval system to fetch relevant information from a large corpus of documents. This helps the model generate more accurate and contextually relevant responses1.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Quantization</a:t>
            </a:r>
            <a:r>
              <a:rPr lang="en-US" dirty="0"/>
              <a:t>: Reducing the precision of the model’s parameters, which can decrease the model size and speed up inference without significantly impacting performance3.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Pruning</a:t>
            </a:r>
            <a:r>
              <a:rPr lang="en-US" dirty="0"/>
              <a:t>: Removing less important parameters from the model to reduce its size and computational requirements. This can help in deploying the model on resource-constrained devices3.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596F14-729E-E81F-60FF-3BFA9D61A4CD}"/>
              </a:ext>
            </a:extLst>
          </p:cNvPr>
          <p:cNvCxnSpPr/>
          <p:nvPr/>
        </p:nvCxnSpPr>
        <p:spPr>
          <a:xfrm>
            <a:off x="1527349" y="743578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2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A703E-EEFA-FD18-C265-73557CAFE4EB}"/>
              </a:ext>
            </a:extLst>
          </p:cNvPr>
          <p:cNvSpPr txBox="1"/>
          <p:nvPr/>
        </p:nvSpPr>
        <p:spPr>
          <a:xfrm>
            <a:off x="1668027" y="356364"/>
            <a:ext cx="7938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Evaluation Metrices &amp;</a:t>
            </a:r>
            <a:r>
              <a:rPr lang="en-IN" sz="2800" b="1" dirty="0" err="1"/>
              <a:t>Perfomance</a:t>
            </a:r>
            <a:r>
              <a:rPr lang="en-IN" sz="2800" b="1" dirty="0"/>
              <a:t> Analysis-</a:t>
            </a:r>
            <a:r>
              <a:rPr lang="en-IN" sz="2800" dirty="0"/>
              <a:t>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B5063F-44D5-D9AD-4F9D-9146F517C8AD}"/>
              </a:ext>
            </a:extLst>
          </p:cNvPr>
          <p:cNvCxnSpPr/>
          <p:nvPr/>
        </p:nvCxnSpPr>
        <p:spPr>
          <a:xfrm>
            <a:off x="1668027" y="879584"/>
            <a:ext cx="7053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58AE00-0121-2584-14B4-15E6DA05FB9D}"/>
              </a:ext>
            </a:extLst>
          </p:cNvPr>
          <p:cNvSpPr txBox="1"/>
          <p:nvPr/>
        </p:nvSpPr>
        <p:spPr>
          <a:xfrm>
            <a:off x="2049864" y="1014884"/>
            <a:ext cx="97971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Perplexity</a:t>
            </a:r>
            <a:r>
              <a:rPr lang="en-US" dirty="0"/>
              <a:t>: Measures how well a language model predicts a sample. Lower perplexity indicates better performance as it suggests the model is more confident in its predictions1.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BLEU Score</a:t>
            </a:r>
            <a:r>
              <a:rPr lang="en-US" dirty="0"/>
              <a:t>: Commonly used for evaluating machine translation, it compares the overlap between the model’s output and reference translations. Higher BLEU scores indicate better performance1.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ROUGE Score</a:t>
            </a:r>
            <a:r>
              <a:rPr lang="en-US" dirty="0"/>
              <a:t>: Used for evaluating text summarization, it measures the overlap of n-grams between the generated summary and reference summaries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Human Evaluation</a:t>
            </a:r>
            <a:r>
              <a:rPr lang="en-US" dirty="0"/>
              <a:t>: Involves human judges rating the model’s outputs based on criteria like fluency, coherence, relevance, and factual accuracy. This is often considered the gold standard for evaluating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 and F1 Score</a:t>
            </a:r>
            <a:r>
              <a:rPr lang="en-US" dirty="0"/>
              <a:t>: Used for classification tasks, these metrics measure the model’s ability to correctly predict labels. The F1 score is the harmonic mean of precision and recall1.Toxicity and Bias Metrics: Assess the model’s outputs for harmful or biased content. Tools like Perspective API can be used to measure the toxicity of generated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2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169</TotalTime>
  <Words>1025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Mallika G</dc:creator>
  <cp:lastModifiedBy>Mallika G</cp:lastModifiedBy>
  <cp:revision>3</cp:revision>
  <dcterms:created xsi:type="dcterms:W3CDTF">2024-09-04T06:40:26Z</dcterms:created>
  <dcterms:modified xsi:type="dcterms:W3CDTF">2024-09-04T09:50:02Z</dcterms:modified>
</cp:coreProperties>
</file>