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96" r:id="rId3"/>
    <p:sldId id="301" r:id="rId4"/>
    <p:sldId id="298" r:id="rId5"/>
    <p:sldId id="302" r:id="rId6"/>
    <p:sldId id="304" r:id="rId7"/>
    <p:sldId id="303" r:id="rId8"/>
    <p:sldId id="306" r:id="rId9"/>
    <p:sldId id="300" r:id="rId10"/>
    <p:sldId id="309" r:id="rId11"/>
    <p:sldId id="305" r:id="rId12"/>
    <p:sldId id="278" r:id="rId13"/>
  </p:sldIdLst>
  <p:sldSz cx="9144000" cy="5143500" type="screen16x9"/>
  <p:notesSz cx="6858000" cy="9144000"/>
  <p:embeddedFontLst>
    <p:embeddedFont>
      <p:font typeface="Lexend Deca" panose="020B0604020202020204" charset="0"/>
      <p:regular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40.799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41.730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03.614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12.481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25.799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31.462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32.435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33.968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3T04:37:35.142"/>
    </inkml:context>
    <inkml:brush xml:id="br0">
      <inkml:brushProperty name="width" value="0.2" units="cm"/>
      <inkml:brushProperty name="height" value="1.2" units="cm"/>
      <inkml:brushProperty name="color" value="#FFC114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81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85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4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6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8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1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7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555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3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18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aggle.com/ntnu-testimon/paysim1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7.xml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customXml" Target="../ink/ink4.xml"/><Relationship Id="rId12" Type="http://schemas.openxmlformats.org/officeDocument/2006/relationships/image" Target="../media/image24.pn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23.png"/><Relationship Id="rId19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customXml" Target="../ink/ink5.xml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150334" y="1187737"/>
            <a:ext cx="5964445" cy="279435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" sz="3200" dirty="0">
                <a:latin typeface="Lexend Deca" panose="020B0604020202020204" charset="0"/>
              </a:rPr>
            </a:br>
            <a:br>
              <a:rPr lang="en" sz="3200" dirty="0">
                <a:latin typeface="Lexend Deca" panose="020B0604020202020204" charset="0"/>
              </a:rPr>
            </a:br>
            <a:r>
              <a:rPr lang="en" sz="2800" dirty="0">
                <a:latin typeface="Lexend Deca" panose="020B0604020202020204" charset="0"/>
              </a:rPr>
              <a:t>Fraud Detection In</a:t>
            </a:r>
            <a:br>
              <a:rPr lang="en" sz="2800" dirty="0">
                <a:latin typeface="Lexend Deca" panose="020B0604020202020204" charset="0"/>
              </a:rPr>
            </a:br>
            <a:r>
              <a:rPr lang="en" sz="2800" dirty="0">
                <a:latin typeface="Lexend Deca" panose="020B0604020202020204" charset="0"/>
              </a:rPr>
              <a:t>Mobile Money Transcations</a:t>
            </a:r>
            <a:br>
              <a:rPr lang="en" sz="3200" dirty="0">
                <a:latin typeface="Lexend Deca" panose="020B0604020202020204" charset="0"/>
              </a:rPr>
            </a:br>
            <a:br>
              <a:rPr lang="en" sz="2400" dirty="0">
                <a:latin typeface="Lexend Deca" panose="020B0604020202020204" charset="0"/>
              </a:rPr>
            </a:br>
            <a:r>
              <a:rPr lang="en" sz="1200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  <a:t>Kaggle Dataset-</a:t>
            </a:r>
            <a:br>
              <a:rPr lang="en" sz="1200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</a:br>
            <a:r>
              <a:rPr lang="en-US" sz="1200" u="sng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  <a:t>Synthetic Financial datasets generated by:</a:t>
            </a:r>
            <a:br>
              <a:rPr lang="en-US" sz="1200" u="sng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</a:br>
            <a:r>
              <a:rPr lang="en-US" sz="1200" u="sng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  <a:t>the </a:t>
            </a:r>
            <a:r>
              <a:rPr lang="en-US" sz="1200" u="sng" dirty="0" err="1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  <a:t>PaySim</a:t>
            </a:r>
            <a:r>
              <a:rPr lang="en-US" sz="1200" u="sng" dirty="0">
                <a:solidFill>
                  <a:schemeClr val="tx1">
                    <a:lumMod val="75000"/>
                  </a:schemeClr>
                </a:solidFill>
                <a:latin typeface="Lexend Deca" panose="020B0604020202020204" charset="0"/>
              </a:rPr>
              <a:t> mobile money simulator</a:t>
            </a:r>
            <a:br>
              <a:rPr lang="en-US" sz="1000" b="1" i="0" dirty="0">
                <a:solidFill>
                  <a:schemeClr val="tx1">
                    <a:lumMod val="75000"/>
                  </a:schemeClr>
                </a:solidFill>
                <a:effectLst/>
                <a:latin typeface="Lexend Deca" panose="020B0604020202020204" charset="0"/>
              </a:rPr>
            </a:br>
            <a:br>
              <a:rPr lang="en-US" sz="1000" b="1" i="0" dirty="0">
                <a:solidFill>
                  <a:schemeClr val="tx1">
                    <a:lumMod val="75000"/>
                  </a:schemeClr>
                </a:solidFill>
                <a:effectLst/>
                <a:latin typeface="Lexend Deca" panose="020B0604020202020204" charset="0"/>
              </a:rPr>
            </a:br>
            <a:r>
              <a:rPr lang="en-US" sz="1000" b="1" i="0" dirty="0">
                <a:solidFill>
                  <a:schemeClr val="tx1">
                    <a:lumMod val="75000"/>
                  </a:schemeClr>
                </a:solidFill>
                <a:effectLst/>
                <a:latin typeface="Lexend Deca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https://www.kaggle.com/ntnu-testimon/paysim1</a:t>
            </a:r>
            <a:br>
              <a:rPr 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Lexend Deca" panose="020B0604020202020204" charset="0"/>
              </a:rPr>
            </a:br>
            <a:br>
              <a:rPr lang="en-US" sz="1000" b="1" i="0" dirty="0">
                <a:solidFill>
                  <a:srgbClr val="FFFFFF"/>
                </a:solidFill>
                <a:effectLst/>
                <a:latin typeface="Lexend Deca" panose="020B0604020202020204" charset="0"/>
              </a:rPr>
            </a:br>
            <a:endParaRPr sz="4000" dirty="0">
              <a:latin typeface="Lexend Deca" panose="020B0604020202020204" charset="0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46427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6;p17">
            <a:extLst>
              <a:ext uri="{FF2B5EF4-FFF2-40B4-BE49-F238E27FC236}">
                <a16:creationId xmlns:a16="http://schemas.microsoft.com/office/drawing/2014/main" id="{D499DA83-818E-4655-8ED3-6D45CE42C40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8;p17">
            <a:extLst>
              <a:ext uri="{FF2B5EF4-FFF2-40B4-BE49-F238E27FC236}">
                <a16:creationId xmlns:a16="http://schemas.microsoft.com/office/drawing/2014/main" id="{EA2775D7-DFDF-47FB-B034-E2F4863359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7;p17">
            <a:extLst>
              <a:ext uri="{FF2B5EF4-FFF2-40B4-BE49-F238E27FC236}">
                <a16:creationId xmlns:a16="http://schemas.microsoft.com/office/drawing/2014/main" id="{33508EBF-2DF6-41B5-A095-AADCD1E269D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22705" y="2446627"/>
            <a:ext cx="145275" cy="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40242" y="200550"/>
            <a:ext cx="868679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Outlier Detection</a:t>
            </a:r>
            <a:br>
              <a:rPr lang="en-US" dirty="0"/>
            </a:br>
            <a:r>
              <a:rPr lang="en-US" sz="2000" dirty="0"/>
              <a:t>Fraud transactions are outliers among the normal transactions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8" name="Google Shape;104;p18">
            <a:extLst>
              <a:ext uri="{FF2B5EF4-FFF2-40B4-BE49-F238E27FC236}">
                <a16:creationId xmlns:a16="http://schemas.microsoft.com/office/drawing/2014/main" id="{FE3AADD3-4A38-4DBD-9515-813279DA3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69145"/>
            <a:ext cx="1567227" cy="391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Isolation Forest</a:t>
            </a:r>
            <a:endParaRPr sz="1400" dirty="0">
              <a:latin typeface="Lexend Deca" panose="020B0604020202020204" charset="0"/>
            </a:endParaRPr>
          </a:p>
        </p:txBody>
      </p:sp>
      <p:sp>
        <p:nvSpPr>
          <p:cNvPr id="29" name="Google Shape;104;p18">
            <a:extLst>
              <a:ext uri="{FF2B5EF4-FFF2-40B4-BE49-F238E27FC236}">
                <a16:creationId xmlns:a16="http://schemas.microsoft.com/office/drawing/2014/main" id="{87ACFAEC-92C2-47ED-B307-342B3DCEA4BE}"/>
              </a:ext>
            </a:extLst>
          </p:cNvPr>
          <p:cNvSpPr txBox="1">
            <a:spLocks/>
          </p:cNvSpPr>
          <p:nvPr/>
        </p:nvSpPr>
        <p:spPr>
          <a:xfrm>
            <a:off x="0" y="2701760"/>
            <a:ext cx="1567227" cy="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SVM-one class</a:t>
            </a:r>
          </a:p>
        </p:txBody>
      </p:sp>
      <p:sp>
        <p:nvSpPr>
          <p:cNvPr id="30" name="Google Shape;104;p18">
            <a:extLst>
              <a:ext uri="{FF2B5EF4-FFF2-40B4-BE49-F238E27FC236}">
                <a16:creationId xmlns:a16="http://schemas.microsoft.com/office/drawing/2014/main" id="{E3F555F7-EFBF-486B-8356-D5F79A8153F4}"/>
              </a:ext>
            </a:extLst>
          </p:cNvPr>
          <p:cNvSpPr txBox="1">
            <a:spLocks/>
          </p:cNvSpPr>
          <p:nvPr/>
        </p:nvSpPr>
        <p:spPr>
          <a:xfrm>
            <a:off x="-42532" y="4030833"/>
            <a:ext cx="1567227" cy="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Local </a:t>
            </a:r>
          </a:p>
          <a:p>
            <a:pPr marL="76200" indent="0">
              <a:buNone/>
            </a:pPr>
            <a:r>
              <a:rPr lang="en-US" sz="1400" dirty="0">
                <a:latin typeface="Lexend Deca" panose="020B0604020202020204" charset="0"/>
              </a:rPr>
              <a:t>Outlier factor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BB7A3-0ABD-4A41-9E89-57339241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90" y="1210677"/>
            <a:ext cx="3924645" cy="1203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AE8901-876D-4E68-A882-E79179B05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53" y="3771822"/>
            <a:ext cx="3829050" cy="126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63AF9C-F0C5-4872-B9F9-0A9151084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690" y="2454109"/>
            <a:ext cx="392619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78532" y="39879"/>
            <a:ext cx="7900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78532" y="1157079"/>
            <a:ext cx="8141343" cy="2829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latin typeface="Lexend Deca" panose="020B0604020202020204" charset="0"/>
              </a:rPr>
              <a:t>Notable findings-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Lexend Deca" panose="020B0604020202020204" charset="0"/>
              </a:rPr>
              <a:t>Outlier detection methods (isolation forest) fits better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Lexend Deca" panose="020B0604020202020204" charset="0"/>
              </a:rPr>
              <a:t>However, late night transactions should have slightly high weight towards ‘fraud’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latin typeface="Lexend Deca" panose="020B0604020202020204" charset="0"/>
              </a:rPr>
              <a:t>Challenges to counter-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Lexend Deca" panose="020B0604020202020204" charset="0"/>
              </a:rPr>
              <a:t>Better precision/recall values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Lexend Deca" panose="020B0604020202020204" charset="0"/>
              <a:buChar char="–"/>
            </a:pPr>
            <a:r>
              <a:rPr lang="en-US" sz="1600" dirty="0">
                <a:latin typeface="Lexend Deca" panose="020B0604020202020204" charset="0"/>
              </a:rPr>
              <a:t>We need high precision- to ensure we don’t block right transactions, as it will lead to financial loss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Lexend Deca" panose="020B0604020202020204" charset="0"/>
              <a:buChar char="–"/>
            </a:pPr>
            <a:r>
              <a:rPr lang="en-US" sz="1600" dirty="0">
                <a:latin typeface="Lexend Deca" panose="020B0604020202020204" charset="0"/>
              </a:rPr>
              <a:t>Recall- we need to ensure we cover each fraudulent transactions as it will lead to financial/ reputational loss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latin typeface="Lexend Deca" panose="020B060402020202020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800" dirty="0">
                <a:latin typeface="Lexend Deca" panose="020B0604020202020204" charset="0"/>
              </a:rPr>
              <a:t>How to improve the model further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Lexend Deca" panose="020B0604020202020204" charset="0"/>
              <a:buChar char="–"/>
            </a:pPr>
            <a:r>
              <a:rPr lang="en-US" sz="1600" dirty="0">
                <a:latin typeface="Lexend Deca" panose="020B0604020202020204" charset="0"/>
              </a:rPr>
              <a:t>Outlier Detection seems to be a better fit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Lexend Deca" panose="020B0604020202020204" charset="0"/>
              <a:buChar char="–"/>
            </a:pPr>
            <a:r>
              <a:rPr lang="en-US" sz="1600" dirty="0">
                <a:latin typeface="Lexend Deca" panose="020B0604020202020204" charset="0"/>
              </a:rPr>
              <a:t>More Advanced anomaly detection techniques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1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Lexend Deca" panose="020B0604020202020204" charset="0"/>
                <a:sym typeface="Muli"/>
              </a:rPr>
              <a:t>Any questions?</a:t>
            </a:r>
            <a:endParaRPr sz="1800" b="1" dirty="0">
              <a:latin typeface="Lexend Deca" panose="020B0604020202020204" charset="0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727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78532" y="71777"/>
            <a:ext cx="7900034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Gentle Introduction of the topic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467833" y="1148439"/>
            <a:ext cx="8141343" cy="28293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Paying for groceries to booking flight tickets to purchasing</a:t>
            </a: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 just a cup of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coffee on a mobile app, mobile money transactions are becoming the standard.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Lexend Deca" panose="020B0604020202020204" charset="0"/>
              <a:buChar char="–"/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Source Sans Pro" panose="020B0503030403020204" pitchFamily="34" charset="0"/>
              </a:rPr>
              <a:t>In 2019, close to $2 billion in daily transactions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0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Although mobile banking has simplified banking for the masses, it has given rise to a new era of financial fraud which is now reaching an epidemic proportions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05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In 2019, 50% of worldwide suspected fraudulent transactions were from mobile devices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</a:rPr>
              <a:t>(41% - 2018 ,21%-2017)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200" dirty="0">
                <a:latin typeface="Lexend Deca" panose="020B0604020202020204" charset="0"/>
              </a:rPr>
              <a:t>Few well known incidents</a:t>
            </a:r>
          </a:p>
          <a:p>
            <a:pPr>
              <a:buFont typeface="Lexend Deca" panose="020B0604020202020204" charset="0"/>
              <a:buChar char="–"/>
            </a:pPr>
            <a:r>
              <a:rPr lang="en-US" sz="1400" dirty="0" err="1">
                <a:solidFill>
                  <a:schemeClr val="tx1">
                    <a:lumMod val="65000"/>
                  </a:schemeClr>
                </a:solidFill>
                <a:latin typeface="Source Sans Pro" panose="020B0503030403020204" pitchFamily="34" charset="0"/>
              </a:rPr>
              <a:t>Approx</a:t>
            </a:r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Source Sans Pro" panose="020B0503030403020204" pitchFamily="34" charset="0"/>
              </a:rPr>
              <a:t> $1.5 million on fraudulent purchases via Apple Pay</a:t>
            </a:r>
          </a:p>
          <a:p>
            <a:pPr>
              <a:buFont typeface="Lexend Deca" panose="020B0604020202020204" charset="0"/>
              <a:buChar char="–"/>
            </a:pPr>
            <a:r>
              <a:rPr lang="en-US" sz="1400" dirty="0">
                <a:solidFill>
                  <a:schemeClr val="tx1">
                    <a:lumMod val="65000"/>
                  </a:schemeClr>
                </a:solidFill>
                <a:latin typeface="Source Sans Pro" panose="020B0503030403020204" pitchFamily="34" charset="0"/>
              </a:rPr>
              <a:t>Hundreds of PayPal accounts attacked, caused ~ $1 million fraud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3" name="Google Shape;673;p48">
            <a:extLst>
              <a:ext uri="{FF2B5EF4-FFF2-40B4-BE49-F238E27FC236}">
                <a16:creationId xmlns:a16="http://schemas.microsoft.com/office/drawing/2014/main" id="{8A75EFD9-19CC-4FC9-90EA-0313890FCF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7" y="1148439"/>
            <a:ext cx="411480" cy="44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673;p48">
            <a:extLst>
              <a:ext uri="{FF2B5EF4-FFF2-40B4-BE49-F238E27FC236}">
                <a16:creationId xmlns:a16="http://schemas.microsoft.com/office/drawing/2014/main" id="{12E3D8C5-8793-4C84-9CFF-B0C17D17EB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0" y="2419493"/>
            <a:ext cx="411480" cy="448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673;p48">
            <a:extLst>
              <a:ext uri="{FF2B5EF4-FFF2-40B4-BE49-F238E27FC236}">
                <a16:creationId xmlns:a16="http://schemas.microsoft.com/office/drawing/2014/main" id="{D634A908-7844-4FD5-BD47-16B41C7FC9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50" y="3251143"/>
            <a:ext cx="411480" cy="448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0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174077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56043" y="1988400"/>
            <a:ext cx="3516876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800" b="1" u="sng" dirty="0">
                <a:latin typeface="Lexend Deca" panose="020B0604020202020204" charset="0"/>
              </a:rPr>
              <a:t>Business</a:t>
            </a:r>
            <a:endParaRPr lang="en-US" sz="1800" dirty="0">
              <a:latin typeface="Lexend Deca" panose="020B060402020202020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Lexend Deca" panose="020B0604020202020204" charset="0"/>
              </a:rPr>
              <a:t>Relevant business problem with ever evolving challenges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Lexend Deca" panose="020B0604020202020204" charset="0"/>
              </a:rPr>
              <a:t>Insights about financial data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dirty="0">
                <a:latin typeface="Lexend Deca" panose="020B0604020202020204" charset="0"/>
              </a:rPr>
              <a:t>Can be applied to other areas like insurance, credit card frauds, loan defaults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C2B16D-7D70-4F18-B950-DC8218A67D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1518" y="1975693"/>
            <a:ext cx="3566321" cy="3155100"/>
          </a:xfrm>
        </p:spPr>
        <p:txBody>
          <a:bodyPr/>
          <a:lstStyle/>
          <a:p>
            <a:pPr marL="101600" indent="0">
              <a:buNone/>
            </a:pPr>
            <a:r>
              <a:rPr lang="en-US" sz="1800" b="1" u="sng" dirty="0">
                <a:latin typeface="Lexend Deca" panose="020B0604020202020204" charset="0"/>
              </a:rPr>
              <a:t>Conceptual</a:t>
            </a:r>
          </a:p>
          <a:p>
            <a:pPr marL="101600" indent="0">
              <a:buNone/>
            </a:pPr>
            <a:r>
              <a:rPr lang="en-US" sz="1400" dirty="0">
                <a:latin typeface="Lexend Deca" panose="020B0604020202020204" charset="0"/>
              </a:rPr>
              <a:t>Supervised learning algos-Decision tree, neural networks </a:t>
            </a:r>
          </a:p>
          <a:p>
            <a:pPr marL="101600" indent="0">
              <a:buNone/>
            </a:pPr>
            <a:r>
              <a:rPr lang="en-US" sz="1400" dirty="0">
                <a:latin typeface="Lexend Deca" panose="020B0604020202020204" charset="0"/>
              </a:rPr>
              <a:t>Unsupervised learning algos - Outlier detection</a:t>
            </a:r>
          </a:p>
          <a:p>
            <a:pPr marL="101600" indent="0">
              <a:buNone/>
            </a:pPr>
            <a:r>
              <a:rPr lang="en-US" sz="1400" dirty="0">
                <a:latin typeface="Lexend Deca" panose="020B0604020202020204" charset="0"/>
              </a:rPr>
              <a:t>Confusion matrix-precision/recall </a:t>
            </a:r>
          </a:p>
          <a:p>
            <a:pPr marL="101600" indent="0">
              <a:buNone/>
            </a:pPr>
            <a:r>
              <a:rPr lang="en-US" sz="1400" dirty="0">
                <a:latin typeface="Lexend Deca" panose="020B0604020202020204" charset="0"/>
              </a:rPr>
              <a:t>Class imbalance</a:t>
            </a:r>
          </a:p>
          <a:p>
            <a:pPr marL="76200" indent="0">
              <a:buSzPts val="2400"/>
              <a:buNone/>
            </a:pPr>
            <a:r>
              <a:rPr lang="en-US" sz="1400" dirty="0">
                <a:latin typeface="Lexend Deca" panose="020B0604020202020204" charset="0"/>
              </a:rPr>
              <a:t>Sparse encoding, standardization normalization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0129F-6FCF-4033-BDF2-5FEE4EAC8F15}"/>
              </a:ext>
            </a:extLst>
          </p:cNvPr>
          <p:cNvSpPr txBox="1"/>
          <p:nvPr/>
        </p:nvSpPr>
        <p:spPr>
          <a:xfrm>
            <a:off x="469952" y="1096258"/>
            <a:ext cx="733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Lexend Deca" panose="020B0604020202020204" charset="0"/>
              </a:rPr>
              <a:t>Due to private nature of financial transactions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a synthetic dataset generated using the simulator called </a:t>
            </a:r>
            <a:r>
              <a:rPr lang="en-US" sz="1200" b="0" i="0" dirty="0" err="1">
                <a:solidFill>
                  <a:schemeClr val="tx1"/>
                </a:solidFill>
                <a:effectLst/>
                <a:latin typeface="Lexend Deca" panose="020B0604020202020204" charset="0"/>
              </a:rPr>
              <a:t>PaySim</a:t>
            </a:r>
            <a:endParaRPr lang="en-US" sz="1200" b="0" i="0" dirty="0">
              <a:solidFill>
                <a:schemeClr val="tx1"/>
              </a:solidFill>
              <a:effectLst/>
              <a:latin typeface="Lexend Deca" panose="020B0604020202020204" charset="0"/>
            </a:endParaRPr>
          </a:p>
          <a:p>
            <a:r>
              <a:rPr lang="en-US" sz="1200" b="0" i="0" dirty="0">
                <a:solidFill>
                  <a:schemeClr val="tx1"/>
                </a:solidFill>
                <a:effectLst/>
                <a:latin typeface="Lexend Deca" panose="020B0604020202020204" charset="0"/>
              </a:rPr>
              <a:t>Objective is to use the dataset to </a:t>
            </a:r>
            <a:r>
              <a:rPr lang="en-US" sz="1200" dirty="0">
                <a:solidFill>
                  <a:schemeClr val="tx1"/>
                </a:solidFill>
                <a:latin typeface="Lexend Deca" panose="020B0604020202020204" charset="0"/>
              </a:rPr>
              <a:t>construct and validate a model to detect fraudulent mobile money transactions using python language and Google </a:t>
            </a:r>
            <a:r>
              <a:rPr lang="en-US" sz="1200" dirty="0" err="1">
                <a:solidFill>
                  <a:schemeClr val="tx1"/>
                </a:solidFill>
                <a:latin typeface="Lexend Deca" panose="020B0604020202020204" charset="0"/>
              </a:rPr>
              <a:t>Colab</a:t>
            </a:r>
            <a:r>
              <a:rPr lang="en-US" sz="1200" dirty="0">
                <a:solidFill>
                  <a:schemeClr val="tx1"/>
                </a:solidFill>
                <a:latin typeface="Lexend Deca" panose="020B0604020202020204" charset="0"/>
              </a:rPr>
              <a:t> </a:t>
            </a:r>
          </a:p>
        </p:txBody>
      </p:sp>
      <p:grpSp>
        <p:nvGrpSpPr>
          <p:cNvPr id="16" name="Google Shape;815;p49">
            <a:extLst>
              <a:ext uri="{FF2B5EF4-FFF2-40B4-BE49-F238E27FC236}">
                <a16:creationId xmlns:a16="http://schemas.microsoft.com/office/drawing/2014/main" id="{F2D07D7A-C336-44F2-9800-F7CFD0A141C9}"/>
              </a:ext>
            </a:extLst>
          </p:cNvPr>
          <p:cNvGrpSpPr/>
          <p:nvPr/>
        </p:nvGrpSpPr>
        <p:grpSpPr>
          <a:xfrm>
            <a:off x="369292" y="2433985"/>
            <a:ext cx="211258" cy="211736"/>
            <a:chOff x="5975075" y="2327500"/>
            <a:chExt cx="420100" cy="388350"/>
          </a:xfrm>
        </p:grpSpPr>
        <p:sp>
          <p:nvSpPr>
            <p:cNvPr id="17" name="Google Shape;816;p49">
              <a:extLst>
                <a:ext uri="{FF2B5EF4-FFF2-40B4-BE49-F238E27FC236}">
                  <a16:creationId xmlns:a16="http://schemas.microsoft.com/office/drawing/2014/main" id="{A7309333-5A5D-424B-9147-3CF753DD674D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7;p49">
              <a:extLst>
                <a:ext uri="{FF2B5EF4-FFF2-40B4-BE49-F238E27FC236}">
                  <a16:creationId xmlns:a16="http://schemas.microsoft.com/office/drawing/2014/main" id="{ADA9B0EC-410E-431F-B671-5AE778E9DB14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15;p49">
            <a:extLst>
              <a:ext uri="{FF2B5EF4-FFF2-40B4-BE49-F238E27FC236}">
                <a16:creationId xmlns:a16="http://schemas.microsoft.com/office/drawing/2014/main" id="{CB720E3A-6627-452D-B1B9-91CA4DCFAE8A}"/>
              </a:ext>
            </a:extLst>
          </p:cNvPr>
          <p:cNvGrpSpPr/>
          <p:nvPr/>
        </p:nvGrpSpPr>
        <p:grpSpPr>
          <a:xfrm>
            <a:off x="404729" y="3011695"/>
            <a:ext cx="211258" cy="211736"/>
            <a:chOff x="5975075" y="2327500"/>
            <a:chExt cx="420100" cy="388350"/>
          </a:xfrm>
        </p:grpSpPr>
        <p:sp>
          <p:nvSpPr>
            <p:cNvPr id="20" name="Google Shape;816;p49">
              <a:extLst>
                <a:ext uri="{FF2B5EF4-FFF2-40B4-BE49-F238E27FC236}">
                  <a16:creationId xmlns:a16="http://schemas.microsoft.com/office/drawing/2014/main" id="{C7E7E496-D93B-47F0-9E29-931BBD480C74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817;p49">
              <a:extLst>
                <a:ext uri="{FF2B5EF4-FFF2-40B4-BE49-F238E27FC236}">
                  <a16:creationId xmlns:a16="http://schemas.microsoft.com/office/drawing/2014/main" id="{7C433587-6582-4753-9637-C906BA807644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5" name="Google Shape;815;p49">
            <a:extLst>
              <a:ext uri="{FF2B5EF4-FFF2-40B4-BE49-F238E27FC236}">
                <a16:creationId xmlns:a16="http://schemas.microsoft.com/office/drawing/2014/main" id="{DFA68B5B-E177-437F-921D-9E74832FB311}"/>
              </a:ext>
            </a:extLst>
          </p:cNvPr>
          <p:cNvGrpSpPr/>
          <p:nvPr/>
        </p:nvGrpSpPr>
        <p:grpSpPr>
          <a:xfrm>
            <a:off x="4147795" y="2493209"/>
            <a:ext cx="211258" cy="211736"/>
            <a:chOff x="5975075" y="2327500"/>
            <a:chExt cx="420100" cy="388350"/>
          </a:xfrm>
        </p:grpSpPr>
        <p:sp>
          <p:nvSpPr>
            <p:cNvPr id="26" name="Google Shape;816;p49">
              <a:extLst>
                <a:ext uri="{FF2B5EF4-FFF2-40B4-BE49-F238E27FC236}">
                  <a16:creationId xmlns:a16="http://schemas.microsoft.com/office/drawing/2014/main" id="{5A22CB46-492F-4D39-A3DE-338214A27B51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7;p49">
              <a:extLst>
                <a:ext uri="{FF2B5EF4-FFF2-40B4-BE49-F238E27FC236}">
                  <a16:creationId xmlns:a16="http://schemas.microsoft.com/office/drawing/2014/main" id="{0B1F412E-ED60-46ED-8D87-CDCE798B1F58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15;p49">
            <a:extLst>
              <a:ext uri="{FF2B5EF4-FFF2-40B4-BE49-F238E27FC236}">
                <a16:creationId xmlns:a16="http://schemas.microsoft.com/office/drawing/2014/main" id="{46E8D227-24B2-46D5-B314-22A14982FD51}"/>
              </a:ext>
            </a:extLst>
          </p:cNvPr>
          <p:cNvGrpSpPr/>
          <p:nvPr/>
        </p:nvGrpSpPr>
        <p:grpSpPr>
          <a:xfrm>
            <a:off x="4158166" y="2998807"/>
            <a:ext cx="211258" cy="211736"/>
            <a:chOff x="5975075" y="2327500"/>
            <a:chExt cx="420100" cy="388350"/>
          </a:xfrm>
        </p:grpSpPr>
        <p:sp>
          <p:nvSpPr>
            <p:cNvPr id="29" name="Google Shape;816;p49">
              <a:extLst>
                <a:ext uri="{FF2B5EF4-FFF2-40B4-BE49-F238E27FC236}">
                  <a16:creationId xmlns:a16="http://schemas.microsoft.com/office/drawing/2014/main" id="{EC8AFCCA-BA20-4AC7-994C-C3F94F95208F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7;p49">
              <a:extLst>
                <a:ext uri="{FF2B5EF4-FFF2-40B4-BE49-F238E27FC236}">
                  <a16:creationId xmlns:a16="http://schemas.microsoft.com/office/drawing/2014/main" id="{FD924237-5D72-4387-AA08-83D3CF057983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15;p49">
            <a:extLst>
              <a:ext uri="{FF2B5EF4-FFF2-40B4-BE49-F238E27FC236}">
                <a16:creationId xmlns:a16="http://schemas.microsoft.com/office/drawing/2014/main" id="{D4CF289E-EA08-4C4D-940A-C8FF7BDEE8C8}"/>
              </a:ext>
            </a:extLst>
          </p:cNvPr>
          <p:cNvGrpSpPr/>
          <p:nvPr/>
        </p:nvGrpSpPr>
        <p:grpSpPr>
          <a:xfrm>
            <a:off x="4180520" y="3579715"/>
            <a:ext cx="211258" cy="211736"/>
            <a:chOff x="5975075" y="2327500"/>
            <a:chExt cx="420100" cy="388350"/>
          </a:xfrm>
        </p:grpSpPr>
        <p:sp>
          <p:nvSpPr>
            <p:cNvPr id="32" name="Google Shape;816;p49">
              <a:extLst>
                <a:ext uri="{FF2B5EF4-FFF2-40B4-BE49-F238E27FC236}">
                  <a16:creationId xmlns:a16="http://schemas.microsoft.com/office/drawing/2014/main" id="{971596E3-C170-4BA1-9029-146E8C024098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7;p49">
              <a:extLst>
                <a:ext uri="{FF2B5EF4-FFF2-40B4-BE49-F238E27FC236}">
                  <a16:creationId xmlns:a16="http://schemas.microsoft.com/office/drawing/2014/main" id="{2AB9668D-EA77-4547-9F59-2DD554A24436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815;p49">
            <a:extLst>
              <a:ext uri="{FF2B5EF4-FFF2-40B4-BE49-F238E27FC236}">
                <a16:creationId xmlns:a16="http://schemas.microsoft.com/office/drawing/2014/main" id="{04D029E4-BAAE-4843-87EB-145D7960DFAC}"/>
              </a:ext>
            </a:extLst>
          </p:cNvPr>
          <p:cNvGrpSpPr/>
          <p:nvPr/>
        </p:nvGrpSpPr>
        <p:grpSpPr>
          <a:xfrm>
            <a:off x="4179367" y="3880911"/>
            <a:ext cx="211258" cy="211736"/>
            <a:chOff x="5975075" y="2327500"/>
            <a:chExt cx="420100" cy="388350"/>
          </a:xfrm>
        </p:grpSpPr>
        <p:sp>
          <p:nvSpPr>
            <p:cNvPr id="35" name="Google Shape;816;p49">
              <a:extLst>
                <a:ext uri="{FF2B5EF4-FFF2-40B4-BE49-F238E27FC236}">
                  <a16:creationId xmlns:a16="http://schemas.microsoft.com/office/drawing/2014/main" id="{6947F09D-61F9-4F1B-BBCD-0F9517AA741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7;p49">
              <a:extLst>
                <a:ext uri="{FF2B5EF4-FFF2-40B4-BE49-F238E27FC236}">
                  <a16:creationId xmlns:a16="http://schemas.microsoft.com/office/drawing/2014/main" id="{0FB48CAE-64E1-4E62-AA90-3403C17B5F69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" name="Google Shape;672;p48">
            <a:extLst>
              <a:ext uri="{FF2B5EF4-FFF2-40B4-BE49-F238E27FC236}">
                <a16:creationId xmlns:a16="http://schemas.microsoft.com/office/drawing/2014/main" id="{B5F476DA-46E2-4812-98B2-6DA672B997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" y="1291523"/>
            <a:ext cx="565113" cy="683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815;p49">
            <a:extLst>
              <a:ext uri="{FF2B5EF4-FFF2-40B4-BE49-F238E27FC236}">
                <a16:creationId xmlns:a16="http://schemas.microsoft.com/office/drawing/2014/main" id="{89B06B5B-7ECB-4058-9743-C03569F2577B}"/>
              </a:ext>
            </a:extLst>
          </p:cNvPr>
          <p:cNvGrpSpPr/>
          <p:nvPr/>
        </p:nvGrpSpPr>
        <p:grpSpPr>
          <a:xfrm>
            <a:off x="4195923" y="4239321"/>
            <a:ext cx="211258" cy="211736"/>
            <a:chOff x="5975075" y="2327500"/>
            <a:chExt cx="420100" cy="388350"/>
          </a:xfrm>
        </p:grpSpPr>
        <p:sp>
          <p:nvSpPr>
            <p:cNvPr id="38" name="Google Shape;816;p49">
              <a:extLst>
                <a:ext uri="{FF2B5EF4-FFF2-40B4-BE49-F238E27FC236}">
                  <a16:creationId xmlns:a16="http://schemas.microsoft.com/office/drawing/2014/main" id="{1E5B2F5A-27E8-44ED-B6AE-D66A28F7082B}"/>
                </a:ext>
              </a:extLst>
            </p:cNvPr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817;p49">
              <a:extLst>
                <a:ext uri="{FF2B5EF4-FFF2-40B4-BE49-F238E27FC236}">
                  <a16:creationId xmlns:a16="http://schemas.microsoft.com/office/drawing/2014/main" id="{71B7F05F-3DC7-4F04-87FA-1D0AB4849917}"/>
                </a:ext>
              </a:extLst>
            </p:cNvPr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952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at t</a:t>
            </a:r>
            <a:r>
              <a:rPr lang="en-US" dirty="0"/>
              <a:t>he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C58B4-7A2A-4F42-9D86-90CC3DA42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07" b="77793"/>
          <a:stretch/>
        </p:blipFill>
        <p:spPr>
          <a:xfrm>
            <a:off x="6988356" y="1320048"/>
            <a:ext cx="1885634" cy="8932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B7DC72-35DA-4CE6-9FDC-8CAFC591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" y="1320048"/>
            <a:ext cx="6769462" cy="1465682"/>
          </a:xfrm>
          <a:prstGeom prst="rect">
            <a:avLst/>
          </a:prstGeom>
        </p:spPr>
      </p:pic>
      <p:sp>
        <p:nvSpPr>
          <p:cNvPr id="30" name="Google Shape;104;p18">
            <a:extLst>
              <a:ext uri="{FF2B5EF4-FFF2-40B4-BE49-F238E27FC236}">
                <a16:creationId xmlns:a16="http://schemas.microsoft.com/office/drawing/2014/main" id="{F95C03D3-65DF-414C-BE44-D1FE1B035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772" y="2561117"/>
            <a:ext cx="7451182" cy="73364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>
              <a:latin typeface="Lexend Deca" panose="020B0604020202020204" charset="0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Lexend Deca" panose="020B0604020202020204" charset="0"/>
              </a:rPr>
              <a:t>     Derived features like ‘balance post transactions’, ‘zero balance’ flag</a:t>
            </a:r>
            <a:r>
              <a:rPr lang="en-US" sz="1050" dirty="0">
                <a:latin typeface="Lexend Deca" panose="020B0604020202020204" charset="0"/>
              </a:rPr>
              <a:t>         </a:t>
            </a:r>
            <a:endParaRPr sz="1050" dirty="0">
              <a:latin typeface="Lexend Deca" panose="020B060402020202020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328779A-65C6-4431-BF2D-415B4364A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792"/>
          <a:stretch/>
        </p:blipFill>
        <p:spPr>
          <a:xfrm>
            <a:off x="7802204" y="3404027"/>
            <a:ext cx="1290878" cy="8932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34F3A4-5259-46C4-B425-089D08F4C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72" y="3404026"/>
            <a:ext cx="7703934" cy="1455053"/>
          </a:xfrm>
          <a:prstGeom prst="rect">
            <a:avLst/>
          </a:prstGeom>
        </p:spPr>
      </p:pic>
      <p:grpSp>
        <p:nvGrpSpPr>
          <p:cNvPr id="35" name="Google Shape;818;p49">
            <a:extLst>
              <a:ext uri="{FF2B5EF4-FFF2-40B4-BE49-F238E27FC236}">
                <a16:creationId xmlns:a16="http://schemas.microsoft.com/office/drawing/2014/main" id="{0118CBC4-AE7F-4D9D-978C-C6B1882F1362}"/>
              </a:ext>
            </a:extLst>
          </p:cNvPr>
          <p:cNvGrpSpPr/>
          <p:nvPr/>
        </p:nvGrpSpPr>
        <p:grpSpPr>
          <a:xfrm>
            <a:off x="44772" y="2878690"/>
            <a:ext cx="267281" cy="365760"/>
            <a:chOff x="6730350" y="2315900"/>
            <a:chExt cx="257700" cy="420100"/>
          </a:xfrm>
          <a:solidFill>
            <a:srgbClr val="FFC000"/>
          </a:solidFill>
        </p:grpSpPr>
        <p:sp>
          <p:nvSpPr>
            <p:cNvPr id="36" name="Google Shape;819;p49">
              <a:extLst>
                <a:ext uri="{FF2B5EF4-FFF2-40B4-BE49-F238E27FC236}">
                  <a16:creationId xmlns:a16="http://schemas.microsoft.com/office/drawing/2014/main" id="{72EF0271-265E-432F-AB68-ED310D67DB13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0;p49">
              <a:extLst>
                <a:ext uri="{FF2B5EF4-FFF2-40B4-BE49-F238E27FC236}">
                  <a16:creationId xmlns:a16="http://schemas.microsoft.com/office/drawing/2014/main" id="{4D9895F4-3367-4131-A963-4FB4E3296034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1;p49">
              <a:extLst>
                <a:ext uri="{FF2B5EF4-FFF2-40B4-BE49-F238E27FC236}">
                  <a16:creationId xmlns:a16="http://schemas.microsoft.com/office/drawing/2014/main" id="{A340EF48-CBF7-45DC-A70B-8F7F6410ED9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2;p49">
              <a:extLst>
                <a:ext uri="{FF2B5EF4-FFF2-40B4-BE49-F238E27FC236}">
                  <a16:creationId xmlns:a16="http://schemas.microsoft.com/office/drawing/2014/main" id="{58226C14-14D0-4B9A-8537-184BBE1E2F5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3;p49">
              <a:extLst>
                <a:ext uri="{FF2B5EF4-FFF2-40B4-BE49-F238E27FC236}">
                  <a16:creationId xmlns:a16="http://schemas.microsoft.com/office/drawing/2014/main" id="{30BB835B-1B9A-4551-9A36-F8A91FF4BAD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047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at t</a:t>
            </a:r>
            <a:r>
              <a:rPr lang="en-US" dirty="0"/>
              <a:t>he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Google Shape;104;p18">
            <a:extLst>
              <a:ext uri="{FF2B5EF4-FFF2-40B4-BE49-F238E27FC236}">
                <a16:creationId xmlns:a16="http://schemas.microsoft.com/office/drawing/2014/main" id="{BA6B6BB2-21E0-4D3E-9C02-4264F5C28388}"/>
              </a:ext>
            </a:extLst>
          </p:cNvPr>
          <p:cNvSpPr txBox="1">
            <a:spLocks/>
          </p:cNvSpPr>
          <p:nvPr/>
        </p:nvSpPr>
        <p:spPr>
          <a:xfrm>
            <a:off x="0" y="1370503"/>
            <a:ext cx="4312067" cy="111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buFont typeface="Muli"/>
              <a:buNone/>
            </a:pPr>
            <a:endParaRPr lang="en-US" sz="1200" dirty="0">
              <a:latin typeface="Lexend Deca" panose="020B060402020202020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Lexend Deca" panose="020B0604020202020204" charset="0"/>
              </a:rPr>
              <a:t>Outliers= cannot delete as can be fraud transactions.</a:t>
            </a:r>
          </a:p>
          <a:p>
            <a:pPr marL="76200" indent="0">
              <a:buFont typeface="Muli"/>
              <a:buNone/>
            </a:pPr>
            <a:r>
              <a:rPr lang="en-US" sz="2000" dirty="0">
                <a:latin typeface="Lexend Deca" panose="020B0604020202020204" charset="0"/>
              </a:rPr>
              <a:t>         </a:t>
            </a:r>
            <a:r>
              <a:rPr lang="en-US" sz="1200" dirty="0">
                <a:latin typeface="Lexend Deca" panose="020B0604020202020204" charset="0"/>
              </a:rPr>
              <a:t>         </a:t>
            </a:r>
          </a:p>
        </p:txBody>
      </p:sp>
      <p:grpSp>
        <p:nvGrpSpPr>
          <p:cNvPr id="17" name="Google Shape;818;p49">
            <a:extLst>
              <a:ext uri="{FF2B5EF4-FFF2-40B4-BE49-F238E27FC236}">
                <a16:creationId xmlns:a16="http://schemas.microsoft.com/office/drawing/2014/main" id="{B76FCA92-681F-4913-AB3C-AC8A9C619EC0}"/>
              </a:ext>
            </a:extLst>
          </p:cNvPr>
          <p:cNvGrpSpPr/>
          <p:nvPr/>
        </p:nvGrpSpPr>
        <p:grpSpPr>
          <a:xfrm>
            <a:off x="5162102" y="1813381"/>
            <a:ext cx="267964" cy="365760"/>
            <a:chOff x="6730350" y="2315900"/>
            <a:chExt cx="257700" cy="420100"/>
          </a:xfrm>
          <a:solidFill>
            <a:srgbClr val="FFC000"/>
          </a:solidFill>
        </p:grpSpPr>
        <p:sp>
          <p:nvSpPr>
            <p:cNvPr id="18" name="Google Shape;819;p49">
              <a:extLst>
                <a:ext uri="{FF2B5EF4-FFF2-40B4-BE49-F238E27FC236}">
                  <a16:creationId xmlns:a16="http://schemas.microsoft.com/office/drawing/2014/main" id="{8B51F2E7-C0B1-4FCA-9F9E-93F151567DF5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0;p49">
              <a:extLst>
                <a:ext uri="{FF2B5EF4-FFF2-40B4-BE49-F238E27FC236}">
                  <a16:creationId xmlns:a16="http://schemas.microsoft.com/office/drawing/2014/main" id="{FC2DDE2C-7DF9-4FFC-8087-0CEEDCF80429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21;p49">
              <a:extLst>
                <a:ext uri="{FF2B5EF4-FFF2-40B4-BE49-F238E27FC236}">
                  <a16:creationId xmlns:a16="http://schemas.microsoft.com/office/drawing/2014/main" id="{C4279FB6-3EAD-481E-B07F-8286172E5195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22;p49">
              <a:extLst>
                <a:ext uri="{FF2B5EF4-FFF2-40B4-BE49-F238E27FC236}">
                  <a16:creationId xmlns:a16="http://schemas.microsoft.com/office/drawing/2014/main" id="{F6396904-B2D3-4D1F-A67B-EE9F93686F55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3;p49">
              <a:extLst>
                <a:ext uri="{FF2B5EF4-FFF2-40B4-BE49-F238E27FC236}">
                  <a16:creationId xmlns:a16="http://schemas.microsoft.com/office/drawing/2014/main" id="{0494A919-9CB6-4DDB-B1E7-723D229C01FE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04;p18">
            <a:extLst>
              <a:ext uri="{FF2B5EF4-FFF2-40B4-BE49-F238E27FC236}">
                <a16:creationId xmlns:a16="http://schemas.microsoft.com/office/drawing/2014/main" id="{4542ED96-B99D-4923-B3E2-090CEF8A1E61}"/>
              </a:ext>
            </a:extLst>
          </p:cNvPr>
          <p:cNvSpPr txBox="1">
            <a:spLocks/>
          </p:cNvSpPr>
          <p:nvPr/>
        </p:nvSpPr>
        <p:spPr>
          <a:xfrm>
            <a:off x="5408800" y="1455194"/>
            <a:ext cx="3829680" cy="111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buFont typeface="Muli"/>
              <a:buNone/>
            </a:pPr>
            <a:endParaRPr lang="en-US" sz="1200" dirty="0">
              <a:latin typeface="Lexend Deca" panose="020B0604020202020204" charset="0"/>
            </a:endParaRPr>
          </a:p>
          <a:p>
            <a:pPr marL="76200" indent="0">
              <a:buNone/>
            </a:pPr>
            <a:r>
              <a:rPr lang="en-US" sz="2000" dirty="0">
                <a:latin typeface="Lexend Deca" panose="020B0604020202020204" charset="0"/>
              </a:rPr>
              <a:t>Log-transform of the data</a:t>
            </a:r>
            <a:endParaRPr lang="en-US" sz="1200" dirty="0">
              <a:latin typeface="Lexend Deca" panose="020B060402020202020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3D2A0-B187-4A53-93EB-67C2115F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" y="2568403"/>
            <a:ext cx="4339791" cy="2276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6250EE-FB5B-4978-8D7C-8DC1187AF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44" y="2568404"/>
            <a:ext cx="4338040" cy="22759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0331B4-BA84-44D9-A9A2-A3286A8F38C6}"/>
                  </a:ext>
                </a:extLst>
              </p14:cNvPr>
              <p14:cNvContentPartPr/>
              <p14:nvPr/>
            </p14:nvContentPartPr>
            <p14:xfrm>
              <a:off x="1541252" y="323190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0331B4-BA84-44D9-A9A2-A3286A8F38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5612" y="301590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19C041B-866A-419F-B469-FED59CA66768}"/>
                  </a:ext>
                </a:extLst>
              </p14:cNvPr>
              <p14:cNvContentPartPr/>
              <p14:nvPr/>
            </p14:nvContentPartPr>
            <p14:xfrm>
              <a:off x="903692" y="329562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19C041B-866A-419F-B469-FED59CA667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692" y="3079984"/>
                <a:ext cx="720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07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at t</a:t>
            </a:r>
            <a:r>
              <a:rPr lang="en-US" dirty="0"/>
              <a:t>he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1A36B8-1FE8-4F29-AF4D-709B23922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68"/>
          <a:stretch/>
        </p:blipFill>
        <p:spPr>
          <a:xfrm>
            <a:off x="5790106" y="1107524"/>
            <a:ext cx="2690478" cy="2189096"/>
          </a:xfrm>
          <a:prstGeom prst="rect">
            <a:avLst/>
          </a:prstGeom>
        </p:spPr>
      </p:pic>
      <p:sp>
        <p:nvSpPr>
          <p:cNvPr id="7" name="Google Shape;104;p18">
            <a:extLst>
              <a:ext uri="{FF2B5EF4-FFF2-40B4-BE49-F238E27FC236}">
                <a16:creationId xmlns:a16="http://schemas.microsoft.com/office/drawing/2014/main" id="{6E3FD40C-0E8B-45F8-A8BC-8B29F4063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20708"/>
            <a:ext cx="4978280" cy="11165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200" dirty="0">
              <a:latin typeface="Lexend Deca" panose="020B060402020202020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2000" dirty="0">
                <a:latin typeface="Lexend Deca" panose="020B0604020202020204" charset="0"/>
              </a:rPr>
              <a:t>Missing values=No missing values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 dirty="0">
                <a:latin typeface="Lexend Deca" panose="020B0604020202020204" charset="0"/>
              </a:rPr>
              <a:t>         </a:t>
            </a:r>
            <a:r>
              <a:rPr lang="en-US" sz="1200" dirty="0">
                <a:latin typeface="Lexend Deca" panose="020B0604020202020204" charset="0"/>
              </a:rPr>
              <a:t>         </a:t>
            </a:r>
            <a:endParaRPr sz="1200" dirty="0">
              <a:latin typeface="Lexend Deca" panose="020B0604020202020204" charset="0"/>
            </a:endParaRPr>
          </a:p>
        </p:txBody>
      </p:sp>
      <p:sp>
        <p:nvSpPr>
          <p:cNvPr id="8" name="Google Shape;104;p18">
            <a:extLst>
              <a:ext uri="{FF2B5EF4-FFF2-40B4-BE49-F238E27FC236}">
                <a16:creationId xmlns:a16="http://schemas.microsoft.com/office/drawing/2014/main" id="{FE24B7D1-D77D-4B2C-A581-733D671C400B}"/>
              </a:ext>
            </a:extLst>
          </p:cNvPr>
          <p:cNvSpPr txBox="1">
            <a:spLocks/>
          </p:cNvSpPr>
          <p:nvPr/>
        </p:nvSpPr>
        <p:spPr>
          <a:xfrm>
            <a:off x="74431" y="2351672"/>
            <a:ext cx="5667154" cy="111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buFont typeface="Muli"/>
              <a:buNone/>
            </a:pPr>
            <a:endParaRPr lang="en-US" sz="1200" dirty="0">
              <a:latin typeface="Lexend Deca" panose="020B0604020202020204" charset="0"/>
            </a:endParaRPr>
          </a:p>
          <a:p>
            <a:pPr marL="76200" indent="0">
              <a:buNone/>
            </a:pPr>
            <a:r>
              <a:rPr lang="en-US" sz="2000" dirty="0">
                <a:latin typeface="Lexend Deca" panose="020B0604020202020204" charset="0"/>
              </a:rPr>
              <a:t>  Standardization-numerical variables</a:t>
            </a:r>
          </a:p>
          <a:p>
            <a:pPr marL="76200" indent="0">
              <a:buNone/>
            </a:pPr>
            <a:r>
              <a:rPr lang="en-US" sz="2000" dirty="0">
                <a:latin typeface="Lexend Deca" panose="020B0604020202020204" charset="0"/>
              </a:rPr>
              <a:t>  One hot-encoding –categorical variables</a:t>
            </a:r>
          </a:p>
          <a:p>
            <a:pPr marL="76200" indent="0">
              <a:buFont typeface="Muli"/>
              <a:buNone/>
            </a:pPr>
            <a:r>
              <a:rPr lang="en-US" sz="2000" dirty="0">
                <a:latin typeface="Lexend Deca" panose="020B0604020202020204" charset="0"/>
              </a:rPr>
              <a:t>         </a:t>
            </a:r>
            <a:r>
              <a:rPr lang="en-US" sz="1200" dirty="0">
                <a:latin typeface="Lexend Deca" panose="020B0604020202020204" charset="0"/>
              </a:rPr>
              <a:t>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0D605-9BDB-4A38-B763-CFAA2BC0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66" y="3593805"/>
            <a:ext cx="8933199" cy="1432683"/>
          </a:xfrm>
          <a:prstGeom prst="rect">
            <a:avLst/>
          </a:prstGeom>
        </p:spPr>
      </p:pic>
      <p:grpSp>
        <p:nvGrpSpPr>
          <p:cNvPr id="12" name="Google Shape;818;p49">
            <a:extLst>
              <a:ext uri="{FF2B5EF4-FFF2-40B4-BE49-F238E27FC236}">
                <a16:creationId xmlns:a16="http://schemas.microsoft.com/office/drawing/2014/main" id="{C6DEF450-806B-4EE8-9ACE-29C50AA3E637}"/>
              </a:ext>
            </a:extLst>
          </p:cNvPr>
          <p:cNvGrpSpPr/>
          <p:nvPr/>
        </p:nvGrpSpPr>
        <p:grpSpPr>
          <a:xfrm>
            <a:off x="42532" y="2656814"/>
            <a:ext cx="267964" cy="365760"/>
            <a:chOff x="6730350" y="2315900"/>
            <a:chExt cx="257700" cy="420100"/>
          </a:xfrm>
          <a:solidFill>
            <a:srgbClr val="FFC000"/>
          </a:solidFill>
        </p:grpSpPr>
        <p:sp>
          <p:nvSpPr>
            <p:cNvPr id="13" name="Google Shape;819;p49">
              <a:extLst>
                <a:ext uri="{FF2B5EF4-FFF2-40B4-BE49-F238E27FC236}">
                  <a16:creationId xmlns:a16="http://schemas.microsoft.com/office/drawing/2014/main" id="{BF916B19-CD38-4E7B-996D-A1EE110E0D8B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0;p49">
              <a:extLst>
                <a:ext uri="{FF2B5EF4-FFF2-40B4-BE49-F238E27FC236}">
                  <a16:creationId xmlns:a16="http://schemas.microsoft.com/office/drawing/2014/main" id="{3672DA05-D7A2-403A-A26C-F952AC50FE20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1;p49">
              <a:extLst>
                <a:ext uri="{FF2B5EF4-FFF2-40B4-BE49-F238E27FC236}">
                  <a16:creationId xmlns:a16="http://schemas.microsoft.com/office/drawing/2014/main" id="{E3366568-6A8B-494B-9E46-BBB10CD7B6CB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;p49">
              <a:extLst>
                <a:ext uri="{FF2B5EF4-FFF2-40B4-BE49-F238E27FC236}">
                  <a16:creationId xmlns:a16="http://schemas.microsoft.com/office/drawing/2014/main" id="{B5AB95FA-2018-46A1-8219-6B9BFA08C02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3;p49">
              <a:extLst>
                <a:ext uri="{FF2B5EF4-FFF2-40B4-BE49-F238E27FC236}">
                  <a16:creationId xmlns:a16="http://schemas.microsoft.com/office/drawing/2014/main" id="{CF7CCA7C-1572-4D80-AC5B-674C2886965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648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at t</a:t>
            </a:r>
            <a:r>
              <a:rPr lang="en-US" dirty="0"/>
              <a:t>he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14716" y="1133618"/>
            <a:ext cx="4174445" cy="7781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1050" dirty="0">
              <a:latin typeface="Lexend Deca" panose="020B060402020202020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en-US" sz="1600" dirty="0">
                <a:latin typeface="Lexend Deca" panose="020B0604020202020204" charset="0"/>
              </a:rPr>
              <a:t>Class Imbalance-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600" dirty="0">
                <a:latin typeface="Lexend Deca" panose="020B0604020202020204" charset="0"/>
              </a:rPr>
              <a:t>         (6354407,8213)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050" dirty="0">
                <a:latin typeface="Lexend Deca" panose="020B0604020202020204" charset="0"/>
              </a:rPr>
              <a:t>                                      </a:t>
            </a:r>
            <a:endParaRPr sz="1050" dirty="0">
              <a:latin typeface="Lexend Deca" panose="020B060402020202020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" name="Google Shape;818;p49">
            <a:extLst>
              <a:ext uri="{FF2B5EF4-FFF2-40B4-BE49-F238E27FC236}">
                <a16:creationId xmlns:a16="http://schemas.microsoft.com/office/drawing/2014/main" id="{92A60807-9DFC-48D7-865C-CF0CC7A5B61D}"/>
              </a:ext>
            </a:extLst>
          </p:cNvPr>
          <p:cNvGrpSpPr/>
          <p:nvPr/>
        </p:nvGrpSpPr>
        <p:grpSpPr>
          <a:xfrm>
            <a:off x="3836811" y="1407827"/>
            <a:ext cx="267281" cy="365760"/>
            <a:chOff x="6730350" y="2315900"/>
            <a:chExt cx="257700" cy="420100"/>
          </a:xfrm>
          <a:solidFill>
            <a:srgbClr val="FFC000"/>
          </a:solidFill>
        </p:grpSpPr>
        <p:sp>
          <p:nvSpPr>
            <p:cNvPr id="14" name="Google Shape;819;p49">
              <a:extLst>
                <a:ext uri="{FF2B5EF4-FFF2-40B4-BE49-F238E27FC236}">
                  <a16:creationId xmlns:a16="http://schemas.microsoft.com/office/drawing/2014/main" id="{4033AE39-7AD9-46E6-8003-55D098F55A12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20;p49">
              <a:extLst>
                <a:ext uri="{FF2B5EF4-FFF2-40B4-BE49-F238E27FC236}">
                  <a16:creationId xmlns:a16="http://schemas.microsoft.com/office/drawing/2014/main" id="{1EB3F86A-FD84-4A6B-A062-95FBCE12BD2D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1;p49">
              <a:extLst>
                <a:ext uri="{FF2B5EF4-FFF2-40B4-BE49-F238E27FC236}">
                  <a16:creationId xmlns:a16="http://schemas.microsoft.com/office/drawing/2014/main" id="{B9906B47-2029-4BE8-B552-BE1C17E7D043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2;p49">
              <a:extLst>
                <a:ext uri="{FF2B5EF4-FFF2-40B4-BE49-F238E27FC236}">
                  <a16:creationId xmlns:a16="http://schemas.microsoft.com/office/drawing/2014/main" id="{6F5A641A-5C95-4AD0-AF0D-52513D1C2066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3;p49">
              <a:extLst>
                <a:ext uri="{FF2B5EF4-FFF2-40B4-BE49-F238E27FC236}">
                  <a16:creationId xmlns:a16="http://schemas.microsoft.com/office/drawing/2014/main" id="{FA8E9691-7852-404D-8CFC-A17EAEC428F3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51F5EE-67C4-4A13-B68F-918B4719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6" y="2138871"/>
            <a:ext cx="3063338" cy="2147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9400E-3AD4-4514-98D2-4AD7F967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27"/>
          <a:stretch/>
        </p:blipFill>
        <p:spPr>
          <a:xfrm>
            <a:off x="3401175" y="2394063"/>
            <a:ext cx="5660945" cy="2147415"/>
          </a:xfrm>
          <a:prstGeom prst="rect">
            <a:avLst/>
          </a:prstGeom>
        </p:spPr>
      </p:pic>
      <p:sp>
        <p:nvSpPr>
          <p:cNvPr id="19" name="Google Shape;104;p18">
            <a:extLst>
              <a:ext uri="{FF2B5EF4-FFF2-40B4-BE49-F238E27FC236}">
                <a16:creationId xmlns:a16="http://schemas.microsoft.com/office/drawing/2014/main" id="{146ACE16-D1E2-4FB5-8BC3-065C6B57E61C}"/>
              </a:ext>
            </a:extLst>
          </p:cNvPr>
          <p:cNvSpPr txBox="1">
            <a:spLocks/>
          </p:cNvSpPr>
          <p:nvPr/>
        </p:nvSpPr>
        <p:spPr>
          <a:xfrm>
            <a:off x="4150460" y="1133618"/>
            <a:ext cx="4878824" cy="77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76200" indent="0">
              <a:buFont typeface="Muli"/>
              <a:buNone/>
            </a:pPr>
            <a:endParaRPr lang="en-US" sz="1050" dirty="0">
              <a:latin typeface="Lexend Deca" panose="020B0604020202020204" charset="0"/>
            </a:endParaRPr>
          </a:p>
          <a:p>
            <a:pPr marL="76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exend Deca" panose="020B0604020202020204" charset="0"/>
              </a:rPr>
              <a:t>Over-sampling – Minority class via bootstrapping</a:t>
            </a:r>
          </a:p>
          <a:p>
            <a:pPr marL="76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exend Deca" panose="020B0604020202020204" charset="0"/>
              </a:rPr>
              <a:t>Under-sampling-Majority class                      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9C540A-478F-4E1D-8F6B-432B782DC7BA}"/>
                  </a:ext>
                </a:extLst>
              </p14:cNvPr>
              <p14:cNvContentPartPr/>
              <p14:nvPr/>
            </p14:nvContentPartPr>
            <p14:xfrm>
              <a:off x="3614852" y="408258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9C540A-478F-4E1D-8F6B-432B782DC7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9212" y="386658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C5D059-BB23-4D90-85FE-0357D90622DF}"/>
                  </a:ext>
                </a:extLst>
              </p14:cNvPr>
              <p14:cNvContentPartPr/>
              <p14:nvPr/>
            </p14:nvContentPartPr>
            <p14:xfrm>
              <a:off x="3667772" y="424206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C5D059-BB23-4D90-85FE-0357D90622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32132" y="4026424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C1D63E53-B0C2-4066-90B6-4E1FD236631E}"/>
              </a:ext>
            </a:extLst>
          </p:cNvPr>
          <p:cNvSpPr/>
          <p:nvPr/>
        </p:nvSpPr>
        <p:spPr>
          <a:xfrm>
            <a:off x="3411247" y="4097025"/>
            <a:ext cx="914400" cy="365760"/>
          </a:xfrm>
          <a:prstGeom prst="ellipse">
            <a:avLst/>
          </a:prstGeom>
          <a:solidFill>
            <a:srgbClr val="FFC114">
              <a:alpha val="5000"/>
            </a:srgbClr>
          </a:solidFill>
          <a:ln w="72000">
            <a:solidFill>
              <a:srgbClr val="FFC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114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08FBA3B-6DFA-4835-AF0B-974589D901D5}"/>
                  </a:ext>
                </a:extLst>
              </p14:cNvPr>
              <p14:cNvContentPartPr/>
              <p14:nvPr/>
            </p14:nvContentPartPr>
            <p14:xfrm>
              <a:off x="-681028" y="4082584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08FBA3B-6DFA-4835-AF0B-974589D901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716668" y="3866584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2CC6CC8-D887-4FD6-A433-5B510E21CE00}"/>
              </a:ext>
            </a:extLst>
          </p:cNvPr>
          <p:cNvGrpSpPr/>
          <p:nvPr/>
        </p:nvGrpSpPr>
        <p:grpSpPr>
          <a:xfrm>
            <a:off x="4104092" y="1445584"/>
            <a:ext cx="106200" cy="360"/>
            <a:chOff x="4104092" y="1445584"/>
            <a:chExt cx="10620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B3EF0E-2285-48E8-AD68-1047C71382DA}"/>
                    </a:ext>
                  </a:extLst>
                </p14:cNvPr>
                <p14:cNvContentPartPr/>
                <p14:nvPr/>
              </p14:nvContentPartPr>
              <p14:xfrm>
                <a:off x="4209932" y="144558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B3EF0E-2285-48E8-AD68-1047C71382D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4292" y="1229584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7E0C5E-7D77-4576-8614-4299DFF06202}"/>
                    </a:ext>
                  </a:extLst>
                </p14:cNvPr>
                <p14:cNvContentPartPr/>
                <p14:nvPr/>
              </p14:nvContentPartPr>
              <p14:xfrm>
                <a:off x="4104092" y="1445584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7E0C5E-7D77-4576-8614-4299DFF062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8092" y="1229584"/>
                  <a:ext cx="720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DF525-FDB3-4E14-8B52-ED4972C44DEE}"/>
                  </a:ext>
                </a:extLst>
              </p14:cNvPr>
              <p14:cNvContentPartPr/>
              <p14:nvPr/>
            </p14:nvContentPartPr>
            <p14:xfrm>
              <a:off x="4826972" y="161586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DF525-FDB3-4E14-8B52-ED4972C44D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90972" y="140022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A90DE91-866F-48EB-9582-944987387076}"/>
                  </a:ext>
                </a:extLst>
              </p14:cNvPr>
              <p14:cNvContentPartPr/>
              <p14:nvPr/>
            </p14:nvContentPartPr>
            <p14:xfrm>
              <a:off x="-925468" y="277506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A90DE91-866F-48EB-9582-94498738707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961108" y="2559064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6ED02E0A-BCFF-4535-845C-586F68C6ADA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885" y="4303290"/>
            <a:ext cx="2667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FF7B-A5A0-4676-9340-A2EE9831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r>
              <a:rPr lang="en-US" sz="2000" dirty="0"/>
              <a:t>Notable findings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089B3-2C98-4FED-B247-F079B02B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182427"/>
            <a:ext cx="8448734" cy="316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Proportion of fraudulent transactions  gradually increases from 9:00 pm, peaks at 5:00 am (~58%)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C916-B7D1-4A01-AC1A-418FFBB6F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40905-5235-4D2E-8B98-B07D91936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" r="1255"/>
          <a:stretch/>
        </p:blipFill>
        <p:spPr>
          <a:xfrm>
            <a:off x="232795" y="1725105"/>
            <a:ext cx="8678410" cy="290694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0D9EE7-67E7-4F78-B7CE-808460B19FB4}"/>
              </a:ext>
            </a:extLst>
          </p:cNvPr>
          <p:cNvSpPr txBox="1">
            <a:spLocks/>
          </p:cNvSpPr>
          <p:nvPr/>
        </p:nvSpPr>
        <p:spPr>
          <a:xfrm>
            <a:off x="306200" y="4735047"/>
            <a:ext cx="8448734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13 Final variables are used basis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036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63586" y="200550"/>
            <a:ext cx="856345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Supervised learning</a:t>
            </a:r>
            <a:br>
              <a:rPr lang="en-US" dirty="0"/>
            </a:br>
            <a:r>
              <a:rPr lang="en-US" sz="2000" dirty="0"/>
              <a:t>Fraud transactions have a pattern which can be learnt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A01F4-BA47-45EC-800A-65517DDE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27" y="1704916"/>
            <a:ext cx="4157174" cy="27820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562AE5-BAB8-421C-8FCE-99DCACADA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854" y="2571189"/>
            <a:ext cx="3364992" cy="11389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05C9C2-260C-4F6F-BC26-A1E6D03B6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854" y="1210667"/>
            <a:ext cx="3364992" cy="12962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B0ECC9-AB9F-4905-8DE6-EC9B02AA9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854" y="3774355"/>
            <a:ext cx="3364992" cy="1250861"/>
          </a:xfrm>
          <a:prstGeom prst="rect">
            <a:avLst/>
          </a:prstGeom>
        </p:spPr>
      </p:pic>
      <p:sp>
        <p:nvSpPr>
          <p:cNvPr id="28" name="Google Shape;104;p18">
            <a:extLst>
              <a:ext uri="{FF2B5EF4-FFF2-40B4-BE49-F238E27FC236}">
                <a16:creationId xmlns:a16="http://schemas.microsoft.com/office/drawing/2014/main" id="{FE3AADD3-4A38-4DBD-9515-813279DA3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69145"/>
            <a:ext cx="1567227" cy="39119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Decision Tree</a:t>
            </a:r>
            <a:endParaRPr sz="1400" dirty="0">
              <a:latin typeface="Lexend Deca" panose="020B0604020202020204" charset="0"/>
            </a:endParaRPr>
          </a:p>
        </p:txBody>
      </p:sp>
      <p:sp>
        <p:nvSpPr>
          <p:cNvPr id="29" name="Google Shape;104;p18">
            <a:extLst>
              <a:ext uri="{FF2B5EF4-FFF2-40B4-BE49-F238E27FC236}">
                <a16:creationId xmlns:a16="http://schemas.microsoft.com/office/drawing/2014/main" id="{87ACFAEC-92C2-47ED-B307-342B3DCEA4BE}"/>
              </a:ext>
            </a:extLst>
          </p:cNvPr>
          <p:cNvSpPr txBox="1">
            <a:spLocks/>
          </p:cNvSpPr>
          <p:nvPr/>
        </p:nvSpPr>
        <p:spPr>
          <a:xfrm>
            <a:off x="0" y="2701760"/>
            <a:ext cx="1567227" cy="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Random Forest</a:t>
            </a:r>
          </a:p>
        </p:txBody>
      </p:sp>
      <p:sp>
        <p:nvSpPr>
          <p:cNvPr id="30" name="Google Shape;104;p18">
            <a:extLst>
              <a:ext uri="{FF2B5EF4-FFF2-40B4-BE49-F238E27FC236}">
                <a16:creationId xmlns:a16="http://schemas.microsoft.com/office/drawing/2014/main" id="{E3F555F7-EFBF-486B-8356-D5F79A8153F4}"/>
              </a:ext>
            </a:extLst>
          </p:cNvPr>
          <p:cNvSpPr txBox="1">
            <a:spLocks/>
          </p:cNvSpPr>
          <p:nvPr/>
        </p:nvSpPr>
        <p:spPr>
          <a:xfrm>
            <a:off x="0" y="4030833"/>
            <a:ext cx="1567227" cy="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400" dirty="0">
                <a:latin typeface="Lexend Deca" panose="020B0604020202020204" charset="0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02543159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7830</TotalTime>
  <Words>514</Words>
  <Application>Microsoft Office PowerPoint</Application>
  <PresentationFormat>On-screen Show (16:9)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Sans Pro</vt:lpstr>
      <vt:lpstr>Muli</vt:lpstr>
      <vt:lpstr>Lexend Deca</vt:lpstr>
      <vt:lpstr>Wingdings</vt:lpstr>
      <vt:lpstr>Arial</vt:lpstr>
      <vt:lpstr>Aliena template</vt:lpstr>
      <vt:lpstr>  Fraud Detection In Mobile Money Transcations  Kaggle Dataset- Synthetic Financial datasets generated by: the PaySim mobile money simulator  https://www.kaggle.com/ntnu-testimon/paysim1  </vt:lpstr>
      <vt:lpstr>Gentle Introduction of the topic</vt:lpstr>
      <vt:lpstr>Objective</vt:lpstr>
      <vt:lpstr>Quick look at the dataset</vt:lpstr>
      <vt:lpstr>Quick look at the dataset</vt:lpstr>
      <vt:lpstr>Quick look at the dataset</vt:lpstr>
      <vt:lpstr>Quick look at the dataset</vt:lpstr>
      <vt:lpstr>Univariate Analysis Notable findings</vt:lpstr>
      <vt:lpstr>Supervised learning Fraud transactions have a pattern which can be learnt</vt:lpstr>
      <vt:lpstr>Outlier Detection Fraud transactions are outliers among the normal transactions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Detection-  In Mobile Money Transcations -using Decision Tree and Neural Networks alogorithms</dc:title>
  <dc:creator>Mallika Srivastava</dc:creator>
  <cp:lastModifiedBy>Mallika Srivastava</cp:lastModifiedBy>
  <cp:revision>67</cp:revision>
  <dcterms:modified xsi:type="dcterms:W3CDTF">2021-04-20T15:03:16Z</dcterms:modified>
</cp:coreProperties>
</file>