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8288000" cy="10287000"/>
  <p:notesSz cx="6858000" cy="9144000"/>
  <p:embeddedFontLst>
    <p:embeddedFont>
      <p:font typeface="Aptos Bold" panose="020B0004020202020204" charset="0"/>
      <p:regular r:id="rId15"/>
    </p:embeddedFont>
    <p:embeddedFont>
      <p:font typeface="Aptos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7433" autoAdjust="0"/>
  </p:normalViewPr>
  <p:slideViewPr>
    <p:cSldViewPr>
      <p:cViewPr varScale="1">
        <p:scale>
          <a:sx n="50" d="100"/>
          <a:sy n="50" d="100"/>
        </p:scale>
        <p:origin x="19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F482-F08F-4113-A3A5-D217F146CCD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DB9-34DF-47EE-A189-0AB57FD5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I’m Mallikarjun and my teammate is Shraddha, we are here to present our project which focuses on building a RAG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evaluation, we found that </a:t>
            </a:r>
            <a:r>
              <a:rPr lang="en-US" b="1" dirty="0"/>
              <a:t>Phi-3 Mini</a:t>
            </a:r>
            <a:r>
              <a:rPr lang="en-US" dirty="0"/>
              <a:t> continued to show the </a:t>
            </a:r>
            <a:r>
              <a:rPr lang="en-US" b="1" dirty="0"/>
              <a:t>lowest hallucination rate</a:t>
            </a:r>
            <a:r>
              <a:rPr lang="en-US" dirty="0"/>
              <a:t>, maintaining strong grounding in the retrieved information.</a:t>
            </a:r>
            <a:br>
              <a:rPr lang="en-US" dirty="0"/>
            </a:br>
            <a:r>
              <a:rPr lang="en-US" b="1" dirty="0"/>
              <a:t>Mistral-7B</a:t>
            </a:r>
            <a:r>
              <a:rPr lang="en-US" dirty="0"/>
              <a:t> achieved the </a:t>
            </a:r>
            <a:r>
              <a:rPr lang="en-US" b="1" dirty="0"/>
              <a:t>lowest perplexity</a:t>
            </a:r>
            <a:r>
              <a:rPr lang="en-US" dirty="0"/>
              <a:t>, indicating it generated the most fluent and coherent responses.</a:t>
            </a:r>
            <a:br>
              <a:rPr lang="en-US" dirty="0"/>
            </a:br>
            <a:r>
              <a:rPr lang="en-US" dirty="0"/>
              <a:t>Across all models, the sentiment remained </a:t>
            </a:r>
            <a:r>
              <a:rPr lang="en-US" b="1" dirty="0"/>
              <a:t>mostly neutral</a:t>
            </a:r>
            <a:r>
              <a:rPr lang="en-US" dirty="0"/>
              <a:t> and </a:t>
            </a:r>
            <a:r>
              <a:rPr lang="en-US" b="1" dirty="0"/>
              <a:t>objective</a:t>
            </a:r>
            <a:r>
              <a:rPr lang="en-US" dirty="0"/>
              <a:t>, which is critical for addressing sensitive mental health topics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7B26F-85A7-CC7C-3402-65FBF7AA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5BA17-3310-5554-70A7-B8CA2AE7C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06402-0FF7-1DA1-926F-2331C114F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"For our references, we mainly cited the </a:t>
            </a:r>
            <a:r>
              <a:rPr lang="en-US" dirty="0" err="1"/>
              <a:t>SouLLMate</a:t>
            </a:r>
            <a:r>
              <a:rPr lang="en-US" dirty="0"/>
              <a:t> paper from </a:t>
            </a:r>
            <a:r>
              <a:rPr lang="en-US" dirty="0" err="1"/>
              <a:t>arXiv</a:t>
            </a:r>
            <a:r>
              <a:rPr lang="en-US" dirty="0"/>
              <a:t> and the LLM-Therapist study from the IEEE Global Communications Conference.</a:t>
            </a:r>
            <a:br>
              <a:rPr lang="en-US" dirty="0"/>
            </a:br>
            <a:r>
              <a:rPr lang="en-US" dirty="0"/>
              <a:t>Both papers provided a strong foundation for adapting RAG in the mental health domain."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60784-37FF-1D78-4AEB-50B2E127F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"Thank you for listening to our presentation!</a:t>
            </a:r>
            <a:br>
              <a:rPr lang="en-US" dirty="0"/>
            </a:br>
            <a:r>
              <a:rPr lang="en-US" dirty="0"/>
              <a:t>We will soon share our project code, findings and results on </a:t>
            </a:r>
            <a:r>
              <a:rPr lang="en-US" dirty="0" err="1"/>
              <a:t>github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is about building Mind-Mate, which is mental health chatbot. It responds with reliable, context-aware information for mental health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Our project had three main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Develop a RAG system using </a:t>
            </a:r>
            <a:r>
              <a:rPr lang="en-US" b="1" dirty="0"/>
              <a:t>three different LLMs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Evaluate and compare the </a:t>
            </a:r>
            <a:r>
              <a:rPr lang="en-US" b="1" dirty="0"/>
              <a:t>performance</a:t>
            </a:r>
            <a:r>
              <a:rPr lang="en-US" dirty="0"/>
              <a:t> of these models.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Ensure the models </a:t>
            </a:r>
            <a:r>
              <a:rPr lang="en-US" b="1" dirty="0"/>
              <a:t>adhere to ethical guideline.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</a:t>
            </a:r>
            <a:r>
              <a:rPr lang="en-US" dirty="0" err="1"/>
              <a:t>MindMate</a:t>
            </a:r>
            <a:r>
              <a:rPr lang="en-US" dirty="0"/>
              <a:t> provides important value:</a:t>
            </a:r>
            <a:br>
              <a:rPr lang="en-US" dirty="0"/>
            </a:br>
            <a:r>
              <a:rPr lang="en-US" dirty="0"/>
              <a:t>It offers a private, affordable space for users to explore mental health concerns.</a:t>
            </a:r>
            <a:br>
              <a:rPr lang="en-US" dirty="0"/>
            </a:br>
            <a:r>
              <a:rPr lang="en-US" dirty="0"/>
              <a:t>It provides on-demand support and helps users assess when professional help might be needed."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"We referenced two major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SouLLMate</a:t>
            </a:r>
            <a:r>
              <a:rPr lang="en-US" dirty="0"/>
              <a:t>, which adapts LLMs for mental health support using RAG techniques, risk detection, and proactive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LLM-Therapist</a:t>
            </a:r>
            <a:r>
              <a:rPr lang="en-US" dirty="0"/>
              <a:t>, a multimodal RAG system acting as a behavioral healthcare assistant.</a:t>
            </a:r>
            <a:br>
              <a:rPr lang="en-US" dirty="0"/>
            </a:br>
            <a:r>
              <a:rPr lang="en-US" dirty="0"/>
              <a:t>These inspired our focus on combining retrieval and model personalization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approach that we followed is by using three LLMs: </a:t>
            </a:r>
            <a:r>
              <a:rPr lang="en-US" b="1" dirty="0"/>
              <a:t>Mistral-7B</a:t>
            </a:r>
            <a:r>
              <a:rPr lang="en-US" dirty="0"/>
              <a:t>, </a:t>
            </a:r>
            <a:r>
              <a:rPr lang="en-US" b="1" dirty="0"/>
              <a:t>Llama-2-7B</a:t>
            </a:r>
            <a:r>
              <a:rPr lang="en-US" dirty="0"/>
              <a:t>, and </a:t>
            </a:r>
            <a:r>
              <a:rPr lang="en-US" b="1" dirty="0"/>
              <a:t>Phi-3-Mini </a:t>
            </a:r>
            <a:r>
              <a:rPr lang="en-US" b="0" dirty="0"/>
              <a:t>Quantized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Deploying everything on </a:t>
            </a:r>
            <a:r>
              <a:rPr lang="en-US" b="1" dirty="0" err="1"/>
              <a:t>Streamlit</a:t>
            </a:r>
            <a:r>
              <a:rPr lang="en-US" dirty="0"/>
              <a:t> for an interactive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built our knowledge base from three published sources on psychology and trauma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"Our system starts by loading PDF files and extracting their text.</a:t>
            </a:r>
            <a:br>
              <a:rPr lang="en-US" dirty="0"/>
            </a:br>
            <a:r>
              <a:rPr lang="en-US" dirty="0"/>
              <a:t>We split the text into chunks and then convert these chunks into embeddings using a sentence transformer.</a:t>
            </a:r>
            <a:br>
              <a:rPr lang="en-US" dirty="0"/>
            </a:br>
            <a:r>
              <a:rPr lang="en-US" dirty="0"/>
              <a:t>These embeddings are stored in a FAISS vector store for fast retrieval.</a:t>
            </a:r>
            <a:br>
              <a:rPr lang="en-US" dirty="0"/>
            </a:br>
            <a:r>
              <a:rPr lang="en-US" dirty="0"/>
              <a:t>When a user asks a question, we fetch relevant chunks, pass them along with the question to our LLMs, and generate context-aware answers, which we then evaluate using various metrics."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"We evaluated model responses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Perplexity</a:t>
            </a:r>
            <a:r>
              <a:rPr lang="en-US" dirty="0"/>
              <a:t>: to measure fluency and predictability.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Hallucination Rate</a:t>
            </a:r>
            <a:r>
              <a:rPr lang="en-US" dirty="0"/>
              <a:t>: to quantify made-up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 Polarity</a:t>
            </a:r>
            <a:r>
              <a:rPr lang="en-US" dirty="0"/>
              <a:t> and </a:t>
            </a:r>
            <a:r>
              <a:rPr lang="en-US" b="1" dirty="0"/>
              <a:t>Subjectivity</a:t>
            </a:r>
            <a:r>
              <a:rPr lang="en-US" dirty="0"/>
              <a:t>: to assess tone and neutrality.</a:t>
            </a:r>
            <a:br>
              <a:rPr lang="en-US" dirty="0"/>
            </a:br>
            <a:r>
              <a:rPr lang="en-US" dirty="0"/>
              <a:t>These metrics helped us systematically compare model performances."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Our deliverables includes building a chatbot, </a:t>
            </a:r>
            <a:r>
              <a:rPr lang="en-US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Batch evaluation of LLMs on domain-specific questions and storing responses and evaluation metrics in CSV file for analysis. A report detailing the entire project process and findings.</a:t>
            </a:r>
            <a:br>
              <a:rPr lang="en-US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</a:br>
            <a:r>
              <a:rPr lang="en-US" sz="12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Now let’s go into the code demo.</a:t>
            </a:r>
          </a:p>
          <a:p>
            <a:pPr>
              <a:buNone/>
            </a:pPr>
            <a:endParaRPr lang="en-US" sz="1200" dirty="0">
              <a:solidFill>
                <a:srgbClr val="FFFFFF"/>
              </a:solidFill>
              <a:latin typeface="Aptos"/>
              <a:sym typeface="Aptos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have the build_vectorstore.py script.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script is responsible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building the FAISS vector store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loads the PDFs from our dataset folder.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splits the long documents into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 overlapping chunks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generates embeddings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each chunk using a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MiniLM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sentence transformer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the embeddings inside a FAISS database for efficient retrieval during question answering.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have the llm_evaluation.py script.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file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three models —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Mistral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Llama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Phi-3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across a set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 carefully designed mental health questions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Here's what it does: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downloads or loads the local model files from hugging face repositories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model, it retrieves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relevant chunks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FAISS database based on the question.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sends the retrieved context and the question into the model using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template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three models were loaded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the llama-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library,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records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calculates four important metrics: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language fluency)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Hallucination Rate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(how much is made up)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Sentiment Polarity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Subjectivity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(emotional tone and neutrality)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 it saves all the results into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CSV file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gives us a batch evaluation to compare model performances side-by-side."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have mindmate.py, our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 is designed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interaction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user can type a mental health-related question.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They can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one or multiple models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sidebar.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app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retrieves context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FAISS database.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it sends the context + question into the selected LLMs.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displays each model’s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answer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the corresponding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(hallucination rate, perplexity, polarity, and subjectivity) in real-time.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 also expand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 the exact source context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for transparency.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EEDB9-34DF-47EE-A189-0AB57FD5A2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github.com/mallikarjun25/Mind-Mate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ieeexplore.ieee.org/abstract/document/10901139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arxiv.org/pdf/2410.1632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hyperlink" Target="https://beyondthetemple.com/wp-content/uploads/2018/04/herman_trauma-and-recovery-1.pdf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shmutha.org/wp-content/uploads/Fundamentals-of-Psychology-Michael-W.-Eysenck-Z-Library.pdf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drive.google.com/file/d/1GGA6axs88gCT749IaD1z3Kkgdjgk30YV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github.com/mallikarjun25/Mind-M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84562" y="999526"/>
            <a:ext cx="15837608" cy="4566502"/>
            <a:chOff x="0" y="0"/>
            <a:chExt cx="21116810" cy="60886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16810" cy="6088670"/>
            </a:xfrm>
            <a:custGeom>
              <a:avLst/>
              <a:gdLst/>
              <a:ahLst/>
              <a:cxnLst/>
              <a:rect l="l" t="t" r="r" b="b"/>
              <a:pathLst>
                <a:path w="21116810" h="6088670">
                  <a:moveTo>
                    <a:pt x="0" y="0"/>
                  </a:moveTo>
                  <a:lnTo>
                    <a:pt x="21116810" y="0"/>
                  </a:lnTo>
                  <a:lnTo>
                    <a:pt x="21116810" y="6088670"/>
                  </a:lnTo>
                  <a:lnTo>
                    <a:pt x="0" y="60886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1116810" cy="600294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DSCI 6004: NLP Project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4562" y="5799096"/>
            <a:ext cx="15837608" cy="3351728"/>
            <a:chOff x="0" y="0"/>
            <a:chExt cx="21116810" cy="44689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16810" cy="4468970"/>
            </a:xfrm>
            <a:custGeom>
              <a:avLst/>
              <a:gdLst/>
              <a:ahLst/>
              <a:cxnLst/>
              <a:rect l="l" t="t" r="r" b="b"/>
              <a:pathLst>
                <a:path w="21116810" h="4468970">
                  <a:moveTo>
                    <a:pt x="0" y="0"/>
                  </a:moveTo>
                  <a:lnTo>
                    <a:pt x="21116810" y="0"/>
                  </a:lnTo>
                  <a:lnTo>
                    <a:pt x="21116810" y="4468970"/>
                  </a:lnTo>
                  <a:lnTo>
                    <a:pt x="0" y="44689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21116810" cy="44213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Team Members: Shraddha Shrestha || Mallikarjun Aitha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l">
              <a:lnSpc>
                <a:spcPts val="7776"/>
              </a:lnSpc>
            </a:pPr>
            <a:endParaRPr lang="en-US" sz="1800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057400" y="3467100"/>
            <a:ext cx="6894241" cy="1505340"/>
            <a:chOff x="-3048000" y="-197315"/>
            <a:chExt cx="23365968" cy="20071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3048000" y="-197315"/>
              <a:ext cx="14427200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Evaluation Summary</a:t>
              </a:r>
            </a:p>
          </p:txBody>
        </p:sp>
      </p:grpSp>
      <p:pic>
        <p:nvPicPr>
          <p:cNvPr id="1032" name="Picture 8" descr="Output image">
            <a:extLst>
              <a:ext uri="{FF2B5EF4-FFF2-40B4-BE49-F238E27FC236}">
                <a16:creationId xmlns:a16="http://schemas.microsoft.com/office/drawing/2014/main" id="{813B85BE-344A-0B17-8AEC-DAAD0BBD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487" y="2038667"/>
            <a:ext cx="7461182" cy="620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65F765CE-6F1F-7418-FD97-5E8A1F7E9A16}"/>
              </a:ext>
            </a:extLst>
          </p:cNvPr>
          <p:cNvSpPr txBox="1"/>
          <p:nvPr/>
        </p:nvSpPr>
        <p:spPr>
          <a:xfrm>
            <a:off x="1524000" y="4705350"/>
            <a:ext cx="15238476" cy="273190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88632" lvl="1" indent="-244316" algn="l">
              <a:lnSpc>
                <a:spcPts val="4050"/>
              </a:lnSpc>
              <a:buFont typeface="Arial"/>
              <a:buChar char="•"/>
            </a:pPr>
            <a:endParaRPr lang="en-US" sz="2700" u="sng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  <a:hlinkClick r:id="rId10" tooltip="https://github.com/mallikarjun25/Mind-Mate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D7C800E-9F50-BE0D-F5CB-360B509E0A89}"/>
              </a:ext>
            </a:extLst>
          </p:cNvPr>
          <p:cNvSpPr txBox="1"/>
          <p:nvPr/>
        </p:nvSpPr>
        <p:spPr>
          <a:xfrm>
            <a:off x="2057399" y="5925161"/>
            <a:ext cx="4256815" cy="129306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algn="l">
              <a:lnSpc>
                <a:spcPts val="7776"/>
              </a:lnSpc>
            </a:pPr>
            <a:endParaRPr lang="en-US" sz="7200" dirty="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54D3D25A-EAE2-AF89-625B-0946CD4F8A18}"/>
              </a:ext>
            </a:extLst>
          </p:cNvPr>
          <p:cNvSpPr txBox="1"/>
          <p:nvPr/>
        </p:nvSpPr>
        <p:spPr>
          <a:xfrm>
            <a:off x="1629878" y="5564160"/>
            <a:ext cx="7321763" cy="129306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Phi-3 Mini -- Lowest Hallucination rate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Mistral-7b – Best fluency (Lowest Perplexity)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All models – </a:t>
            </a:r>
            <a:r>
              <a:rPr lang="en-US" sz="2700" dirty="0" err="1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Netural</a:t>
            </a:r>
            <a:r>
              <a:rPr lang="en-US" sz="27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, objective tone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65E7-DD97-82B7-F64F-18EAAB08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8E6605-8CC0-7263-D8A5-71B18B88448F}"/>
              </a:ext>
            </a:extLst>
          </p:cNvPr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5E4914A-7168-377F-3353-9AF608D437EE}"/>
              </a:ext>
            </a:extLst>
          </p:cNvPr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8DECF8B-7E5A-D217-0786-E1233C885B32}"/>
              </a:ext>
            </a:extLst>
          </p:cNvPr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B3AA8A1-6910-ABFB-7E3C-32AB83677A7B}"/>
              </a:ext>
            </a:extLst>
          </p:cNvPr>
          <p:cNvGrpSpPr/>
          <p:nvPr/>
        </p:nvGrpSpPr>
        <p:grpSpPr>
          <a:xfrm>
            <a:off x="1524000" y="2857500"/>
            <a:ext cx="15238476" cy="1357354"/>
            <a:chOff x="0" y="0"/>
            <a:chExt cx="20317968" cy="180980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BA541FF-CF30-488D-6333-32F76BF573F8}"/>
                </a:ext>
              </a:extLst>
            </p:cNvPr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CAB2167-996A-53D5-0981-61C0E22300BD}"/>
                </a:ext>
              </a:extLst>
            </p:cNvPr>
            <p:cNvSpPr txBox="1"/>
            <p:nvPr/>
          </p:nvSpPr>
          <p:spPr>
            <a:xfrm>
              <a:off x="0" y="85725"/>
              <a:ext cx="20317968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Reference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2B1CAEB-785B-E701-94C6-DC55CB19EC98}"/>
              </a:ext>
            </a:extLst>
          </p:cNvPr>
          <p:cNvGrpSpPr/>
          <p:nvPr/>
        </p:nvGrpSpPr>
        <p:grpSpPr>
          <a:xfrm>
            <a:off x="1524000" y="4762500"/>
            <a:ext cx="15238476" cy="3597537"/>
            <a:chOff x="0" y="0"/>
            <a:chExt cx="20317968" cy="479671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F0C902C-8B13-B0B9-13AA-3204165A607C}"/>
                </a:ext>
              </a:extLst>
            </p:cNvPr>
            <p:cNvSpPr/>
            <p:nvPr/>
          </p:nvSpPr>
          <p:spPr>
            <a:xfrm>
              <a:off x="0" y="0"/>
              <a:ext cx="20317968" cy="4796715"/>
            </a:xfrm>
            <a:custGeom>
              <a:avLst/>
              <a:gdLst/>
              <a:ahLst/>
              <a:cxnLst/>
              <a:rect l="l" t="t" r="r" b="b"/>
              <a:pathLst>
                <a:path w="20317968" h="4796715">
                  <a:moveTo>
                    <a:pt x="0" y="0"/>
                  </a:moveTo>
                  <a:lnTo>
                    <a:pt x="20317968" y="0"/>
                  </a:lnTo>
                  <a:lnTo>
                    <a:pt x="20317968" y="4796715"/>
                  </a:lnTo>
                  <a:lnTo>
                    <a:pt x="0" y="47967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37C542D-4A8F-E92F-F770-AD17B9FBDA79}"/>
                </a:ext>
              </a:extLst>
            </p:cNvPr>
            <p:cNvSpPr txBox="1"/>
            <p:nvPr/>
          </p:nvSpPr>
          <p:spPr>
            <a:xfrm>
              <a:off x="0" y="-76200"/>
              <a:ext cx="20317968" cy="487291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F. R. Shafi and M. A. Hossain, "LLM-Therapist: A RAG-Based Multimodal Behavioral Therapist as Healthcare Assistant," GLOBECOM 2024 - 2024 IEEE Global Communications Conference, Cape Town, South Africa, 2024, pp. 2129-2134, </a:t>
              </a:r>
              <a:r>
                <a:rPr lang="en-US" sz="2700" dirty="0" err="1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doi</a:t>
              </a: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: 10.1109/GLOBECOM52923.2024.10901139. 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Guo, Q., Tang, J., Sun, W., Tang, H., Shang, Y. and Wang, W., 2024. </a:t>
              </a:r>
              <a:r>
                <a:rPr lang="en-US" sz="2700" dirty="0" err="1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SouLLMate</a:t>
              </a: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: An Application Enhancing Diverse Mental Health Support with Adaptive LLMs, Prompt Engineering, and RAG Techniques. </a:t>
              </a:r>
              <a:r>
                <a:rPr lang="en-US" sz="2700" i="1" dirty="0" err="1">
                  <a:solidFill>
                    <a:srgbClr val="FFFFFF"/>
                  </a:solidFill>
                  <a:latin typeface="Aptos Italics"/>
                  <a:ea typeface="Aptos Italics"/>
                  <a:cs typeface="Aptos Italics"/>
                  <a:sym typeface="Aptos Italics"/>
                </a:rPr>
                <a:t>arXiv</a:t>
              </a:r>
              <a:r>
                <a:rPr lang="en-US" sz="2700" i="1" dirty="0">
                  <a:solidFill>
                    <a:srgbClr val="FFFFFF"/>
                  </a:solidFill>
                  <a:latin typeface="Aptos Italics"/>
                  <a:ea typeface="Aptos Italics"/>
                  <a:cs typeface="Aptos Italics"/>
                  <a:sym typeface="Aptos Italics"/>
                </a:rPr>
                <a:t> preprint arXiv:2410.16322</a:t>
              </a: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.</a:t>
              </a:r>
            </a:p>
            <a:p>
              <a:pPr marL="488632" lvl="1" indent="-244316" algn="l">
                <a:lnSpc>
                  <a:spcPts val="4050"/>
                </a:lnSpc>
              </a:pPr>
              <a:endParaRPr lang="en-US" sz="2700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91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918198" y="4479268"/>
            <a:ext cx="4451604" cy="1357354"/>
            <a:chOff x="0" y="0"/>
            <a:chExt cx="5935473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35473" cy="1809806"/>
            </a:xfrm>
            <a:custGeom>
              <a:avLst/>
              <a:gdLst/>
              <a:ahLst/>
              <a:cxnLst/>
              <a:rect l="l" t="t" r="r" b="b"/>
              <a:pathLst>
                <a:path w="5935473" h="1809806">
                  <a:moveTo>
                    <a:pt x="0" y="0"/>
                  </a:moveTo>
                  <a:lnTo>
                    <a:pt x="5935473" y="0"/>
                  </a:lnTo>
                  <a:lnTo>
                    <a:pt x="5935473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5935473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4000" y="2857500"/>
            <a:ext cx="10047015" cy="1357354"/>
            <a:chOff x="0" y="0"/>
            <a:chExt cx="13396020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96020" cy="1809806"/>
            </a:xfrm>
            <a:custGeom>
              <a:avLst/>
              <a:gdLst/>
              <a:ahLst/>
              <a:cxnLst/>
              <a:rect l="l" t="t" r="r" b="b"/>
              <a:pathLst>
                <a:path w="13396020" h="1809806">
                  <a:moveTo>
                    <a:pt x="0" y="0"/>
                  </a:moveTo>
                  <a:lnTo>
                    <a:pt x="13396020" y="0"/>
                  </a:lnTo>
                  <a:lnTo>
                    <a:pt x="13396020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13396020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Project: MindMate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0" y="4762500"/>
            <a:ext cx="8252322" cy="1950855"/>
            <a:chOff x="0" y="0"/>
            <a:chExt cx="11003096" cy="26011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03096" cy="2601139"/>
            </a:xfrm>
            <a:custGeom>
              <a:avLst/>
              <a:gdLst/>
              <a:ahLst/>
              <a:cxnLst/>
              <a:rect l="l" t="t" r="r" b="b"/>
              <a:pathLst>
                <a:path w="11003096" h="2601139">
                  <a:moveTo>
                    <a:pt x="0" y="0"/>
                  </a:moveTo>
                  <a:lnTo>
                    <a:pt x="11003096" y="0"/>
                  </a:lnTo>
                  <a:lnTo>
                    <a:pt x="11003096" y="2601139"/>
                  </a:lnTo>
                  <a:lnTo>
                    <a:pt x="0" y="26011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1003096" cy="25725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2916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Domain</a:t>
              </a:r>
            </a:p>
            <a:p>
              <a:pPr marL="1174432" lvl="2" indent="-391478" algn="l">
                <a:lnSpc>
                  <a:spcPts val="2916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Mental Health – Enhancing chatbot responses with reliable, context-aware information for mental health queries </a:t>
              </a:r>
            </a:p>
            <a:p>
              <a:pPr marL="1174432" lvl="2" indent="-391478" algn="l">
                <a:lnSpc>
                  <a:spcPts val="2916"/>
                </a:lnSpc>
              </a:pPr>
              <a:endParaRPr lang="en-US" sz="27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endParaRPr>
            </a:p>
          </p:txBody>
        </p:sp>
      </p:grpSp>
      <p:sp>
        <p:nvSpPr>
          <p:cNvPr id="11" name="Freeform 11" descr="A cartoon of a brain with arms crossed  AI-generated content may be incorrect."/>
          <p:cNvSpPr/>
          <p:nvPr/>
        </p:nvSpPr>
        <p:spPr>
          <a:xfrm>
            <a:off x="11569492" y="2654121"/>
            <a:ext cx="4885509" cy="5308758"/>
          </a:xfrm>
          <a:custGeom>
            <a:avLst/>
            <a:gdLst/>
            <a:ahLst/>
            <a:cxnLst/>
            <a:rect l="l" t="t" r="r" b="b"/>
            <a:pathLst>
              <a:path w="4885509" h="5308758">
                <a:moveTo>
                  <a:pt x="0" y="0"/>
                </a:moveTo>
                <a:lnTo>
                  <a:pt x="4885510" y="0"/>
                </a:lnTo>
                <a:lnTo>
                  <a:pt x="4885510" y="5308758"/>
                </a:lnTo>
                <a:lnTo>
                  <a:pt x="0" y="53087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4000" y="2857500"/>
            <a:ext cx="15238476" cy="1357354"/>
            <a:chOff x="0" y="0"/>
            <a:chExt cx="20317968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0317968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Project Objectives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0" y="4665198"/>
            <a:ext cx="15238476" cy="2054487"/>
            <a:chOff x="0" y="0"/>
            <a:chExt cx="20317968" cy="27393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17968" cy="2739316"/>
            </a:xfrm>
            <a:custGeom>
              <a:avLst/>
              <a:gdLst/>
              <a:ahLst/>
              <a:cxnLst/>
              <a:rect l="l" t="t" r="r" b="b"/>
              <a:pathLst>
                <a:path w="20317968" h="2739316">
                  <a:moveTo>
                    <a:pt x="0" y="0"/>
                  </a:moveTo>
                  <a:lnTo>
                    <a:pt x="20317968" y="0"/>
                  </a:lnTo>
                  <a:lnTo>
                    <a:pt x="20317968" y="2739316"/>
                  </a:lnTo>
                  <a:lnTo>
                    <a:pt x="0" y="27393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20317968" cy="281551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Developing and applying RAG systems using 3 different LLM models in Mental Health Domain.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Evaluate and Compare the performance of the Large Language Models.	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Access how effectively the model adhere to ethical guidelines, avoiding harmful or misleading advice.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1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3639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993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4000" y="2857500"/>
            <a:ext cx="15238476" cy="1357354"/>
            <a:chOff x="0" y="0"/>
            <a:chExt cx="20317968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0317968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Statement of  Value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0" y="4762500"/>
            <a:ext cx="15238476" cy="1540137"/>
            <a:chOff x="0" y="0"/>
            <a:chExt cx="20317968" cy="20535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17968" cy="2053516"/>
            </a:xfrm>
            <a:custGeom>
              <a:avLst/>
              <a:gdLst/>
              <a:ahLst/>
              <a:cxnLst/>
              <a:rect l="l" t="t" r="r" b="b"/>
              <a:pathLst>
                <a:path w="20317968" h="2053516">
                  <a:moveTo>
                    <a:pt x="0" y="0"/>
                  </a:moveTo>
                  <a:lnTo>
                    <a:pt x="20317968" y="0"/>
                  </a:lnTo>
                  <a:lnTo>
                    <a:pt x="20317968" y="2053516"/>
                  </a:lnTo>
                  <a:lnTo>
                    <a:pt x="0" y="20535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20317968" cy="212971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Breaking the Stigma: Provides a private, judgement-free space for those hesitant to seek therapy.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Affordable Access: Offers free, on-demand mental health support, reducing financial barriers.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Self-Assessment: Helps users gauge their mental health and decide if professional help is needed.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4000" y="2152849"/>
            <a:ext cx="15238476" cy="1357354"/>
            <a:chOff x="0" y="0"/>
            <a:chExt cx="20317968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0317968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Review of the State of Art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0" y="3809316"/>
            <a:ext cx="15238476" cy="2147832"/>
            <a:chOff x="0" y="0"/>
            <a:chExt cx="20317968" cy="28637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17968" cy="2863776"/>
            </a:xfrm>
            <a:custGeom>
              <a:avLst/>
              <a:gdLst/>
              <a:ahLst/>
              <a:cxnLst/>
              <a:rect l="l" t="t" r="r" b="b"/>
              <a:pathLst>
                <a:path w="20317968" h="2863776">
                  <a:moveTo>
                    <a:pt x="0" y="0"/>
                  </a:moveTo>
                  <a:lnTo>
                    <a:pt x="20317968" y="0"/>
                  </a:lnTo>
                  <a:lnTo>
                    <a:pt x="20317968" y="2863776"/>
                  </a:lnTo>
                  <a:lnTo>
                    <a:pt x="0" y="2863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0317968" cy="286377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Papers Taken as Reference</a:t>
              </a:r>
            </a:p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 b="1" u="sng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  <a:hlinkClick r:id="rId9" tooltip="https://arxiv.org/pdf/2410.16322"/>
                </a:rPr>
                <a:t>SouLLMate</a:t>
              </a:r>
              <a:r>
                <a:rPr lang="en-US" sz="2700" b="1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: </a:t>
              </a: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An Application Enchancing Diverse Mental Health Support with Adaptive LLMs, Prompt Engineering, and RAG Techniques</a:t>
              </a:r>
            </a:p>
            <a:p>
              <a:pPr marL="1174432" lvl="2" indent="-391478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An adaptive mental health support system using LLMs, RAG, and prompt engineering</a:t>
              </a:r>
            </a:p>
            <a:p>
              <a:pPr marL="1174432" lvl="2" indent="-391478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Includes Risk Detection, Proactive Guidance, and personalized profile uploads.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4000" y="6246270"/>
            <a:ext cx="15238476" cy="2557407"/>
            <a:chOff x="0" y="0"/>
            <a:chExt cx="20317968" cy="340987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317969" cy="3409876"/>
            </a:xfrm>
            <a:custGeom>
              <a:avLst/>
              <a:gdLst/>
              <a:ahLst/>
              <a:cxnLst/>
              <a:rect l="l" t="t" r="r" b="b"/>
              <a:pathLst>
                <a:path w="20317969" h="3409876">
                  <a:moveTo>
                    <a:pt x="0" y="0"/>
                  </a:moveTo>
                  <a:lnTo>
                    <a:pt x="20317969" y="0"/>
                  </a:lnTo>
                  <a:lnTo>
                    <a:pt x="20317969" y="3409876"/>
                  </a:lnTo>
                  <a:lnTo>
                    <a:pt x="0" y="3409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20317968" cy="34098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3240"/>
                </a:lnSpc>
                <a:buFont typeface="Arial"/>
                <a:buChar char="•"/>
              </a:pPr>
              <a:r>
                <a:rPr lang="en-US" sz="2700" b="1" u="sng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  <a:hlinkClick r:id="rId10" tooltip="https://ieeexplore.ieee.org/abstract/document/10901139"/>
                </a:rPr>
                <a:t>LLM Therapist</a:t>
              </a: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: A RAG-Based Multimodal Behavioral Therapist as Healthcare Assistant	</a:t>
              </a:r>
            </a:p>
            <a:p>
              <a:pPr marL="488632" lvl="1" indent="-244316" algn="l">
                <a:lnSpc>
                  <a:spcPts val="3240"/>
                </a:lnSpc>
              </a:pPr>
              <a:r>
                <a:rPr lang="en-US" sz="2700" b="1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Key takeaways:</a:t>
              </a:r>
            </a:p>
            <a:p>
              <a:pPr marL="1174432" lvl="2" indent="-391478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LLMs enable human-like text generation and understanding</a:t>
              </a:r>
            </a:p>
            <a:p>
              <a:pPr marL="1174432" lvl="2" indent="-391478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LLM-Therapist provides personalized mental healthcare using multimodal data</a:t>
              </a:r>
            </a:p>
            <a:p>
              <a:pPr marL="1174432" lvl="2" indent="-391478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RAG improves response accuracy and efficiency</a:t>
              </a:r>
            </a:p>
            <a:p>
              <a:pPr marL="1174432" lvl="2" indent="-391478" algn="l">
                <a:lnSpc>
                  <a:spcPts val="3240"/>
                </a:lnSpc>
              </a:pPr>
              <a:endParaRPr lang="en-US" sz="27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958454" y="4019392"/>
            <a:ext cx="5009002" cy="2248216"/>
            <a:chOff x="0" y="0"/>
            <a:chExt cx="6678670" cy="2997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8670" cy="2997622"/>
            </a:xfrm>
            <a:custGeom>
              <a:avLst/>
              <a:gdLst/>
              <a:ahLst/>
              <a:cxnLst/>
              <a:rect l="l" t="t" r="r" b="b"/>
              <a:pathLst>
                <a:path w="6678670" h="2997622">
                  <a:moveTo>
                    <a:pt x="0" y="0"/>
                  </a:moveTo>
                  <a:lnTo>
                    <a:pt x="6678670" y="0"/>
                  </a:lnTo>
                  <a:lnTo>
                    <a:pt x="6678670" y="2997622"/>
                  </a:lnTo>
                  <a:lnTo>
                    <a:pt x="0" y="29976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6678670" cy="291189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Approach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16571" y="2915693"/>
            <a:ext cx="6216244" cy="5140587"/>
            <a:chOff x="0" y="0"/>
            <a:chExt cx="8288326" cy="685411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88326" cy="6854116"/>
            </a:xfrm>
            <a:custGeom>
              <a:avLst/>
              <a:gdLst/>
              <a:ahLst/>
              <a:cxnLst/>
              <a:rect l="l" t="t" r="r" b="b"/>
              <a:pathLst>
                <a:path w="8288326" h="6854116">
                  <a:moveTo>
                    <a:pt x="0" y="0"/>
                  </a:moveTo>
                  <a:lnTo>
                    <a:pt x="8288326" y="0"/>
                  </a:lnTo>
                  <a:lnTo>
                    <a:pt x="8288326" y="6854116"/>
                  </a:lnTo>
                  <a:lnTo>
                    <a:pt x="0" y="6854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288326" cy="69303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LLMs used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Mistral-7B-Instruct-v0.2-GGUF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Llama-2-7B-Chat-GGUF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Phi-3-Mini-4k-Instruct-GGUF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Deployment Platform: Streamlit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Datasets: 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 u="sng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  <a:hlinkClick r:id="rId9" tooltip="https://drive.google.com/file/d/1GGA6axs88gCT749IaD1z3Kkgdjgk30YV/view"/>
                </a:rPr>
                <a:t>The Body Keeps the Score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 u="sng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  <a:hlinkClick r:id="rId10" tooltip="https://shmutha.org/wp-content/uploads/Fundamentals-of-Psychology-Michael-W.-Eysenck-Z-Library.pdf"/>
                </a:rPr>
                <a:t>Fundamentals of Psychology</a:t>
              </a:r>
            </a:p>
            <a:p>
              <a:pPr marL="1174432" lvl="2" indent="-391478" algn="l">
                <a:lnSpc>
                  <a:spcPts val="4050"/>
                </a:lnSpc>
                <a:buFont typeface="Arial"/>
                <a:buChar char="⚬"/>
              </a:pPr>
              <a:r>
                <a:rPr lang="en-US" sz="2700" u="sng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  <a:hlinkClick r:id="rId11" tooltip="https://beyondthetemple.com/wp-content/uploads/2018/04/herman_trauma-and-recovery-1.pdf"/>
                </a:rPr>
                <a:t>Trauma and Recovery</a:t>
              </a:r>
            </a:p>
            <a:p>
              <a:pPr marL="1174432" lvl="2" indent="-391478" algn="l">
                <a:lnSpc>
                  <a:spcPts val="4050"/>
                </a:lnSpc>
              </a:pPr>
              <a:endParaRPr lang="en-US" sz="2700" u="sng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  <a:hlinkClick r:id="rId11" tooltip="https://beyondthetemple.com/wp-content/uploads/2018/04/herman_trauma-and-recovery-1.pdf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0812" y="3750122"/>
            <a:ext cx="16177222" cy="5951439"/>
          </a:xfrm>
          <a:custGeom>
            <a:avLst/>
            <a:gdLst/>
            <a:ahLst/>
            <a:cxnLst/>
            <a:rect l="l" t="t" r="r" b="b"/>
            <a:pathLst>
              <a:path w="16177222" h="5951439">
                <a:moveTo>
                  <a:pt x="0" y="0"/>
                </a:moveTo>
                <a:lnTo>
                  <a:pt x="16177222" y="0"/>
                </a:lnTo>
                <a:lnTo>
                  <a:pt x="16177222" y="5951438"/>
                </a:lnTo>
                <a:lnTo>
                  <a:pt x="0" y="5951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17" r="-54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990811" y="2392767"/>
            <a:ext cx="15566226" cy="1357354"/>
            <a:chOff x="0" y="0"/>
            <a:chExt cx="20754968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54967" cy="1809806"/>
            </a:xfrm>
            <a:custGeom>
              <a:avLst/>
              <a:gdLst/>
              <a:ahLst/>
              <a:cxnLst/>
              <a:rect l="l" t="t" r="r" b="b"/>
              <a:pathLst>
                <a:path w="20754967" h="1809806">
                  <a:moveTo>
                    <a:pt x="0" y="0"/>
                  </a:moveTo>
                  <a:lnTo>
                    <a:pt x="20754967" y="0"/>
                  </a:lnTo>
                  <a:lnTo>
                    <a:pt x="20754967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0754968" cy="17240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776"/>
                </a:lnSpc>
              </a:pPr>
              <a:r>
                <a:rPr lang="en-US" sz="72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System Architecture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241945" y="3745304"/>
            <a:ext cx="6341165" cy="2338429"/>
            <a:chOff x="0" y="0"/>
            <a:chExt cx="8454886" cy="31179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4886" cy="3117906"/>
            </a:xfrm>
            <a:custGeom>
              <a:avLst/>
              <a:gdLst/>
              <a:ahLst/>
              <a:cxnLst/>
              <a:rect l="l" t="t" r="r" b="b"/>
              <a:pathLst>
                <a:path w="8454886" h="3117906">
                  <a:moveTo>
                    <a:pt x="0" y="0"/>
                  </a:moveTo>
                  <a:lnTo>
                    <a:pt x="8454886" y="0"/>
                  </a:lnTo>
                  <a:lnTo>
                    <a:pt x="8454886" y="3117906"/>
                  </a:lnTo>
                  <a:lnTo>
                    <a:pt x="0" y="31179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8454886" cy="303218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776"/>
                </a:lnSpc>
              </a:pPr>
              <a:r>
                <a:rPr lang="en-US" sz="72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Evaluation Metrics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4324" y="3971038"/>
            <a:ext cx="5684156" cy="3282349"/>
            <a:chOff x="0" y="0"/>
            <a:chExt cx="7578875" cy="43764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578875" cy="4376465"/>
            </a:xfrm>
            <a:custGeom>
              <a:avLst/>
              <a:gdLst/>
              <a:ahLst/>
              <a:cxnLst/>
              <a:rect l="l" t="t" r="r" b="b"/>
              <a:pathLst>
                <a:path w="7578875" h="4376465">
                  <a:moveTo>
                    <a:pt x="0" y="0"/>
                  </a:moveTo>
                  <a:lnTo>
                    <a:pt x="7578875" y="0"/>
                  </a:lnTo>
                  <a:lnTo>
                    <a:pt x="7578875" y="4376465"/>
                  </a:lnTo>
                  <a:lnTo>
                    <a:pt x="0" y="43764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578875" cy="448124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633409" lvl="1" indent="-316704" algn="l">
                <a:lnSpc>
                  <a:spcPts val="5249"/>
                </a:lnSpc>
                <a:buFont typeface="Arial"/>
                <a:buChar char="•"/>
              </a:pP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Perplexity</a:t>
              </a:r>
            </a:p>
            <a:p>
              <a:pPr marL="633409" lvl="1" indent="-316704" algn="l">
                <a:lnSpc>
                  <a:spcPts val="5249"/>
                </a:lnSpc>
                <a:buFont typeface="Arial"/>
                <a:buChar char="•"/>
              </a:pP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Hallucination Rate</a:t>
              </a:r>
            </a:p>
            <a:p>
              <a:pPr marL="633409" lvl="1" indent="-316704" algn="l">
                <a:lnSpc>
                  <a:spcPts val="5249"/>
                </a:lnSpc>
                <a:buFont typeface="Arial"/>
                <a:buChar char="•"/>
              </a:pP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Sentiment Polarity</a:t>
              </a:r>
            </a:p>
            <a:p>
              <a:pPr marL="633409" lvl="1" indent="-316704" algn="l">
                <a:lnSpc>
                  <a:spcPts val="5249"/>
                </a:lnSpc>
                <a:buFont typeface="Arial"/>
                <a:buChar char="•"/>
              </a:pP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</a:t>
              </a:r>
              <a:r>
                <a:rPr lang="en-US" sz="3499" u="none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en</a:t>
              </a: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ti</a:t>
              </a:r>
              <a:r>
                <a:rPr lang="en-US" sz="3499" u="none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ment Su</a:t>
              </a: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bj</a:t>
              </a:r>
              <a:r>
                <a:rPr lang="en-US" sz="3499" u="none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ec</a:t>
              </a: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ti</a:t>
              </a:r>
              <a:r>
                <a:rPr lang="en-US" sz="3499" u="none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v</a:t>
              </a:r>
              <a:r>
                <a:rPr lang="en-US" sz="3499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it</a:t>
              </a:r>
              <a:r>
                <a:rPr lang="en-US" sz="3499" u="none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y</a:t>
              </a:r>
            </a:p>
            <a:p>
              <a:pPr marL="1522404" lvl="2" indent="-507468" algn="l">
                <a:lnSpc>
                  <a:spcPts val="5249"/>
                </a:lnSpc>
              </a:pPr>
              <a:endParaRPr lang="en-US" sz="3499" u="none" dirty="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72" y="0"/>
            <a:ext cx="18283424" cy="10287000"/>
          </a:xfrm>
          <a:custGeom>
            <a:avLst/>
            <a:gdLst/>
            <a:ahLst/>
            <a:cxnLst/>
            <a:rect l="l" t="t" r="r" b="b"/>
            <a:pathLst>
              <a:path w="18283424" h="10287000">
                <a:moveTo>
                  <a:pt x="0" y="0"/>
                </a:moveTo>
                <a:lnTo>
                  <a:pt x="18283424" y="0"/>
                </a:lnTo>
                <a:lnTo>
                  <a:pt x="18283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6918" y="897388"/>
            <a:ext cx="16334163" cy="8521113"/>
          </a:xfrm>
          <a:custGeom>
            <a:avLst/>
            <a:gdLst/>
            <a:ahLst/>
            <a:cxnLst/>
            <a:rect l="l" t="t" r="r" b="b"/>
            <a:pathLst>
              <a:path w="16334163" h="8521113">
                <a:moveTo>
                  <a:pt x="0" y="0"/>
                </a:moveTo>
                <a:lnTo>
                  <a:pt x="16334164" y="0"/>
                </a:lnTo>
                <a:lnTo>
                  <a:pt x="16334164" y="8521114"/>
                </a:lnTo>
                <a:lnTo>
                  <a:pt x="0" y="8521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286" y="0"/>
            <a:ext cx="18283428" cy="10287000"/>
          </a:xfrm>
          <a:custGeom>
            <a:avLst/>
            <a:gdLst/>
            <a:ahLst/>
            <a:cxnLst/>
            <a:rect l="l" t="t" r="r" b="b"/>
            <a:pathLst>
              <a:path w="18283428" h="10287000">
                <a:moveTo>
                  <a:pt x="0" y="0"/>
                </a:moveTo>
                <a:lnTo>
                  <a:pt x="18283428" y="0"/>
                </a:lnTo>
                <a:lnTo>
                  <a:pt x="182834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524000" y="2857500"/>
            <a:ext cx="15238476" cy="1357354"/>
            <a:chOff x="0" y="0"/>
            <a:chExt cx="20317968" cy="18098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17968" cy="1809806"/>
            </a:xfrm>
            <a:custGeom>
              <a:avLst/>
              <a:gdLst/>
              <a:ahLst/>
              <a:cxnLst/>
              <a:rect l="l" t="t" r="r" b="b"/>
              <a:pathLst>
                <a:path w="20317968" h="1809806">
                  <a:moveTo>
                    <a:pt x="0" y="0"/>
                  </a:moveTo>
                  <a:lnTo>
                    <a:pt x="20317968" y="0"/>
                  </a:lnTo>
                  <a:lnTo>
                    <a:pt x="20317968" y="1809806"/>
                  </a:lnTo>
                  <a:lnTo>
                    <a:pt x="0" y="1809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0317968" cy="172408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776"/>
                </a:lnSpc>
              </a:pPr>
              <a:r>
                <a:rPr lang="en-US" sz="72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Deliverables &amp; Code Demo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0" y="4705350"/>
            <a:ext cx="15238476" cy="2731905"/>
            <a:chOff x="0" y="-76200"/>
            <a:chExt cx="20317968" cy="36425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17968" cy="3566340"/>
            </a:xfrm>
            <a:custGeom>
              <a:avLst/>
              <a:gdLst/>
              <a:ahLst/>
              <a:cxnLst/>
              <a:rect l="l" t="t" r="r" b="b"/>
              <a:pathLst>
                <a:path w="20317968" h="3566340">
                  <a:moveTo>
                    <a:pt x="0" y="0"/>
                  </a:moveTo>
                  <a:lnTo>
                    <a:pt x="20317968" y="0"/>
                  </a:lnTo>
                  <a:lnTo>
                    <a:pt x="20317968" y="3566340"/>
                  </a:lnTo>
                  <a:lnTo>
                    <a:pt x="0" y="35663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20317968" cy="36425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build_vectorstore.py: Builds FAISS </a:t>
              </a:r>
              <a:r>
                <a:rPr lang="en-US" sz="2700" dirty="0" err="1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vectorstore</a:t>
              </a: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from mental health PDFs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medibot.py: </a:t>
              </a:r>
              <a:r>
                <a:rPr lang="en-US" sz="2700" dirty="0" err="1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Streamlit</a:t>
              </a: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web app for multi-model mental health chatbot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llm_evaluation.py: Batch evaluation of LLMs on domain-specific questions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Evaluation output: CSV file with perplexity, hallucination, sentiment scores</a:t>
              </a:r>
            </a:p>
            <a:p>
              <a:pPr marL="488632" lvl="1" indent="-244316" algn="l">
                <a:lnSpc>
                  <a:spcPts val="4050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Final project report: Research paper which will be uploaded in the git at </a:t>
              </a:r>
              <a:r>
                <a:rPr lang="en-US" sz="2700" u="sng" dirty="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  <a:hlinkClick r:id="rId9" tooltip="https://github.com/mallikarjun25/Mind-Mate"/>
                </a:rPr>
                <a:t>Mind-Mate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1314</Words>
  <Application>Microsoft Office PowerPoint</Application>
  <PresentationFormat>Custom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Aptos</vt:lpstr>
      <vt:lpstr>Aptos Bold</vt:lpstr>
      <vt:lpstr>Aptos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Proposal.pptx</dc:title>
  <cp:lastModifiedBy>Aitha, Mallikarjun</cp:lastModifiedBy>
  <cp:revision>6</cp:revision>
  <dcterms:created xsi:type="dcterms:W3CDTF">2006-08-16T00:00:00Z</dcterms:created>
  <dcterms:modified xsi:type="dcterms:W3CDTF">2025-04-28T01:46:22Z</dcterms:modified>
  <dc:identifier>DAGl31iX9p4</dc:identifier>
</cp:coreProperties>
</file>