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33"/>
  </p:notesMasterIdLst>
  <p:sldIdLst>
    <p:sldId id="262" r:id="rId2"/>
    <p:sldId id="264" r:id="rId3"/>
    <p:sldId id="281" r:id="rId4"/>
    <p:sldId id="269" r:id="rId5"/>
    <p:sldId id="273" r:id="rId6"/>
    <p:sldId id="284" r:id="rId7"/>
    <p:sldId id="285" r:id="rId8"/>
    <p:sldId id="268" r:id="rId9"/>
    <p:sldId id="267" r:id="rId10"/>
    <p:sldId id="283" r:id="rId11"/>
    <p:sldId id="300" r:id="rId12"/>
    <p:sldId id="266" r:id="rId13"/>
    <p:sldId id="303" r:id="rId14"/>
    <p:sldId id="304" r:id="rId15"/>
    <p:sldId id="305" r:id="rId16"/>
    <p:sldId id="275" r:id="rId17"/>
    <p:sldId id="286" r:id="rId18"/>
    <p:sldId id="287" r:id="rId19"/>
    <p:sldId id="288" r:id="rId20"/>
    <p:sldId id="306" r:id="rId21"/>
    <p:sldId id="289" r:id="rId22"/>
    <p:sldId id="290" r:id="rId23"/>
    <p:sldId id="298" r:id="rId24"/>
    <p:sldId id="291" r:id="rId25"/>
    <p:sldId id="292" r:id="rId26"/>
    <p:sldId id="293" r:id="rId27"/>
    <p:sldId id="299" r:id="rId28"/>
    <p:sldId id="294" r:id="rId29"/>
    <p:sldId id="295" r:id="rId30"/>
    <p:sldId id="296"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291" autoAdjust="0"/>
  </p:normalViewPr>
  <p:slideViewPr>
    <p:cSldViewPr snapToGrid="0">
      <p:cViewPr varScale="1">
        <p:scale>
          <a:sx n="68" d="100"/>
          <a:sy n="68"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DA76D-3D14-442D-B474-73D14C3955EB}"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A2870-D0A0-47E7-87B4-C19A6CF9D6AE}" type="slidenum">
              <a:rPr lang="en-US" smtClean="0"/>
              <a:t>‹#›</a:t>
            </a:fld>
            <a:endParaRPr lang="en-US"/>
          </a:p>
        </p:txBody>
      </p:sp>
    </p:spTree>
    <p:extLst>
      <p:ext uri="{BB962C8B-B14F-4D97-AF65-F5344CB8AC3E}">
        <p14:creationId xmlns:p14="http://schemas.microsoft.com/office/powerpoint/2010/main" val="245318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A2870-D0A0-47E7-87B4-C19A6CF9D6AE}" type="slidenum">
              <a:rPr lang="en-US" smtClean="0"/>
              <a:t>1</a:t>
            </a:fld>
            <a:endParaRPr lang="en-US"/>
          </a:p>
        </p:txBody>
      </p:sp>
    </p:spTree>
    <p:extLst>
      <p:ext uri="{BB962C8B-B14F-4D97-AF65-F5344CB8AC3E}">
        <p14:creationId xmlns:p14="http://schemas.microsoft.com/office/powerpoint/2010/main" val="1915964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A2870-D0A0-47E7-87B4-C19A6CF9D6AE}" type="slidenum">
              <a:rPr lang="en-US" smtClean="0"/>
              <a:t>26</a:t>
            </a:fld>
            <a:endParaRPr lang="en-US"/>
          </a:p>
        </p:txBody>
      </p:sp>
    </p:spTree>
    <p:extLst>
      <p:ext uri="{BB962C8B-B14F-4D97-AF65-F5344CB8AC3E}">
        <p14:creationId xmlns:p14="http://schemas.microsoft.com/office/powerpoint/2010/main" val="185343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A2870-D0A0-47E7-87B4-C19A6CF9D6AE}" type="slidenum">
              <a:rPr lang="en-US" smtClean="0"/>
              <a:t>27</a:t>
            </a:fld>
            <a:endParaRPr lang="en-US"/>
          </a:p>
        </p:txBody>
      </p:sp>
    </p:spTree>
    <p:extLst>
      <p:ext uri="{BB962C8B-B14F-4D97-AF65-F5344CB8AC3E}">
        <p14:creationId xmlns:p14="http://schemas.microsoft.com/office/powerpoint/2010/main" val="3072361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A2870-D0A0-47E7-87B4-C19A6CF9D6AE}" type="slidenum">
              <a:rPr lang="en-US" smtClean="0"/>
              <a:t>2</a:t>
            </a:fld>
            <a:endParaRPr lang="en-US"/>
          </a:p>
        </p:txBody>
      </p:sp>
    </p:spTree>
    <p:extLst>
      <p:ext uri="{BB962C8B-B14F-4D97-AF65-F5344CB8AC3E}">
        <p14:creationId xmlns:p14="http://schemas.microsoft.com/office/powerpoint/2010/main" val="172845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A2870-D0A0-47E7-87B4-C19A6CF9D6AE}" type="slidenum">
              <a:rPr lang="en-US" smtClean="0"/>
              <a:t>9</a:t>
            </a:fld>
            <a:endParaRPr lang="en-US"/>
          </a:p>
        </p:txBody>
      </p:sp>
    </p:spTree>
    <p:extLst>
      <p:ext uri="{BB962C8B-B14F-4D97-AF65-F5344CB8AC3E}">
        <p14:creationId xmlns:p14="http://schemas.microsoft.com/office/powerpoint/2010/main" val="135867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A2870-D0A0-47E7-87B4-C19A6CF9D6AE}" type="slidenum">
              <a:rPr lang="en-US" smtClean="0"/>
              <a:t>17</a:t>
            </a:fld>
            <a:endParaRPr lang="en-US"/>
          </a:p>
        </p:txBody>
      </p:sp>
    </p:spTree>
    <p:extLst>
      <p:ext uri="{BB962C8B-B14F-4D97-AF65-F5344CB8AC3E}">
        <p14:creationId xmlns:p14="http://schemas.microsoft.com/office/powerpoint/2010/main" val="74794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A2870-D0A0-47E7-87B4-C19A6CF9D6AE}" type="slidenum">
              <a:rPr lang="en-US" smtClean="0"/>
              <a:t>19</a:t>
            </a:fld>
            <a:endParaRPr lang="en-US"/>
          </a:p>
        </p:txBody>
      </p:sp>
    </p:spTree>
    <p:extLst>
      <p:ext uri="{BB962C8B-B14F-4D97-AF65-F5344CB8AC3E}">
        <p14:creationId xmlns:p14="http://schemas.microsoft.com/office/powerpoint/2010/main" val="3407133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A2870-D0A0-47E7-87B4-C19A6CF9D6AE}" type="slidenum">
              <a:rPr lang="en-US" smtClean="0"/>
              <a:t>20</a:t>
            </a:fld>
            <a:endParaRPr lang="en-US"/>
          </a:p>
        </p:txBody>
      </p:sp>
    </p:spTree>
    <p:extLst>
      <p:ext uri="{BB962C8B-B14F-4D97-AF65-F5344CB8AC3E}">
        <p14:creationId xmlns:p14="http://schemas.microsoft.com/office/powerpoint/2010/main" val="227817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A2870-D0A0-47E7-87B4-C19A6CF9D6AE}" type="slidenum">
              <a:rPr lang="en-US" smtClean="0"/>
              <a:t>23</a:t>
            </a:fld>
            <a:endParaRPr lang="en-US"/>
          </a:p>
        </p:txBody>
      </p:sp>
    </p:spTree>
    <p:extLst>
      <p:ext uri="{BB962C8B-B14F-4D97-AF65-F5344CB8AC3E}">
        <p14:creationId xmlns:p14="http://schemas.microsoft.com/office/powerpoint/2010/main" val="371750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A2870-D0A0-47E7-87B4-C19A6CF9D6AE}" type="slidenum">
              <a:rPr lang="en-US" smtClean="0"/>
              <a:t>24</a:t>
            </a:fld>
            <a:endParaRPr lang="en-US"/>
          </a:p>
        </p:txBody>
      </p:sp>
    </p:spTree>
    <p:extLst>
      <p:ext uri="{BB962C8B-B14F-4D97-AF65-F5344CB8AC3E}">
        <p14:creationId xmlns:p14="http://schemas.microsoft.com/office/powerpoint/2010/main" val="136917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A2870-D0A0-47E7-87B4-C19A6CF9D6AE}" type="slidenum">
              <a:rPr lang="en-US" smtClean="0"/>
              <a:t>25</a:t>
            </a:fld>
            <a:endParaRPr lang="en-US"/>
          </a:p>
        </p:txBody>
      </p:sp>
    </p:spTree>
    <p:extLst>
      <p:ext uri="{BB962C8B-B14F-4D97-AF65-F5344CB8AC3E}">
        <p14:creationId xmlns:p14="http://schemas.microsoft.com/office/powerpoint/2010/main" val="371043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B4BA-1DD1-4D26-98D6-A2C32F8F6E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2DF3C4-2531-49AE-83CF-B71A31B03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CBFAB4-86A0-42D1-A1CC-D0459BD134F9}"/>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a:extLst>
              <a:ext uri="{FF2B5EF4-FFF2-40B4-BE49-F238E27FC236}">
                <a16:creationId xmlns:a16="http://schemas.microsoft.com/office/drawing/2014/main" id="{CCB728FA-198D-496E-908E-4D6278F94C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0305F4-E67A-4C79-A55E-6223D269EF3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006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AA78-B264-43A3-B052-33437E07C8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D2F471-62A0-4C95-AE38-9D9E954B0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4BD91-F970-423D-9240-CCB04785DF13}"/>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a:extLst>
              <a:ext uri="{FF2B5EF4-FFF2-40B4-BE49-F238E27FC236}">
                <a16:creationId xmlns:a16="http://schemas.microsoft.com/office/drawing/2014/main" id="{E044DD72-2026-4ACA-9A4C-C7F2E1EB72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616392-A8F9-4AC5-9D4B-DDBD64F880A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93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A901D8-997F-4C64-95D8-9902A97FB9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9F8FB7-7F20-4346-A8C2-FCA2400BB8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E71F4-8562-4EEC-B56E-FC48FFE62F0B}"/>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a:extLst>
              <a:ext uri="{FF2B5EF4-FFF2-40B4-BE49-F238E27FC236}">
                <a16:creationId xmlns:a16="http://schemas.microsoft.com/office/drawing/2014/main" id="{696CAD18-EAE5-4C5D-9EE1-2758B044FD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E69673-61D1-46D4-AB92-71D3511596F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232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007A-4E55-4C5A-B814-E541F0D73E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CAB5A9-4506-4ED9-AABB-10A5DB6BC5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03718-E911-4C54-AB23-4ADD5A02A09C}"/>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a:extLst>
              <a:ext uri="{FF2B5EF4-FFF2-40B4-BE49-F238E27FC236}">
                <a16:creationId xmlns:a16="http://schemas.microsoft.com/office/drawing/2014/main" id="{FAF9F54E-1DCA-4A65-BDA1-CAD2F9DACE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2FE7E2-4385-4F3B-9168-19CF5E22471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984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89EC-022F-4FCE-A5A9-ADBBAEA4E8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AD3F3F-5901-4770-B226-BE799F5673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690F52-B4B1-43A6-80A0-25216EAB50D1}"/>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a:extLst>
              <a:ext uri="{FF2B5EF4-FFF2-40B4-BE49-F238E27FC236}">
                <a16:creationId xmlns:a16="http://schemas.microsoft.com/office/drawing/2014/main" id="{3A864A94-D6A2-4583-AC2E-EB20E2A73C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C83E5-827E-4AA3-9850-203E05D12AE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186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0851-F68F-4C10-8EA8-E560DA328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68F9C-1166-4F34-9FD6-98E49BF45A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E80FF6-71EF-40DF-A687-6F2FF68E1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F0B8B6-8A9F-47FD-B565-6C76DCC4E368}"/>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6" name="Footer Placeholder 5">
            <a:extLst>
              <a:ext uri="{FF2B5EF4-FFF2-40B4-BE49-F238E27FC236}">
                <a16:creationId xmlns:a16="http://schemas.microsoft.com/office/drawing/2014/main" id="{86EB484D-C5DA-4C29-8B8B-5E25AF22B8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6AB1A3-9291-4098-A6A5-FAF20503830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108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C775-A70E-4224-B07E-6394349A41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4788E8-809F-4E67-8514-3D1355571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58C92-755E-4C81-9EB9-906619EAB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CF051D-1635-4A5D-B1E3-4F651D472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2DF14-4A56-4FC8-94DE-BEA715C2B7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2A32F4-25A3-4BC6-93E0-6ECBF1A17626}"/>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8" name="Footer Placeholder 7">
            <a:extLst>
              <a:ext uri="{FF2B5EF4-FFF2-40B4-BE49-F238E27FC236}">
                <a16:creationId xmlns:a16="http://schemas.microsoft.com/office/drawing/2014/main" id="{5479B9F6-62E1-4AE5-9613-2572D420EA6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8790FAA-EBC1-4090-85FA-25CB6855C9A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779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F6BE-4DFF-484C-9991-999D5F54E8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D2B1D-DF73-4FCA-A3A2-911CCF0A7486}"/>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4" name="Footer Placeholder 3">
            <a:extLst>
              <a:ext uri="{FF2B5EF4-FFF2-40B4-BE49-F238E27FC236}">
                <a16:creationId xmlns:a16="http://schemas.microsoft.com/office/drawing/2014/main" id="{49CA3FDA-4401-49AC-9951-A37AC08FC4D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4F002E-F419-4122-ADF2-13195C5D9CE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766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3E6E2-39A2-4002-89FA-24F269F4D248}"/>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3" name="Footer Placeholder 2">
            <a:extLst>
              <a:ext uri="{FF2B5EF4-FFF2-40B4-BE49-F238E27FC236}">
                <a16:creationId xmlns:a16="http://schemas.microsoft.com/office/drawing/2014/main" id="{B4E3C3B6-B7A6-488D-8FE0-CB60E658688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3E50EC5-8FFA-4825-BF3D-212D10959B3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443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E248-0079-4ADE-BC38-32456AA7C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6FBDF3-BF86-4747-A641-3A2D1C4C9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2801EA-05C7-4E7B-9BB8-F1FF25220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63A73-85DA-47B0-824B-EC69FDAFCA45}"/>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6" name="Footer Placeholder 5">
            <a:extLst>
              <a:ext uri="{FF2B5EF4-FFF2-40B4-BE49-F238E27FC236}">
                <a16:creationId xmlns:a16="http://schemas.microsoft.com/office/drawing/2014/main" id="{991F40B1-A1A4-45E8-8803-00D70AC230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E76F572-BDF2-4E64-9331-0EFCFB1FB33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78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5493-9B03-4CA8-BCB3-C7BA440AA2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9F8F91-AAFC-4524-8024-43225A57D3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EC1380-4152-41C9-8953-F78A2D37B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E519B-0024-4095-879D-ED872D89FF52}"/>
              </a:ext>
            </a:extLst>
          </p:cNvPr>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6" name="Footer Placeholder 5">
            <a:extLst>
              <a:ext uri="{FF2B5EF4-FFF2-40B4-BE49-F238E27FC236}">
                <a16:creationId xmlns:a16="http://schemas.microsoft.com/office/drawing/2014/main" id="{C9EF4652-FDB7-4275-8EBE-C70F546169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02C14B-FF68-4F72-9278-4E793476289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22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1707C-8D73-459A-8383-47E5B7CB67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54F79D-D532-4FED-9D1C-35F70C48C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69B89-6A0A-4BD0-8418-62E0B5307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8/9/2021</a:t>
            </a:fld>
            <a:endParaRPr lang="en-US" dirty="0"/>
          </a:p>
        </p:txBody>
      </p:sp>
      <p:sp>
        <p:nvSpPr>
          <p:cNvPr id="5" name="Footer Placeholder 4">
            <a:extLst>
              <a:ext uri="{FF2B5EF4-FFF2-40B4-BE49-F238E27FC236}">
                <a16:creationId xmlns:a16="http://schemas.microsoft.com/office/drawing/2014/main" id="{8C2BD171-5444-491F-A0D7-D7B418FC8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0806667-BEEE-49CE-B7F2-A5AF81947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877449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9.emf"/><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E1EFA1-5BC4-47A0-8B6B-7FD21C135C15}"/>
              </a:ext>
            </a:extLst>
          </p:cNvPr>
          <p:cNvSpPr txBox="1"/>
          <p:nvPr/>
        </p:nvSpPr>
        <p:spPr>
          <a:xfrm>
            <a:off x="1921766" y="1376666"/>
            <a:ext cx="8371569" cy="892552"/>
          </a:xfrm>
          <a:prstGeom prst="rect">
            <a:avLst/>
          </a:prstGeom>
          <a:noFill/>
        </p:spPr>
        <p:txBody>
          <a:bodyPr wrap="square" rtlCol="0">
            <a:spAutoFit/>
          </a:bodyPr>
          <a:lstStyle/>
          <a:p>
            <a:pPr algn="ctr"/>
            <a:r>
              <a:rPr lang="en-US" sz="2600" b="1" dirty="0">
                <a:solidFill>
                  <a:schemeClr val="accent5">
                    <a:lumMod val="50000"/>
                  </a:schemeClr>
                </a:solidFill>
                <a:latin typeface="Times New Roman" panose="02020603050405020304" pitchFamily="18" charset="0"/>
                <a:cs typeface="Times New Roman" panose="02020603050405020304" pitchFamily="18" charset="0"/>
              </a:rPr>
              <a:t>GOVERNMENT S.K.S.J.INSTITUTE</a:t>
            </a:r>
          </a:p>
          <a:p>
            <a:pPr algn="ctr"/>
            <a:r>
              <a:rPr lang="en-US" sz="2600" b="1" dirty="0">
                <a:solidFill>
                  <a:schemeClr val="accent5">
                    <a:lumMod val="50000"/>
                  </a:schemeClr>
                </a:solidFill>
                <a:latin typeface="Times New Roman" panose="02020603050405020304" pitchFamily="18" charset="0"/>
                <a:cs typeface="Times New Roman" panose="02020603050405020304" pitchFamily="18" charset="0"/>
              </a:rPr>
              <a:t> OF TECHNOLOGY BENGALURU</a:t>
            </a:r>
          </a:p>
        </p:txBody>
      </p:sp>
      <p:pic>
        <p:nvPicPr>
          <p:cNvPr id="6" name="Picture 5">
            <a:extLst>
              <a:ext uri="{FF2B5EF4-FFF2-40B4-BE49-F238E27FC236}">
                <a16:creationId xmlns:a16="http://schemas.microsoft.com/office/drawing/2014/main" id="{DA678D2C-5F3D-4886-A8A3-257C8F81A753}"/>
              </a:ext>
            </a:extLst>
          </p:cNvPr>
          <p:cNvPicPr>
            <a:picLocks noChangeAspect="1"/>
          </p:cNvPicPr>
          <p:nvPr/>
        </p:nvPicPr>
        <p:blipFill>
          <a:blip r:embed="rId3"/>
          <a:stretch>
            <a:fillRect/>
          </a:stretch>
        </p:blipFill>
        <p:spPr>
          <a:xfrm>
            <a:off x="10336245" y="929199"/>
            <a:ext cx="1335314" cy="1301763"/>
          </a:xfrm>
          <a:prstGeom prst="rect">
            <a:avLst/>
          </a:prstGeom>
        </p:spPr>
      </p:pic>
      <p:sp>
        <p:nvSpPr>
          <p:cNvPr id="7" name="TextBox 6">
            <a:extLst>
              <a:ext uri="{FF2B5EF4-FFF2-40B4-BE49-F238E27FC236}">
                <a16:creationId xmlns:a16="http://schemas.microsoft.com/office/drawing/2014/main" id="{667AC607-3420-4738-B27A-23FD5F0AAF6B}"/>
              </a:ext>
            </a:extLst>
          </p:cNvPr>
          <p:cNvSpPr txBox="1"/>
          <p:nvPr/>
        </p:nvSpPr>
        <p:spPr>
          <a:xfrm>
            <a:off x="1878857" y="2303896"/>
            <a:ext cx="8936781" cy="461665"/>
          </a:xfrm>
          <a:prstGeom prst="rect">
            <a:avLst/>
          </a:prstGeom>
          <a:noFill/>
        </p:spPr>
        <p:txBody>
          <a:bodyPr wrap="square" rtlCol="0">
            <a:spAutoFit/>
          </a:bodyPr>
          <a:lstStyle/>
          <a:p>
            <a:pPr algn="just"/>
            <a:r>
              <a:rPr lang="en-US" sz="2400" b="1" dirty="0">
                <a:solidFill>
                  <a:schemeClr val="accent6">
                    <a:lumMod val="75000"/>
                  </a:schemeClr>
                </a:solidFill>
                <a:latin typeface="Times New Roman" panose="02020603050405020304" pitchFamily="18" charset="0"/>
                <a:cs typeface="Times New Roman" panose="02020603050405020304" pitchFamily="18" charset="0"/>
              </a:rPr>
              <a:t>DEPARTMENT OF ELECTRONICS AND COMMUNICATION</a:t>
            </a:r>
          </a:p>
        </p:txBody>
      </p:sp>
      <p:sp>
        <p:nvSpPr>
          <p:cNvPr id="8" name="TextBox 7">
            <a:extLst>
              <a:ext uri="{FF2B5EF4-FFF2-40B4-BE49-F238E27FC236}">
                <a16:creationId xmlns:a16="http://schemas.microsoft.com/office/drawing/2014/main" id="{C58D53E1-E359-4F75-974B-91232636B29E}"/>
              </a:ext>
            </a:extLst>
          </p:cNvPr>
          <p:cNvSpPr txBox="1"/>
          <p:nvPr/>
        </p:nvSpPr>
        <p:spPr>
          <a:xfrm>
            <a:off x="4573018" y="2887587"/>
            <a:ext cx="304596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SEMINAR ON</a:t>
            </a:r>
          </a:p>
        </p:txBody>
      </p:sp>
      <p:sp>
        <p:nvSpPr>
          <p:cNvPr id="9" name="Rectangle 8">
            <a:extLst>
              <a:ext uri="{FF2B5EF4-FFF2-40B4-BE49-F238E27FC236}">
                <a16:creationId xmlns:a16="http://schemas.microsoft.com/office/drawing/2014/main" id="{1FC31226-C8D3-4122-8749-48634A3341FC}"/>
              </a:ext>
            </a:extLst>
          </p:cNvPr>
          <p:cNvSpPr/>
          <p:nvPr/>
        </p:nvSpPr>
        <p:spPr>
          <a:xfrm>
            <a:off x="0" y="0"/>
            <a:ext cx="12191999" cy="151492"/>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0FEE88D-F554-4084-A47D-2DF4625CB060}"/>
              </a:ext>
            </a:extLst>
          </p:cNvPr>
          <p:cNvSpPr/>
          <p:nvPr/>
        </p:nvSpPr>
        <p:spPr>
          <a:xfrm>
            <a:off x="1" y="6706507"/>
            <a:ext cx="12191999" cy="151492"/>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F715CE5-0C61-411F-A35B-E4AA3CB5FAB1}"/>
              </a:ext>
            </a:extLst>
          </p:cNvPr>
          <p:cNvSpPr/>
          <p:nvPr/>
        </p:nvSpPr>
        <p:spPr>
          <a:xfrm>
            <a:off x="12032404" y="151491"/>
            <a:ext cx="159595" cy="6555015"/>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489C95-7042-4747-8BAA-A8E103660E47}"/>
              </a:ext>
            </a:extLst>
          </p:cNvPr>
          <p:cNvSpPr/>
          <p:nvPr/>
        </p:nvSpPr>
        <p:spPr>
          <a:xfrm>
            <a:off x="-1" y="151491"/>
            <a:ext cx="182699" cy="6555015"/>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86F1F0A-8806-4E7B-88DD-6C796EA81329}"/>
              </a:ext>
            </a:extLst>
          </p:cNvPr>
          <p:cNvSpPr txBox="1"/>
          <p:nvPr/>
        </p:nvSpPr>
        <p:spPr>
          <a:xfrm>
            <a:off x="322948" y="3367043"/>
            <a:ext cx="11141795" cy="468077"/>
          </a:xfrm>
          <a:prstGeom prst="rect">
            <a:avLst/>
          </a:prstGeom>
          <a:noFill/>
        </p:spPr>
        <p:txBody>
          <a:bodyPr wrap="square" rtlCol="0">
            <a:spAutoFit/>
          </a:bodyPr>
          <a:lstStyle/>
          <a:p>
            <a:pPr algn="ctr">
              <a:lnSpc>
                <a:spcPct val="107000"/>
              </a:lnSpc>
              <a:spcAft>
                <a:spcPts val="800"/>
              </a:spcAft>
            </a:pPr>
            <a:r>
              <a:rPr lang="en-US" sz="2400" b="1" dirty="0">
                <a:solidFill>
                  <a:schemeClr val="accent2">
                    <a:lumMod val="50000"/>
                  </a:schemeClr>
                </a:solidFill>
                <a:effectLst/>
                <a:latin typeface="Times New Roman" panose="02020603050405020304" pitchFamily="18" charset="0"/>
                <a:ea typeface="Calibri" panose="020F0502020204030204" pitchFamily="34" charset="0"/>
                <a:cs typeface="Tunga" panose="020B0502040204020203" pitchFamily="34" charset="0"/>
              </a:rPr>
              <a:t>  “</a:t>
            </a:r>
            <a:r>
              <a:rPr lang="en-US" sz="2400" b="1" dirty="0">
                <a:solidFill>
                  <a:schemeClr val="accent2">
                    <a:lumMod val="50000"/>
                  </a:schemeClr>
                </a:solidFill>
                <a:latin typeface="Times New Roman" panose="02020603050405020304" pitchFamily="18" charset="0"/>
                <a:ea typeface="Calibri" panose="020F0502020204030204" pitchFamily="34" charset="0"/>
                <a:cs typeface="Tunga" panose="020B0502040204020203" pitchFamily="34" charset="0"/>
              </a:rPr>
              <a:t>Impulse</a:t>
            </a:r>
            <a:r>
              <a:rPr lang="en-US" sz="2400" b="1" dirty="0">
                <a:solidFill>
                  <a:schemeClr val="accent2">
                    <a:lumMod val="50000"/>
                  </a:schemeClr>
                </a:solidFill>
                <a:effectLst/>
                <a:latin typeface="Times New Roman" panose="02020603050405020304" pitchFamily="18" charset="0"/>
                <a:ea typeface="Calibri" panose="020F0502020204030204" pitchFamily="34" charset="0"/>
                <a:cs typeface="Tunga" panose="020B0502040204020203" pitchFamily="34" charset="0"/>
              </a:rPr>
              <a:t> Noise Removal from MR Images for Radiosurgery Applications"</a:t>
            </a:r>
            <a:endParaRPr lang="en-US" sz="2400" b="1" dirty="0">
              <a:solidFill>
                <a:schemeClr val="accent2">
                  <a:lumMod val="50000"/>
                </a:schemeClr>
              </a:solidFill>
              <a:effectLst/>
              <a:latin typeface="Calibri" panose="020F0502020204030204" pitchFamily="34" charset="0"/>
              <a:ea typeface="Calibri" panose="020F0502020204030204" pitchFamily="34" charset="0"/>
              <a:cs typeface="Tunga" panose="020B0502040204020203" pitchFamily="34" charset="0"/>
            </a:endParaRPr>
          </a:p>
        </p:txBody>
      </p:sp>
      <p:sp>
        <p:nvSpPr>
          <p:cNvPr id="18" name="TextBox 17">
            <a:extLst>
              <a:ext uri="{FF2B5EF4-FFF2-40B4-BE49-F238E27FC236}">
                <a16:creationId xmlns:a16="http://schemas.microsoft.com/office/drawing/2014/main" id="{6BCD0BFC-A6A1-4E98-98C0-08F24EE0273C}"/>
              </a:ext>
            </a:extLst>
          </p:cNvPr>
          <p:cNvSpPr txBox="1"/>
          <p:nvPr/>
        </p:nvSpPr>
        <p:spPr>
          <a:xfrm>
            <a:off x="3963954" y="3806980"/>
            <a:ext cx="3859782" cy="405367"/>
          </a:xfrm>
          <a:prstGeom prst="rect">
            <a:avLst/>
          </a:prstGeom>
          <a:noFill/>
        </p:spPr>
        <p:txBody>
          <a:bodyPr wrap="square" rtlCol="0">
            <a:spAutoFit/>
          </a:bodyPr>
          <a:lstStyle/>
          <a:p>
            <a:pPr marL="0" marR="0" algn="ctr">
              <a:lnSpc>
                <a:spcPct val="107000"/>
              </a:lnSpc>
              <a:spcBef>
                <a:spcPts val="0"/>
              </a:spcBef>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a:t>
            </a:r>
            <a:r>
              <a:rPr lang="en-US" sz="20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the guidance of </a:t>
            </a:r>
            <a:endParaRPr lang="en-US" sz="2000" b="1" dirty="0">
              <a:effectLst/>
              <a:latin typeface="Calibri" panose="020F0502020204030204" pitchFamily="34" charset="0"/>
              <a:ea typeface="Calibri" panose="020F0502020204030204" pitchFamily="34" charset="0"/>
              <a:cs typeface="Tunga" panose="020B0502040204020203" pitchFamily="34" charset="0"/>
            </a:endParaRPr>
          </a:p>
        </p:txBody>
      </p:sp>
      <p:sp>
        <p:nvSpPr>
          <p:cNvPr id="20" name="TextBox 19">
            <a:extLst>
              <a:ext uri="{FF2B5EF4-FFF2-40B4-BE49-F238E27FC236}">
                <a16:creationId xmlns:a16="http://schemas.microsoft.com/office/drawing/2014/main" id="{EDB44628-62FF-49EF-A7B3-EAACEFAA7C0B}"/>
              </a:ext>
            </a:extLst>
          </p:cNvPr>
          <p:cNvSpPr txBox="1"/>
          <p:nvPr/>
        </p:nvSpPr>
        <p:spPr>
          <a:xfrm>
            <a:off x="3049553" y="4360158"/>
            <a:ext cx="5688583" cy="468077"/>
          </a:xfrm>
          <a:prstGeom prst="rect">
            <a:avLst/>
          </a:prstGeom>
          <a:noFill/>
        </p:spPr>
        <p:txBody>
          <a:bodyPr wrap="square" rtlCol="0">
            <a:spAutoFit/>
          </a:bodyPr>
          <a:lstStyle/>
          <a:p>
            <a:pPr marL="0" marR="0" algn="ctr">
              <a:lnSpc>
                <a:spcPct val="107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Dr. </a:t>
            </a:r>
            <a:r>
              <a:rPr lang="en-US" sz="2400" b="1" dirty="0" err="1">
                <a:solidFill>
                  <a:srgbClr val="000000"/>
                </a:solidFill>
                <a:effectLst/>
                <a:latin typeface="Times New Roman" panose="02020603050405020304" pitchFamily="18" charset="0"/>
                <a:ea typeface="Calibri" panose="020F0502020204030204" pitchFamily="34" charset="0"/>
                <a:cs typeface="Tunga" panose="020B0502040204020203" pitchFamily="34" charset="0"/>
              </a:rPr>
              <a:t>Rangaraju</a:t>
            </a:r>
            <a:r>
              <a:rPr lang="en-US" sz="24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H G</a:t>
            </a:r>
            <a:endParaRPr lang="en-US" sz="2400" b="1" dirty="0">
              <a:effectLst/>
              <a:latin typeface="Calibri" panose="020F0502020204030204" pitchFamily="34" charset="0"/>
              <a:ea typeface="Calibri" panose="020F0502020204030204" pitchFamily="34" charset="0"/>
              <a:cs typeface="Tunga" panose="020B0502040204020203" pitchFamily="34" charset="0"/>
            </a:endParaRPr>
          </a:p>
        </p:txBody>
      </p:sp>
      <p:sp>
        <p:nvSpPr>
          <p:cNvPr id="22" name="TextBox 21">
            <a:extLst>
              <a:ext uri="{FF2B5EF4-FFF2-40B4-BE49-F238E27FC236}">
                <a16:creationId xmlns:a16="http://schemas.microsoft.com/office/drawing/2014/main" id="{93DA47DD-ECDA-4189-AC10-CEE0F2C00F6C}"/>
              </a:ext>
            </a:extLst>
          </p:cNvPr>
          <p:cNvSpPr txBox="1"/>
          <p:nvPr/>
        </p:nvSpPr>
        <p:spPr>
          <a:xfrm>
            <a:off x="692330" y="4828235"/>
            <a:ext cx="8944035" cy="1760931"/>
          </a:xfrm>
          <a:prstGeom prst="rect">
            <a:avLst/>
          </a:prstGeom>
          <a:noFill/>
        </p:spPr>
        <p:txBody>
          <a:bodyPr wrap="square" rtlCol="0">
            <a:spAutoFit/>
          </a:bodyPr>
          <a:lstStyle/>
          <a:p>
            <a:pPr marL="0" marR="0">
              <a:lnSpc>
                <a:spcPct val="107000"/>
              </a:lnSpc>
              <a:spcBef>
                <a:spcPts val="0"/>
              </a:spcBef>
              <a:spcAft>
                <a:spcPts val="800"/>
              </a:spcAft>
            </a:pPr>
            <a:r>
              <a:rPr lang="en-US" sz="2400" b="1" dirty="0">
                <a:solidFill>
                  <a:schemeClr val="accent1">
                    <a:lumMod val="75000"/>
                  </a:schemeClr>
                </a:solidFill>
                <a:effectLst/>
                <a:latin typeface="Times New Roman" panose="02020603050405020304" pitchFamily="18" charset="0"/>
                <a:ea typeface="Calibri" panose="020F0502020204030204" pitchFamily="34" charset="0"/>
                <a:cs typeface="Tunga" panose="020B0502040204020203" pitchFamily="34" charset="0"/>
              </a:rPr>
              <a:t>Project Submitted by</a:t>
            </a:r>
            <a:endParaRPr lang="en-US" sz="2400" b="1" dirty="0">
              <a:solidFill>
                <a:schemeClr val="accent1">
                  <a:lumMod val="75000"/>
                </a:schemeClr>
              </a:solidFill>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BUVAN B S (1SK17EC004)</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DEVIKA U (1SK17EC007)</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MALLIKARJUN GOKAK (1SK17EC022)</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UME ATHIBA (1SK17EC044)</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3AEFB0FB-AEA6-493C-8D9C-FF6722728526}"/>
              </a:ext>
            </a:extLst>
          </p:cNvPr>
          <p:cNvPicPr/>
          <p:nvPr/>
        </p:nvPicPr>
        <p:blipFill>
          <a:blip r:embed="rId4"/>
          <a:stretch>
            <a:fillRect/>
          </a:stretch>
        </p:blipFill>
        <p:spPr>
          <a:xfrm>
            <a:off x="446900" y="991884"/>
            <a:ext cx="1458595" cy="1376680"/>
          </a:xfrm>
          <a:prstGeom prst="rect">
            <a:avLst/>
          </a:prstGeom>
        </p:spPr>
      </p:pic>
      <p:sp>
        <p:nvSpPr>
          <p:cNvPr id="17" name="TextBox 16">
            <a:extLst>
              <a:ext uri="{FF2B5EF4-FFF2-40B4-BE49-F238E27FC236}">
                <a16:creationId xmlns:a16="http://schemas.microsoft.com/office/drawing/2014/main" id="{FCF85C90-E48C-4914-91AE-DDFBE90437DB}"/>
              </a:ext>
            </a:extLst>
          </p:cNvPr>
          <p:cNvSpPr txBox="1"/>
          <p:nvPr/>
        </p:nvSpPr>
        <p:spPr>
          <a:xfrm>
            <a:off x="614953" y="386853"/>
            <a:ext cx="10985196" cy="954107"/>
          </a:xfrm>
          <a:prstGeom prst="rect">
            <a:avLst/>
          </a:prstGeom>
          <a:noFill/>
        </p:spPr>
        <p:txBody>
          <a:bodyPr wrap="square">
            <a:spAutoFit/>
          </a:bodyPr>
          <a:lstStyle/>
          <a:p>
            <a:pPr marL="0" marR="0" algn="ctr">
              <a:spcBef>
                <a:spcPts val="0"/>
              </a:spcBef>
              <a:spcAft>
                <a:spcPts val="600"/>
              </a:spcAft>
            </a:pPr>
            <a:r>
              <a:rPr lang="en-US" sz="2800" b="1" dirty="0">
                <a:solidFill>
                  <a:srgbClr val="FF0000"/>
                </a:solidFill>
                <a:effectLst/>
                <a:latin typeface="Times New Roman" panose="02020603050405020304" pitchFamily="18" charset="0"/>
                <a:ea typeface="Times New Roman" panose="02020603050405020304" pitchFamily="18" charset="0"/>
              </a:rPr>
              <a:t>VISVESVARAYA TECHNOLOGICAL UNIVERSITY</a:t>
            </a:r>
            <a:r>
              <a:rPr lang="en-US" sz="2000" dirty="0">
                <a:latin typeface="Times New Roman" panose="02020603050405020304" pitchFamily="18" charset="0"/>
                <a:ea typeface="Times New Roman" panose="02020603050405020304" pitchFamily="18" charset="0"/>
              </a:rPr>
              <a:t> </a:t>
            </a:r>
            <a:r>
              <a:rPr lang="en-US" sz="2800" b="1" dirty="0">
                <a:solidFill>
                  <a:srgbClr val="FF0000"/>
                </a:solidFill>
                <a:effectLst/>
                <a:latin typeface="Times New Roman" panose="02020603050405020304" pitchFamily="18" charset="0"/>
                <a:ea typeface="Times New Roman" panose="02020603050405020304" pitchFamily="18" charset="0"/>
              </a:rPr>
              <a:t>BELAGAVI, KARNATAKA-590 018</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261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graphicFrame>
        <p:nvGraphicFramePr>
          <p:cNvPr id="2" name="Table 1">
            <a:extLst>
              <a:ext uri="{FF2B5EF4-FFF2-40B4-BE49-F238E27FC236}">
                <a16:creationId xmlns:a16="http://schemas.microsoft.com/office/drawing/2014/main" id="{2C1CBC82-ABB9-4408-BEAA-F79BAAC9D25F}"/>
              </a:ext>
            </a:extLst>
          </p:cNvPr>
          <p:cNvGraphicFramePr>
            <a:graphicFrameLocks noGrp="1"/>
          </p:cNvGraphicFramePr>
          <p:nvPr>
            <p:extLst>
              <p:ext uri="{D42A27DB-BD31-4B8C-83A1-F6EECF244321}">
                <p14:modId xmlns:p14="http://schemas.microsoft.com/office/powerpoint/2010/main" val="2438804765"/>
              </p:ext>
            </p:extLst>
          </p:nvPr>
        </p:nvGraphicFramePr>
        <p:xfrm>
          <a:off x="2716852" y="1371554"/>
          <a:ext cx="8481031" cy="3041858"/>
        </p:xfrm>
        <a:graphic>
          <a:graphicData uri="http://schemas.openxmlformats.org/drawingml/2006/table">
            <a:tbl>
              <a:tblPr firstRow="1" firstCol="1" bandRow="1">
                <a:tableStyleId>{5C22544A-7EE6-4342-B048-85BDC9FD1C3A}</a:tableStyleId>
              </a:tblPr>
              <a:tblGrid>
                <a:gridCol w="2160405">
                  <a:extLst>
                    <a:ext uri="{9D8B030D-6E8A-4147-A177-3AD203B41FA5}">
                      <a16:colId xmlns:a16="http://schemas.microsoft.com/office/drawing/2014/main" val="2254812289"/>
                    </a:ext>
                  </a:extLst>
                </a:gridCol>
                <a:gridCol w="2610364">
                  <a:extLst>
                    <a:ext uri="{9D8B030D-6E8A-4147-A177-3AD203B41FA5}">
                      <a16:colId xmlns:a16="http://schemas.microsoft.com/office/drawing/2014/main" val="244214098"/>
                    </a:ext>
                  </a:extLst>
                </a:gridCol>
                <a:gridCol w="3710262">
                  <a:extLst>
                    <a:ext uri="{9D8B030D-6E8A-4147-A177-3AD203B41FA5}">
                      <a16:colId xmlns:a16="http://schemas.microsoft.com/office/drawing/2014/main" val="1420746254"/>
                    </a:ext>
                  </a:extLst>
                </a:gridCol>
              </a:tblGrid>
              <a:tr h="619938">
                <a:tc>
                  <a:txBody>
                    <a:bodyPr/>
                    <a:lstStyle/>
                    <a:p>
                      <a:pPr marL="0" marR="0" algn="ctr">
                        <a:lnSpc>
                          <a:spcPct val="15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Author</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Title</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Algorithm/Concept</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273613"/>
                  </a:ext>
                </a:extLst>
              </a:tr>
              <a:tr h="1083213">
                <a:tc>
                  <a:txBody>
                    <a:bodyPr/>
                    <a:lstStyle/>
                    <a:p>
                      <a:pPr marL="0" marR="0">
                        <a:lnSpc>
                          <a:spcPct val="15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C. Lien, C. Huang, P. Chen and Y. Lin</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24" marR="373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An Efficient De-noising Architecture for Removal of Impulse Noise in Images, 2013.</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24" marR="373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A decision-tree-based impulse detector and an edge-preserving image filter. </a:t>
                      </a:r>
                    </a:p>
                    <a:p>
                      <a:pPr marL="0" marR="0">
                        <a:lnSpc>
                          <a:spcPct val="150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 </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24" marR="373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826158"/>
                  </a:ext>
                </a:extLst>
              </a:tr>
              <a:tr h="1114537">
                <a:tc>
                  <a:txBody>
                    <a:bodyPr/>
                    <a:lstStyle/>
                    <a:p>
                      <a:pPr marL="0" marR="0">
                        <a:lnSpc>
                          <a:spcPct val="150000"/>
                        </a:lnSpc>
                        <a:spcBef>
                          <a:spcPts val="0"/>
                        </a:spcBef>
                        <a:spcAft>
                          <a:spcPts val="0"/>
                        </a:spcAft>
                      </a:pPr>
                      <a:r>
                        <a:rPr lang="en-US" sz="1200" b="1" dirty="0" err="1">
                          <a:solidFill>
                            <a:schemeClr val="tx1"/>
                          </a:solidFill>
                          <a:effectLst/>
                          <a:latin typeface="Times New Roman" panose="02020603050405020304" pitchFamily="18" charset="0"/>
                          <a:cs typeface="Times New Roman" panose="02020603050405020304" pitchFamily="18" charset="0"/>
                        </a:rPr>
                        <a:t>Setu</a:t>
                      </a:r>
                      <a:r>
                        <a:rPr lang="en-US" sz="1200" b="1" dirty="0">
                          <a:solidFill>
                            <a:schemeClr val="tx1"/>
                          </a:solidFill>
                          <a:effectLst/>
                          <a:latin typeface="Times New Roman" panose="02020603050405020304" pitchFamily="18" charset="0"/>
                          <a:cs typeface="Times New Roman" panose="02020603050405020304" pitchFamily="18" charset="0"/>
                        </a:rPr>
                        <a:t> Garg, </a:t>
                      </a:r>
                      <a:r>
                        <a:rPr lang="en-US" sz="1200" b="1" dirty="0" err="1">
                          <a:solidFill>
                            <a:schemeClr val="tx1"/>
                          </a:solidFill>
                          <a:effectLst/>
                          <a:latin typeface="Times New Roman" panose="02020603050405020304" pitchFamily="18" charset="0"/>
                          <a:cs typeface="Times New Roman" panose="02020603050405020304" pitchFamily="18" charset="0"/>
                        </a:rPr>
                        <a:t>Ritu</a:t>
                      </a:r>
                      <a:r>
                        <a:rPr lang="en-US" sz="1200" b="1" dirty="0">
                          <a:solidFill>
                            <a:schemeClr val="tx1"/>
                          </a:solidFill>
                          <a:effectLst/>
                          <a:latin typeface="Times New Roman" panose="02020603050405020304" pitchFamily="18" charset="0"/>
                          <a:cs typeface="Times New Roman" panose="02020603050405020304" pitchFamily="18" charset="0"/>
                        </a:rPr>
                        <a:t> Vijay, Shabana Urooj,</a:t>
                      </a:r>
                    </a:p>
                    <a:p>
                      <a:pPr marL="0" marR="0">
                        <a:lnSpc>
                          <a:spcPct val="150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 </a:t>
                      </a:r>
                      <a:endPar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324" marR="373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Statistical Approach to Compare Image De-noising Techniques in Medical Images and MR Images, 2019.</a:t>
                      </a:r>
                    </a:p>
                    <a:p>
                      <a:pPr marL="0" marR="0" algn="ctr">
                        <a:lnSpc>
                          <a:spcPct val="150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 </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24" marR="373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Image de-noising techniques in medical images are compared using statistical parameters such as Peak signal to Noise Ratio (PSNR) and Root mean square error (RMSE).</a:t>
                      </a:r>
                    </a:p>
                    <a:p>
                      <a:pPr marL="0" marR="0">
                        <a:lnSpc>
                          <a:spcPct val="150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 </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324" marR="373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7229595"/>
                  </a:ext>
                </a:extLst>
              </a:tr>
            </a:tbl>
          </a:graphicData>
        </a:graphic>
      </p:graphicFrame>
    </p:spTree>
    <p:extLst>
      <p:ext uri="{BB962C8B-B14F-4D97-AF65-F5344CB8AC3E}">
        <p14:creationId xmlns:p14="http://schemas.microsoft.com/office/powerpoint/2010/main" val="301656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7" name="Google Shape;110;p18">
            <a:extLst>
              <a:ext uri="{FF2B5EF4-FFF2-40B4-BE49-F238E27FC236}">
                <a16:creationId xmlns:a16="http://schemas.microsoft.com/office/drawing/2014/main" id="{DF7270B6-FFAE-42D8-9284-3C5AAFA33550}"/>
              </a:ext>
            </a:extLst>
          </p:cNvPr>
          <p:cNvSpPr txBox="1"/>
          <p:nvPr/>
        </p:nvSpPr>
        <p:spPr>
          <a:xfrm>
            <a:off x="2611492" y="924778"/>
            <a:ext cx="8828771" cy="143113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lgn="just" rtl="0">
              <a:lnSpc>
                <a:spcPct val="150000"/>
              </a:lnSpc>
              <a:spcBef>
                <a:spcPts val="0"/>
              </a:spcBef>
              <a:spcAft>
                <a:spcPts val="0"/>
              </a:spcAft>
              <a:buFont typeface="Arial" panose="020B0604020202020204" pitchFamily="34" charset="0"/>
              <a:buChar char="•"/>
            </a:pPr>
            <a:r>
              <a:rPr lang="en" sz="1800" dirty="0">
                <a:latin typeface="Times New Roman"/>
                <a:ea typeface="Times New Roman"/>
                <a:cs typeface="Times New Roman"/>
                <a:sym typeface="Times New Roman"/>
              </a:rPr>
              <a:t>SSIM is a recently proposed image fidelity measure which has proved highly effective in measuring the fidelity of signals. An image quality metric that assesses the visual impact of three characteristics of an image: luminance, contrast and structure.</a:t>
            </a:r>
            <a:endParaRPr sz="1800" dirty="0">
              <a:latin typeface="Times New Roman"/>
              <a:ea typeface="Times New Roman"/>
              <a:cs typeface="Times New Roman"/>
              <a:sym typeface="Times New Roman"/>
            </a:endParaRPr>
          </a:p>
        </p:txBody>
      </p:sp>
      <p:pic>
        <p:nvPicPr>
          <p:cNvPr id="39" name="Google Shape;108;p18">
            <a:extLst>
              <a:ext uri="{FF2B5EF4-FFF2-40B4-BE49-F238E27FC236}">
                <a16:creationId xmlns:a16="http://schemas.microsoft.com/office/drawing/2014/main" id="{23D15C27-B02F-4AC4-AF9C-2E496963C8FC}"/>
              </a:ext>
            </a:extLst>
          </p:cNvPr>
          <p:cNvPicPr preferRelativeResize="0"/>
          <p:nvPr/>
        </p:nvPicPr>
        <p:blipFill>
          <a:blip r:embed="rId2">
            <a:alphaModFix/>
          </a:blip>
          <a:stretch>
            <a:fillRect/>
          </a:stretch>
        </p:blipFill>
        <p:spPr>
          <a:xfrm>
            <a:off x="3781526" y="2452687"/>
            <a:ext cx="6166120" cy="2591098"/>
          </a:xfrm>
          <a:prstGeom prst="rect">
            <a:avLst/>
          </a:prstGeom>
          <a:noFill/>
          <a:ln>
            <a:noFill/>
          </a:ln>
        </p:spPr>
      </p:pic>
      <p:sp>
        <p:nvSpPr>
          <p:cNvPr id="41" name="Google Shape;109;p18">
            <a:extLst>
              <a:ext uri="{FF2B5EF4-FFF2-40B4-BE49-F238E27FC236}">
                <a16:creationId xmlns:a16="http://schemas.microsoft.com/office/drawing/2014/main" id="{B637D67F-788A-401E-BEA0-2F6AFB2C5425}"/>
              </a:ext>
            </a:extLst>
          </p:cNvPr>
          <p:cNvSpPr txBox="1"/>
          <p:nvPr/>
        </p:nvSpPr>
        <p:spPr>
          <a:xfrm>
            <a:off x="3684793" y="5237341"/>
            <a:ext cx="6529527" cy="646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ts val="1100"/>
              <a:buFont typeface="Arial"/>
              <a:buNone/>
            </a:pPr>
            <a:r>
              <a:rPr lang="en" sz="1500" dirty="0">
                <a:latin typeface="Times New Roman"/>
                <a:ea typeface="Times New Roman"/>
                <a:cs typeface="Times New Roman"/>
                <a:sym typeface="Times New Roman"/>
              </a:rPr>
              <a:t>Fig. 5 Denoised images showing values MSE values and SSIM index values</a:t>
            </a:r>
            <a:endParaRPr sz="1500" dirty="0">
              <a:latin typeface="Times New Roman"/>
              <a:ea typeface="Times New Roman"/>
              <a:cs typeface="Times New Roman"/>
              <a:sym typeface="Times New Roman"/>
            </a:endParaRPr>
          </a:p>
          <a:p>
            <a:pPr marL="0" lvl="0" indent="0" algn="l" rtl="0">
              <a:spcBef>
                <a:spcPts val="0"/>
              </a:spcBef>
              <a:spcAft>
                <a:spcPts val="0"/>
              </a:spcAft>
              <a:buNone/>
            </a:pPr>
            <a:endParaRPr sz="1500" dirty="0">
              <a:latin typeface="Times New Roman"/>
              <a:ea typeface="Times New Roman"/>
              <a:cs typeface="Times New Roman"/>
              <a:sym typeface="Times New Roman"/>
            </a:endParaRPr>
          </a:p>
        </p:txBody>
      </p:sp>
      <p:sp>
        <p:nvSpPr>
          <p:cNvPr id="42" name="TextBox 41">
            <a:extLst>
              <a:ext uri="{FF2B5EF4-FFF2-40B4-BE49-F238E27FC236}">
                <a16:creationId xmlns:a16="http://schemas.microsoft.com/office/drawing/2014/main" id="{C17AEBCB-D4FC-40DA-89FD-4366DF415FCF}"/>
              </a:ext>
            </a:extLst>
          </p:cNvPr>
          <p:cNvSpPr txBox="1"/>
          <p:nvPr/>
        </p:nvSpPr>
        <p:spPr>
          <a:xfrm>
            <a:off x="2139797" y="451139"/>
            <a:ext cx="6098344" cy="52322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Structural Similarity Index(SSIM):</a:t>
            </a:r>
          </a:p>
        </p:txBody>
      </p:sp>
    </p:spTree>
    <p:extLst>
      <p:ext uri="{BB962C8B-B14F-4D97-AF65-F5344CB8AC3E}">
        <p14:creationId xmlns:p14="http://schemas.microsoft.com/office/powerpoint/2010/main" val="28876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3164852" y="1806753"/>
            <a:ext cx="8957319" cy="669937"/>
          </a:xfrm>
          <a:prstGeom prst="rect">
            <a:avLst/>
          </a:prstGeom>
          <a:noFill/>
        </p:spPr>
        <p:txBody>
          <a:bodyPr wrap="square" rtlCol="0">
            <a:spAutoFit/>
          </a:bodyPr>
          <a:lstStyle/>
          <a:p>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7" name="Rectangle 36">
            <a:extLst>
              <a:ext uri="{FF2B5EF4-FFF2-40B4-BE49-F238E27FC236}">
                <a16:creationId xmlns:a16="http://schemas.microsoft.com/office/drawing/2014/main" id="{26EA9055-74ED-4412-836D-3743AE1AAA1C}"/>
              </a:ext>
            </a:extLst>
          </p:cNvPr>
          <p:cNvSpPr/>
          <p:nvPr/>
        </p:nvSpPr>
        <p:spPr>
          <a:xfrm>
            <a:off x="2478731" y="409939"/>
            <a:ext cx="9151449" cy="6000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Times New Roman" panose="02020603050405020304" pitchFamily="18" charset="0"/>
                <a:cs typeface="Times New Roman" panose="02020603050405020304" pitchFamily="18" charset="0"/>
              </a:rPr>
              <a:t>BLOCK DIAGRAM</a:t>
            </a:r>
          </a:p>
        </p:txBody>
      </p:sp>
      <p:grpSp>
        <p:nvGrpSpPr>
          <p:cNvPr id="58" name="Group 57">
            <a:extLst>
              <a:ext uri="{FF2B5EF4-FFF2-40B4-BE49-F238E27FC236}">
                <a16:creationId xmlns:a16="http://schemas.microsoft.com/office/drawing/2014/main" id="{EAA74C61-0754-4A19-8D39-9E01D1EFA447}"/>
              </a:ext>
            </a:extLst>
          </p:cNvPr>
          <p:cNvGrpSpPr/>
          <p:nvPr/>
        </p:nvGrpSpPr>
        <p:grpSpPr>
          <a:xfrm>
            <a:off x="5557916" y="1126091"/>
            <a:ext cx="2743198" cy="5250067"/>
            <a:chOff x="3526025" y="392247"/>
            <a:chExt cx="1654083" cy="5549586"/>
          </a:xfrm>
          <a:effectLst>
            <a:outerShdw blurRad="63500" sx="102000" sy="102000" algn="ctr" rotWithShape="0">
              <a:prstClr val="black">
                <a:alpha val="40000"/>
              </a:prstClr>
            </a:outerShdw>
          </a:effectLst>
        </p:grpSpPr>
        <p:sp>
          <p:nvSpPr>
            <p:cNvPr id="59" name="Rectangle 58">
              <a:extLst>
                <a:ext uri="{FF2B5EF4-FFF2-40B4-BE49-F238E27FC236}">
                  <a16:creationId xmlns:a16="http://schemas.microsoft.com/office/drawing/2014/main" id="{A988D302-B87F-4CA1-A578-06C8D2A3D37D}"/>
                </a:ext>
              </a:extLst>
            </p:cNvPr>
            <p:cNvSpPr/>
            <p:nvPr/>
          </p:nvSpPr>
          <p:spPr>
            <a:xfrm>
              <a:off x="3526025" y="392247"/>
              <a:ext cx="1634866" cy="516301"/>
            </a:xfrm>
            <a:prstGeom prst="rect">
              <a:avLst/>
            </a:prstGeom>
            <a:solidFill>
              <a:schemeClr val="tx2">
                <a:lumMod val="40000"/>
                <a:lumOff val="60000"/>
              </a:schemeClr>
            </a:solidFill>
            <a:ln w="9525" cap="flat" cmpd="sng">
              <a:noFill/>
              <a:prstDash val="solid"/>
              <a:round/>
              <a:headEnd type="none" w="sm" len="sm"/>
              <a:tailEnd type="none" w="sm" len="sm"/>
            </a:ln>
            <a:effectLst>
              <a:outerShdw blurRad="44450" dist="27940" dir="5400000" algn="ctr">
                <a:srgbClr val="000000">
                  <a:alpha val="32000"/>
                </a:srgbClr>
              </a:outerShdw>
            </a:effectLst>
          </p:spPr>
          <p:txBody>
            <a:bodyPr spcFirstLastPara="1" wrap="square" lIns="91425" tIns="91425" rIns="91425" bIns="91425" anchor="ctr" anchorCtr="0">
              <a:noAutofit/>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Import MR Image</a:t>
              </a:r>
              <a:endParaRPr lang="en-US" sz="1100" dirty="0">
                <a:effectLst/>
                <a:latin typeface="Calibri" panose="020F0502020204030204" pitchFamily="34" charset="0"/>
                <a:ea typeface="Calibri" panose="020F0502020204030204" pitchFamily="34" charset="0"/>
              </a:endParaRPr>
            </a:p>
          </p:txBody>
        </p:sp>
        <p:sp>
          <p:nvSpPr>
            <p:cNvPr id="60" name="Rectangle 59">
              <a:extLst>
                <a:ext uri="{FF2B5EF4-FFF2-40B4-BE49-F238E27FC236}">
                  <a16:creationId xmlns:a16="http://schemas.microsoft.com/office/drawing/2014/main" id="{0D6929CF-82F8-40D1-AE42-E7925F8386BB}"/>
                </a:ext>
              </a:extLst>
            </p:cNvPr>
            <p:cNvSpPr/>
            <p:nvPr/>
          </p:nvSpPr>
          <p:spPr>
            <a:xfrm>
              <a:off x="3526100" y="1270662"/>
              <a:ext cx="1654008" cy="818100"/>
            </a:xfrm>
            <a:prstGeom prst="rect">
              <a:avLst/>
            </a:prstGeom>
            <a:solidFill>
              <a:schemeClr val="tx2">
                <a:lumMod val="40000"/>
                <a:lumOff val="60000"/>
              </a:schemeClr>
            </a:solidFill>
            <a:ln w="9525" cap="flat" cmpd="sng">
              <a:noFill/>
              <a:prstDash val="solid"/>
              <a:round/>
              <a:headEnd type="none" w="sm" len="sm"/>
              <a:tailEnd type="none" w="sm" len="sm"/>
            </a:ln>
            <a:effectLst>
              <a:outerShdw blurRad="44450" dist="27940" dir="5400000" algn="ctr">
                <a:srgbClr val="000000">
                  <a:alpha val="32000"/>
                </a:srgbClr>
              </a:outerShdw>
            </a:effectLst>
          </p:spPr>
          <p:txBody>
            <a:bodyPr spcFirstLastPara="1" wrap="square" lIns="91425" tIns="91425" rIns="91425" bIns="91425" anchor="ctr" anchorCtr="0">
              <a:noAutofit/>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Insert </a:t>
              </a:r>
              <a:r>
                <a:rPr lang="en-US" sz="1400" dirty="0">
                  <a:solidFill>
                    <a:srgbClr val="000000"/>
                  </a:solidFill>
                  <a:latin typeface="Times New Roman" panose="02020603050405020304" pitchFamily="18" charset="0"/>
                  <a:ea typeface="Times New Roman" panose="02020603050405020304" pitchFamily="18" charset="0"/>
                </a:rPr>
                <a:t>Impulse</a:t>
              </a:r>
              <a:r>
                <a:rPr lang="en-US" sz="1400" dirty="0">
                  <a:solidFill>
                    <a:srgbClr val="000000"/>
                  </a:solidFill>
                  <a:effectLst/>
                  <a:latin typeface="Times New Roman" panose="02020603050405020304" pitchFamily="18" charset="0"/>
                  <a:ea typeface="Times New Roman" panose="02020603050405020304" pitchFamily="18" charset="0"/>
                </a:rPr>
                <a:t> noise with a particular noise intensity</a:t>
              </a:r>
              <a:endParaRPr lang="en-US" sz="1100" dirty="0">
                <a:effectLst/>
                <a:latin typeface="Calibri" panose="020F0502020204030204" pitchFamily="34" charset="0"/>
                <a:ea typeface="Calibri" panose="020F0502020204030204" pitchFamily="34" charset="0"/>
              </a:endParaRPr>
            </a:p>
          </p:txBody>
        </p:sp>
        <p:sp>
          <p:nvSpPr>
            <p:cNvPr id="61" name="Rectangle 60">
              <a:extLst>
                <a:ext uri="{FF2B5EF4-FFF2-40B4-BE49-F238E27FC236}">
                  <a16:creationId xmlns:a16="http://schemas.microsoft.com/office/drawing/2014/main" id="{8354DB70-1AEA-4670-BE74-C4A1E2F5153C}"/>
                </a:ext>
              </a:extLst>
            </p:cNvPr>
            <p:cNvSpPr/>
            <p:nvPr/>
          </p:nvSpPr>
          <p:spPr>
            <a:xfrm>
              <a:off x="3526100" y="2450875"/>
              <a:ext cx="1654008" cy="803102"/>
            </a:xfrm>
            <a:prstGeom prst="rect">
              <a:avLst/>
            </a:prstGeom>
            <a:solidFill>
              <a:schemeClr val="tx2">
                <a:lumMod val="40000"/>
                <a:lumOff val="60000"/>
              </a:schemeClr>
            </a:solidFill>
            <a:ln w="9525" cap="flat" cmpd="sng">
              <a:noFill/>
              <a:prstDash val="solid"/>
              <a:round/>
              <a:headEnd type="none" w="sm" len="sm"/>
              <a:tailEnd type="none" w="sm" len="sm"/>
            </a:ln>
            <a:effectLst>
              <a:outerShdw blurRad="44450" dist="27940" dir="5400000" algn="ctr">
                <a:srgbClr val="000000">
                  <a:alpha val="32000"/>
                </a:srgbClr>
              </a:outerShdw>
            </a:effectLst>
          </p:spPr>
          <p:txBody>
            <a:bodyPr spcFirstLastPara="1" wrap="square" lIns="91425" tIns="91425" rIns="91425" bIns="91425" anchor="ctr" anchorCtr="0">
              <a:noAutofit/>
            </a:bodyPr>
            <a:lstStyle/>
            <a:p>
              <a:pPr marL="0" marR="0" algn="ctr">
                <a:lnSpc>
                  <a:spcPct val="107000"/>
                </a:lnSpc>
                <a:spcBef>
                  <a:spcPts val="0"/>
                </a:spcBef>
                <a:spcAft>
                  <a:spcPts val="0"/>
                </a:spcAft>
              </a:pPr>
              <a:endParaRPr lang="en-US" sz="1400" dirty="0">
                <a:solidFill>
                  <a:srgbClr val="000000"/>
                </a:solidFill>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Calculate PSNR and SSIM</a:t>
              </a:r>
              <a:endParaRPr lang="en-US" sz="11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rPr>
                <a:t> </a:t>
              </a:r>
            </a:p>
          </p:txBody>
        </p:sp>
        <p:sp>
          <p:nvSpPr>
            <p:cNvPr id="62" name="Rectangle 61">
              <a:extLst>
                <a:ext uri="{FF2B5EF4-FFF2-40B4-BE49-F238E27FC236}">
                  <a16:creationId xmlns:a16="http://schemas.microsoft.com/office/drawing/2014/main" id="{2E1C2738-8349-4F65-B5E3-D95904103D13}"/>
                </a:ext>
              </a:extLst>
            </p:cNvPr>
            <p:cNvSpPr/>
            <p:nvPr/>
          </p:nvSpPr>
          <p:spPr>
            <a:xfrm>
              <a:off x="3543683" y="3635246"/>
              <a:ext cx="1617208" cy="991410"/>
            </a:xfrm>
            <a:prstGeom prst="rect">
              <a:avLst/>
            </a:prstGeom>
            <a:solidFill>
              <a:schemeClr val="tx2">
                <a:lumMod val="40000"/>
                <a:lumOff val="60000"/>
              </a:schemeClr>
            </a:solidFill>
            <a:ln w="9525" cap="flat" cmpd="sng">
              <a:noFill/>
              <a:prstDash val="solid"/>
              <a:round/>
              <a:headEnd type="none" w="sm" len="sm"/>
              <a:tailEnd type="none" w="sm" len="sm"/>
            </a:ln>
            <a:effectLst>
              <a:outerShdw blurRad="44450" dist="27940" dir="5400000" algn="ctr">
                <a:srgbClr val="000000">
                  <a:alpha val="32000"/>
                </a:srgbClr>
              </a:outerShdw>
            </a:effectLst>
          </p:spPr>
          <p:txBody>
            <a:bodyPr spcFirstLastPara="1" wrap="square" lIns="91425" tIns="91425" rIns="91425" bIns="91425" anchor="ctr" anchorCtr="0">
              <a:noAutofit/>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Remove </a:t>
              </a:r>
              <a:r>
                <a:rPr lang="en-US" sz="1400" dirty="0">
                  <a:solidFill>
                    <a:srgbClr val="000000"/>
                  </a:solidFill>
                  <a:latin typeface="Times New Roman" panose="02020603050405020304" pitchFamily="18" charset="0"/>
                  <a:ea typeface="Times New Roman" panose="02020603050405020304" pitchFamily="18" charset="0"/>
                </a:rPr>
                <a:t>Impulse</a:t>
              </a:r>
              <a:r>
                <a:rPr lang="en-US" sz="1400" dirty="0">
                  <a:solidFill>
                    <a:srgbClr val="000000"/>
                  </a:solidFill>
                  <a:effectLst/>
                  <a:latin typeface="Times New Roman" panose="02020603050405020304" pitchFamily="18" charset="0"/>
                  <a:ea typeface="Times New Roman" panose="02020603050405020304" pitchFamily="18" charset="0"/>
                </a:rPr>
                <a:t> Noise with the proposed algorithm</a:t>
              </a:r>
              <a:endParaRPr lang="en-US" sz="1100" dirty="0">
                <a:effectLst/>
                <a:latin typeface="Calibri" panose="020F0502020204030204" pitchFamily="34" charset="0"/>
                <a:ea typeface="Calibri" panose="020F0502020204030204" pitchFamily="34" charset="0"/>
              </a:endParaRPr>
            </a:p>
          </p:txBody>
        </p:sp>
        <p:sp>
          <p:nvSpPr>
            <p:cNvPr id="63" name="Rectangle 62">
              <a:extLst>
                <a:ext uri="{FF2B5EF4-FFF2-40B4-BE49-F238E27FC236}">
                  <a16:creationId xmlns:a16="http://schemas.microsoft.com/office/drawing/2014/main" id="{11487054-050D-48EC-AAB5-29B2BE07C4C9}"/>
                </a:ext>
              </a:extLst>
            </p:cNvPr>
            <p:cNvSpPr/>
            <p:nvPr/>
          </p:nvSpPr>
          <p:spPr>
            <a:xfrm>
              <a:off x="3526025" y="5007927"/>
              <a:ext cx="1654008" cy="933906"/>
            </a:xfrm>
            <a:prstGeom prst="rect">
              <a:avLst/>
            </a:prstGeom>
            <a:solidFill>
              <a:schemeClr val="tx2">
                <a:lumMod val="40000"/>
                <a:lumOff val="60000"/>
              </a:schemeClr>
            </a:solidFill>
            <a:ln w="9525" cap="flat" cmpd="sng">
              <a:noFill/>
              <a:prstDash val="solid"/>
              <a:round/>
              <a:headEnd type="none" w="sm" len="sm"/>
              <a:tailEnd type="none" w="sm" len="sm"/>
            </a:ln>
            <a:effectLst>
              <a:outerShdw blurRad="44450" dist="27940" dir="5400000" algn="ctr">
                <a:srgbClr val="000000">
                  <a:alpha val="32000"/>
                </a:srgbClr>
              </a:outerShdw>
            </a:effectLst>
          </p:spPr>
          <p:txBody>
            <a:bodyPr spcFirstLastPara="1" wrap="square" lIns="91425" tIns="91425" rIns="91425" bIns="91425" anchor="ctr" anchorCtr="0">
              <a:noAutofit/>
            </a:bodyPr>
            <a:lstStyle/>
            <a:p>
              <a:pPr marL="0" marR="0" algn="ctr">
                <a:lnSpc>
                  <a:spcPct val="107000"/>
                </a:lnSpc>
                <a:spcBef>
                  <a:spcPts val="0"/>
                </a:spcBef>
                <a:spcAft>
                  <a:spcPts val="0"/>
                </a:spcAft>
              </a:pPr>
              <a:r>
                <a:rPr lang="en-US" sz="1400" dirty="0">
                  <a:solidFill>
                    <a:srgbClr val="000000"/>
                  </a:solidFill>
                  <a:latin typeface="Times New Roman" panose="02020603050405020304" pitchFamily="18" charset="0"/>
                  <a:ea typeface="Times New Roman" panose="02020603050405020304" pitchFamily="18" charset="0"/>
                </a:rPr>
                <a:t>Visualize the output image and calculate</a:t>
              </a:r>
              <a:r>
                <a:rPr lang="en-US" sz="1400" dirty="0">
                  <a:solidFill>
                    <a:srgbClr val="000000"/>
                  </a:solidFill>
                  <a:effectLst/>
                  <a:latin typeface="Times New Roman" panose="02020603050405020304" pitchFamily="18" charset="0"/>
                  <a:ea typeface="Times New Roman" panose="02020603050405020304" pitchFamily="18" charset="0"/>
                </a:rPr>
                <a:t> PSNR and SSIM</a:t>
              </a:r>
              <a:endParaRPr lang="en-US" sz="11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after noise removal</a:t>
              </a:r>
              <a:endParaRPr lang="en-US" sz="1100" dirty="0">
                <a:effectLst/>
                <a:latin typeface="Calibri" panose="020F0502020204030204" pitchFamily="34" charset="0"/>
                <a:ea typeface="Calibri" panose="020F0502020204030204" pitchFamily="34" charset="0"/>
              </a:endParaRPr>
            </a:p>
          </p:txBody>
        </p:sp>
      </p:grpSp>
      <p:sp>
        <p:nvSpPr>
          <p:cNvPr id="64" name="Arrow: Down 63">
            <a:extLst>
              <a:ext uri="{FF2B5EF4-FFF2-40B4-BE49-F238E27FC236}">
                <a16:creationId xmlns:a16="http://schemas.microsoft.com/office/drawing/2014/main" id="{938FE9EA-E684-465E-87FE-CA60FC64A72A}"/>
              </a:ext>
            </a:extLst>
          </p:cNvPr>
          <p:cNvSpPr/>
          <p:nvPr/>
        </p:nvSpPr>
        <p:spPr>
          <a:xfrm>
            <a:off x="6742765" y="1612875"/>
            <a:ext cx="247427" cy="318713"/>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Down 64">
            <a:extLst>
              <a:ext uri="{FF2B5EF4-FFF2-40B4-BE49-F238E27FC236}">
                <a16:creationId xmlns:a16="http://schemas.microsoft.com/office/drawing/2014/main" id="{6073C4E7-B50F-47F4-9080-D3CD8723C67E}"/>
              </a:ext>
            </a:extLst>
          </p:cNvPr>
          <p:cNvSpPr/>
          <p:nvPr/>
        </p:nvSpPr>
        <p:spPr>
          <a:xfrm>
            <a:off x="6742765" y="2747854"/>
            <a:ext cx="247427" cy="318713"/>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Down 65">
            <a:extLst>
              <a:ext uri="{FF2B5EF4-FFF2-40B4-BE49-F238E27FC236}">
                <a16:creationId xmlns:a16="http://schemas.microsoft.com/office/drawing/2014/main" id="{3C46DFE7-E3F7-4659-B0C4-0038151A13C3}"/>
              </a:ext>
            </a:extLst>
          </p:cNvPr>
          <p:cNvSpPr/>
          <p:nvPr/>
        </p:nvSpPr>
        <p:spPr>
          <a:xfrm>
            <a:off x="6742765" y="3858078"/>
            <a:ext cx="247427" cy="318713"/>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C7A882A7-69D9-465A-BB99-C4205B4A44E3}"/>
              </a:ext>
            </a:extLst>
          </p:cNvPr>
          <p:cNvSpPr/>
          <p:nvPr/>
        </p:nvSpPr>
        <p:spPr>
          <a:xfrm>
            <a:off x="6742765" y="5147010"/>
            <a:ext cx="247427" cy="318713"/>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307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16044"/>
            <a:ext cx="491589"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3164852" y="1806753"/>
            <a:ext cx="8957319" cy="669937"/>
          </a:xfrm>
          <a:prstGeom prst="rect">
            <a:avLst/>
          </a:prstGeom>
          <a:noFill/>
        </p:spPr>
        <p:txBody>
          <a:bodyPr wrap="square" rtlCol="0">
            <a:spAutoFit/>
          </a:bodyPr>
          <a:lstStyle/>
          <a:p>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54" name="TextBox 53">
            <a:extLst>
              <a:ext uri="{FF2B5EF4-FFF2-40B4-BE49-F238E27FC236}">
                <a16:creationId xmlns:a16="http://schemas.microsoft.com/office/drawing/2014/main" id="{8CA90640-4191-404E-8720-B751D2920234}"/>
              </a:ext>
            </a:extLst>
          </p:cNvPr>
          <p:cNvSpPr txBox="1"/>
          <p:nvPr/>
        </p:nvSpPr>
        <p:spPr>
          <a:xfrm>
            <a:off x="2495400" y="379409"/>
            <a:ext cx="8927566" cy="1535485"/>
          </a:xfrm>
          <a:prstGeom prst="rect">
            <a:avLst/>
          </a:prstGeom>
          <a:noFill/>
        </p:spPr>
        <p:txBody>
          <a:bodyPr wrap="square">
            <a:spAutoFit/>
          </a:bodyPr>
          <a:lstStyle/>
          <a:p>
            <a:pPr marL="0" marR="0" algn="just">
              <a:lnSpc>
                <a:spcPct val="150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rPr>
              <a:t>Peak signal noise ratio (PSNR) </a:t>
            </a:r>
          </a:p>
          <a:p>
            <a:pPr marL="285750" marR="0" indent="-285750" algn="just">
              <a:lnSpc>
                <a:spcPct val="150000"/>
              </a:lnSpc>
              <a:spcBef>
                <a:spcPts val="0"/>
              </a:spcBef>
              <a:spcAft>
                <a:spcPts val="80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PSNR </a:t>
            </a:r>
            <a:r>
              <a:rPr lang="en-US" sz="1800" dirty="0">
                <a:effectLst/>
                <a:latin typeface="Times New Roman" panose="02020603050405020304" pitchFamily="18" charset="0"/>
                <a:ea typeface="Times New Roman" panose="02020603050405020304" pitchFamily="18" charset="0"/>
              </a:rPr>
              <a:t>is ratio of signal power to noise power. High value of PSNR indicates better filtering of the image.</a:t>
            </a:r>
            <a:endParaRPr lang="en-US" sz="1600" dirty="0">
              <a:effectLst/>
              <a:latin typeface="Calibri" panose="020F0502020204030204" pitchFamily="34" charset="0"/>
              <a:ea typeface="Calibri" panose="020F0502020204030204" pitchFamily="34" charset="0"/>
            </a:endParaRPr>
          </a:p>
        </p:txBody>
      </p:sp>
      <p:pic>
        <p:nvPicPr>
          <p:cNvPr id="55" name="Picture 54">
            <a:extLst>
              <a:ext uri="{FF2B5EF4-FFF2-40B4-BE49-F238E27FC236}">
                <a16:creationId xmlns:a16="http://schemas.microsoft.com/office/drawing/2014/main" id="{BA10B63F-8834-4D45-9162-D16F158AB6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66261" y="1997517"/>
            <a:ext cx="3096356" cy="958345"/>
          </a:xfrm>
          <a:prstGeom prst="rect">
            <a:avLst/>
          </a:prstGeom>
          <a:noFill/>
          <a:ln>
            <a:noFill/>
          </a:ln>
        </p:spPr>
      </p:pic>
      <p:sp>
        <p:nvSpPr>
          <p:cNvPr id="57" name="TextBox 56">
            <a:extLst>
              <a:ext uri="{FF2B5EF4-FFF2-40B4-BE49-F238E27FC236}">
                <a16:creationId xmlns:a16="http://schemas.microsoft.com/office/drawing/2014/main" id="{E028E678-E670-407B-A953-80BFC926AE66}"/>
              </a:ext>
            </a:extLst>
          </p:cNvPr>
          <p:cNvSpPr txBox="1"/>
          <p:nvPr/>
        </p:nvSpPr>
        <p:spPr>
          <a:xfrm>
            <a:off x="2557265" y="3075956"/>
            <a:ext cx="9018056" cy="1535485"/>
          </a:xfrm>
          <a:prstGeom prst="rect">
            <a:avLst/>
          </a:prstGeom>
          <a:noFill/>
        </p:spPr>
        <p:txBody>
          <a:bodyPr wrap="square">
            <a:spAutoFit/>
          </a:bodyPr>
          <a:lstStyle/>
          <a:p>
            <a:pPr marL="0" marR="0" algn="just">
              <a:lnSpc>
                <a:spcPct val="150000"/>
              </a:lnSpc>
              <a:spcBef>
                <a:spcPts val="0"/>
              </a:spcBef>
              <a:spcAft>
                <a:spcPts val="800"/>
              </a:spcAft>
            </a:pPr>
            <a:r>
              <a:rPr lang="en-US" sz="2400" b="1" dirty="0">
                <a:effectLst/>
                <a:latin typeface="Times New Roman" panose="02020603050405020304" pitchFamily="18" charset="0"/>
                <a:ea typeface="Calibri" panose="020F0502020204030204" pitchFamily="34" charset="0"/>
              </a:rPr>
              <a:t>Structural Similarity Index (SSIM)</a:t>
            </a:r>
          </a:p>
          <a:p>
            <a:pPr marL="285750" marR="0" indent="-285750" algn="just">
              <a:lnSpc>
                <a:spcPct val="150000"/>
              </a:lnSpc>
              <a:spcBef>
                <a:spcPts val="0"/>
              </a:spcBef>
              <a:spcAft>
                <a:spcPts val="800"/>
              </a:spcAft>
              <a:buFont typeface="Wingdings" panose="05000000000000000000" pitchFamily="2" charset="2"/>
              <a:buChar char="Ø"/>
            </a:pPr>
            <a:r>
              <a:rPr lang="en-US" b="1" dirty="0">
                <a:latin typeface="Times New Roman" panose="02020603050405020304" pitchFamily="18" charset="0"/>
                <a:ea typeface="Calibri" panose="020F0502020204030204" pitchFamily="34" charset="0"/>
              </a:rPr>
              <a:t>SSIM</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is an image quality metric that assesses the visual impact of three characteristics of an image: luminance, contrast and structure.</a:t>
            </a:r>
            <a:endParaRPr lang="en-US" sz="1600" dirty="0">
              <a:effectLst/>
              <a:latin typeface="Calibri" panose="020F0502020204030204" pitchFamily="34" charset="0"/>
              <a:ea typeface="Calibri" panose="020F0502020204030204" pitchFamily="34" charset="0"/>
            </a:endParaRPr>
          </a:p>
        </p:txBody>
      </p:sp>
      <p:pic>
        <p:nvPicPr>
          <p:cNvPr id="68" name="Picture 67">
            <a:extLst>
              <a:ext uri="{FF2B5EF4-FFF2-40B4-BE49-F238E27FC236}">
                <a16:creationId xmlns:a16="http://schemas.microsoft.com/office/drawing/2014/main" id="{CB069F96-4CFA-4F21-9CE1-FE1E8423CFA2}"/>
              </a:ext>
            </a:extLst>
          </p:cNvPr>
          <p:cNvPicPr/>
          <p:nvPr/>
        </p:nvPicPr>
        <p:blipFill>
          <a:blip r:embed="rId3"/>
          <a:srcRect/>
          <a:stretch>
            <a:fillRect/>
          </a:stretch>
        </p:blipFill>
        <p:spPr bwMode="auto">
          <a:xfrm>
            <a:off x="5166261" y="5029502"/>
            <a:ext cx="3096356" cy="914400"/>
          </a:xfrm>
          <a:prstGeom prst="rect">
            <a:avLst/>
          </a:prstGeom>
          <a:noFill/>
          <a:ln w="9525">
            <a:noFill/>
            <a:miter lim="800000"/>
            <a:headEnd/>
            <a:tailEnd/>
          </a:ln>
        </p:spPr>
      </p:pic>
    </p:spTree>
    <p:extLst>
      <p:ext uri="{BB962C8B-B14F-4D97-AF65-F5344CB8AC3E}">
        <p14:creationId xmlns:p14="http://schemas.microsoft.com/office/powerpoint/2010/main" val="371470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3164852" y="1806753"/>
            <a:ext cx="8957319" cy="669937"/>
          </a:xfrm>
          <a:prstGeom prst="rect">
            <a:avLst/>
          </a:prstGeom>
          <a:noFill/>
        </p:spPr>
        <p:txBody>
          <a:bodyPr wrap="square" rtlCol="0">
            <a:spAutoFit/>
          </a:bodyPr>
          <a:lstStyle/>
          <a:p>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45" name="Google Shape;138;p21">
            <a:extLst>
              <a:ext uri="{FF2B5EF4-FFF2-40B4-BE49-F238E27FC236}">
                <a16:creationId xmlns:a16="http://schemas.microsoft.com/office/drawing/2014/main" id="{389E6E24-2BFD-4D2B-9CCA-11CB25144026}"/>
              </a:ext>
            </a:extLst>
          </p:cNvPr>
          <p:cNvSpPr txBox="1">
            <a:spLocks noGrp="1"/>
          </p:cNvSpPr>
          <p:nvPr/>
        </p:nvSpPr>
        <p:spPr>
          <a:xfrm>
            <a:off x="2523971" y="756675"/>
            <a:ext cx="85206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SzPts val="990"/>
              <a:buNone/>
            </a:pPr>
            <a:r>
              <a:rPr lang="en" sz="2400" b="1" dirty="0">
                <a:solidFill>
                  <a:schemeClr val="tx1"/>
                </a:solidFill>
                <a:latin typeface="Times New Roman"/>
                <a:ea typeface="Times New Roman"/>
                <a:cs typeface="Times New Roman"/>
                <a:sym typeface="Times New Roman"/>
              </a:rPr>
              <a:t>Smooth and Non-Smooth region of an Image:</a:t>
            </a:r>
            <a:endParaRPr sz="2400" b="1" dirty="0">
              <a:solidFill>
                <a:schemeClr val="tx1"/>
              </a:solidFill>
              <a:latin typeface="Times New Roman"/>
              <a:ea typeface="Times New Roman"/>
              <a:cs typeface="Times New Roman"/>
              <a:sym typeface="Times New Roman"/>
            </a:endParaRPr>
          </a:p>
        </p:txBody>
      </p:sp>
      <p:pic>
        <p:nvPicPr>
          <p:cNvPr id="46" name="Google Shape;139;p21">
            <a:extLst>
              <a:ext uri="{FF2B5EF4-FFF2-40B4-BE49-F238E27FC236}">
                <a16:creationId xmlns:a16="http://schemas.microsoft.com/office/drawing/2014/main" id="{21A84ED3-2B12-4DB2-A9C5-5C3ABF6E107C}"/>
              </a:ext>
            </a:extLst>
          </p:cNvPr>
          <p:cNvPicPr preferRelativeResize="0"/>
          <p:nvPr/>
        </p:nvPicPr>
        <p:blipFill>
          <a:blip r:embed="rId2">
            <a:alphaModFix/>
          </a:blip>
          <a:stretch>
            <a:fillRect/>
          </a:stretch>
        </p:blipFill>
        <p:spPr>
          <a:xfrm>
            <a:off x="2645935" y="1731454"/>
            <a:ext cx="4167500" cy="1752600"/>
          </a:xfrm>
          <a:prstGeom prst="rect">
            <a:avLst/>
          </a:prstGeom>
          <a:noFill/>
          <a:ln>
            <a:noFill/>
          </a:ln>
        </p:spPr>
      </p:pic>
      <p:pic>
        <p:nvPicPr>
          <p:cNvPr id="47" name="Google Shape;140;p21">
            <a:extLst>
              <a:ext uri="{FF2B5EF4-FFF2-40B4-BE49-F238E27FC236}">
                <a16:creationId xmlns:a16="http://schemas.microsoft.com/office/drawing/2014/main" id="{76B7A141-C685-4125-8DE2-7ACE307FF899}"/>
              </a:ext>
            </a:extLst>
          </p:cNvPr>
          <p:cNvPicPr preferRelativeResize="0"/>
          <p:nvPr/>
        </p:nvPicPr>
        <p:blipFill>
          <a:blip r:embed="rId3">
            <a:alphaModFix/>
          </a:blip>
          <a:stretch>
            <a:fillRect/>
          </a:stretch>
        </p:blipFill>
        <p:spPr>
          <a:xfrm>
            <a:off x="7099816" y="1721838"/>
            <a:ext cx="4167500" cy="1752600"/>
          </a:xfrm>
          <a:prstGeom prst="rect">
            <a:avLst/>
          </a:prstGeom>
          <a:noFill/>
          <a:ln>
            <a:noFill/>
          </a:ln>
        </p:spPr>
      </p:pic>
      <p:sp>
        <p:nvSpPr>
          <p:cNvPr id="48" name="Google Shape;141;p21">
            <a:extLst>
              <a:ext uri="{FF2B5EF4-FFF2-40B4-BE49-F238E27FC236}">
                <a16:creationId xmlns:a16="http://schemas.microsoft.com/office/drawing/2014/main" id="{66ECD40A-2CB7-4B27-AC3A-5D559E803DAF}"/>
              </a:ext>
            </a:extLst>
          </p:cNvPr>
          <p:cNvSpPr txBox="1"/>
          <p:nvPr/>
        </p:nvSpPr>
        <p:spPr>
          <a:xfrm>
            <a:off x="2677625" y="3654641"/>
            <a:ext cx="39999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latin typeface="Times New Roman"/>
                <a:ea typeface="Times New Roman"/>
                <a:cs typeface="Times New Roman"/>
                <a:sym typeface="Times New Roman"/>
              </a:rPr>
              <a:t>Fig. 8. A smooth region in Lena.</a:t>
            </a:r>
            <a:endParaRPr dirty="0">
              <a:latin typeface="Times New Roman"/>
              <a:ea typeface="Times New Roman"/>
              <a:cs typeface="Times New Roman"/>
              <a:sym typeface="Times New Roman"/>
            </a:endParaRPr>
          </a:p>
        </p:txBody>
      </p:sp>
      <p:sp>
        <p:nvSpPr>
          <p:cNvPr id="49" name="Google Shape;142;p21">
            <a:extLst>
              <a:ext uri="{FF2B5EF4-FFF2-40B4-BE49-F238E27FC236}">
                <a16:creationId xmlns:a16="http://schemas.microsoft.com/office/drawing/2014/main" id="{A5A818C0-1208-4702-A98B-0AF858DA5AC4}"/>
              </a:ext>
            </a:extLst>
          </p:cNvPr>
          <p:cNvSpPr txBox="1"/>
          <p:nvPr/>
        </p:nvSpPr>
        <p:spPr>
          <a:xfrm>
            <a:off x="7335509" y="3666696"/>
            <a:ext cx="39999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latin typeface="Times New Roman"/>
                <a:ea typeface="Times New Roman"/>
                <a:cs typeface="Times New Roman"/>
                <a:sym typeface="Times New Roman"/>
              </a:rPr>
              <a:t>Fig. 9. A non-smooth region in Lena.</a:t>
            </a:r>
            <a:endParaRPr dirty="0">
              <a:latin typeface="Times New Roman"/>
              <a:ea typeface="Times New Roman"/>
              <a:cs typeface="Times New Roman"/>
              <a:sym typeface="Times New Roman"/>
            </a:endParaRPr>
          </a:p>
        </p:txBody>
      </p:sp>
      <p:sp>
        <p:nvSpPr>
          <p:cNvPr id="50" name="Google Shape;143;p21">
            <a:extLst>
              <a:ext uri="{FF2B5EF4-FFF2-40B4-BE49-F238E27FC236}">
                <a16:creationId xmlns:a16="http://schemas.microsoft.com/office/drawing/2014/main" id="{A4FEACC1-CB98-403C-8487-CE9263049CF9}"/>
              </a:ext>
            </a:extLst>
          </p:cNvPr>
          <p:cNvSpPr txBox="1"/>
          <p:nvPr/>
        </p:nvSpPr>
        <p:spPr>
          <a:xfrm>
            <a:off x="2524808" y="4215934"/>
            <a:ext cx="39999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chemeClr val="dk1"/>
              </a:buClr>
              <a:buSzPts val="1100"/>
              <a:buFont typeface="Arial"/>
              <a:buNone/>
            </a:pPr>
            <a:r>
              <a:rPr lang="en" sz="1700" dirty="0">
                <a:latin typeface="Times New Roman"/>
                <a:ea typeface="Times New Roman"/>
                <a:cs typeface="Times New Roman"/>
                <a:sym typeface="Times New Roman"/>
              </a:rPr>
              <a:t>The pixel values in a smooth region should be close or locally slightly varying.</a:t>
            </a:r>
            <a:endParaRPr sz="17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51" name="Google Shape;144;p21">
            <a:extLst>
              <a:ext uri="{FF2B5EF4-FFF2-40B4-BE49-F238E27FC236}">
                <a16:creationId xmlns:a16="http://schemas.microsoft.com/office/drawing/2014/main" id="{4A5E62EB-E75B-4ADA-A2D5-51DEBA435C22}"/>
              </a:ext>
            </a:extLst>
          </p:cNvPr>
          <p:cNvSpPr txBox="1"/>
          <p:nvPr/>
        </p:nvSpPr>
        <p:spPr>
          <a:xfrm>
            <a:off x="7183616" y="4244225"/>
            <a:ext cx="3999900" cy="1446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700" dirty="0">
                <a:latin typeface="Times New Roman"/>
                <a:ea typeface="Times New Roman"/>
                <a:cs typeface="Times New Roman"/>
                <a:sym typeface="Times New Roman"/>
              </a:rPr>
              <a:t>If there are noisy values, edges, or blocks in this region, the distribution of the pixel</a:t>
            </a:r>
            <a:endParaRPr sz="1700" dirty="0">
              <a:latin typeface="Times New Roman"/>
              <a:ea typeface="Times New Roman"/>
              <a:cs typeface="Times New Roman"/>
              <a:sym typeface="Times New Roman"/>
            </a:endParaRPr>
          </a:p>
          <a:p>
            <a:pPr marL="0" lvl="0" indent="0" algn="l" rtl="0">
              <a:spcBef>
                <a:spcPts val="0"/>
              </a:spcBef>
              <a:spcAft>
                <a:spcPts val="0"/>
              </a:spcAft>
              <a:buNone/>
            </a:pPr>
            <a:r>
              <a:rPr lang="en" sz="1700" dirty="0">
                <a:latin typeface="Times New Roman"/>
                <a:ea typeface="Times New Roman"/>
                <a:cs typeface="Times New Roman"/>
                <a:sym typeface="Times New Roman"/>
              </a:rPr>
              <a:t>values is different.</a:t>
            </a:r>
            <a:endParaRPr sz="1700" dirty="0">
              <a:latin typeface="Times New Roman"/>
              <a:ea typeface="Times New Roman"/>
              <a:cs typeface="Times New Roman"/>
              <a:sym typeface="Times New Roman"/>
            </a:endParaRPr>
          </a:p>
          <a:p>
            <a:pPr marL="0" lvl="0" indent="0" algn="l" rtl="0">
              <a:spcBef>
                <a:spcPts val="0"/>
              </a:spcBef>
              <a:spcAft>
                <a:spcPts val="0"/>
              </a:spcAft>
              <a:buNone/>
            </a:pPr>
            <a:endParaRPr sz="17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16190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3164852" y="1806753"/>
            <a:ext cx="8957319" cy="669937"/>
          </a:xfrm>
          <a:prstGeom prst="rect">
            <a:avLst/>
          </a:prstGeom>
          <a:noFill/>
        </p:spPr>
        <p:txBody>
          <a:bodyPr wrap="square" rtlCol="0">
            <a:spAutoFit/>
          </a:bodyPr>
          <a:lstStyle/>
          <a:p>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41" name="Google Shape;149;p22">
            <a:extLst>
              <a:ext uri="{FF2B5EF4-FFF2-40B4-BE49-F238E27FC236}">
                <a16:creationId xmlns:a16="http://schemas.microsoft.com/office/drawing/2014/main" id="{19E4C361-25B6-4632-9443-9702F159B068}"/>
              </a:ext>
            </a:extLst>
          </p:cNvPr>
          <p:cNvSpPr txBox="1">
            <a:spLocks noGrp="1"/>
          </p:cNvSpPr>
          <p:nvPr/>
        </p:nvSpPr>
        <p:spPr>
          <a:xfrm>
            <a:off x="2458567" y="490667"/>
            <a:ext cx="85206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SzPts val="990"/>
              <a:buNone/>
            </a:pPr>
            <a:r>
              <a:rPr lang="en" sz="2400" b="1" dirty="0">
                <a:solidFill>
                  <a:schemeClr val="tx1"/>
                </a:solidFill>
                <a:latin typeface="Times New Roman"/>
                <a:ea typeface="Times New Roman"/>
                <a:cs typeface="Times New Roman"/>
                <a:sym typeface="Times New Roman"/>
              </a:rPr>
              <a:t>Differentiating regions in a noisy Image:</a:t>
            </a:r>
            <a:endParaRPr sz="2400" b="1" dirty="0">
              <a:solidFill>
                <a:schemeClr val="tx1"/>
              </a:solidFill>
              <a:latin typeface="Times New Roman"/>
              <a:ea typeface="Times New Roman"/>
              <a:cs typeface="Times New Roman"/>
              <a:sym typeface="Times New Roman"/>
            </a:endParaRPr>
          </a:p>
        </p:txBody>
      </p:sp>
      <p:sp>
        <p:nvSpPr>
          <p:cNvPr id="42" name="Google Shape;150;p22">
            <a:extLst>
              <a:ext uri="{FF2B5EF4-FFF2-40B4-BE49-F238E27FC236}">
                <a16:creationId xmlns:a16="http://schemas.microsoft.com/office/drawing/2014/main" id="{79FB185F-2C89-4B29-B9E8-D23611301C4B}"/>
              </a:ext>
            </a:extLst>
          </p:cNvPr>
          <p:cNvSpPr txBox="1"/>
          <p:nvPr/>
        </p:nvSpPr>
        <p:spPr>
          <a:xfrm>
            <a:off x="2790516" y="3313468"/>
            <a:ext cx="3999900" cy="615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latin typeface="Times New Roman"/>
                <a:ea typeface="Times New Roman"/>
                <a:cs typeface="Times New Roman"/>
                <a:sym typeface="Times New Roman"/>
              </a:rPr>
              <a:t>Fig. 10. The difference between noisy and neighboring pixels in Lena.</a:t>
            </a:r>
            <a:endParaRPr dirty="0">
              <a:latin typeface="Times New Roman"/>
              <a:ea typeface="Times New Roman"/>
              <a:cs typeface="Times New Roman"/>
              <a:sym typeface="Times New Roman"/>
            </a:endParaRPr>
          </a:p>
        </p:txBody>
      </p:sp>
      <p:sp>
        <p:nvSpPr>
          <p:cNvPr id="43" name="Google Shape;151;p22">
            <a:extLst>
              <a:ext uri="{FF2B5EF4-FFF2-40B4-BE49-F238E27FC236}">
                <a16:creationId xmlns:a16="http://schemas.microsoft.com/office/drawing/2014/main" id="{7E701FB1-A8E4-4A59-BB48-8322970239D6}"/>
              </a:ext>
            </a:extLst>
          </p:cNvPr>
          <p:cNvSpPr txBox="1"/>
          <p:nvPr/>
        </p:nvSpPr>
        <p:spPr>
          <a:xfrm>
            <a:off x="7401534" y="3384735"/>
            <a:ext cx="39999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latin typeface="Times New Roman"/>
                <a:ea typeface="Times New Roman"/>
                <a:cs typeface="Times New Roman"/>
                <a:sym typeface="Times New Roman"/>
              </a:rPr>
              <a:t>Fig. 11. The edge region in Lena.</a:t>
            </a:r>
            <a:endParaRPr dirty="0">
              <a:latin typeface="Times New Roman"/>
              <a:ea typeface="Times New Roman"/>
              <a:cs typeface="Times New Roman"/>
              <a:sym typeface="Times New Roman"/>
            </a:endParaRPr>
          </a:p>
        </p:txBody>
      </p:sp>
      <p:sp>
        <p:nvSpPr>
          <p:cNvPr id="52" name="Google Shape;152;p22">
            <a:extLst>
              <a:ext uri="{FF2B5EF4-FFF2-40B4-BE49-F238E27FC236}">
                <a16:creationId xmlns:a16="http://schemas.microsoft.com/office/drawing/2014/main" id="{6CD4FAB1-C900-42EC-9829-E85B67D4A304}"/>
              </a:ext>
            </a:extLst>
          </p:cNvPr>
          <p:cNvSpPr txBox="1"/>
          <p:nvPr/>
        </p:nvSpPr>
        <p:spPr>
          <a:xfrm>
            <a:off x="2677624" y="4173648"/>
            <a:ext cx="3999900" cy="923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700" dirty="0">
                <a:latin typeface="Times New Roman"/>
                <a:ea typeface="Times New Roman"/>
                <a:cs typeface="Times New Roman"/>
                <a:sym typeface="Times New Roman"/>
              </a:rPr>
              <a:t>The pixel values in a smooth region should be close or locally slightly varying.</a:t>
            </a:r>
            <a:endParaRPr sz="17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53" name="Google Shape;153;p22">
            <a:extLst>
              <a:ext uri="{FF2B5EF4-FFF2-40B4-BE49-F238E27FC236}">
                <a16:creationId xmlns:a16="http://schemas.microsoft.com/office/drawing/2014/main" id="{8E692DE4-9BBC-42B5-8984-5C8E773186D0}"/>
              </a:ext>
            </a:extLst>
          </p:cNvPr>
          <p:cNvSpPr txBox="1"/>
          <p:nvPr/>
        </p:nvSpPr>
        <p:spPr>
          <a:xfrm>
            <a:off x="7630279" y="4188636"/>
            <a:ext cx="3999900" cy="969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700" dirty="0">
                <a:latin typeface="Times New Roman"/>
                <a:ea typeface="Times New Roman"/>
                <a:cs typeface="Times New Roman"/>
                <a:sym typeface="Times New Roman"/>
              </a:rPr>
              <a:t>To conclude that a pixel is noisy or situated on an edge is difficult.</a:t>
            </a:r>
            <a:endParaRPr sz="1700" dirty="0">
              <a:latin typeface="Times New Roman"/>
              <a:ea typeface="Times New Roman"/>
              <a:cs typeface="Times New Roman"/>
              <a:sym typeface="Times New Roman"/>
            </a:endParaRPr>
          </a:p>
          <a:p>
            <a:pPr marL="0" lvl="0" indent="0" algn="l" rtl="0">
              <a:spcBef>
                <a:spcPts val="0"/>
              </a:spcBef>
              <a:spcAft>
                <a:spcPts val="0"/>
              </a:spcAft>
              <a:buNone/>
            </a:pPr>
            <a:endParaRPr sz="1700" dirty="0">
              <a:latin typeface="Times New Roman"/>
              <a:ea typeface="Times New Roman"/>
              <a:cs typeface="Times New Roman"/>
              <a:sym typeface="Times New Roman"/>
            </a:endParaRPr>
          </a:p>
        </p:txBody>
      </p:sp>
      <p:pic>
        <p:nvPicPr>
          <p:cNvPr id="54" name="Google Shape;154;p22">
            <a:extLst>
              <a:ext uri="{FF2B5EF4-FFF2-40B4-BE49-F238E27FC236}">
                <a16:creationId xmlns:a16="http://schemas.microsoft.com/office/drawing/2014/main" id="{9656667C-D1A4-4621-AD40-DE46BB7C3336}"/>
              </a:ext>
            </a:extLst>
          </p:cNvPr>
          <p:cNvPicPr preferRelativeResize="0"/>
          <p:nvPr/>
        </p:nvPicPr>
        <p:blipFill>
          <a:blip r:embed="rId2">
            <a:alphaModFix/>
          </a:blip>
          <a:stretch>
            <a:fillRect/>
          </a:stretch>
        </p:blipFill>
        <p:spPr>
          <a:xfrm>
            <a:off x="7494124" y="1497903"/>
            <a:ext cx="3712666" cy="1672300"/>
          </a:xfrm>
          <a:prstGeom prst="rect">
            <a:avLst/>
          </a:prstGeom>
          <a:noFill/>
          <a:ln>
            <a:noFill/>
          </a:ln>
        </p:spPr>
      </p:pic>
      <p:pic>
        <p:nvPicPr>
          <p:cNvPr id="55" name="Google Shape;155;p22">
            <a:extLst>
              <a:ext uri="{FF2B5EF4-FFF2-40B4-BE49-F238E27FC236}">
                <a16:creationId xmlns:a16="http://schemas.microsoft.com/office/drawing/2014/main" id="{54A4BFBC-8507-4130-8933-2BA2710E65CF}"/>
              </a:ext>
            </a:extLst>
          </p:cNvPr>
          <p:cNvPicPr preferRelativeResize="0"/>
          <p:nvPr/>
        </p:nvPicPr>
        <p:blipFill>
          <a:blip r:embed="rId3">
            <a:alphaModFix/>
          </a:blip>
          <a:stretch>
            <a:fillRect/>
          </a:stretch>
        </p:blipFill>
        <p:spPr>
          <a:xfrm>
            <a:off x="2642986" y="1490718"/>
            <a:ext cx="4391351" cy="1668853"/>
          </a:xfrm>
          <a:prstGeom prst="rect">
            <a:avLst/>
          </a:prstGeom>
          <a:noFill/>
          <a:ln>
            <a:noFill/>
          </a:ln>
        </p:spPr>
      </p:pic>
    </p:spTree>
    <p:extLst>
      <p:ext uri="{BB962C8B-B14F-4D97-AF65-F5344CB8AC3E}">
        <p14:creationId xmlns:p14="http://schemas.microsoft.com/office/powerpoint/2010/main" val="42330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109431"/>
            <a:ext cx="491583" cy="376363"/>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686445" y="1209305"/>
            <a:ext cx="8957319" cy="669937"/>
          </a:xfrm>
          <a:prstGeom prst="rect">
            <a:avLst/>
          </a:prstGeom>
          <a:noFill/>
        </p:spPr>
        <p:txBody>
          <a:bodyPr wrap="square" rtlCol="0">
            <a:spAutoFit/>
          </a:bodyPr>
          <a:lstStyle/>
          <a:p>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pic>
        <p:nvPicPr>
          <p:cNvPr id="40" name="image3.png"/>
          <p:cNvPicPr/>
          <p:nvPr/>
        </p:nvPicPr>
        <p:blipFill>
          <a:blip r:embed="rId2"/>
          <a:srcRect/>
          <a:stretch>
            <a:fillRect/>
          </a:stretch>
        </p:blipFill>
        <p:spPr>
          <a:xfrm>
            <a:off x="3544333" y="981325"/>
            <a:ext cx="7222662" cy="4895349"/>
          </a:xfrm>
          <a:prstGeom prst="rect">
            <a:avLst/>
          </a:prstGeom>
          <a:ln/>
        </p:spPr>
      </p:pic>
      <p:sp>
        <p:nvSpPr>
          <p:cNvPr id="6" name="Rectangle 5"/>
          <p:cNvSpPr/>
          <p:nvPr/>
        </p:nvSpPr>
        <p:spPr>
          <a:xfrm>
            <a:off x="3470669" y="5760172"/>
            <a:ext cx="7247777" cy="923330"/>
          </a:xfrm>
          <a:prstGeom prst="rect">
            <a:avLst/>
          </a:prstGeom>
        </p:spPr>
        <p:txBody>
          <a:bodyPr wrap="square">
            <a:spAutoFit/>
          </a:bodyPr>
          <a:lstStyle/>
          <a:p>
            <a:pPr>
              <a:lnSpc>
                <a:spcPct val="150000"/>
              </a:lnSpc>
            </a:pPr>
            <a:r>
              <a:rPr lang="en-US" dirty="0">
                <a:solidFill>
                  <a:srgbClr val="000000"/>
                </a:solidFill>
                <a:latin typeface="Times New Roman" panose="02020603050405020304" pitchFamily="18" charset="0"/>
                <a:ea typeface="Times New Roman" panose="02020603050405020304" pitchFamily="18" charset="0"/>
              </a:rPr>
              <a:t>Fig.3. : (a) General structure of the proposed algorithm, (b) a sample noisy image, (c) the de-noised image. </a:t>
            </a:r>
            <a:endParaRPr lang="en-US" sz="1400" dirty="0">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53E2C8D4-2F4A-41CE-8AE8-83672C9A8025}"/>
              </a:ext>
            </a:extLst>
          </p:cNvPr>
          <p:cNvSpPr/>
          <p:nvPr/>
        </p:nvSpPr>
        <p:spPr>
          <a:xfrm>
            <a:off x="2536297" y="271972"/>
            <a:ext cx="9165033" cy="6000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98959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332527" y="359534"/>
            <a:ext cx="9592843" cy="6601807"/>
          </a:xfrm>
          <a:prstGeom prst="rect">
            <a:avLst/>
          </a:prstGeom>
          <a:noFill/>
        </p:spPr>
        <p:txBody>
          <a:bodyPr wrap="square" rtlCol="0">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Partitioning:</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input image is </a:t>
            </a:r>
            <a:r>
              <a:rPr lang="en-US" b="1" dirty="0">
                <a:latin typeface="Times New Roman" panose="02020603050405020304" pitchFamily="18" charset="0"/>
                <a:cs typeface="Times New Roman" panose="02020603050405020304" pitchFamily="18" charset="0"/>
              </a:rPr>
              <a:t>partitioned</a:t>
            </a:r>
            <a:r>
              <a:rPr lang="en-US" dirty="0">
                <a:latin typeface="Times New Roman" panose="02020603050405020304" pitchFamily="18" charset="0"/>
                <a:cs typeface="Times New Roman" panose="02020603050405020304" pitchFamily="18" charset="0"/>
              </a:rPr>
              <a:t> into 3×3 block are called 𝑃</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𝑃</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…,P</a:t>
            </a:r>
            <a:r>
              <a:rPr lang="en-US" baseline="-25000"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 where 𝑃</a:t>
            </a:r>
            <a:r>
              <a:rPr lang="en-US" baseline="-25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is the central pixel. </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5×5 blocks the pixels are called as 𝑃</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𝑃</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𝑃</a:t>
            </a:r>
            <a:r>
              <a:rPr lang="en-US" baseline="-25000"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where 𝑃</a:t>
            </a:r>
            <a:r>
              <a:rPr lang="en-US" baseline="-25000" dirty="0">
                <a:latin typeface="Times New Roman" panose="02020603050405020304" pitchFamily="18" charset="0"/>
                <a:cs typeface="Times New Roman" panose="02020603050405020304" pitchFamily="18" charset="0"/>
              </a:rPr>
              <a:t>13</a:t>
            </a:r>
            <a:r>
              <a:rPr lang="en-US" dirty="0">
                <a:latin typeface="Times New Roman" panose="02020603050405020304" pitchFamily="18" charset="0"/>
                <a:cs typeface="Times New Roman" panose="02020603050405020304" pitchFamily="18" charset="0"/>
              </a:rPr>
              <a:t> is the central pixel.</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sorted pixel values are called 𝐹</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𝐹</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𝐹</a:t>
            </a:r>
            <a:r>
              <a:rPr lang="en-US" baseline="-25000"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 Partitioning of pixels in different size blocks can be useful for the next processing stages.</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Edge Detection: </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Type1-Edge-detection:</a:t>
            </a: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Type2-Edge-detection:</a:t>
            </a: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lvl="1" algn="just"/>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pic>
        <p:nvPicPr>
          <p:cNvPr id="2" name="Picture 1"/>
          <p:cNvPicPr>
            <a:picLocks noChangeAspect="1"/>
          </p:cNvPicPr>
          <p:nvPr/>
        </p:nvPicPr>
        <p:blipFill>
          <a:blip r:embed="rId3"/>
          <a:stretch>
            <a:fillRect/>
          </a:stretch>
        </p:blipFill>
        <p:spPr>
          <a:xfrm>
            <a:off x="3281743" y="3429000"/>
            <a:ext cx="3966642" cy="808594"/>
          </a:xfrm>
          <a:prstGeom prst="rect">
            <a:avLst/>
          </a:prstGeom>
        </p:spPr>
      </p:pic>
      <p:pic>
        <p:nvPicPr>
          <p:cNvPr id="4" name="Picture 3"/>
          <p:cNvPicPr>
            <a:picLocks noChangeAspect="1"/>
          </p:cNvPicPr>
          <p:nvPr/>
        </p:nvPicPr>
        <p:blipFill>
          <a:blip r:embed="rId4"/>
          <a:stretch>
            <a:fillRect/>
          </a:stretch>
        </p:blipFill>
        <p:spPr>
          <a:xfrm>
            <a:off x="3281743" y="4808365"/>
            <a:ext cx="3966642" cy="673107"/>
          </a:xfrm>
          <a:prstGeom prst="rect">
            <a:avLst/>
          </a:prstGeom>
        </p:spPr>
      </p:pic>
      <p:pic>
        <p:nvPicPr>
          <p:cNvPr id="6" name="Picture 5"/>
          <p:cNvPicPr>
            <a:picLocks noChangeAspect="1"/>
          </p:cNvPicPr>
          <p:nvPr/>
        </p:nvPicPr>
        <p:blipFill rotWithShape="1">
          <a:blip r:embed="rId5"/>
          <a:srcRect l="3265" r="6531"/>
          <a:stretch/>
        </p:blipFill>
        <p:spPr>
          <a:xfrm>
            <a:off x="8640891" y="2821509"/>
            <a:ext cx="3061856" cy="2122276"/>
          </a:xfrm>
          <a:prstGeom prst="rect">
            <a:avLst/>
          </a:prstGeom>
        </p:spPr>
      </p:pic>
      <p:sp>
        <p:nvSpPr>
          <p:cNvPr id="38" name="Rectangle 37"/>
          <p:cNvSpPr/>
          <p:nvPr/>
        </p:nvSpPr>
        <p:spPr>
          <a:xfrm>
            <a:off x="8746740" y="5017032"/>
            <a:ext cx="3002501" cy="461665"/>
          </a:xfrm>
          <a:prstGeom prst="rect">
            <a:avLst/>
          </a:prstGeom>
        </p:spPr>
        <p:txBody>
          <a:bodyPr wrap="square">
            <a:spAutoFit/>
          </a:bodyPr>
          <a:lstStyle/>
          <a:p>
            <a:pPr algn="ctr"/>
            <a:r>
              <a:rPr lang="en-US" sz="1200" dirty="0">
                <a:solidFill>
                  <a:srgbClr val="000000"/>
                </a:solidFill>
                <a:latin typeface="Times New Roman" panose="02020603050405020304" pitchFamily="18" charset="0"/>
              </a:rPr>
              <a:t>Fig. 4 Pixel numbers and edge directions in </a:t>
            </a:r>
          </a:p>
          <a:p>
            <a:pPr algn="ctr"/>
            <a:r>
              <a:rPr lang="en-US" sz="1200" dirty="0">
                <a:solidFill>
                  <a:srgbClr val="000000"/>
                </a:solidFill>
                <a:latin typeface="Times New Roman" panose="02020603050405020304" pitchFamily="18" charset="0"/>
              </a:rPr>
              <a:t>Type2-Edge-Detectionwindow</a:t>
            </a:r>
            <a:endParaRPr lang="en-US" sz="1200" dirty="0"/>
          </a:p>
        </p:txBody>
      </p:sp>
      <p:sp>
        <p:nvSpPr>
          <p:cNvPr id="39" name="Rectangle 38"/>
          <p:cNvSpPr/>
          <p:nvPr/>
        </p:nvSpPr>
        <p:spPr>
          <a:xfrm>
            <a:off x="2692805" y="5698442"/>
            <a:ext cx="9009942" cy="64633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Times New Roman" panose="02020603050405020304" pitchFamily="18" charset="0"/>
              </a:rPr>
              <a:t>The minimum value, in all four directions, </a:t>
            </a:r>
            <a:r>
              <a:rPr lang="en-US" dirty="0">
                <a:solidFill>
                  <a:srgbClr val="000000"/>
                </a:solidFill>
                <a:latin typeface="Cambria Math" panose="02040503050406030204" pitchFamily="18" charset="0"/>
              </a:rPr>
              <a:t>𝐷</a:t>
            </a:r>
            <a:r>
              <a:rPr lang="en-US" sz="1100" dirty="0">
                <a:solidFill>
                  <a:srgbClr val="000000"/>
                </a:solidFill>
                <a:latin typeface="Cambria Math" panose="02040503050406030204" pitchFamily="18" charset="0"/>
              </a:rPr>
              <a:t>𝑚𝑖𝑛 </a:t>
            </a:r>
            <a:r>
              <a:rPr lang="en-US" dirty="0">
                <a:solidFill>
                  <a:srgbClr val="000000"/>
                </a:solidFill>
                <a:latin typeface="Times New Roman" panose="02020603050405020304" pitchFamily="18" charset="0"/>
              </a:rPr>
              <a:t>= (</a:t>
            </a:r>
            <a:r>
              <a:rPr lang="en-US" dirty="0">
                <a:solidFill>
                  <a:srgbClr val="000000"/>
                </a:solidFill>
                <a:latin typeface="Cambria Math" panose="02040503050406030204" pitchFamily="18" charset="0"/>
              </a:rPr>
              <a:t>𝐷</a:t>
            </a:r>
            <a:r>
              <a:rPr lang="en-US" sz="1100" dirty="0">
                <a:solidFill>
                  <a:srgbClr val="000000"/>
                </a:solidFill>
                <a:latin typeface="Cambria Math" panose="02040503050406030204" pitchFamily="18" charset="0"/>
              </a:rPr>
              <a:t>𝑖</a:t>
            </a:r>
            <a:r>
              <a:rPr lang="en-US" dirty="0">
                <a:solidFill>
                  <a:srgbClr val="000000"/>
                </a:solidFill>
                <a:latin typeface="Times New Roman" panose="02020603050405020304" pitchFamily="18" charset="0"/>
              </a:rPr>
              <a:t>|</a:t>
            </a:r>
            <a:r>
              <a:rPr lang="en-US" sz="1100" dirty="0">
                <a:solidFill>
                  <a:srgbClr val="000000"/>
                </a:solidFill>
                <a:latin typeface="Cambria Math" panose="02040503050406030204" pitchFamily="18" charset="0"/>
              </a:rPr>
              <a:t>𝑖</a:t>
            </a:r>
            <a:r>
              <a:rPr lang="en-US" sz="1100" dirty="0">
                <a:solidFill>
                  <a:srgbClr val="000000"/>
                </a:solidFill>
                <a:latin typeface="Times New Roman" panose="02020603050405020304" pitchFamily="18" charset="0"/>
              </a:rPr>
              <a:t>=1,…,4</a:t>
            </a:r>
            <a:r>
              <a:rPr lang="en-US" dirty="0">
                <a:solidFill>
                  <a:srgbClr val="000000"/>
                </a:solidFill>
                <a:latin typeface="Times New Roman" panose="02020603050405020304" pitchFamily="18" charset="0"/>
              </a:rPr>
              <a:t>), shows the most probable edge direction, </a:t>
            </a:r>
            <a:r>
              <a:rPr lang="en-US" dirty="0">
                <a:latin typeface="Times New Roman" panose="02020603050405020304" pitchFamily="18" charset="0"/>
                <a:cs typeface="Times New Roman" panose="02020603050405020304" pitchFamily="18" charset="0"/>
              </a:rPr>
              <a:t>if 𝐷</a:t>
            </a:r>
            <a:r>
              <a:rPr lang="en-US" baseline="-25000" dirty="0">
                <a:latin typeface="Times New Roman" panose="02020603050405020304" pitchFamily="18" charset="0"/>
                <a:cs typeface="Times New Roman" panose="02020603050405020304" pitchFamily="18" charset="0"/>
              </a:rPr>
              <a:t>𝑚𝑖𝑛</a:t>
            </a:r>
            <a:r>
              <a:rPr lang="en-US" dirty="0">
                <a:latin typeface="Times New Roman" panose="02020603050405020304" pitchFamily="18" charset="0"/>
                <a:cs typeface="Times New Roman" panose="02020603050405020304" pitchFamily="18" charset="0"/>
              </a:rPr>
              <a:t>&gt;𝑇</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it would be labeled as a noisy edge pixel.</a:t>
            </a:r>
          </a:p>
        </p:txBody>
      </p:sp>
    </p:spTree>
    <p:extLst>
      <p:ext uri="{BB962C8B-B14F-4D97-AF65-F5344CB8AC3E}">
        <p14:creationId xmlns:p14="http://schemas.microsoft.com/office/powerpoint/2010/main" val="3110991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49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397071" y="418869"/>
            <a:ext cx="9576778" cy="7521546"/>
          </a:xfrm>
          <a:prstGeom prst="rect">
            <a:avLst/>
          </a:prstGeom>
          <a:noFill/>
        </p:spPr>
        <p:txBody>
          <a:bodyPr wrap="square" rtlCol="0">
            <a:spAutoFit/>
          </a:bodyPr>
          <a:lstStyle/>
          <a:p>
            <a:pPr algn="just">
              <a:lnSpc>
                <a:spcPct val="150000"/>
              </a:lnSpc>
            </a:pPr>
            <a:r>
              <a:rPr lang="en-US" b="1" dirty="0">
                <a:solidFill>
                  <a:srgbClr val="000000"/>
                </a:solidFill>
                <a:latin typeface="Times New Roman" panose="02020603050405020304" pitchFamily="18" charset="0"/>
              </a:rPr>
              <a:t>3. Disorder Analysis: </a:t>
            </a:r>
          </a:p>
          <a:p>
            <a:pPr algn="just">
              <a:lnSpc>
                <a:spcPct val="150000"/>
              </a:lnSpc>
            </a:pPr>
            <a:r>
              <a:rPr lang="en-US" b="1" dirty="0">
                <a:solidFill>
                  <a:srgbClr val="000000"/>
                </a:solidFill>
                <a:latin typeface="Times New Roman" panose="02020603050405020304" pitchFamily="18" charset="0"/>
              </a:rPr>
              <a:t> </a:t>
            </a:r>
          </a:p>
          <a:p>
            <a:pPr algn="just">
              <a:lnSpc>
                <a:spcPct val="150000"/>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000000"/>
                </a:solidFill>
                <a:latin typeface="Times New Roman" panose="02020603050405020304" pitchFamily="18" charset="0"/>
                <a:cs typeface="Times New Roman" panose="02020603050405020304" pitchFamily="18" charset="0"/>
              </a:rPr>
              <a:t>4. Noisy Pixel Checking:</a:t>
            </a:r>
          </a:p>
          <a:p>
            <a:pPr algn="just">
              <a:lnSpc>
                <a:spcPct val="150000"/>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000000"/>
                </a:solidFill>
                <a:latin typeface="Times New Roman" panose="02020603050405020304" pitchFamily="18" charset="0"/>
                <a:cs typeface="Times New Roman" panose="02020603050405020304" pitchFamily="18" charset="0"/>
              </a:rPr>
              <a:t>5. Similarity Checking:</a:t>
            </a: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It is done when Type2-Edge-Detection and Noisy-Pixel-Checking have true conditions.</a:t>
            </a: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Absolute differences between the central pixel (P</a:t>
            </a:r>
            <a:r>
              <a:rPr lang="en-US" baseline="-25000" dirty="0">
                <a:solidFill>
                  <a:srgbClr val="000000"/>
                </a:solidFill>
                <a:latin typeface="Times New Roman" panose="02020603050405020304" pitchFamily="18" charset="0"/>
                <a:cs typeface="Times New Roman" panose="02020603050405020304" pitchFamily="18" charset="0"/>
              </a:rPr>
              <a:t>5</a:t>
            </a:r>
            <a:r>
              <a:rPr lang="en-US" dirty="0">
                <a:solidFill>
                  <a:srgbClr val="000000"/>
                </a:solidFill>
                <a:latin typeface="Times New Roman" panose="02020603050405020304" pitchFamily="18" charset="0"/>
                <a:cs typeface="Times New Roman" panose="02020603050405020304" pitchFamily="18" charset="0"/>
              </a:rPr>
              <a:t>) and its eight neighbors (P</a:t>
            </a:r>
            <a:r>
              <a:rPr lang="en-US" baseline="-25000" dirty="0">
                <a:solidFill>
                  <a:srgbClr val="0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P</a:t>
            </a:r>
            <a:r>
              <a:rPr lang="en-US" baseline="-25000" dirty="0">
                <a:solidFill>
                  <a:srgbClr val="000000"/>
                </a:solidFill>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 P</a:t>
            </a:r>
            <a:r>
              <a:rPr lang="en-US" baseline="-25000" dirty="0">
                <a:solidFill>
                  <a:srgbClr val="000000"/>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 P</a:t>
            </a:r>
            <a:r>
              <a:rPr lang="en-US" baseline="-25000" dirty="0">
                <a:solidFill>
                  <a:srgbClr val="000000"/>
                </a:solidFill>
                <a:latin typeface="Times New Roman" panose="02020603050405020304" pitchFamily="18" charset="0"/>
                <a:cs typeface="Times New Roman" panose="02020603050405020304" pitchFamily="18" charset="0"/>
              </a:rPr>
              <a:t>4</a:t>
            </a:r>
            <a:r>
              <a:rPr lang="en-US" dirty="0">
                <a:solidFill>
                  <a:srgbClr val="000000"/>
                </a:solidFill>
                <a:latin typeface="Times New Roman" panose="02020603050405020304" pitchFamily="18" charset="0"/>
                <a:cs typeface="Times New Roman" panose="02020603050405020304" pitchFamily="18" charset="0"/>
              </a:rPr>
              <a:t>, P</a:t>
            </a:r>
            <a:r>
              <a:rPr lang="en-US" baseline="-25000" dirty="0">
                <a:solidFill>
                  <a:srgbClr val="000000"/>
                </a:solidFill>
                <a:latin typeface="Times New Roman" panose="02020603050405020304" pitchFamily="18" charset="0"/>
                <a:cs typeface="Times New Roman" panose="02020603050405020304" pitchFamily="18" charset="0"/>
              </a:rPr>
              <a:t>6</a:t>
            </a:r>
            <a:r>
              <a:rPr lang="en-US" dirty="0">
                <a:solidFill>
                  <a:srgbClr val="000000"/>
                </a:solidFill>
                <a:latin typeface="Times New Roman" panose="02020603050405020304" pitchFamily="18" charset="0"/>
                <a:cs typeface="Times New Roman" panose="02020603050405020304" pitchFamily="18" charset="0"/>
              </a:rPr>
              <a:t>, P</a:t>
            </a:r>
            <a:r>
              <a:rPr lang="en-US" baseline="-25000" dirty="0">
                <a:solidFill>
                  <a:srgbClr val="000000"/>
                </a:solidFill>
                <a:latin typeface="Times New Roman" panose="02020603050405020304" pitchFamily="18" charset="0"/>
                <a:cs typeface="Times New Roman" panose="02020603050405020304" pitchFamily="18" charset="0"/>
              </a:rPr>
              <a:t>7</a:t>
            </a:r>
            <a:r>
              <a:rPr lang="en-US" dirty="0">
                <a:solidFill>
                  <a:srgbClr val="000000"/>
                </a:solidFill>
                <a:latin typeface="Times New Roman" panose="02020603050405020304" pitchFamily="18" charset="0"/>
                <a:cs typeface="Times New Roman" panose="02020603050405020304" pitchFamily="18" charset="0"/>
              </a:rPr>
              <a:t>, P</a:t>
            </a:r>
            <a:r>
              <a:rPr lang="en-US" baseline="-25000" dirty="0">
                <a:solidFill>
                  <a:srgbClr val="000000"/>
                </a:solidFill>
                <a:latin typeface="Times New Roman" panose="02020603050405020304" pitchFamily="18" charset="0"/>
                <a:cs typeface="Times New Roman" panose="02020603050405020304" pitchFamily="18" charset="0"/>
              </a:rPr>
              <a:t>8</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i.e</a:t>
            </a:r>
            <a:r>
              <a:rPr lang="en-US" dirty="0">
                <a:solidFill>
                  <a:srgbClr val="000000"/>
                </a:solidFill>
                <a:latin typeface="Times New Roman" panose="02020603050405020304" pitchFamily="18" charset="0"/>
                <a:cs typeface="Times New Roman" panose="02020603050405020304" pitchFamily="18" charset="0"/>
              </a:rPr>
              <a:t>, |P</a:t>
            </a:r>
            <a:r>
              <a:rPr lang="en-US" baseline="-25000" dirty="0">
                <a:solidFill>
                  <a:srgbClr val="000000"/>
                </a:solidFill>
                <a:latin typeface="Times New Roman" panose="02020603050405020304" pitchFamily="18" charset="0"/>
                <a:cs typeface="Times New Roman" panose="02020603050405020304" pitchFamily="18" charset="0"/>
              </a:rPr>
              <a:t>5</a:t>
            </a:r>
            <a:r>
              <a:rPr lang="en-US" dirty="0">
                <a:solidFill>
                  <a:srgbClr val="000000"/>
                </a:solidFill>
                <a:latin typeface="Times New Roman" panose="02020603050405020304" pitchFamily="18" charset="0"/>
                <a:cs typeface="Times New Roman" panose="02020603050405020304" pitchFamily="18" charset="0"/>
              </a:rPr>
              <a:t>-P</a:t>
            </a:r>
            <a:r>
              <a:rPr lang="en-US" baseline="-25000" dirty="0">
                <a:solidFill>
                  <a:srgbClr val="0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|P</a:t>
            </a:r>
            <a:r>
              <a:rPr lang="en-US" baseline="-25000" dirty="0">
                <a:solidFill>
                  <a:srgbClr val="000000"/>
                </a:solidFill>
                <a:latin typeface="Times New Roman" panose="02020603050405020304" pitchFamily="18" charset="0"/>
                <a:cs typeface="Times New Roman" panose="02020603050405020304" pitchFamily="18" charset="0"/>
              </a:rPr>
              <a:t>5</a:t>
            </a:r>
            <a:r>
              <a:rPr lang="en-US" dirty="0">
                <a:solidFill>
                  <a:srgbClr val="000000"/>
                </a:solidFill>
                <a:latin typeface="Times New Roman" panose="02020603050405020304" pitchFamily="18" charset="0"/>
                <a:cs typeface="Times New Roman" panose="02020603050405020304" pitchFamily="18" charset="0"/>
              </a:rPr>
              <a:t>-P</a:t>
            </a:r>
            <a:r>
              <a:rPr lang="en-US" baseline="-25000" dirty="0">
                <a:solidFill>
                  <a:srgbClr val="000000"/>
                </a:solidFill>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 |P</a:t>
            </a:r>
            <a:r>
              <a:rPr lang="en-US" baseline="-25000" dirty="0">
                <a:solidFill>
                  <a:srgbClr val="000000"/>
                </a:solidFill>
                <a:latin typeface="Times New Roman" panose="02020603050405020304" pitchFamily="18" charset="0"/>
                <a:cs typeface="Times New Roman" panose="02020603050405020304" pitchFamily="18" charset="0"/>
              </a:rPr>
              <a:t>5</a:t>
            </a:r>
            <a:r>
              <a:rPr lang="en-US" dirty="0">
                <a:solidFill>
                  <a:srgbClr val="000000"/>
                </a:solidFill>
                <a:latin typeface="Times New Roman" panose="02020603050405020304" pitchFamily="18" charset="0"/>
                <a:cs typeface="Times New Roman" panose="02020603050405020304" pitchFamily="18" charset="0"/>
              </a:rPr>
              <a:t>-P</a:t>
            </a:r>
            <a:r>
              <a:rPr lang="en-US" baseline="-25000" dirty="0">
                <a:solidFill>
                  <a:srgbClr val="000000"/>
                </a:solidFill>
                <a:latin typeface="Times New Roman" panose="02020603050405020304" pitchFamily="18" charset="0"/>
                <a:cs typeface="Times New Roman" panose="02020603050405020304" pitchFamily="18" charset="0"/>
              </a:rPr>
              <a:t>8</a:t>
            </a:r>
            <a:r>
              <a:rPr lang="en-US" dirty="0">
                <a:solidFill>
                  <a:srgbClr val="000000"/>
                </a:solidFill>
                <a:latin typeface="Times New Roman" panose="02020603050405020304" pitchFamily="18" charset="0"/>
                <a:cs typeface="Times New Roman" panose="02020603050405020304" pitchFamily="18" charset="0"/>
              </a:rPr>
              <a:t>| are calculated to determine the </a:t>
            </a:r>
            <a:r>
              <a:rPr lang="en-US" b="1" dirty="0">
                <a:solidFill>
                  <a:srgbClr val="000000"/>
                </a:solidFill>
                <a:latin typeface="Times New Roman" panose="02020603050405020304" pitchFamily="18" charset="0"/>
                <a:cs typeface="Times New Roman" panose="02020603050405020304" pitchFamily="18" charset="0"/>
              </a:rPr>
              <a:t>similarity amount</a:t>
            </a:r>
            <a:r>
              <a:rPr lang="en-US" dirty="0">
                <a:solidFill>
                  <a:srgbClr val="000000"/>
                </a:solidFill>
                <a:latin typeface="Times New Roman" panose="02020603050405020304" pitchFamily="18" charset="0"/>
                <a:cs typeface="Times New Roman" panose="02020603050405020304" pitchFamily="18" charset="0"/>
              </a:rPr>
              <a:t>. Using threshold 𝑇</a:t>
            </a:r>
            <a:r>
              <a:rPr lang="en-US" baseline="-25000" dirty="0">
                <a:solidFill>
                  <a:srgbClr val="000000"/>
                </a:solidFill>
                <a:latin typeface="Times New Roman" panose="02020603050405020304" pitchFamily="18" charset="0"/>
                <a:cs typeface="Times New Roman" panose="02020603050405020304" pitchFamily="18" charset="0"/>
              </a:rPr>
              <a:t>4</a:t>
            </a:r>
            <a:r>
              <a:rPr lang="en-US" dirty="0">
                <a:solidFill>
                  <a:srgbClr val="000000"/>
                </a:solidFill>
                <a:latin typeface="Times New Roman" panose="02020603050405020304" pitchFamily="18" charset="0"/>
                <a:cs typeface="Times New Roman" panose="02020603050405020304" pitchFamily="18" charset="0"/>
              </a:rPr>
              <a:t>, these absolute differences determine similarity or non-similarity among these 8 pairs. </a:t>
            </a: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If the number of the similar pixel around a pixel becomes less than a threshold (𝑇</a:t>
            </a:r>
            <a:r>
              <a:rPr lang="en-US" baseline="-25000" dirty="0">
                <a:solidFill>
                  <a:srgbClr val="000000"/>
                </a:solidFill>
                <a:latin typeface="Times New Roman" panose="02020603050405020304" pitchFamily="18" charset="0"/>
                <a:cs typeface="Times New Roman" panose="02020603050405020304" pitchFamily="18" charset="0"/>
              </a:rPr>
              <a:t>5</a:t>
            </a:r>
            <a:r>
              <a:rPr lang="en-US" dirty="0">
                <a:solidFill>
                  <a:srgbClr val="000000"/>
                </a:solidFill>
                <a:latin typeface="Times New Roman" panose="02020603050405020304" pitchFamily="18" charset="0"/>
                <a:cs typeface="Times New Roman" panose="02020603050405020304" pitchFamily="18" charset="0"/>
              </a:rPr>
              <a:t>), then it is considered to be a noisy pixel.</a:t>
            </a:r>
          </a:p>
          <a:p>
            <a:pPr algn="just">
              <a:lnSpc>
                <a:spcPct val="150000"/>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pic>
        <p:nvPicPr>
          <p:cNvPr id="2" name="Picture 1"/>
          <p:cNvPicPr>
            <a:picLocks noChangeAspect="1"/>
          </p:cNvPicPr>
          <p:nvPr/>
        </p:nvPicPr>
        <p:blipFill>
          <a:blip r:embed="rId2"/>
          <a:stretch>
            <a:fillRect/>
          </a:stretch>
        </p:blipFill>
        <p:spPr>
          <a:xfrm>
            <a:off x="4060187" y="864824"/>
            <a:ext cx="5055240" cy="1083020"/>
          </a:xfrm>
          <a:prstGeom prst="rect">
            <a:avLst/>
          </a:prstGeom>
        </p:spPr>
      </p:pic>
      <p:pic>
        <p:nvPicPr>
          <p:cNvPr id="4" name="Picture 3"/>
          <p:cNvPicPr>
            <a:picLocks noChangeAspect="1"/>
          </p:cNvPicPr>
          <p:nvPr/>
        </p:nvPicPr>
        <p:blipFill>
          <a:blip r:embed="rId3"/>
          <a:stretch>
            <a:fillRect/>
          </a:stretch>
        </p:blipFill>
        <p:spPr>
          <a:xfrm>
            <a:off x="4060186" y="2539957"/>
            <a:ext cx="5055240" cy="902973"/>
          </a:xfrm>
          <a:prstGeom prst="rect">
            <a:avLst/>
          </a:prstGeom>
        </p:spPr>
      </p:pic>
    </p:spTree>
    <p:extLst>
      <p:ext uri="{BB962C8B-B14F-4D97-AF65-F5344CB8AC3E}">
        <p14:creationId xmlns:p14="http://schemas.microsoft.com/office/powerpoint/2010/main" val="207329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1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428884" y="333136"/>
            <a:ext cx="6954965" cy="163121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6. Restoration: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Averaging: </a:t>
            </a:r>
            <a:r>
              <a:rPr lang="en-US"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 F</a:t>
            </a:r>
            <a:r>
              <a:rPr lang="en-US" baseline="-25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 F</a:t>
            </a:r>
            <a:r>
              <a:rPr lang="en-US" baseline="-25000"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 3 </a:t>
            </a:r>
          </a:p>
          <a:p>
            <a:pPr marL="285750" indent="-285750" algn="just">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Type1-Edge-Preserve Filtering</a:t>
            </a:r>
            <a:r>
              <a:rPr lang="en-US" dirty="0">
                <a:latin typeface="Times New Roman" panose="02020603050405020304" pitchFamily="18" charset="0"/>
                <a:cs typeface="Times New Roman" panose="02020603050405020304" pitchFamily="18" charset="0"/>
              </a:rPr>
              <a:t> step, the noisy pixels are restored using the direction of the edge.</a:t>
            </a:r>
          </a:p>
          <a:p>
            <a:pPr marL="742950" lvl="1" indent="-285750" algn="just">
              <a:spcBef>
                <a:spcPts val="60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pic>
        <p:nvPicPr>
          <p:cNvPr id="6" name="Picture 5"/>
          <p:cNvPicPr>
            <a:picLocks noChangeAspect="1"/>
          </p:cNvPicPr>
          <p:nvPr/>
        </p:nvPicPr>
        <p:blipFill>
          <a:blip r:embed="rId3"/>
          <a:stretch>
            <a:fillRect/>
          </a:stretch>
        </p:blipFill>
        <p:spPr>
          <a:xfrm>
            <a:off x="9634447" y="476856"/>
            <a:ext cx="2069552" cy="3726723"/>
          </a:xfrm>
          <a:prstGeom prst="rect">
            <a:avLst/>
          </a:prstGeom>
        </p:spPr>
      </p:pic>
      <p:sp>
        <p:nvSpPr>
          <p:cNvPr id="17" name="Rectangle 16"/>
          <p:cNvSpPr/>
          <p:nvPr/>
        </p:nvSpPr>
        <p:spPr>
          <a:xfrm>
            <a:off x="9052131" y="4227779"/>
            <a:ext cx="2942358" cy="523220"/>
          </a:xfrm>
          <a:prstGeom prst="rect">
            <a:avLst/>
          </a:prstGeom>
        </p:spPr>
        <p:txBody>
          <a:bodyPr wrap="square">
            <a:spAutoFit/>
          </a:bodyPr>
          <a:lstStyle/>
          <a:p>
            <a:r>
              <a:rPr lang="en-US" sz="1400" dirty="0">
                <a:solidFill>
                  <a:srgbClr val="000000"/>
                </a:solidFill>
                <a:latin typeface="Times New Roman" panose="02020603050405020304" pitchFamily="18" charset="0"/>
              </a:rPr>
              <a:t>Fig. 5(a). Dataflow of edge-preserving </a:t>
            </a:r>
          </a:p>
          <a:p>
            <a:pPr algn="ctr"/>
            <a:r>
              <a:rPr lang="en-US" sz="1400" dirty="0">
                <a:solidFill>
                  <a:srgbClr val="000000"/>
                </a:solidFill>
                <a:latin typeface="Times New Roman" panose="02020603050405020304" pitchFamily="18" charset="0"/>
              </a:rPr>
              <a:t>image filter </a:t>
            </a:r>
            <a:endParaRPr lang="en-US" sz="1400" dirty="0"/>
          </a:p>
        </p:txBody>
      </p:sp>
      <p:pic>
        <p:nvPicPr>
          <p:cNvPr id="37" name="Google Shape;188;p25">
            <a:extLst>
              <a:ext uri="{FF2B5EF4-FFF2-40B4-BE49-F238E27FC236}">
                <a16:creationId xmlns:a16="http://schemas.microsoft.com/office/drawing/2014/main" id="{A140E1C8-D6C0-4E1A-98BD-408B10CA8F11}"/>
              </a:ext>
            </a:extLst>
          </p:cNvPr>
          <p:cNvPicPr preferRelativeResize="0"/>
          <p:nvPr/>
        </p:nvPicPr>
        <p:blipFill>
          <a:blip r:embed="rId4">
            <a:alphaModFix/>
          </a:blip>
          <a:stretch>
            <a:fillRect/>
          </a:stretch>
        </p:blipFill>
        <p:spPr>
          <a:xfrm>
            <a:off x="2773852" y="1567190"/>
            <a:ext cx="6164242" cy="1964736"/>
          </a:xfrm>
          <a:prstGeom prst="rect">
            <a:avLst/>
          </a:prstGeom>
          <a:noFill/>
          <a:ln>
            <a:noFill/>
          </a:ln>
        </p:spPr>
      </p:pic>
      <p:sp>
        <p:nvSpPr>
          <p:cNvPr id="38" name="TextBox 37">
            <a:extLst>
              <a:ext uri="{FF2B5EF4-FFF2-40B4-BE49-F238E27FC236}">
                <a16:creationId xmlns:a16="http://schemas.microsoft.com/office/drawing/2014/main" id="{C6859290-D18E-4CE4-A855-9D9424BB81F5}"/>
              </a:ext>
            </a:extLst>
          </p:cNvPr>
          <p:cNvSpPr txBox="1"/>
          <p:nvPr/>
        </p:nvSpPr>
        <p:spPr>
          <a:xfrm>
            <a:off x="2925204" y="3516004"/>
            <a:ext cx="6100762" cy="307777"/>
          </a:xfrm>
          <a:prstGeom prst="rect">
            <a:avLst/>
          </a:prstGeom>
          <a:noFill/>
        </p:spPr>
        <p:txBody>
          <a:bodyPr wrap="square">
            <a:spAutoFit/>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Fig. 5(b). Pseudocode of type-1 edge-preserving image filter</a:t>
            </a:r>
          </a:p>
        </p:txBody>
      </p:sp>
      <p:sp>
        <p:nvSpPr>
          <p:cNvPr id="39" name="Google Shape;179;p24">
            <a:extLst>
              <a:ext uri="{FF2B5EF4-FFF2-40B4-BE49-F238E27FC236}">
                <a16:creationId xmlns:a16="http://schemas.microsoft.com/office/drawing/2014/main" id="{CDE5719C-CD48-40C5-859A-533F9A74C86B}"/>
              </a:ext>
            </a:extLst>
          </p:cNvPr>
          <p:cNvSpPr txBox="1"/>
          <p:nvPr/>
        </p:nvSpPr>
        <p:spPr>
          <a:xfrm>
            <a:off x="2671760" y="3824302"/>
            <a:ext cx="2175665" cy="276995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80000"/>
              </a:lnSpc>
              <a:spcBef>
                <a:spcPts val="600"/>
              </a:spcBef>
              <a:spcAft>
                <a:spcPts val="0"/>
              </a:spcAft>
              <a:buNone/>
            </a:pPr>
            <a:r>
              <a:rPr lang="en" sz="2000" i="1" dirty="0">
                <a:solidFill>
                  <a:schemeClr val="dk1"/>
                </a:solidFill>
                <a:latin typeface="Cambria Math"/>
                <a:ea typeface="Cambria Math"/>
                <a:cs typeface="Cambria Math"/>
                <a:sym typeface="Cambria Math"/>
              </a:rPr>
              <a:t>D</a:t>
            </a:r>
            <a:r>
              <a:rPr lang="en" sz="2000" i="1" baseline="-25000" dirty="0">
                <a:solidFill>
                  <a:schemeClr val="dk1"/>
                </a:solidFill>
                <a:latin typeface="Cambria Math"/>
                <a:ea typeface="Cambria Math"/>
                <a:cs typeface="Cambria Math"/>
                <a:sym typeface="Cambria Math"/>
              </a:rPr>
              <a:t>1</a:t>
            </a:r>
            <a:r>
              <a:rPr lang="en" sz="2000" i="1" dirty="0">
                <a:solidFill>
                  <a:schemeClr val="dk1"/>
                </a:solidFill>
                <a:latin typeface="Cambria Math"/>
                <a:ea typeface="Cambria Math"/>
                <a:cs typeface="Cambria Math"/>
                <a:sym typeface="Cambria Math"/>
              </a:rPr>
              <a:t> = |d-h|+|a-e|</a:t>
            </a:r>
            <a:endParaRPr sz="2000" i="1" dirty="0">
              <a:solidFill>
                <a:schemeClr val="dk1"/>
              </a:solidFill>
              <a:latin typeface="Cambria Math"/>
              <a:ea typeface="Cambria Math"/>
              <a:cs typeface="Cambria Math"/>
              <a:sym typeface="Cambria Math"/>
            </a:endParaRPr>
          </a:p>
          <a:p>
            <a:pPr marL="0" lvl="0" indent="0" algn="l" rtl="0">
              <a:lnSpc>
                <a:spcPct val="80000"/>
              </a:lnSpc>
              <a:spcBef>
                <a:spcPts val="600"/>
              </a:spcBef>
              <a:spcAft>
                <a:spcPts val="0"/>
              </a:spcAft>
              <a:buNone/>
            </a:pPr>
            <a:r>
              <a:rPr lang="en" sz="2000" i="1" dirty="0">
                <a:solidFill>
                  <a:schemeClr val="dk1"/>
                </a:solidFill>
                <a:latin typeface="Cambria Math"/>
                <a:ea typeface="Cambria Math"/>
                <a:cs typeface="Cambria Math"/>
                <a:sym typeface="Cambria Math"/>
              </a:rPr>
              <a:t>D</a:t>
            </a:r>
            <a:r>
              <a:rPr lang="en" sz="2000" i="1" baseline="-25000" dirty="0">
                <a:solidFill>
                  <a:schemeClr val="dk1"/>
                </a:solidFill>
                <a:latin typeface="Cambria Math"/>
                <a:ea typeface="Cambria Math"/>
                <a:cs typeface="Cambria Math"/>
                <a:sym typeface="Cambria Math"/>
              </a:rPr>
              <a:t>2</a:t>
            </a:r>
            <a:r>
              <a:rPr lang="en" sz="2000" i="1" dirty="0">
                <a:solidFill>
                  <a:schemeClr val="dk1"/>
                </a:solidFill>
                <a:latin typeface="Cambria Math"/>
                <a:ea typeface="Cambria Math"/>
                <a:cs typeface="Cambria Math"/>
                <a:sym typeface="Cambria Math"/>
              </a:rPr>
              <a:t> = |a-g|+|b-h|</a:t>
            </a:r>
            <a:endParaRPr sz="2000" i="1" dirty="0">
              <a:solidFill>
                <a:schemeClr val="dk1"/>
              </a:solidFill>
              <a:latin typeface="Cambria Math"/>
              <a:ea typeface="Cambria Math"/>
              <a:cs typeface="Cambria Math"/>
              <a:sym typeface="Cambria Math"/>
            </a:endParaRPr>
          </a:p>
          <a:p>
            <a:pPr marL="0" lvl="0" indent="0" algn="l" rtl="0">
              <a:lnSpc>
                <a:spcPct val="80000"/>
              </a:lnSpc>
              <a:spcBef>
                <a:spcPts val="600"/>
              </a:spcBef>
              <a:spcAft>
                <a:spcPts val="0"/>
              </a:spcAft>
              <a:buNone/>
            </a:pPr>
            <a:r>
              <a:rPr lang="en" sz="2000" i="1" dirty="0">
                <a:solidFill>
                  <a:schemeClr val="dk1"/>
                </a:solidFill>
                <a:latin typeface="Cambria Math"/>
                <a:ea typeface="Cambria Math"/>
                <a:cs typeface="Cambria Math"/>
                <a:sym typeface="Cambria Math"/>
              </a:rPr>
              <a:t>D</a:t>
            </a:r>
            <a:r>
              <a:rPr lang="en" sz="2000" i="1" baseline="-25000" dirty="0">
                <a:solidFill>
                  <a:schemeClr val="dk1"/>
                </a:solidFill>
                <a:latin typeface="Cambria Math"/>
                <a:ea typeface="Cambria Math"/>
                <a:cs typeface="Cambria Math"/>
                <a:sym typeface="Cambria Math"/>
              </a:rPr>
              <a:t>3</a:t>
            </a:r>
            <a:r>
              <a:rPr lang="en" sz="2000" i="1" dirty="0">
                <a:solidFill>
                  <a:schemeClr val="dk1"/>
                </a:solidFill>
                <a:latin typeface="Cambria Math"/>
                <a:ea typeface="Cambria Math"/>
                <a:cs typeface="Cambria Math"/>
                <a:sym typeface="Cambria Math"/>
              </a:rPr>
              <a:t> = |b-g| × 2</a:t>
            </a:r>
            <a:endParaRPr sz="2000" i="1" dirty="0">
              <a:solidFill>
                <a:schemeClr val="dk1"/>
              </a:solidFill>
              <a:latin typeface="Cambria Math"/>
              <a:ea typeface="Cambria Math"/>
              <a:cs typeface="Cambria Math"/>
              <a:sym typeface="Cambria Math"/>
            </a:endParaRPr>
          </a:p>
          <a:p>
            <a:pPr marL="0" lvl="0" indent="0" algn="l" rtl="0">
              <a:lnSpc>
                <a:spcPct val="80000"/>
              </a:lnSpc>
              <a:spcBef>
                <a:spcPts val="600"/>
              </a:spcBef>
              <a:spcAft>
                <a:spcPts val="0"/>
              </a:spcAft>
              <a:buNone/>
            </a:pPr>
            <a:r>
              <a:rPr lang="en" sz="2000" i="1" dirty="0">
                <a:solidFill>
                  <a:schemeClr val="dk1"/>
                </a:solidFill>
                <a:latin typeface="Cambria Math"/>
                <a:ea typeface="Cambria Math"/>
                <a:cs typeface="Cambria Math"/>
                <a:sym typeface="Cambria Math"/>
              </a:rPr>
              <a:t>D</a:t>
            </a:r>
            <a:r>
              <a:rPr lang="en" sz="2000" i="1" baseline="-25000" dirty="0">
                <a:solidFill>
                  <a:schemeClr val="dk1"/>
                </a:solidFill>
                <a:latin typeface="Cambria Math"/>
                <a:ea typeface="Cambria Math"/>
                <a:cs typeface="Cambria Math"/>
                <a:sym typeface="Cambria Math"/>
              </a:rPr>
              <a:t>4</a:t>
            </a:r>
            <a:r>
              <a:rPr lang="en" sz="2000" i="1" dirty="0">
                <a:solidFill>
                  <a:schemeClr val="dk1"/>
                </a:solidFill>
                <a:latin typeface="Cambria Math"/>
                <a:ea typeface="Cambria Math"/>
                <a:cs typeface="Cambria Math"/>
                <a:sym typeface="Cambria Math"/>
              </a:rPr>
              <a:t> = |b-f|+|c-g|</a:t>
            </a:r>
            <a:endParaRPr sz="2000" i="1" dirty="0">
              <a:solidFill>
                <a:schemeClr val="dk1"/>
              </a:solidFill>
              <a:latin typeface="Cambria Math"/>
              <a:ea typeface="Cambria Math"/>
              <a:cs typeface="Cambria Math"/>
              <a:sym typeface="Cambria Math"/>
            </a:endParaRPr>
          </a:p>
          <a:p>
            <a:pPr marL="0" lvl="0" indent="0" algn="l" rtl="0">
              <a:lnSpc>
                <a:spcPct val="80000"/>
              </a:lnSpc>
              <a:spcBef>
                <a:spcPts val="600"/>
              </a:spcBef>
              <a:spcAft>
                <a:spcPts val="0"/>
              </a:spcAft>
              <a:buNone/>
            </a:pPr>
            <a:r>
              <a:rPr lang="en" sz="2000" i="1" dirty="0">
                <a:solidFill>
                  <a:schemeClr val="dk1"/>
                </a:solidFill>
                <a:latin typeface="Cambria Math"/>
                <a:ea typeface="Cambria Math"/>
                <a:cs typeface="Cambria Math"/>
                <a:sym typeface="Cambria Math"/>
              </a:rPr>
              <a:t>D</a:t>
            </a:r>
            <a:r>
              <a:rPr lang="en" sz="2000" i="1" baseline="-25000" dirty="0">
                <a:solidFill>
                  <a:schemeClr val="dk1"/>
                </a:solidFill>
                <a:latin typeface="Cambria Math"/>
                <a:ea typeface="Cambria Math"/>
                <a:cs typeface="Cambria Math"/>
                <a:sym typeface="Cambria Math"/>
              </a:rPr>
              <a:t>5</a:t>
            </a:r>
            <a:r>
              <a:rPr lang="en" sz="2000" i="1" dirty="0">
                <a:solidFill>
                  <a:schemeClr val="dk1"/>
                </a:solidFill>
                <a:latin typeface="Cambria Math"/>
                <a:ea typeface="Cambria Math"/>
                <a:cs typeface="Cambria Math"/>
                <a:sym typeface="Cambria Math"/>
              </a:rPr>
              <a:t> = |c-d|+|e-f|</a:t>
            </a:r>
            <a:endParaRPr sz="2000" i="1" dirty="0">
              <a:solidFill>
                <a:schemeClr val="dk1"/>
              </a:solidFill>
              <a:latin typeface="Cambria Math"/>
              <a:ea typeface="Cambria Math"/>
              <a:cs typeface="Cambria Math"/>
              <a:sym typeface="Cambria Math"/>
            </a:endParaRPr>
          </a:p>
          <a:p>
            <a:pPr marL="0" lvl="0" indent="0" algn="l" rtl="0">
              <a:lnSpc>
                <a:spcPct val="80000"/>
              </a:lnSpc>
              <a:spcBef>
                <a:spcPts val="600"/>
              </a:spcBef>
              <a:spcAft>
                <a:spcPts val="0"/>
              </a:spcAft>
              <a:buNone/>
            </a:pPr>
            <a:r>
              <a:rPr lang="en" sz="2000" i="1" dirty="0">
                <a:solidFill>
                  <a:schemeClr val="dk1"/>
                </a:solidFill>
                <a:latin typeface="Cambria Math"/>
                <a:ea typeface="Cambria Math"/>
                <a:cs typeface="Cambria Math"/>
                <a:sym typeface="Cambria Math"/>
              </a:rPr>
              <a:t>D</a:t>
            </a:r>
            <a:r>
              <a:rPr lang="en" sz="2000" i="1" baseline="-25000" dirty="0">
                <a:solidFill>
                  <a:schemeClr val="dk1"/>
                </a:solidFill>
                <a:latin typeface="Cambria Math"/>
                <a:ea typeface="Cambria Math"/>
                <a:cs typeface="Cambria Math"/>
                <a:sym typeface="Cambria Math"/>
              </a:rPr>
              <a:t>6</a:t>
            </a:r>
            <a:r>
              <a:rPr lang="en" sz="2000" i="1" dirty="0">
                <a:solidFill>
                  <a:schemeClr val="dk1"/>
                </a:solidFill>
                <a:latin typeface="Cambria Math"/>
                <a:ea typeface="Cambria Math"/>
                <a:cs typeface="Cambria Math"/>
                <a:sym typeface="Cambria Math"/>
              </a:rPr>
              <a:t> = |d-e| × 2</a:t>
            </a:r>
            <a:endParaRPr sz="2000" i="1" dirty="0">
              <a:solidFill>
                <a:schemeClr val="dk1"/>
              </a:solidFill>
              <a:latin typeface="Cambria Math"/>
              <a:ea typeface="Cambria Math"/>
              <a:cs typeface="Cambria Math"/>
              <a:sym typeface="Cambria Math"/>
            </a:endParaRPr>
          </a:p>
          <a:p>
            <a:pPr marL="0" lvl="0" indent="0" algn="l" rtl="0">
              <a:lnSpc>
                <a:spcPct val="80000"/>
              </a:lnSpc>
              <a:spcBef>
                <a:spcPts val="600"/>
              </a:spcBef>
              <a:spcAft>
                <a:spcPts val="0"/>
              </a:spcAft>
              <a:buNone/>
            </a:pPr>
            <a:r>
              <a:rPr lang="en" sz="2000" i="1" dirty="0">
                <a:solidFill>
                  <a:schemeClr val="dk1"/>
                </a:solidFill>
                <a:latin typeface="Cambria Math"/>
                <a:ea typeface="Cambria Math"/>
                <a:cs typeface="Cambria Math"/>
                <a:sym typeface="Cambria Math"/>
              </a:rPr>
              <a:t>D</a:t>
            </a:r>
            <a:r>
              <a:rPr lang="en" sz="2000" i="1" baseline="-25000" dirty="0">
                <a:solidFill>
                  <a:schemeClr val="dk1"/>
                </a:solidFill>
                <a:latin typeface="Cambria Math"/>
                <a:ea typeface="Cambria Math"/>
                <a:cs typeface="Cambria Math"/>
                <a:sym typeface="Cambria Math"/>
              </a:rPr>
              <a:t>7</a:t>
            </a:r>
            <a:r>
              <a:rPr lang="en" sz="2000" i="1" dirty="0">
                <a:solidFill>
                  <a:schemeClr val="dk1"/>
                </a:solidFill>
                <a:latin typeface="Cambria Math"/>
                <a:ea typeface="Cambria Math"/>
                <a:cs typeface="Cambria Math"/>
                <a:sym typeface="Cambria Math"/>
              </a:rPr>
              <a:t> = |a-h| × 2</a:t>
            </a:r>
            <a:endParaRPr sz="2000" i="1" dirty="0">
              <a:solidFill>
                <a:schemeClr val="dk1"/>
              </a:solidFill>
              <a:latin typeface="Cambria Math"/>
              <a:ea typeface="Cambria Math"/>
              <a:cs typeface="Cambria Math"/>
              <a:sym typeface="Cambria Math"/>
            </a:endParaRPr>
          </a:p>
          <a:p>
            <a:pPr marL="0" lvl="0" indent="0" algn="l" rtl="0">
              <a:lnSpc>
                <a:spcPct val="80000"/>
              </a:lnSpc>
              <a:spcBef>
                <a:spcPts val="600"/>
              </a:spcBef>
              <a:spcAft>
                <a:spcPts val="0"/>
              </a:spcAft>
              <a:buNone/>
            </a:pPr>
            <a:r>
              <a:rPr lang="en" sz="2000" i="1" dirty="0">
                <a:solidFill>
                  <a:schemeClr val="dk1"/>
                </a:solidFill>
                <a:latin typeface="Cambria Math"/>
                <a:ea typeface="Cambria Math"/>
                <a:cs typeface="Cambria Math"/>
                <a:sym typeface="Cambria Math"/>
              </a:rPr>
              <a:t>D</a:t>
            </a:r>
            <a:r>
              <a:rPr lang="en" sz="2000" i="1" baseline="-25000" dirty="0">
                <a:solidFill>
                  <a:schemeClr val="dk1"/>
                </a:solidFill>
                <a:latin typeface="Cambria Math"/>
                <a:ea typeface="Cambria Math"/>
                <a:cs typeface="Cambria Math"/>
                <a:sym typeface="Cambria Math"/>
              </a:rPr>
              <a:t>8</a:t>
            </a:r>
            <a:r>
              <a:rPr lang="en" sz="2000" i="1" dirty="0">
                <a:solidFill>
                  <a:schemeClr val="dk1"/>
                </a:solidFill>
                <a:latin typeface="Cambria Math"/>
                <a:ea typeface="Cambria Math"/>
                <a:cs typeface="Cambria Math"/>
                <a:sym typeface="Cambria Math"/>
              </a:rPr>
              <a:t> = |c-f| × 2</a:t>
            </a:r>
            <a:endParaRPr sz="2000" i="1" dirty="0">
              <a:solidFill>
                <a:schemeClr val="dk1"/>
              </a:solidFill>
              <a:latin typeface="Cambria Math"/>
              <a:ea typeface="Cambria Math"/>
              <a:cs typeface="Cambria Math"/>
              <a:sym typeface="Cambria Math"/>
            </a:endParaRPr>
          </a:p>
        </p:txBody>
      </p:sp>
      <p:pic>
        <p:nvPicPr>
          <p:cNvPr id="40" name="Google Shape;180;p24">
            <a:extLst>
              <a:ext uri="{FF2B5EF4-FFF2-40B4-BE49-F238E27FC236}">
                <a16:creationId xmlns:a16="http://schemas.microsoft.com/office/drawing/2014/main" id="{43686D22-B2BF-474A-8DFB-62C6540734D9}"/>
              </a:ext>
            </a:extLst>
          </p:cNvPr>
          <p:cNvPicPr preferRelativeResize="0"/>
          <p:nvPr/>
        </p:nvPicPr>
        <p:blipFill>
          <a:blip r:embed="rId5">
            <a:alphaModFix/>
          </a:blip>
          <a:stretch>
            <a:fillRect/>
          </a:stretch>
        </p:blipFill>
        <p:spPr>
          <a:xfrm>
            <a:off x="7056727" y="3842752"/>
            <a:ext cx="1987275" cy="2625317"/>
          </a:xfrm>
          <a:prstGeom prst="rect">
            <a:avLst/>
          </a:prstGeom>
          <a:noFill/>
          <a:ln>
            <a:noFill/>
          </a:ln>
        </p:spPr>
      </p:pic>
    </p:spTree>
    <p:extLst>
      <p:ext uri="{BB962C8B-B14F-4D97-AF65-F5344CB8AC3E}">
        <p14:creationId xmlns:p14="http://schemas.microsoft.com/office/powerpoint/2010/main" val="392400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64150"/>
            <a:ext cx="491590"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241161" y="859546"/>
            <a:ext cx="9618086" cy="335906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u="sng" dirty="0">
                <a:latin typeface="Times New Roman" panose="02020603050405020304" pitchFamily="18" charset="0"/>
                <a:cs typeface="Times New Roman" panose="02020603050405020304" pitchFamily="18" charset="0"/>
              </a:rPr>
              <a:t>DOMAIN CONCEPT</a:t>
            </a:r>
            <a:r>
              <a:rPr lang="en-US" sz="2400" b="1" dirty="0">
                <a:latin typeface="Times New Roman" panose="02020603050405020304" pitchFamily="18" charset="0"/>
                <a:cs typeface="Times New Roman" panose="02020603050405020304" pitchFamily="18" charset="0"/>
              </a:rPr>
              <a:t> :</a:t>
            </a:r>
            <a:endParaRPr lang="en-US" sz="2400" b="1" u="sng"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Image processing</a:t>
            </a:r>
            <a:r>
              <a:rPr lang="en-US" dirty="0">
                <a:latin typeface="Times New Roman" panose="02020603050405020304" pitchFamily="18" charset="0"/>
                <a:cs typeface="Times New Roman" panose="02020603050405020304" pitchFamily="18" charset="0"/>
              </a:rPr>
              <a:t> is a method to perform some operations on an image, in order to get an enhanced image or to extract some useful information from it. </a:t>
            </a:r>
          </a:p>
          <a:p>
            <a:pPr marL="285750" indent="-285750" algn="just">
              <a:lnSpc>
                <a:spcPct val="150000"/>
              </a:lnSpc>
              <a:buFont typeface="Wingdings" panose="05000000000000000000" pitchFamily="2" charset="2"/>
              <a:buChar char="q"/>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A </a:t>
            </a: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digital image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is a representation of a two dimensional image as a finite set of digital values, called picture elements or pixels.</a:t>
            </a:r>
            <a:endParaRPr lang="en-US" dirty="0"/>
          </a:p>
          <a:p>
            <a:pPr marL="285750" indent="-285750">
              <a:lnSpc>
                <a:spcPct val="150000"/>
              </a:lnSpc>
              <a:buFont typeface="Wingdings" panose="05000000000000000000" pitchFamily="2" charset="2"/>
              <a:buChar char="q"/>
            </a:pPr>
            <a:endParaRPr lang="en-US" sz="2400" dirty="0"/>
          </a:p>
          <a:p>
            <a:pPr>
              <a:lnSpc>
                <a:spcPct val="150000"/>
              </a:lnSpc>
            </a:pPr>
            <a:endParaRPr lang="en-US" sz="2400"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7" name="Rectangle 36">
            <a:extLst>
              <a:ext uri="{FF2B5EF4-FFF2-40B4-BE49-F238E27FC236}">
                <a16:creationId xmlns:a16="http://schemas.microsoft.com/office/drawing/2014/main" id="{26EA9055-74ED-4412-836D-3743AE1AAA1C}"/>
              </a:ext>
            </a:extLst>
          </p:cNvPr>
          <p:cNvSpPr/>
          <p:nvPr/>
        </p:nvSpPr>
        <p:spPr>
          <a:xfrm>
            <a:off x="2406490" y="330553"/>
            <a:ext cx="9151449" cy="6000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Times New Roman" panose="02020603050405020304" pitchFamily="18" charset="0"/>
                <a:cs typeface="Times New Roman" panose="02020603050405020304" pitchFamily="18" charset="0"/>
              </a:rPr>
              <a:t>INTRODUCTION</a:t>
            </a:r>
          </a:p>
        </p:txBody>
      </p:sp>
      <p:pic>
        <p:nvPicPr>
          <p:cNvPr id="38" name="Google Shape;63;p14"/>
          <p:cNvPicPr preferRelativeResize="0"/>
          <p:nvPr/>
        </p:nvPicPr>
        <p:blipFill>
          <a:blip r:embed="rId3">
            <a:alphaModFix/>
          </a:blip>
          <a:stretch>
            <a:fillRect/>
          </a:stretch>
        </p:blipFill>
        <p:spPr>
          <a:xfrm>
            <a:off x="5440766" y="3142447"/>
            <a:ext cx="3082896" cy="2792209"/>
          </a:xfrm>
          <a:prstGeom prst="rect">
            <a:avLst/>
          </a:prstGeom>
          <a:noFill/>
          <a:ln>
            <a:noFill/>
          </a:ln>
        </p:spPr>
      </p:pic>
      <p:sp>
        <p:nvSpPr>
          <p:cNvPr id="2" name="Rectangle 1"/>
          <p:cNvSpPr/>
          <p:nvPr/>
        </p:nvSpPr>
        <p:spPr>
          <a:xfrm>
            <a:off x="5440766" y="6036511"/>
            <a:ext cx="3082896" cy="369332"/>
          </a:xfrm>
          <a:prstGeom prst="rect">
            <a:avLst/>
          </a:prstGeom>
        </p:spPr>
        <p:txBody>
          <a:bodyPr wrap="none">
            <a:spAutoFit/>
          </a:bodyPr>
          <a:lstStyle/>
          <a:p>
            <a:pPr algn="ctr"/>
            <a:r>
              <a:rPr lang="en" dirty="0">
                <a:solidFill>
                  <a:schemeClr val="dk1"/>
                </a:solidFill>
                <a:latin typeface="Times New Roman" panose="02020603050405020304" pitchFamily="18" charset="0"/>
                <a:cs typeface="Times New Roman" panose="02020603050405020304" pitchFamily="18" charset="0"/>
                <a:sym typeface="Times New Roman"/>
              </a:rPr>
              <a:t>Fig.1. : Image formation model</a:t>
            </a:r>
            <a:endParaRPr lang="en-US" dirty="0"/>
          </a:p>
        </p:txBody>
      </p:sp>
    </p:spTree>
    <p:extLst>
      <p:ext uri="{BB962C8B-B14F-4D97-AF65-F5344CB8AC3E}">
        <p14:creationId xmlns:p14="http://schemas.microsoft.com/office/powerpoint/2010/main" val="209877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1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558431" y="449734"/>
            <a:ext cx="8913444" cy="4785926"/>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Noisy pixels which are detected in edge areas are restored with </a:t>
            </a:r>
            <a:r>
              <a:rPr lang="en-US" b="1" dirty="0">
                <a:latin typeface="Times New Roman" panose="02020603050405020304" pitchFamily="18" charset="0"/>
                <a:cs typeface="Times New Roman" panose="02020603050405020304" pitchFamily="18" charset="0"/>
              </a:rPr>
              <a:t>Type2-Edge-Preserve Filtering.</a:t>
            </a:r>
          </a:p>
          <a:p>
            <a:pPr marL="742950" lvl="1" indent="-285750" algn="just">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5×5 block, four main directions including horizontal, vertical, diagonal, and anti-diagonal, are considered. All pixels corresponding to each direction are considered. </a:t>
            </a:r>
          </a:p>
          <a:p>
            <a:pPr marL="742950" lvl="1" indent="-285750" algn="just">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Sum of absolute differences between each pixel and their corresponding average is calculated. </a:t>
            </a:r>
          </a:p>
          <a:p>
            <a:pPr marL="742950" lvl="1" indent="-285750" algn="just">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step central pixel isn’t considered in final results because this pixel is a noisy pixel.</a:t>
            </a:r>
          </a:p>
          <a:p>
            <a:pPr marL="742950" lvl="1" indent="-285750" algn="just">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to determine the possible direction of the edge, the minimum value in four directions is computed. Finally </a:t>
            </a:r>
            <a:r>
              <a:rPr lang="en-US" b="1" dirty="0">
                <a:latin typeface="Times New Roman" panose="02020603050405020304" pitchFamily="18" charset="0"/>
                <a:cs typeface="Times New Roman" panose="02020603050405020304" pitchFamily="18" charset="0"/>
              </a:rPr>
              <a:t>restoring</a:t>
            </a:r>
            <a:r>
              <a:rPr lang="en-US" dirty="0">
                <a:latin typeface="Times New Roman" panose="02020603050405020304" pitchFamily="18" charset="0"/>
                <a:cs typeface="Times New Roman" panose="02020603050405020304" pitchFamily="18" charset="0"/>
              </a:rPr>
              <a:t> is performed by taking a median operation on directions which is determined in the previous step.</a:t>
            </a:r>
          </a:p>
          <a:p>
            <a:pPr algn="just">
              <a:spcBef>
                <a:spcPts val="600"/>
              </a:spcBef>
            </a:pPr>
            <a:r>
              <a:rPr lang="en-US" b="1" dirty="0">
                <a:latin typeface="Times New Roman" panose="02020603050405020304" pitchFamily="18" charset="0"/>
                <a:cs typeface="Times New Roman" panose="02020603050405020304" pitchFamily="18" charset="0"/>
              </a:rPr>
              <a:t>7. Image Formation: </a:t>
            </a:r>
          </a:p>
          <a:p>
            <a:pPr algn="just">
              <a:spcBef>
                <a:spcPts val="600"/>
              </a:spcBef>
            </a:pPr>
            <a:r>
              <a:rPr lang="en-US" dirty="0">
                <a:latin typeface="Times New Roman" panose="02020603050405020304" pitchFamily="18" charset="0"/>
                <a:cs typeface="Times New Roman" panose="02020603050405020304" pitchFamily="18" charset="0"/>
              </a:rPr>
              <a:t>Noise-free pixels detected in the previous steps as well as restored pixels are placed back in order to form the </a:t>
            </a:r>
            <a:r>
              <a:rPr lang="en-US" b="1" dirty="0">
                <a:latin typeface="Times New Roman" panose="02020603050405020304" pitchFamily="18" charset="0"/>
                <a:cs typeface="Times New Roman" panose="02020603050405020304" pitchFamily="18" charset="0"/>
              </a:rPr>
              <a:t>noise-free image</a:t>
            </a:r>
            <a:r>
              <a:rPr lang="en-US" dirty="0">
                <a:latin typeface="Times New Roman" panose="02020603050405020304" pitchFamily="18" charset="0"/>
                <a:cs typeface="Times New Roman" panose="02020603050405020304" pitchFamily="18" charset="0"/>
              </a:rPr>
              <a:t>.</a:t>
            </a:r>
          </a:p>
          <a:p>
            <a:pPr marL="742950" lvl="1" indent="-285750" algn="just">
              <a:spcBef>
                <a:spcPts val="60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Tree>
    <p:extLst>
      <p:ext uri="{BB962C8B-B14F-4D97-AF65-F5344CB8AC3E}">
        <p14:creationId xmlns:p14="http://schemas.microsoft.com/office/powerpoint/2010/main" val="86290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433903" y="1162806"/>
            <a:ext cx="8957319" cy="784830"/>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MATLAB R2015a is used for image acquisition, noise removal and displaying the output.</a:t>
            </a:r>
          </a:p>
          <a:p>
            <a:pPr marL="285750" indent="-285750">
              <a:buFont typeface="Courier New" panose="02070309020205020404" pitchFamily="49" charset="0"/>
              <a:buChar char="o"/>
            </a:pP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7" name="Rectangle 36">
            <a:extLst>
              <a:ext uri="{FF2B5EF4-FFF2-40B4-BE49-F238E27FC236}">
                <a16:creationId xmlns:a16="http://schemas.microsoft.com/office/drawing/2014/main" id="{26EA9055-74ED-4412-836D-3743AE1AAA1C}"/>
              </a:ext>
            </a:extLst>
          </p:cNvPr>
          <p:cNvSpPr/>
          <p:nvPr/>
        </p:nvSpPr>
        <p:spPr>
          <a:xfrm>
            <a:off x="2597793" y="409939"/>
            <a:ext cx="8793429" cy="6000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Times New Roman" panose="02020603050405020304" pitchFamily="18" charset="0"/>
                <a:cs typeface="Times New Roman" panose="02020603050405020304" pitchFamily="18" charset="0"/>
              </a:rPr>
              <a:t>SOFTWARE REQUIREMENTS:</a:t>
            </a:r>
          </a:p>
        </p:txBody>
      </p:sp>
      <p:sp>
        <p:nvSpPr>
          <p:cNvPr id="6" name="Rectangle 5"/>
          <p:cNvSpPr/>
          <p:nvPr/>
        </p:nvSpPr>
        <p:spPr>
          <a:xfrm>
            <a:off x="2562135" y="2463991"/>
            <a:ext cx="7718237" cy="87357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rPr>
              <a:t>imread</a:t>
            </a:r>
            <a:r>
              <a:rPr lang="en-US" dirty="0">
                <a:solidFill>
                  <a:srgbClr val="000000"/>
                </a:solidFill>
                <a:latin typeface="Times New Roman" panose="02020603050405020304" pitchFamily="18" charset="0"/>
              </a:rPr>
              <a:t>(filename) : reads the image from the file specified by filename. </a:t>
            </a:r>
          </a:p>
          <a:p>
            <a:pPr marL="285750" indent="-285750" algn="just">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rPr>
              <a:t>imshow</a:t>
            </a:r>
            <a:r>
              <a:rPr lang="en-US" dirty="0">
                <a:solidFill>
                  <a:srgbClr val="000000"/>
                </a:solidFill>
                <a:latin typeface="Times New Roman" panose="02020603050405020304" pitchFamily="18" charset="0"/>
              </a:rPr>
              <a:t>(I) : displays the grayscale image I in a figure. </a:t>
            </a:r>
          </a:p>
        </p:txBody>
      </p:sp>
      <p:sp>
        <p:nvSpPr>
          <p:cNvPr id="17" name="Rectangle 16"/>
          <p:cNvSpPr/>
          <p:nvPr/>
        </p:nvSpPr>
        <p:spPr>
          <a:xfrm>
            <a:off x="2597793" y="4374504"/>
            <a:ext cx="6945406" cy="369332"/>
          </a:xfrm>
          <a:prstGeom prst="rect">
            <a:avLst/>
          </a:prstGeom>
        </p:spPr>
        <p:txBody>
          <a:bodyPr wrap="square">
            <a:spAutoFit/>
          </a:bodyPr>
          <a:lstStyle/>
          <a:p>
            <a:pPr marL="285750" indent="-285750">
              <a:buFont typeface="Wingdings" panose="05000000000000000000" pitchFamily="2" charset="2"/>
              <a:buChar char="Ø"/>
            </a:pPr>
            <a:r>
              <a:rPr lang="en-US" dirty="0" err="1">
                <a:solidFill>
                  <a:srgbClr val="000000"/>
                </a:solidFill>
                <a:latin typeface="Times New Roman" panose="02020603050405020304" pitchFamily="18" charset="0"/>
              </a:rPr>
              <a:t>addRVIN</a:t>
            </a:r>
            <a:r>
              <a:rPr lang="en-US" dirty="0">
                <a:solidFill>
                  <a:srgbClr val="000000"/>
                </a:solidFill>
                <a:latin typeface="Times New Roman" panose="02020603050405020304" pitchFamily="18" charset="0"/>
              </a:rPr>
              <a:t>: To add random valued impulse noise to the MR Image.   </a:t>
            </a:r>
          </a:p>
        </p:txBody>
      </p:sp>
      <p:sp>
        <p:nvSpPr>
          <p:cNvPr id="41" name="TextBox 40">
            <a:extLst>
              <a:ext uri="{FF2B5EF4-FFF2-40B4-BE49-F238E27FC236}">
                <a16:creationId xmlns:a16="http://schemas.microsoft.com/office/drawing/2014/main" id="{56DF1454-AF46-443F-AAE7-094CA996400E}"/>
              </a:ext>
            </a:extLst>
          </p:cNvPr>
          <p:cNvSpPr txBox="1"/>
          <p:nvPr/>
        </p:nvSpPr>
        <p:spPr>
          <a:xfrm>
            <a:off x="2659281" y="1878385"/>
            <a:ext cx="6098344"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Functions Used:</a:t>
            </a:r>
          </a:p>
        </p:txBody>
      </p:sp>
      <p:sp>
        <p:nvSpPr>
          <p:cNvPr id="47" name="TextBox 46">
            <a:extLst>
              <a:ext uri="{FF2B5EF4-FFF2-40B4-BE49-F238E27FC236}">
                <a16:creationId xmlns:a16="http://schemas.microsoft.com/office/drawing/2014/main" id="{4D2A721C-2B4E-4DD3-8EF0-4BA4299C806A}"/>
              </a:ext>
            </a:extLst>
          </p:cNvPr>
          <p:cNvSpPr txBox="1"/>
          <p:nvPr/>
        </p:nvSpPr>
        <p:spPr>
          <a:xfrm>
            <a:off x="2659281" y="3692317"/>
            <a:ext cx="6098344"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User Defined Functions: </a:t>
            </a:r>
          </a:p>
        </p:txBody>
      </p:sp>
    </p:spTree>
    <p:extLst>
      <p:ext uri="{BB962C8B-B14F-4D97-AF65-F5344CB8AC3E}">
        <p14:creationId xmlns:p14="http://schemas.microsoft.com/office/powerpoint/2010/main" val="2453307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no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17" name="Rectangle 16"/>
          <p:cNvSpPr/>
          <p:nvPr/>
        </p:nvSpPr>
        <p:spPr>
          <a:xfrm>
            <a:off x="2466311" y="5084743"/>
            <a:ext cx="3156033" cy="954107"/>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rPr>
              <a:t>Input:</a:t>
            </a:r>
          </a:p>
          <a:p>
            <a:pPr marL="285750" indent="-285750" algn="just">
              <a:buFont typeface="Wingdings" panose="05000000000000000000" pitchFamily="2" charset="2"/>
              <a:buChar char="Ø"/>
            </a:pPr>
            <a:r>
              <a:rPr lang="en-US" dirty="0">
                <a:solidFill>
                  <a:srgbClr val="000000"/>
                </a:solidFill>
                <a:latin typeface="Times New Roman" panose="02020603050405020304" pitchFamily="18" charset="0"/>
              </a:rPr>
              <a:t>MR image from the system. </a:t>
            </a:r>
          </a:p>
          <a:p>
            <a:pPr marL="285750" indent="-285750" algn="just">
              <a:buFont typeface="Wingdings" panose="05000000000000000000" pitchFamily="2" charset="2"/>
              <a:buChar char="Ø"/>
            </a:pPr>
            <a:r>
              <a:rPr lang="en-US" dirty="0">
                <a:solidFill>
                  <a:srgbClr val="000000"/>
                </a:solidFill>
                <a:latin typeface="Times New Roman" panose="02020603050405020304" pitchFamily="18" charset="0"/>
              </a:rPr>
              <a:t>Noise density of RVIN. </a:t>
            </a:r>
          </a:p>
        </p:txBody>
      </p:sp>
      <p:sp>
        <p:nvSpPr>
          <p:cNvPr id="38" name="Rectangle 37"/>
          <p:cNvSpPr/>
          <p:nvPr/>
        </p:nvSpPr>
        <p:spPr>
          <a:xfrm>
            <a:off x="5744433" y="5063170"/>
            <a:ext cx="6498709"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Times New Roman" panose="02020603050405020304" pitchFamily="18" charset="0"/>
              </a:rPr>
              <a:t>Output: </a:t>
            </a:r>
          </a:p>
          <a:p>
            <a:pPr marL="285750" indent="-285750">
              <a:buFont typeface="Wingdings" panose="05000000000000000000" pitchFamily="2" charset="2"/>
              <a:buChar char="Ø"/>
            </a:pPr>
            <a:r>
              <a:rPr lang="en-US" dirty="0">
                <a:solidFill>
                  <a:srgbClr val="000000"/>
                </a:solidFill>
                <a:latin typeface="Times New Roman" panose="02020603050405020304" pitchFamily="18" charset="0"/>
              </a:rPr>
              <a:t>De-noised MR image. </a:t>
            </a:r>
          </a:p>
          <a:p>
            <a:pPr marL="285750" indent="-285750">
              <a:buFont typeface="Wingdings" panose="05000000000000000000" pitchFamily="2" charset="2"/>
              <a:buChar char="Ø"/>
            </a:pPr>
            <a:r>
              <a:rPr lang="en-US" dirty="0">
                <a:solidFill>
                  <a:srgbClr val="000000"/>
                </a:solidFill>
                <a:latin typeface="Times New Roman" panose="02020603050405020304" pitchFamily="18" charset="0"/>
              </a:rPr>
              <a:t>PSNR and SSIM values before the removal of noise. </a:t>
            </a:r>
          </a:p>
          <a:p>
            <a:pPr marL="285750" indent="-285750">
              <a:buFont typeface="Wingdings" panose="05000000000000000000" pitchFamily="2" charset="2"/>
              <a:buChar char="Ø"/>
            </a:pPr>
            <a:r>
              <a:rPr lang="en-US" dirty="0">
                <a:solidFill>
                  <a:srgbClr val="000000"/>
                </a:solidFill>
                <a:latin typeface="Times New Roman" panose="02020603050405020304" pitchFamily="18" charset="0"/>
              </a:rPr>
              <a:t>PSNR and SSIM values after the removal of noise. </a:t>
            </a:r>
          </a:p>
          <a:p>
            <a:pPr marL="285750" indent="-285750">
              <a:buFont typeface="Wingdings" panose="05000000000000000000" pitchFamily="2" charset="2"/>
              <a:buChar char="Ø"/>
            </a:pPr>
            <a:r>
              <a:rPr lang="en-US" dirty="0">
                <a:solidFill>
                  <a:srgbClr val="000000"/>
                </a:solidFill>
                <a:latin typeface="Times New Roman" panose="02020603050405020304" pitchFamily="18" charset="0"/>
              </a:rPr>
              <a:t>SSIM map of MR image before and after the removal of noise. </a:t>
            </a:r>
          </a:p>
        </p:txBody>
      </p:sp>
      <p:pic>
        <p:nvPicPr>
          <p:cNvPr id="45" name="Picture 44"/>
          <p:cNvPicPr>
            <a:picLocks noChangeAspect="1"/>
          </p:cNvPicPr>
          <p:nvPr/>
        </p:nvPicPr>
        <p:blipFill rotWithShape="1">
          <a:blip r:embed="rId2"/>
          <a:srcRect l="16818" t="11666" r="13381" b="6638"/>
          <a:stretch/>
        </p:blipFill>
        <p:spPr>
          <a:xfrm>
            <a:off x="3782955" y="2255376"/>
            <a:ext cx="4999174" cy="2368392"/>
          </a:xfrm>
          <a:prstGeom prst="rect">
            <a:avLst/>
          </a:prstGeom>
        </p:spPr>
      </p:pic>
      <p:pic>
        <p:nvPicPr>
          <p:cNvPr id="46" name="Picture 45"/>
          <p:cNvPicPr>
            <a:picLocks noChangeAspect="1"/>
          </p:cNvPicPr>
          <p:nvPr/>
        </p:nvPicPr>
        <p:blipFill rotWithShape="1">
          <a:blip r:embed="rId3"/>
          <a:srcRect r="78930"/>
          <a:stretch/>
        </p:blipFill>
        <p:spPr>
          <a:xfrm>
            <a:off x="8899310" y="2244210"/>
            <a:ext cx="1867604" cy="2371259"/>
          </a:xfrm>
          <a:prstGeom prst="rect">
            <a:avLst/>
          </a:prstGeom>
        </p:spPr>
      </p:pic>
      <p:sp>
        <p:nvSpPr>
          <p:cNvPr id="47" name="Rectangle 46"/>
          <p:cNvSpPr/>
          <p:nvPr/>
        </p:nvSpPr>
        <p:spPr>
          <a:xfrm>
            <a:off x="5622344" y="4613790"/>
            <a:ext cx="3790910" cy="338554"/>
          </a:xfrm>
          <a:prstGeom prst="rect">
            <a:avLst/>
          </a:prstGeom>
        </p:spPr>
        <p:txBody>
          <a:bodyPr wrap="none">
            <a:spAutoFit/>
          </a:bodyPr>
          <a:lstStyle/>
          <a:p>
            <a:r>
              <a:rPr lang="en-US" sz="1600" dirty="0">
                <a:solidFill>
                  <a:srgbClr val="000000"/>
                </a:solidFill>
                <a:latin typeface="Times New Roman" panose="02020603050405020304" pitchFamily="18" charset="0"/>
              </a:rPr>
              <a:t>Fig. 6. Output for noise density, ND = 15% </a:t>
            </a:r>
            <a:endParaRPr lang="en-US" sz="1600" dirty="0"/>
          </a:p>
        </p:txBody>
      </p:sp>
      <p:sp>
        <p:nvSpPr>
          <p:cNvPr id="37" name="Rectangle 36">
            <a:extLst>
              <a:ext uri="{FF2B5EF4-FFF2-40B4-BE49-F238E27FC236}">
                <a16:creationId xmlns:a16="http://schemas.microsoft.com/office/drawing/2014/main" id="{206B4F31-18C7-4205-B01A-0E1A5BE0CC1E}"/>
              </a:ext>
            </a:extLst>
          </p:cNvPr>
          <p:cNvSpPr/>
          <p:nvPr/>
        </p:nvSpPr>
        <p:spPr>
          <a:xfrm>
            <a:off x="2495399" y="254055"/>
            <a:ext cx="9150755" cy="6000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Times New Roman" panose="02020603050405020304" pitchFamily="18" charset="0"/>
                <a:cs typeface="Times New Roman" panose="02020603050405020304" pitchFamily="18" charset="0"/>
              </a:rPr>
              <a:t>RESULTS AND DISCUSSION:</a:t>
            </a:r>
          </a:p>
        </p:txBody>
      </p:sp>
      <p:sp>
        <p:nvSpPr>
          <p:cNvPr id="39" name="Rectangle 38">
            <a:extLst>
              <a:ext uri="{FF2B5EF4-FFF2-40B4-BE49-F238E27FC236}">
                <a16:creationId xmlns:a16="http://schemas.microsoft.com/office/drawing/2014/main" id="{83B8E117-9D6E-48AB-8992-4A4EF43671AF}"/>
              </a:ext>
            </a:extLst>
          </p:cNvPr>
          <p:cNvSpPr/>
          <p:nvPr/>
        </p:nvSpPr>
        <p:spPr>
          <a:xfrm>
            <a:off x="2216253" y="819150"/>
            <a:ext cx="9259879" cy="1754326"/>
          </a:xfrm>
          <a:prstGeom prst="rect">
            <a:avLst/>
          </a:prstGeom>
        </p:spPr>
        <p:txBody>
          <a:bodyPr wrap="square">
            <a:spAutoFit/>
          </a:bodyPr>
          <a:lstStyle/>
          <a:p>
            <a:pPr marL="285750" indent="-285750">
              <a:buFont typeface="Wingdings" panose="05000000000000000000" pitchFamily="2" charset="2"/>
              <a:buChar char="v"/>
            </a:pPr>
            <a:r>
              <a:rPr lang="en-US" b="1" dirty="0">
                <a:solidFill>
                  <a:srgbClr val="000000"/>
                </a:solidFill>
                <a:latin typeface="Times New Roman" panose="02020603050405020304" pitchFamily="18" charset="0"/>
              </a:rPr>
              <a:t>MATLAB Code Analysis:</a:t>
            </a:r>
          </a:p>
          <a:p>
            <a:pPr marL="742950" lvl="1" indent="-285750" algn="just">
              <a:buFont typeface="Arial" panose="020B0604020202020204" pitchFamily="34" charset="0"/>
              <a:buChar char="•"/>
            </a:pPr>
            <a:r>
              <a:rPr lang="en-US" dirty="0">
                <a:solidFill>
                  <a:srgbClr val="000000"/>
                </a:solidFill>
                <a:latin typeface="Times New Roman" panose="02020603050405020304" pitchFamily="18" charset="0"/>
              </a:rPr>
              <a:t>MATLAB code is written for removing Random valued impulse noise (RVIN) using the proposed algorithm.</a:t>
            </a:r>
          </a:p>
          <a:p>
            <a:pPr marL="742950" lvl="1" indent="-285750" algn="just">
              <a:buFont typeface="Arial" panose="020B0604020202020204" pitchFamily="34" charset="0"/>
              <a:buChar char="•"/>
            </a:pPr>
            <a:r>
              <a:rPr lang="en-US" dirty="0">
                <a:solidFill>
                  <a:srgbClr val="000000"/>
                </a:solidFill>
                <a:latin typeface="Times New Roman" panose="02020603050405020304" pitchFamily="18" charset="0"/>
              </a:rPr>
              <a:t> Input MRI images can be of any size. We have used MR images of size 256x256 for demonstration. </a:t>
            </a:r>
            <a:endParaRPr lang="en-US" dirty="0"/>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50429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no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2" name="Rectangle 1"/>
          <p:cNvSpPr/>
          <p:nvPr/>
        </p:nvSpPr>
        <p:spPr>
          <a:xfrm>
            <a:off x="4081055" y="1402661"/>
            <a:ext cx="5896742" cy="369332"/>
          </a:xfrm>
          <a:prstGeom prst="rect">
            <a:avLst/>
          </a:prstGeom>
        </p:spPr>
        <p:txBody>
          <a:bodyPr wrap="none">
            <a:spAutoFit/>
          </a:bodyPr>
          <a:lstStyle/>
          <a:p>
            <a:r>
              <a:rPr lang="en-US" dirty="0">
                <a:solidFill>
                  <a:srgbClr val="000000"/>
                </a:solidFill>
                <a:latin typeface="Times New Roman" panose="02020603050405020304" pitchFamily="18" charset="0"/>
              </a:rPr>
              <a:t>Table.1. PSNR and SSIM values for different noise densities: </a:t>
            </a:r>
            <a:endParaRPr lang="en-US" dirty="0"/>
          </a:p>
        </p:txBody>
      </p:sp>
      <p:graphicFrame>
        <p:nvGraphicFramePr>
          <p:cNvPr id="3" name="Table 2">
            <a:extLst>
              <a:ext uri="{FF2B5EF4-FFF2-40B4-BE49-F238E27FC236}">
                <a16:creationId xmlns:a16="http://schemas.microsoft.com/office/drawing/2014/main" id="{AA2E284F-BDDF-406C-8E73-8FA7DCC4CDFB}"/>
              </a:ext>
            </a:extLst>
          </p:cNvPr>
          <p:cNvGraphicFramePr>
            <a:graphicFrameLocks noGrp="1"/>
          </p:cNvGraphicFramePr>
          <p:nvPr>
            <p:extLst>
              <p:ext uri="{D42A27DB-BD31-4B8C-83A1-F6EECF244321}">
                <p14:modId xmlns:p14="http://schemas.microsoft.com/office/powerpoint/2010/main" val="2812434317"/>
              </p:ext>
            </p:extLst>
          </p:nvPr>
        </p:nvGraphicFramePr>
        <p:xfrm>
          <a:off x="3742006" y="1771993"/>
          <a:ext cx="6668084" cy="3683344"/>
        </p:xfrm>
        <a:graphic>
          <a:graphicData uri="http://schemas.openxmlformats.org/drawingml/2006/table">
            <a:tbl>
              <a:tblPr>
                <a:tableStyleId>{5C22544A-7EE6-4342-B048-85BDC9FD1C3A}</a:tableStyleId>
              </a:tblPr>
              <a:tblGrid>
                <a:gridCol w="2316456">
                  <a:extLst>
                    <a:ext uri="{9D8B030D-6E8A-4147-A177-3AD203B41FA5}">
                      <a16:colId xmlns:a16="http://schemas.microsoft.com/office/drawing/2014/main" val="1955770186"/>
                    </a:ext>
                  </a:extLst>
                </a:gridCol>
                <a:gridCol w="2084810">
                  <a:extLst>
                    <a:ext uri="{9D8B030D-6E8A-4147-A177-3AD203B41FA5}">
                      <a16:colId xmlns:a16="http://schemas.microsoft.com/office/drawing/2014/main" val="255802958"/>
                    </a:ext>
                  </a:extLst>
                </a:gridCol>
                <a:gridCol w="2266818">
                  <a:extLst>
                    <a:ext uri="{9D8B030D-6E8A-4147-A177-3AD203B41FA5}">
                      <a16:colId xmlns:a16="http://schemas.microsoft.com/office/drawing/2014/main" val="3855746935"/>
                    </a:ext>
                  </a:extLst>
                </a:gridCol>
              </a:tblGrid>
              <a:tr h="526192">
                <a:tc>
                  <a:txBody>
                    <a:bodyPr/>
                    <a:lstStyle/>
                    <a:p>
                      <a:pPr marL="0" marR="0" algn="ctr">
                        <a:lnSpc>
                          <a:spcPct val="107000"/>
                        </a:lnSpc>
                        <a:spcBef>
                          <a:spcPts val="0"/>
                        </a:spcBef>
                        <a:spcAft>
                          <a:spcPts val="800"/>
                        </a:spcAft>
                      </a:pPr>
                      <a:r>
                        <a:rPr lang="en-US" sz="1800" b="1" dirty="0">
                          <a:effectLst/>
                          <a:latin typeface="Times New Roman" panose="02020603050405020304" pitchFamily="18" charset="0"/>
                          <a:cs typeface="Times New Roman" panose="02020603050405020304" pitchFamily="18" charset="0"/>
                        </a:rPr>
                        <a:t>Noise Density</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800" b="1" dirty="0">
                          <a:effectLst/>
                          <a:latin typeface="Times New Roman" panose="02020603050405020304" pitchFamily="18" charset="0"/>
                          <a:cs typeface="Times New Roman" panose="02020603050405020304" pitchFamily="18" charset="0"/>
                        </a:rPr>
                        <a:t>PSNR</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800" b="1" dirty="0">
                          <a:effectLst/>
                          <a:latin typeface="Times New Roman" panose="02020603050405020304" pitchFamily="18" charset="0"/>
                          <a:cs typeface="Times New Roman" panose="02020603050405020304" pitchFamily="18" charset="0"/>
                        </a:rPr>
                        <a:t>SSIM</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2515170"/>
                  </a:ext>
                </a:extLst>
              </a:tr>
              <a:tr h="526192">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34.4652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0.98679</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3033547"/>
                  </a:ext>
                </a:extLst>
              </a:tr>
              <a:tr h="526192">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10%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33.1445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0.97773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1442694"/>
                  </a:ext>
                </a:extLst>
              </a:tr>
              <a:tr h="526192">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15%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32.2243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0.96635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9377762"/>
                  </a:ext>
                </a:extLst>
              </a:tr>
              <a:tr h="526192">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20%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30.7072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0.95098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3624928"/>
                  </a:ext>
                </a:extLst>
              </a:tr>
              <a:tr h="526192">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30%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27.9889</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0.88391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3732921"/>
                  </a:ext>
                </a:extLst>
              </a:tr>
              <a:tr h="526192">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40%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25.2303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0.76120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1605968"/>
                  </a:ext>
                </a:extLst>
              </a:tr>
            </a:tbl>
          </a:graphicData>
        </a:graphic>
      </p:graphicFrame>
    </p:spTree>
    <p:extLst>
      <p:ext uri="{BB962C8B-B14F-4D97-AF65-F5344CB8AC3E}">
        <p14:creationId xmlns:p14="http://schemas.microsoft.com/office/powerpoint/2010/main" val="2302436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no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pic>
        <p:nvPicPr>
          <p:cNvPr id="38" name="Picture 37">
            <a:extLst>
              <a:ext uri="{FF2B5EF4-FFF2-40B4-BE49-F238E27FC236}">
                <a16:creationId xmlns:a16="http://schemas.microsoft.com/office/drawing/2014/main" id="{4246656C-B91C-46B3-8F15-F433D1F41216}"/>
              </a:ext>
            </a:extLst>
          </p:cNvPr>
          <p:cNvPicPr>
            <a:picLocks noChangeAspect="1"/>
          </p:cNvPicPr>
          <p:nvPr/>
        </p:nvPicPr>
        <p:blipFill>
          <a:blip r:embed="rId3"/>
          <a:stretch>
            <a:fillRect/>
          </a:stretch>
        </p:blipFill>
        <p:spPr>
          <a:xfrm>
            <a:off x="2687643" y="4172320"/>
            <a:ext cx="8827413" cy="1849288"/>
          </a:xfrm>
          <a:prstGeom prst="rect">
            <a:avLst/>
          </a:prstGeom>
        </p:spPr>
      </p:pic>
      <p:sp>
        <p:nvSpPr>
          <p:cNvPr id="40" name="Rectangle 39">
            <a:extLst>
              <a:ext uri="{FF2B5EF4-FFF2-40B4-BE49-F238E27FC236}">
                <a16:creationId xmlns:a16="http://schemas.microsoft.com/office/drawing/2014/main" id="{FB6240AC-ECC0-428E-9C66-717222B6B899}"/>
              </a:ext>
            </a:extLst>
          </p:cNvPr>
          <p:cNvSpPr/>
          <p:nvPr/>
        </p:nvSpPr>
        <p:spPr>
          <a:xfrm>
            <a:off x="2453977" y="6058099"/>
            <a:ext cx="9422774" cy="615553"/>
          </a:xfrm>
          <a:prstGeom prst="rect">
            <a:avLst/>
          </a:prstGeom>
        </p:spPr>
        <p:txBody>
          <a:bodyPr wrap="square">
            <a:spAutoFit/>
          </a:bodyPr>
          <a:lstStyle/>
          <a:p>
            <a:pPr algn="ctr"/>
            <a:r>
              <a:rPr lang="en-US" sz="1600" dirty="0">
                <a:solidFill>
                  <a:srgbClr val="000000"/>
                </a:solidFill>
                <a:latin typeface="Times New Roman" panose="02020603050405020304" pitchFamily="18" charset="0"/>
              </a:rPr>
              <a:t>Fig.8. De-noising of images of Fig. 7. using the proposed method. Peak signal‐to‐noise ratio (dB) values are indicated for denoised images</a:t>
            </a:r>
            <a:r>
              <a:rPr lang="en-US" dirty="0">
                <a:solidFill>
                  <a:srgbClr val="000000"/>
                </a:solidFill>
                <a:latin typeface="Times New Roman" panose="02020603050405020304" pitchFamily="18" charset="0"/>
              </a:rPr>
              <a:t>. </a:t>
            </a:r>
            <a:endParaRPr lang="en-US" dirty="0"/>
          </a:p>
        </p:txBody>
      </p:sp>
      <p:pic>
        <p:nvPicPr>
          <p:cNvPr id="41" name="Picture 40">
            <a:extLst>
              <a:ext uri="{FF2B5EF4-FFF2-40B4-BE49-F238E27FC236}">
                <a16:creationId xmlns:a16="http://schemas.microsoft.com/office/drawing/2014/main" id="{D7F350FA-9351-4A07-8233-535894DC738E}"/>
              </a:ext>
            </a:extLst>
          </p:cNvPr>
          <p:cNvPicPr>
            <a:picLocks noChangeAspect="1"/>
          </p:cNvPicPr>
          <p:nvPr/>
        </p:nvPicPr>
        <p:blipFill>
          <a:blip r:embed="rId4"/>
          <a:stretch>
            <a:fillRect/>
          </a:stretch>
        </p:blipFill>
        <p:spPr>
          <a:xfrm>
            <a:off x="2694940" y="615081"/>
            <a:ext cx="8801102" cy="3187666"/>
          </a:xfrm>
          <a:prstGeom prst="rect">
            <a:avLst/>
          </a:prstGeom>
        </p:spPr>
      </p:pic>
      <p:sp>
        <p:nvSpPr>
          <p:cNvPr id="42" name="Rectangle 41">
            <a:extLst>
              <a:ext uri="{FF2B5EF4-FFF2-40B4-BE49-F238E27FC236}">
                <a16:creationId xmlns:a16="http://schemas.microsoft.com/office/drawing/2014/main" id="{DA4B21E4-CBFC-42C2-9B44-7D4333A72982}"/>
              </a:ext>
            </a:extLst>
          </p:cNvPr>
          <p:cNvSpPr/>
          <p:nvPr/>
        </p:nvSpPr>
        <p:spPr>
          <a:xfrm>
            <a:off x="2404909" y="271337"/>
            <a:ext cx="2104102" cy="369332"/>
          </a:xfrm>
          <a:prstGeom prst="rect">
            <a:avLst/>
          </a:prstGeom>
        </p:spPr>
        <p:txBody>
          <a:bodyPr wrap="none">
            <a:spAutoFit/>
          </a:bodyPr>
          <a:lstStyle/>
          <a:p>
            <a:r>
              <a:rPr lang="en-US" b="1" dirty="0">
                <a:solidFill>
                  <a:srgbClr val="000000"/>
                </a:solidFill>
                <a:latin typeface="Times New Roman" panose="02020603050405020304" pitchFamily="18" charset="0"/>
              </a:rPr>
              <a:t>Simulation results: </a:t>
            </a:r>
            <a:endParaRPr lang="en-US" b="1" dirty="0"/>
          </a:p>
        </p:txBody>
      </p:sp>
      <p:sp>
        <p:nvSpPr>
          <p:cNvPr id="43" name="Rectangle 42">
            <a:extLst>
              <a:ext uri="{FF2B5EF4-FFF2-40B4-BE49-F238E27FC236}">
                <a16:creationId xmlns:a16="http://schemas.microsoft.com/office/drawing/2014/main" id="{99E33DD9-8DDF-4798-8570-91C180FF2B88}"/>
              </a:ext>
            </a:extLst>
          </p:cNvPr>
          <p:cNvSpPr/>
          <p:nvPr/>
        </p:nvSpPr>
        <p:spPr>
          <a:xfrm>
            <a:off x="2431578" y="3782442"/>
            <a:ext cx="9557693" cy="307777"/>
          </a:xfrm>
          <a:prstGeom prst="rect">
            <a:avLst/>
          </a:prstGeom>
        </p:spPr>
        <p:txBody>
          <a:bodyPr wrap="square">
            <a:spAutoFit/>
          </a:bodyPr>
          <a:lstStyle/>
          <a:p>
            <a:pPr algn="ctr"/>
            <a:r>
              <a:rPr lang="en-US" sz="1400" dirty="0">
                <a:solidFill>
                  <a:srgbClr val="000000"/>
                </a:solidFill>
                <a:latin typeface="Times New Roman" panose="02020603050405020304" pitchFamily="18" charset="0"/>
              </a:rPr>
              <a:t>Fig. 7. Four sample original images and their noisy versions. Peak signal‐to‐noise ratio (dB) values mentioned for noisy images. </a:t>
            </a:r>
            <a:endParaRPr lang="en-US" sz="1400" dirty="0"/>
          </a:p>
        </p:txBody>
      </p:sp>
    </p:spTree>
    <p:extLst>
      <p:ext uri="{BB962C8B-B14F-4D97-AF65-F5344CB8AC3E}">
        <p14:creationId xmlns:p14="http://schemas.microsoft.com/office/powerpoint/2010/main" val="531854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no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8" name="Rectangle 37"/>
          <p:cNvSpPr/>
          <p:nvPr/>
        </p:nvSpPr>
        <p:spPr>
          <a:xfrm>
            <a:off x="2228850" y="399545"/>
            <a:ext cx="4839851" cy="369332"/>
          </a:xfrm>
          <a:prstGeom prst="rect">
            <a:avLst/>
          </a:prstGeom>
        </p:spPr>
        <p:txBody>
          <a:bodyPr wrap="none">
            <a:spAutoFit/>
          </a:bodyPr>
          <a:lstStyle/>
          <a:p>
            <a:pPr marL="285750" indent="-285750">
              <a:buFont typeface="Wingdings" panose="05000000000000000000" pitchFamily="2" charset="2"/>
              <a:buChar char="v"/>
            </a:pPr>
            <a:r>
              <a:rPr lang="en-US" b="1" dirty="0">
                <a:solidFill>
                  <a:srgbClr val="000000"/>
                </a:solidFill>
                <a:latin typeface="Times New Roman" panose="02020603050405020304" pitchFamily="18" charset="0"/>
              </a:rPr>
              <a:t>Comparison with State-of-the Art Methods: </a:t>
            </a:r>
            <a:endParaRPr lang="en-US" dirty="0"/>
          </a:p>
        </p:txBody>
      </p:sp>
      <p:sp>
        <p:nvSpPr>
          <p:cNvPr id="40" name="Rectangle 39"/>
          <p:cNvSpPr/>
          <p:nvPr/>
        </p:nvSpPr>
        <p:spPr>
          <a:xfrm>
            <a:off x="2512063" y="808427"/>
            <a:ext cx="9126698" cy="923330"/>
          </a:xfrm>
          <a:prstGeom prst="rect">
            <a:avLst/>
          </a:prstGeom>
        </p:spPr>
        <p:txBody>
          <a:bodyPr wrap="square">
            <a:spAutoFit/>
          </a:bodyPr>
          <a:lstStyle/>
          <a:p>
            <a:pPr algn="just"/>
            <a:r>
              <a:rPr lang="en-US" dirty="0">
                <a:solidFill>
                  <a:srgbClr val="000000"/>
                </a:solidFill>
                <a:latin typeface="Times New Roman" panose="02020603050405020304" pitchFamily="18" charset="0"/>
              </a:rPr>
              <a:t>There are quite a few studies in the literature about Impulse Noise removal from MR Images. Two hardware architectures, proposed in LCNR and DTBDM are used for removal of the impulse noises. Also, 3 × 3 and 5 × 5 median filters are used for comparison. </a:t>
            </a:r>
            <a:endParaRPr lang="en-US" dirty="0"/>
          </a:p>
        </p:txBody>
      </p:sp>
      <p:pic>
        <p:nvPicPr>
          <p:cNvPr id="41" name="Picture 40"/>
          <p:cNvPicPr>
            <a:picLocks noChangeAspect="1"/>
          </p:cNvPicPr>
          <p:nvPr/>
        </p:nvPicPr>
        <p:blipFill rotWithShape="1">
          <a:blip r:embed="rId3"/>
          <a:srcRect l="11706" t="26251" r="28522" b="6443"/>
          <a:stretch/>
        </p:blipFill>
        <p:spPr>
          <a:xfrm>
            <a:off x="2523971" y="2231255"/>
            <a:ext cx="8897069" cy="2820596"/>
          </a:xfrm>
          <a:prstGeom prst="rect">
            <a:avLst/>
          </a:prstGeom>
        </p:spPr>
      </p:pic>
    </p:spTree>
    <p:extLst>
      <p:ext uri="{BB962C8B-B14F-4D97-AF65-F5344CB8AC3E}">
        <p14:creationId xmlns:p14="http://schemas.microsoft.com/office/powerpoint/2010/main" val="4249728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no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53133"/>
            <a:ext cx="491583" cy="376364"/>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pic>
        <p:nvPicPr>
          <p:cNvPr id="2" name="Picture 1"/>
          <p:cNvPicPr>
            <a:picLocks noChangeAspect="1"/>
          </p:cNvPicPr>
          <p:nvPr/>
        </p:nvPicPr>
        <p:blipFill rotWithShape="1">
          <a:blip r:embed="rId3"/>
          <a:srcRect l="22614" t="24028" r="39091" b="9273"/>
          <a:stretch/>
        </p:blipFill>
        <p:spPr>
          <a:xfrm>
            <a:off x="2523971" y="586236"/>
            <a:ext cx="9095541" cy="4572000"/>
          </a:xfrm>
          <a:prstGeom prst="rect">
            <a:avLst/>
          </a:prstGeom>
        </p:spPr>
      </p:pic>
      <p:sp>
        <p:nvSpPr>
          <p:cNvPr id="4" name="Rectangle 3"/>
          <p:cNvSpPr/>
          <p:nvPr/>
        </p:nvSpPr>
        <p:spPr>
          <a:xfrm>
            <a:off x="2404909" y="5323048"/>
            <a:ext cx="9214603" cy="584775"/>
          </a:xfrm>
          <a:prstGeom prst="rect">
            <a:avLst/>
          </a:prstGeom>
        </p:spPr>
        <p:txBody>
          <a:bodyPr wrap="square">
            <a:spAutoFit/>
          </a:bodyPr>
          <a:lstStyle/>
          <a:p>
            <a:pPr algn="ctr"/>
            <a:r>
              <a:rPr lang="en-US" sz="1600" dirty="0">
                <a:solidFill>
                  <a:srgbClr val="000000"/>
                </a:solidFill>
                <a:latin typeface="Times New Roman" panose="02020603050405020304" pitchFamily="18" charset="0"/>
              </a:rPr>
              <a:t>Fig.8 Visual quality comparison of the proposed method with median filters, LCNR, DTBDM and PSNR (dB) values are also shown. </a:t>
            </a:r>
            <a:endParaRPr lang="en-US" sz="1600" dirty="0"/>
          </a:p>
        </p:txBody>
      </p:sp>
    </p:spTree>
    <p:extLst>
      <p:ext uri="{BB962C8B-B14F-4D97-AF65-F5344CB8AC3E}">
        <p14:creationId xmlns:p14="http://schemas.microsoft.com/office/powerpoint/2010/main" val="2433079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no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610515"/>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9" name="TextBox 38">
            <a:extLst>
              <a:ext uri="{FF2B5EF4-FFF2-40B4-BE49-F238E27FC236}">
                <a16:creationId xmlns:a16="http://schemas.microsoft.com/office/drawing/2014/main" id="{4BE532ED-FC35-4F59-BE78-46C34A470737}"/>
              </a:ext>
            </a:extLst>
          </p:cNvPr>
          <p:cNvSpPr txBox="1"/>
          <p:nvPr/>
        </p:nvSpPr>
        <p:spPr>
          <a:xfrm>
            <a:off x="4366953" y="6147967"/>
            <a:ext cx="5276548" cy="380938"/>
          </a:xfrm>
          <a:prstGeom prst="rect">
            <a:avLst/>
          </a:prstGeom>
          <a:noFill/>
        </p:spPr>
        <p:txBody>
          <a:bodyPr wrap="square">
            <a:spAutoFit/>
          </a:bodyPr>
          <a:lstStyle/>
          <a:p>
            <a:pPr marL="0" marR="0" algn="ctr">
              <a:lnSpc>
                <a:spcPct val="150000"/>
              </a:lnSpc>
              <a:spcBef>
                <a:spcPts val="0"/>
              </a:spcBef>
              <a:spcAft>
                <a:spcPts val="800"/>
              </a:spcAft>
            </a:pPr>
            <a:r>
              <a:rPr lang="en-US" sz="1400" dirty="0">
                <a:effectLst/>
                <a:latin typeface="Times New Roman" panose="02020603050405020304" pitchFamily="18" charset="0"/>
                <a:ea typeface="Times New Roman" panose="02020603050405020304" pitchFamily="18" charset="0"/>
              </a:rPr>
              <a:t>Fig. 5.7 GUI before and after execution, for noise density ND = 20%</a:t>
            </a:r>
            <a:endParaRPr lang="en-US" sz="1400" dirty="0">
              <a:effectLst/>
              <a:latin typeface="Calibri" panose="020F0502020204030204" pitchFamily="34" charset="0"/>
              <a:ea typeface="Calibri" panose="020F0502020204030204" pitchFamily="34" charset="0"/>
            </a:endParaRPr>
          </a:p>
        </p:txBody>
      </p:sp>
      <p:sp>
        <p:nvSpPr>
          <p:cNvPr id="40" name="TextBox 39">
            <a:extLst>
              <a:ext uri="{FF2B5EF4-FFF2-40B4-BE49-F238E27FC236}">
                <a16:creationId xmlns:a16="http://schemas.microsoft.com/office/drawing/2014/main" id="{E628CA35-B6BF-4A6B-8D0B-D6B084F0BA7C}"/>
              </a:ext>
            </a:extLst>
          </p:cNvPr>
          <p:cNvSpPr txBox="1"/>
          <p:nvPr/>
        </p:nvSpPr>
        <p:spPr>
          <a:xfrm>
            <a:off x="2326888" y="178438"/>
            <a:ext cx="2257426" cy="463397"/>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rPr>
              <a:t>GUI Simulation</a:t>
            </a:r>
            <a:endParaRPr lang="en-US" b="1"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682E1615-EC68-47F4-9F62-8451FA1F8CCC}"/>
              </a:ext>
            </a:extLst>
          </p:cNvPr>
          <p:cNvPicPr>
            <a:picLocks noChangeAspect="1"/>
          </p:cNvPicPr>
          <p:nvPr/>
        </p:nvPicPr>
        <p:blipFill rotWithShape="1">
          <a:blip r:embed="rId3"/>
          <a:srcRect l="11115" t="4157" b="7323"/>
          <a:stretch/>
        </p:blipFill>
        <p:spPr>
          <a:xfrm>
            <a:off x="4320903" y="656614"/>
            <a:ext cx="5276549" cy="2429075"/>
          </a:xfrm>
          <a:prstGeom prst="rect">
            <a:avLst/>
          </a:prstGeom>
        </p:spPr>
      </p:pic>
      <p:pic>
        <p:nvPicPr>
          <p:cNvPr id="6" name="Picture 5">
            <a:extLst>
              <a:ext uri="{FF2B5EF4-FFF2-40B4-BE49-F238E27FC236}">
                <a16:creationId xmlns:a16="http://schemas.microsoft.com/office/drawing/2014/main" id="{F3C5DAD9-4A99-40CC-835D-603BA253F22F}"/>
              </a:ext>
            </a:extLst>
          </p:cNvPr>
          <p:cNvPicPr>
            <a:picLocks noChangeAspect="1"/>
          </p:cNvPicPr>
          <p:nvPr/>
        </p:nvPicPr>
        <p:blipFill rotWithShape="1">
          <a:blip r:embed="rId4"/>
          <a:srcRect l="14523" t="7730" r="23332" b="9629"/>
          <a:stretch/>
        </p:blipFill>
        <p:spPr>
          <a:xfrm>
            <a:off x="4300131" y="3101570"/>
            <a:ext cx="5276548" cy="3066049"/>
          </a:xfrm>
          <a:prstGeom prst="rect">
            <a:avLst/>
          </a:prstGeom>
        </p:spPr>
      </p:pic>
    </p:spTree>
    <p:extLst>
      <p:ext uri="{BB962C8B-B14F-4D97-AF65-F5344CB8AC3E}">
        <p14:creationId xmlns:p14="http://schemas.microsoft.com/office/powerpoint/2010/main" val="3166650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475231" y="1175359"/>
            <a:ext cx="9106209"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proposed filtering method allows edge detection algorithms to become immune and resilient to noise.</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enhances image segmentation, object recognition, feature extraction and pattern classification.</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helps in deriving structural and functional measurements in medical imaging specially MRI images.</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implementation of this project can be used as a part of the medical image capturing instruments for enhancement and segmentation of MR images before during surgical operation in radiography and radiosurgery.</a:t>
            </a: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7" name="Rectangle 36">
            <a:extLst>
              <a:ext uri="{FF2B5EF4-FFF2-40B4-BE49-F238E27FC236}">
                <a16:creationId xmlns:a16="http://schemas.microsoft.com/office/drawing/2014/main" id="{26EA9055-74ED-4412-836D-3743AE1AAA1C}"/>
              </a:ext>
            </a:extLst>
          </p:cNvPr>
          <p:cNvSpPr/>
          <p:nvPr/>
        </p:nvSpPr>
        <p:spPr>
          <a:xfrm>
            <a:off x="2478731" y="409939"/>
            <a:ext cx="9151449" cy="6000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699212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bg2">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394404" y="1134247"/>
            <a:ext cx="9441842" cy="567847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Yanqiu</a:t>
            </a:r>
            <a:r>
              <a:rPr lang="en-US" sz="1600" dirty="0">
                <a:latin typeface="Times New Roman" panose="02020603050405020304" pitchFamily="18" charset="0"/>
                <a:cs typeface="Times New Roman" panose="02020603050405020304" pitchFamily="18" charset="0"/>
              </a:rPr>
              <a:t> Zeng , </a:t>
            </a:r>
            <a:r>
              <a:rPr lang="en-US" sz="1600" dirty="0" err="1">
                <a:latin typeface="Times New Roman" panose="02020603050405020304" pitchFamily="18" charset="0"/>
                <a:cs typeface="Times New Roman" panose="02020603050405020304" pitchFamily="18" charset="0"/>
              </a:rPr>
              <a:t>Baocan</a:t>
            </a:r>
            <a:r>
              <a:rPr lang="en-US" sz="1600" dirty="0">
                <a:latin typeface="Times New Roman" panose="02020603050405020304" pitchFamily="18" charset="0"/>
                <a:cs typeface="Times New Roman" panose="02020603050405020304" pitchFamily="18" charset="0"/>
              </a:rPr>
              <a:t> Zhang, Wei Zhao, </a:t>
            </a:r>
            <a:r>
              <a:rPr lang="en-US" sz="1600" dirty="0" err="1">
                <a:latin typeface="Times New Roman" panose="02020603050405020304" pitchFamily="18" charset="0"/>
                <a:cs typeface="Times New Roman" panose="02020603050405020304" pitchFamily="18" charset="0"/>
              </a:rPr>
              <a:t>Shixiao</a:t>
            </a:r>
            <a:r>
              <a:rPr lang="en-US" sz="1600" dirty="0">
                <a:latin typeface="Times New Roman" panose="02020603050405020304" pitchFamily="18" charset="0"/>
                <a:cs typeface="Times New Roman" panose="02020603050405020304" pitchFamily="18" charset="0"/>
              </a:rPr>
              <a:t> Xiao, </a:t>
            </a:r>
            <a:r>
              <a:rPr lang="en-US" sz="1600" dirty="0" err="1">
                <a:latin typeface="Times New Roman" panose="02020603050405020304" pitchFamily="18" charset="0"/>
                <a:cs typeface="Times New Roman" panose="02020603050405020304" pitchFamily="18" charset="0"/>
              </a:rPr>
              <a:t>Guokai</a:t>
            </a:r>
            <a:r>
              <a:rPr lang="en-US" sz="1600" dirty="0">
                <a:latin typeface="Times New Roman" panose="02020603050405020304" pitchFamily="18" charset="0"/>
                <a:cs typeface="Times New Roman" panose="02020603050405020304" pitchFamily="18" charset="0"/>
              </a:rPr>
              <a:t> Zhang , </a:t>
            </a:r>
            <a:r>
              <a:rPr lang="en-US" sz="1600" dirty="0" err="1">
                <a:latin typeface="Times New Roman" panose="02020603050405020304" pitchFamily="18" charset="0"/>
                <a:cs typeface="Times New Roman" panose="02020603050405020304" pitchFamily="18" charset="0"/>
              </a:rPr>
              <a:t>Haiping</a:t>
            </a:r>
            <a:r>
              <a:rPr lang="en-US" sz="1600" dirty="0">
                <a:latin typeface="Times New Roman" panose="02020603050405020304" pitchFamily="18" charset="0"/>
                <a:cs typeface="Times New Roman" panose="02020603050405020304" pitchFamily="18" charset="0"/>
              </a:rPr>
              <a:t> Ren , </a:t>
            </a:r>
            <a:r>
              <a:rPr lang="en-US" sz="1600" dirty="0" err="1">
                <a:latin typeface="Times New Roman" panose="02020603050405020304" pitchFamily="18" charset="0"/>
                <a:cs typeface="Times New Roman" panose="02020603050405020304" pitchFamily="18" charset="0"/>
              </a:rPr>
              <a:t>Wenbing</a:t>
            </a:r>
            <a:r>
              <a:rPr lang="en-US" sz="1600" dirty="0">
                <a:latin typeface="Times New Roman" panose="02020603050405020304" pitchFamily="18" charset="0"/>
                <a:cs typeface="Times New Roman" panose="02020603050405020304" pitchFamily="18" charset="0"/>
              </a:rPr>
              <a:t> Zhao, </a:t>
            </a:r>
            <a:r>
              <a:rPr lang="en-US" sz="1600" dirty="0" err="1">
                <a:latin typeface="Times New Roman" panose="02020603050405020304" pitchFamily="18" charset="0"/>
                <a:cs typeface="Times New Roman" panose="02020603050405020304" pitchFamily="18" charset="0"/>
              </a:rPr>
              <a:t>Yonghong</a:t>
            </a:r>
            <a:r>
              <a:rPr lang="en-US" sz="1600" dirty="0">
                <a:latin typeface="Times New Roman" panose="02020603050405020304" pitchFamily="18" charset="0"/>
                <a:cs typeface="Times New Roman" panose="02020603050405020304" pitchFamily="18" charset="0"/>
              </a:rPr>
              <a:t> Peng,  </a:t>
            </a:r>
            <a:r>
              <a:rPr lang="en-US" sz="1600" dirty="0" err="1">
                <a:latin typeface="Times New Roman" panose="02020603050405020304" pitchFamily="18" charset="0"/>
                <a:cs typeface="Times New Roman" panose="02020603050405020304" pitchFamily="18" charset="0"/>
              </a:rPr>
              <a:t>Yutian</a:t>
            </a:r>
            <a:r>
              <a:rPr lang="en-US" sz="1600" dirty="0">
                <a:latin typeface="Times New Roman" panose="02020603050405020304" pitchFamily="18" charset="0"/>
                <a:cs typeface="Times New Roman" panose="02020603050405020304" pitchFamily="18" charset="0"/>
              </a:rPr>
              <a:t> Xiao, </a:t>
            </a:r>
            <a:r>
              <a:rPr lang="en-US" sz="1600" dirty="0" err="1">
                <a:latin typeface="Times New Roman" panose="02020603050405020304" pitchFamily="18" charset="0"/>
                <a:cs typeface="Times New Roman" panose="02020603050405020304" pitchFamily="18" charset="0"/>
              </a:rPr>
              <a:t>Yiwen</a:t>
            </a:r>
            <a:r>
              <a:rPr lang="en-US" sz="1600" dirty="0">
                <a:latin typeface="Times New Roman" panose="02020603050405020304" pitchFamily="18" charset="0"/>
                <a:cs typeface="Times New Roman" panose="02020603050405020304" pitchFamily="18" charset="0"/>
              </a:rPr>
              <a:t> Lu, </a:t>
            </a:r>
            <a:r>
              <a:rPr lang="en-US" sz="1600" dirty="0" err="1">
                <a:latin typeface="Times New Roman" panose="02020603050405020304" pitchFamily="18" charset="0"/>
                <a:cs typeface="Times New Roman" panose="02020603050405020304" pitchFamily="18" charset="0"/>
              </a:rPr>
              <a:t>Yongshuo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Zong</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Yimin</a:t>
            </a:r>
            <a:r>
              <a:rPr lang="en-US" sz="1600" dirty="0">
                <a:latin typeface="Times New Roman" panose="02020603050405020304" pitchFamily="18" charset="0"/>
                <a:cs typeface="Times New Roman" panose="02020603050405020304" pitchFamily="18" charset="0"/>
              </a:rPr>
              <a:t> Ding, Magnetic Resonance Image </a:t>
            </a:r>
            <a:r>
              <a:rPr lang="en-US" sz="1600" dirty="0" err="1">
                <a:latin typeface="Times New Roman" panose="02020603050405020304" pitchFamily="18" charset="0"/>
                <a:cs typeface="Times New Roman" panose="02020603050405020304" pitchFamily="18" charset="0"/>
              </a:rPr>
              <a:t>Denoising</a:t>
            </a:r>
            <a:r>
              <a:rPr lang="en-US" sz="1600" dirty="0">
                <a:latin typeface="Times New Roman" panose="02020603050405020304" pitchFamily="18" charset="0"/>
                <a:cs typeface="Times New Roman" panose="02020603050405020304" pitchFamily="18" charset="0"/>
              </a:rPr>
              <a:t> Algorithm Based on Cartoon, Texture, and Residual Parts, </a:t>
            </a:r>
            <a:r>
              <a:rPr lang="en-US" sz="1600" dirty="0" err="1">
                <a:latin typeface="Times New Roman" panose="02020603050405020304" pitchFamily="18" charset="0"/>
                <a:cs typeface="Times New Roman" panose="02020603050405020304" pitchFamily="18" charset="0"/>
              </a:rPr>
              <a:t>Hindawi</a:t>
            </a:r>
            <a:r>
              <a:rPr lang="en-US" sz="1600" dirty="0">
                <a:latin typeface="Times New Roman" panose="02020603050405020304" pitchFamily="18" charset="0"/>
                <a:cs typeface="Times New Roman" panose="02020603050405020304" pitchFamily="18" charset="0"/>
              </a:rPr>
              <a:t> Computational and Mathematical Methods in Medicine Volume 2020, Article ID 1405647.</a:t>
            </a:r>
          </a:p>
          <a:p>
            <a:pPr algn="just">
              <a:lnSpc>
                <a:spcPct val="150000"/>
              </a:lnSpc>
            </a:pPr>
            <a:r>
              <a:rPr lang="en-US" sz="1600" dirty="0">
                <a:latin typeface="Times New Roman" panose="02020603050405020304" pitchFamily="18" charset="0"/>
                <a:cs typeface="Times New Roman" panose="02020603050405020304" pitchFamily="18" charset="0"/>
              </a:rPr>
              <a:t>[2]. Alisha P B, </a:t>
            </a:r>
            <a:r>
              <a:rPr lang="en-US" sz="1600" dirty="0" err="1">
                <a:latin typeface="Times New Roman" panose="02020603050405020304" pitchFamily="18" charset="0"/>
                <a:cs typeface="Times New Roman" panose="02020603050405020304" pitchFamily="18" charset="0"/>
              </a:rPr>
              <a:t>Gnana</a:t>
            </a:r>
            <a:r>
              <a:rPr lang="en-US" sz="1600" dirty="0">
                <a:latin typeface="Times New Roman" panose="02020603050405020304" pitchFamily="18" charset="0"/>
                <a:cs typeface="Times New Roman" panose="02020603050405020304" pitchFamily="18" charset="0"/>
              </a:rPr>
              <a:t> Sheela K, Image </a:t>
            </a:r>
            <a:r>
              <a:rPr lang="en-US" sz="1600" dirty="0" err="1">
                <a:latin typeface="Times New Roman" panose="02020603050405020304" pitchFamily="18" charset="0"/>
                <a:cs typeface="Times New Roman" panose="02020603050405020304" pitchFamily="18" charset="0"/>
              </a:rPr>
              <a:t>Denoising</a:t>
            </a:r>
            <a:r>
              <a:rPr lang="en-US" sz="1600" dirty="0">
                <a:latin typeface="Times New Roman" panose="02020603050405020304" pitchFamily="18" charset="0"/>
                <a:cs typeface="Times New Roman" panose="02020603050405020304" pitchFamily="18" charset="0"/>
              </a:rPr>
              <a:t> Techniques-An Overview, IOSR Journal of Electronics and Communication Engineering (IOSR-JECE),  e-ISSN: 2278-2834,p- ISSN: 2278-8735.Volume 11, Issue 1, Feb .2016.</a:t>
            </a:r>
          </a:p>
          <a:p>
            <a:pPr algn="just">
              <a:lnSpc>
                <a:spcPct val="150000"/>
              </a:lnSpc>
            </a:pPr>
            <a:r>
              <a:rPr lang="en-US" sz="1600" dirty="0">
                <a:latin typeface="Times New Roman" panose="02020603050405020304" pitchFamily="18" charset="0"/>
                <a:cs typeface="Times New Roman" panose="02020603050405020304" pitchFamily="18" charset="0"/>
              </a:rPr>
              <a:t>[3]. </a:t>
            </a:r>
            <a:r>
              <a:rPr lang="en-US" sz="1600" dirty="0" err="1">
                <a:latin typeface="Times New Roman" panose="02020603050405020304" pitchFamily="18" charset="0"/>
                <a:cs typeface="Times New Roman" panose="02020603050405020304" pitchFamily="18" charset="0"/>
              </a:rPr>
              <a:t>Zohreh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HosseinKhani</a:t>
            </a:r>
            <a:r>
              <a:rPr lang="en-US" sz="1600" dirty="0">
                <a:latin typeface="Times New Roman" panose="02020603050405020304" pitchFamily="18" charset="0"/>
                <a:cs typeface="Times New Roman" panose="02020603050405020304" pitchFamily="18" charset="0"/>
              </a:rPr>
              <a:t>, Mohsen </a:t>
            </a:r>
            <a:r>
              <a:rPr lang="en-US" sz="1600" dirty="0" err="1">
                <a:latin typeface="Times New Roman" panose="02020603050405020304" pitchFamily="18" charset="0"/>
                <a:cs typeface="Times New Roman" panose="02020603050405020304" pitchFamily="18" charset="0"/>
              </a:rPr>
              <a:t>Hajabdollahi</a:t>
            </a:r>
            <a:r>
              <a:rPr lang="en-US" sz="1600" dirty="0">
                <a:latin typeface="Times New Roman" panose="02020603050405020304" pitchFamily="18" charset="0"/>
                <a:cs typeface="Times New Roman" panose="02020603050405020304" pitchFamily="18" charset="0"/>
              </a:rPr>
              <a:t>, Nader </a:t>
            </a:r>
            <a:r>
              <a:rPr lang="en-US" sz="1600" dirty="0" err="1">
                <a:latin typeface="Times New Roman" panose="02020603050405020304" pitchFamily="18" charset="0"/>
                <a:cs typeface="Times New Roman" panose="02020603050405020304" pitchFamily="18" charset="0"/>
              </a:rPr>
              <a:t>Karimi</a:t>
            </a:r>
            <a:r>
              <a:rPr lang="en-US" sz="1600" dirty="0">
                <a:latin typeface="Times New Roman" panose="02020603050405020304" pitchFamily="18" charset="0"/>
                <a:cs typeface="Times New Roman" panose="02020603050405020304" pitchFamily="18" charset="0"/>
              </a:rPr>
              <a:t>, S.M. Reza </a:t>
            </a:r>
            <a:r>
              <a:rPr lang="en-US" sz="1600" dirty="0" err="1">
                <a:latin typeface="Times New Roman" panose="02020603050405020304" pitchFamily="18" charset="0"/>
                <a:cs typeface="Times New Roman" panose="02020603050405020304" pitchFamily="18" charset="0"/>
              </a:rPr>
              <a:t>Soroushmehr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Shahram</a:t>
            </a:r>
            <a:r>
              <a:rPr lang="en-US" sz="1600" dirty="0">
                <a:latin typeface="Times New Roman" panose="02020603050405020304" pitchFamily="18" charset="0"/>
                <a:cs typeface="Times New Roman" panose="02020603050405020304" pitchFamily="18" charset="0"/>
              </a:rPr>
              <a:t> Shirani, </a:t>
            </a:r>
            <a:r>
              <a:rPr lang="en-US" sz="1600" dirty="0" err="1">
                <a:latin typeface="Times New Roman" panose="02020603050405020304" pitchFamily="18" charset="0"/>
                <a:cs typeface="Times New Roman" panose="02020603050405020304" pitchFamily="18" charset="0"/>
              </a:rPr>
              <a:t>Shadrokh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Samavi</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Kayvan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Najarian</a:t>
            </a:r>
            <a:r>
              <a:rPr lang="en-US" sz="1600" dirty="0">
                <a:latin typeface="Times New Roman" panose="02020603050405020304" pitchFamily="18" charset="0"/>
                <a:cs typeface="Times New Roman" panose="02020603050405020304" pitchFamily="18" charset="0"/>
              </a:rPr>
              <a:t>, Real-Time Impulse Noise Removal from MR Images for Radiosurgery Applications, International Journal of Circuit Theory and Applications, January 2019.</a:t>
            </a:r>
          </a:p>
          <a:p>
            <a:pPr algn="just">
              <a:lnSpc>
                <a:spcPct val="150000"/>
              </a:lnSpc>
            </a:pPr>
            <a:r>
              <a:rPr lang="en-US" sz="1600" dirty="0">
                <a:latin typeface="Times New Roman" panose="02020603050405020304" pitchFamily="18" charset="0"/>
                <a:cs typeface="Times New Roman" panose="02020603050405020304" pitchFamily="18" charset="0"/>
              </a:rPr>
              <a:t>[4]. </a:t>
            </a:r>
            <a:r>
              <a:rPr lang="en-US" sz="1600" dirty="0" err="1">
                <a:latin typeface="Times New Roman" panose="02020603050405020304" pitchFamily="18" charset="0"/>
                <a:cs typeface="Times New Roman" panose="02020603050405020304" pitchFamily="18" charset="0"/>
              </a:rPr>
              <a:t>R.Sai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Vidhya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P.Ashritha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M.Ajay</a:t>
            </a:r>
            <a:r>
              <a:rPr lang="en-US" sz="1600" dirty="0">
                <a:latin typeface="Times New Roman" panose="02020603050405020304" pitchFamily="18" charset="0"/>
                <a:cs typeface="Times New Roman" panose="02020603050405020304" pitchFamily="18" charset="0"/>
              </a:rPr>
              <a:t> Kumar, </a:t>
            </a:r>
            <a:r>
              <a:rPr lang="en-US" sz="1600" dirty="0" err="1">
                <a:latin typeface="Times New Roman" panose="02020603050405020304" pitchFamily="18" charset="0"/>
                <a:cs typeface="Times New Roman" panose="02020603050405020304" pitchFamily="18" charset="0"/>
              </a:rPr>
              <a:t>Rajesha.N</a:t>
            </a:r>
            <a:r>
              <a:rPr lang="en-US" sz="1600" dirty="0">
                <a:latin typeface="Times New Roman" panose="02020603050405020304" pitchFamily="18" charset="0"/>
                <a:cs typeface="Times New Roman" panose="02020603050405020304" pitchFamily="18" charset="0"/>
              </a:rPr>
              <a:t>, Image Noise Declining Approaches by Adopting Effective Filters, 2019 IEEE. </a:t>
            </a:r>
          </a:p>
          <a:p>
            <a:pPr algn="just">
              <a:lnSpc>
                <a:spcPct val="150000"/>
              </a:lnSpc>
            </a:pPr>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B..Deepa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Dr.M.G.Sumithra</a:t>
            </a:r>
            <a:r>
              <a:rPr lang="en-US" sz="1600" dirty="0">
                <a:latin typeface="Times New Roman" panose="02020603050405020304" pitchFamily="18" charset="0"/>
                <a:cs typeface="Times New Roman" panose="02020603050405020304" pitchFamily="18" charset="0"/>
              </a:rPr>
              <a:t>, Comparative Analysis of Noise Removal Techniques in  MRI Brain Images, 2015 IEEE International Conference on Computational Intelligence and Computing Research.</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7" name="Rectangle 36">
            <a:extLst>
              <a:ext uri="{FF2B5EF4-FFF2-40B4-BE49-F238E27FC236}">
                <a16:creationId xmlns:a16="http://schemas.microsoft.com/office/drawing/2014/main" id="{26EA9055-74ED-4412-836D-3743AE1AAA1C}"/>
              </a:ext>
            </a:extLst>
          </p:cNvPr>
          <p:cNvSpPr/>
          <p:nvPr/>
        </p:nvSpPr>
        <p:spPr>
          <a:xfrm>
            <a:off x="2397071" y="409939"/>
            <a:ext cx="9352171" cy="6000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Times New Roman" panose="02020603050405020304" pitchFamily="18" charset="0"/>
                <a:cs typeface="Times New Roman" panose="02020603050405020304" pitchFamily="18" charset="0"/>
              </a:rPr>
              <a:t>REFFERENCES </a:t>
            </a:r>
          </a:p>
        </p:txBody>
      </p:sp>
    </p:spTree>
    <p:extLst>
      <p:ext uri="{BB962C8B-B14F-4D97-AF65-F5344CB8AC3E}">
        <p14:creationId xmlns:p14="http://schemas.microsoft.com/office/powerpoint/2010/main" val="231758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454130" y="886236"/>
            <a:ext cx="9086996" cy="550920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Medical images are affected by different types of noise such as Gaussian, Impulse, Speckle and Poisson noises. </a:t>
            </a: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Noises</a:t>
            </a:r>
            <a:r>
              <a:rPr lang="en-US" dirty="0">
                <a:latin typeface="Times New Roman" panose="02020603050405020304" pitchFamily="18" charset="0"/>
                <a:cs typeface="Times New Roman" panose="02020603050405020304" pitchFamily="18" charset="0"/>
              </a:rPr>
              <a:t> can be produced from different types of medical image instruments such as MR, CT, X-ray, ultrasound, etc. </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Therefore, Image De-noising techniques are necessary to prevent this type of corruption from digital images especially medical images.</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important property of a good image de-noising model is that it should completely remove noise as far as possible as well as preserve edges.</a:t>
            </a: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endParaRPr lang="en-US" dirty="0"/>
          </a:p>
          <a:p>
            <a:pPr marL="285750" lvl="0" indent="-285750">
              <a:lnSpc>
                <a:spcPct val="150000"/>
              </a:lnSpc>
              <a:buClr>
                <a:schemeClr val="dk1"/>
              </a:buClr>
              <a:buSzPts val="1100"/>
              <a:buFont typeface="Wingdings" panose="05000000000000000000" pitchFamily="2" charset="2"/>
              <a:buChar char="q"/>
            </a:pPr>
            <a:endParaRPr lang="en-US" dirty="0">
              <a:solidFill>
                <a:schemeClr val="dk1"/>
              </a:solidFill>
              <a:ea typeface="Times New Roman"/>
              <a:cs typeface="Times New Roman"/>
              <a:sym typeface="Times New Roman"/>
            </a:endParaRPr>
          </a:p>
          <a:p>
            <a:pPr marL="457200" lvl="0" indent="-457200">
              <a:buFont typeface="Wingdings" panose="05000000000000000000" pitchFamily="2" charset="2"/>
              <a:buChar char="q"/>
            </a:pPr>
            <a:endParaRPr lang="en-US" sz="2800" dirty="0">
              <a:latin typeface="Times New Roman"/>
              <a:ea typeface="Times New Roman"/>
              <a:cs typeface="Times New Roman"/>
              <a:sym typeface="Times New Roman"/>
            </a:endParaRP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Tree>
    <p:extLst>
      <p:ext uri="{BB962C8B-B14F-4D97-AF65-F5344CB8AC3E}">
        <p14:creationId xmlns:p14="http://schemas.microsoft.com/office/powerpoint/2010/main" val="3727719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672861" y="1277907"/>
            <a:ext cx="8957319" cy="669937"/>
          </a:xfrm>
          <a:prstGeom prst="rect">
            <a:avLst/>
          </a:prstGeom>
          <a:noFill/>
        </p:spPr>
        <p:txBody>
          <a:bodyPr wrap="square" rtlCol="0">
            <a:spAutoFit/>
          </a:bodyPr>
          <a:lstStyle/>
          <a:p>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4" name="Rectangle 3"/>
          <p:cNvSpPr/>
          <p:nvPr/>
        </p:nvSpPr>
        <p:spPr>
          <a:xfrm>
            <a:off x="2397070" y="310907"/>
            <a:ext cx="9409167" cy="5909310"/>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Shilpi</a:t>
            </a:r>
            <a:r>
              <a:rPr lang="en-US" dirty="0">
                <a:latin typeface="Times New Roman" panose="02020603050405020304" pitchFamily="18" charset="0"/>
                <a:cs typeface="Times New Roman" panose="02020603050405020304" pitchFamily="18" charset="0"/>
              </a:rPr>
              <a:t> Gupta, Ramesh Kumar </a:t>
            </a:r>
            <a:r>
              <a:rPr lang="en-US" dirty="0" err="1">
                <a:latin typeface="Times New Roman" panose="02020603050405020304" pitchFamily="18" charset="0"/>
                <a:cs typeface="Times New Roman" panose="02020603050405020304" pitchFamily="18" charset="0"/>
              </a:rPr>
              <a:t>Sunkaria</a:t>
            </a:r>
            <a:r>
              <a:rPr lang="en-US" dirty="0">
                <a:latin typeface="Times New Roman" panose="02020603050405020304" pitchFamily="18" charset="0"/>
                <a:cs typeface="Times New Roman" panose="02020603050405020304" pitchFamily="18" charset="0"/>
              </a:rPr>
              <a:t>, Real-Time Salt and Pepper Noise Removal from Medical Images Using A Modified Weighted Average Filtering, 2017 Fourth International Conference on Image Information Processing (ICIIP)</a:t>
            </a:r>
          </a:p>
          <a:p>
            <a:pPr>
              <a:lnSpc>
                <a:spcPct val="150000"/>
              </a:lnSpc>
            </a:pPr>
            <a:r>
              <a:rPr lang="en-US" dirty="0">
                <a:latin typeface="Times New Roman" panose="02020603050405020304" pitchFamily="18" charset="0"/>
                <a:ea typeface="Arial" panose="020B0604020202020204" pitchFamily="34" charset="0"/>
                <a:cs typeface="Times New Roman" panose="02020603050405020304" pitchFamily="18" charset="0"/>
              </a:rPr>
              <a:t>[7].</a:t>
            </a:r>
            <a:r>
              <a:rPr lang="en-US" dirty="0" err="1">
                <a:latin typeface="Times New Roman" panose="02020603050405020304" pitchFamily="18" charset="0"/>
                <a:ea typeface="Arial" panose="020B0604020202020204" pitchFamily="34" charset="0"/>
                <a:cs typeface="Times New Roman" panose="02020603050405020304" pitchFamily="18" charset="0"/>
              </a:rPr>
              <a:t>Hanafy</a:t>
            </a:r>
            <a:r>
              <a:rPr lang="en-US" dirty="0">
                <a:latin typeface="Times New Roman" panose="02020603050405020304" pitchFamily="18" charset="0"/>
                <a:ea typeface="Arial" panose="020B0604020202020204" pitchFamily="34" charset="0"/>
                <a:cs typeface="Times New Roman" panose="02020603050405020304" pitchFamily="18" charset="0"/>
              </a:rPr>
              <a:t> M. Ali (March 14th 2018). MRI Medical Image </a:t>
            </a:r>
            <a:r>
              <a:rPr lang="en-US" dirty="0" err="1">
                <a:latin typeface="Times New Roman" panose="02020603050405020304" pitchFamily="18" charset="0"/>
                <a:ea typeface="Arial" panose="020B0604020202020204" pitchFamily="34" charset="0"/>
                <a:cs typeface="Times New Roman" panose="02020603050405020304" pitchFamily="18" charset="0"/>
              </a:rPr>
              <a:t>Denoising</a:t>
            </a:r>
            <a:r>
              <a:rPr lang="en-US" dirty="0">
                <a:latin typeface="Times New Roman" panose="02020603050405020304" pitchFamily="18" charset="0"/>
                <a:ea typeface="Arial" panose="020B0604020202020204" pitchFamily="34" charset="0"/>
                <a:cs typeface="Times New Roman" panose="02020603050405020304" pitchFamily="18" charset="0"/>
              </a:rPr>
              <a:t> by Fundamental Filters, High-Resolution Neuroimaging - Basic Physical Principles and Clinical Applications, Ahmet </a:t>
            </a:r>
            <a:r>
              <a:rPr lang="en-US" dirty="0" err="1">
                <a:latin typeface="Times New Roman" panose="02020603050405020304" pitchFamily="18" charset="0"/>
                <a:ea typeface="Arial" panose="020B0604020202020204" pitchFamily="34" charset="0"/>
                <a:cs typeface="Times New Roman" panose="02020603050405020304" pitchFamily="18" charset="0"/>
              </a:rPr>
              <a:t>Mesrur</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Halefoğlu</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IntechOpen</a:t>
            </a:r>
            <a:r>
              <a:rPr lang="en-US" dirty="0">
                <a:latin typeface="Times New Roman" panose="02020603050405020304" pitchFamily="18" charset="0"/>
                <a:ea typeface="Arial" panose="020B0604020202020204" pitchFamily="34" charset="0"/>
                <a:cs typeface="Times New Roman" panose="02020603050405020304" pitchFamily="18" charset="0"/>
              </a:rPr>
              <a:t>, DOI: 10.5772/intechopen.72427. </a:t>
            </a:r>
          </a:p>
          <a:p>
            <a:pPr>
              <a:lnSpc>
                <a:spcPct val="150000"/>
              </a:lnSpc>
            </a:pPr>
            <a:r>
              <a:rPr lang="en-US" dirty="0">
                <a:latin typeface="Times New Roman" panose="02020603050405020304" pitchFamily="18" charset="0"/>
                <a:ea typeface="Arial" panose="020B0604020202020204" pitchFamily="34" charset="0"/>
                <a:cs typeface="Times New Roman" panose="02020603050405020304" pitchFamily="18" charset="0"/>
              </a:rPr>
              <a:t>[8]. </a:t>
            </a:r>
            <a:r>
              <a:rPr lang="en-US" dirty="0" err="1">
                <a:latin typeface="Times New Roman" panose="02020603050405020304" pitchFamily="18" charset="0"/>
                <a:ea typeface="Arial" panose="020B0604020202020204" pitchFamily="34" charset="0"/>
                <a:cs typeface="Times New Roman" panose="02020603050405020304" pitchFamily="18" charset="0"/>
              </a:rPr>
              <a:t>Setu</a:t>
            </a:r>
            <a:r>
              <a:rPr lang="en-US" dirty="0">
                <a:latin typeface="Times New Roman" panose="02020603050405020304" pitchFamily="18" charset="0"/>
                <a:ea typeface="Arial" panose="020B0604020202020204" pitchFamily="34" charset="0"/>
                <a:cs typeface="Times New Roman" panose="02020603050405020304" pitchFamily="18" charset="0"/>
              </a:rPr>
              <a:t> Garg, </a:t>
            </a:r>
            <a:r>
              <a:rPr lang="en-US" dirty="0" err="1">
                <a:latin typeface="Times New Roman" panose="02020603050405020304" pitchFamily="18" charset="0"/>
                <a:ea typeface="Arial" panose="020B0604020202020204" pitchFamily="34" charset="0"/>
                <a:cs typeface="Times New Roman" panose="02020603050405020304" pitchFamily="18" charset="0"/>
              </a:rPr>
              <a:t>Ritu</a:t>
            </a:r>
            <a:r>
              <a:rPr lang="en-US" dirty="0">
                <a:latin typeface="Times New Roman" panose="02020603050405020304" pitchFamily="18" charset="0"/>
                <a:ea typeface="Arial" panose="020B0604020202020204" pitchFamily="34" charset="0"/>
                <a:cs typeface="Times New Roman" panose="02020603050405020304" pitchFamily="18" charset="0"/>
              </a:rPr>
              <a:t> Vijay, </a:t>
            </a:r>
            <a:r>
              <a:rPr lang="en-US" dirty="0" err="1">
                <a:latin typeface="Times New Roman" panose="02020603050405020304" pitchFamily="18" charset="0"/>
                <a:ea typeface="Arial" panose="020B0604020202020204" pitchFamily="34" charset="0"/>
                <a:cs typeface="Times New Roman" panose="02020603050405020304" pitchFamily="18" charset="0"/>
              </a:rPr>
              <a:t>Shabana</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Urooj</a:t>
            </a:r>
            <a:r>
              <a:rPr lang="en-US" dirty="0">
                <a:latin typeface="Times New Roman" panose="02020603050405020304" pitchFamily="18" charset="0"/>
                <a:ea typeface="Arial" panose="020B0604020202020204" pitchFamily="34" charset="0"/>
                <a:cs typeface="Times New Roman" panose="02020603050405020304" pitchFamily="18" charset="0"/>
              </a:rPr>
              <a:t>, Statistical Approach to Compare Image </a:t>
            </a:r>
            <a:r>
              <a:rPr lang="en-US" dirty="0" err="1">
                <a:latin typeface="Times New Roman" panose="02020603050405020304" pitchFamily="18" charset="0"/>
                <a:ea typeface="Arial" panose="020B0604020202020204" pitchFamily="34" charset="0"/>
                <a:cs typeface="Times New Roman" panose="02020603050405020304" pitchFamily="18" charset="0"/>
              </a:rPr>
              <a:t>Denoising</a:t>
            </a:r>
            <a:r>
              <a:rPr lang="en-US" dirty="0">
                <a:latin typeface="Times New Roman" panose="02020603050405020304" pitchFamily="18" charset="0"/>
                <a:ea typeface="Arial" panose="020B0604020202020204" pitchFamily="34" charset="0"/>
                <a:cs typeface="Times New Roman" panose="02020603050405020304" pitchFamily="18" charset="0"/>
              </a:rPr>
              <a:t> Techniques in Medical Images and MR Images, 2019, </a:t>
            </a:r>
            <a:r>
              <a:rPr lang="en-US" dirty="0">
                <a:latin typeface="Times New Roman" panose="02020603050405020304" pitchFamily="18" charset="0"/>
                <a:cs typeface="Times New Roman" panose="02020603050405020304" pitchFamily="18" charset="0"/>
              </a:rPr>
              <a:t>International Conference on Pervasive Computing Advances and Applications, 2019.</a:t>
            </a:r>
            <a:endParaRPr lang="en-US"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[9]. D. Chowdhury, S. Panda and S. Dutta, "Eradication of Salt and Pepper Noise from a Tumorous MRI image using SNPRB Filter," 2019 International Conference on </a:t>
            </a:r>
            <a:r>
              <a:rPr lang="en-US" dirty="0" err="1">
                <a:latin typeface="Times New Roman" panose="02020603050405020304" pitchFamily="18" charset="0"/>
                <a:cs typeface="Times New Roman" panose="02020603050405020304" pitchFamily="18" charset="0"/>
              </a:rPr>
              <a:t>Opto</a:t>
            </a:r>
            <a:r>
              <a:rPr lang="en-US" dirty="0">
                <a:latin typeface="Times New Roman" panose="02020603050405020304" pitchFamily="18" charset="0"/>
                <a:cs typeface="Times New Roman" panose="02020603050405020304" pitchFamily="18" charset="0"/>
              </a:rPr>
              <a:t>-Electronics and Applied Optics (</a:t>
            </a:r>
            <a:r>
              <a:rPr lang="en-US" dirty="0" err="1">
                <a:latin typeface="Times New Roman" panose="02020603050405020304" pitchFamily="18" charset="0"/>
                <a:cs typeface="Times New Roman" panose="02020603050405020304" pitchFamily="18" charset="0"/>
              </a:rPr>
              <a:t>Optronix</a:t>
            </a:r>
            <a:r>
              <a:rPr lang="en-US" dirty="0">
                <a:latin typeface="Times New Roman" panose="02020603050405020304" pitchFamily="18" charset="0"/>
                <a:cs typeface="Times New Roman" panose="02020603050405020304" pitchFamily="18" charset="0"/>
              </a:rPr>
              <a:t>), Kolkata, India, 2019, pp. 1-6.</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89123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464239" y="1731254"/>
            <a:ext cx="8957319" cy="3046988"/>
          </a:xfrm>
          <a:prstGeom prst="rect">
            <a:avLst/>
          </a:prstGeom>
          <a:noFill/>
        </p:spPr>
        <p:txBody>
          <a:bodyPr wrap="square" rtlCol="0">
            <a:spAutoFit/>
          </a:bodyPr>
          <a:lstStyle/>
          <a:p>
            <a:pPr algn="ctr"/>
            <a:r>
              <a:rPr lang="en-US" sz="9600" dirty="0">
                <a:solidFill>
                  <a:schemeClr val="accent6">
                    <a:lumMod val="75000"/>
                  </a:schemeClr>
                </a:solidFill>
                <a:latin typeface="Algerian" panose="04020705040A02060702" pitchFamily="82" charset="0"/>
              </a:rPr>
              <a:t>THANK </a:t>
            </a:r>
          </a:p>
          <a:p>
            <a:pPr algn="ctr"/>
            <a:r>
              <a:rPr lang="en-US" sz="9600" dirty="0">
                <a:solidFill>
                  <a:schemeClr val="accent6">
                    <a:lumMod val="75000"/>
                  </a:schemeClr>
                </a:solidFill>
                <a:latin typeface="Algerian" panose="04020705040A02060702" pitchFamily="82" charset="0"/>
              </a:rPr>
              <a:t>YOU</a:t>
            </a: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Tree>
    <p:extLst>
      <p:ext uri="{BB962C8B-B14F-4D97-AF65-F5344CB8AC3E}">
        <p14:creationId xmlns:p14="http://schemas.microsoft.com/office/powerpoint/2010/main" val="30127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475231" y="864824"/>
            <a:ext cx="8957319" cy="4382225"/>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u="sng" dirty="0">
                <a:latin typeface="Times New Roman" panose="02020603050405020304" pitchFamily="18" charset="0"/>
                <a:cs typeface="Times New Roman" panose="02020603050405020304" pitchFamily="18" charset="0"/>
              </a:rPr>
              <a:t>IMPULSE NOISE</a:t>
            </a:r>
            <a:r>
              <a:rPr lang="en-US" sz="2400" b="1" dirty="0">
                <a:latin typeface="Times New Roman" panose="02020603050405020304" pitchFamily="18" charset="0"/>
                <a:cs typeface="Times New Roman" panose="02020603050405020304" pitchFamily="18" charset="0"/>
              </a:rPr>
              <a:t> :</a:t>
            </a:r>
            <a:endParaRPr lang="en-US" sz="2400" b="1" u="sng"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is called as data drop noise.</a:t>
            </a:r>
          </a:p>
          <a:p>
            <a:pPr marL="285750" indent="-285750" algn="just">
              <a:lnSpc>
                <a:spcPct val="150000"/>
              </a:lnSpc>
              <a:buFont typeface="Wingdings" panose="05000000000000000000" pitchFamily="2" charset="2"/>
              <a:buChar char="q"/>
            </a:pPr>
            <a:r>
              <a:rPr lang="en-US" sz="1800" u="none" strike="noStrike" dirty="0">
                <a:effectLst/>
                <a:latin typeface="Times New Roman" panose="02020603050405020304" pitchFamily="18" charset="0"/>
                <a:ea typeface="Times New Roman" panose="02020603050405020304" pitchFamily="18" charset="0"/>
              </a:rPr>
              <a:t>Impulse Noise can divided into two types - Fixed Valued Impulse Noise and Random Valued Impulse noise.</a:t>
            </a:r>
          </a:p>
          <a:p>
            <a:pPr algn="just">
              <a:lnSpc>
                <a:spcPct val="150000"/>
              </a:lnSpc>
            </a:pPr>
            <a:endParaRPr lang="en-US" sz="1800" u="none" strike="noStrike" dirty="0">
              <a:effectLst/>
              <a:latin typeface="Times New Roman" panose="02020603050405020304" pitchFamily="18" charset="0"/>
              <a:ea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 Fixed valued Impulse noise :</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Fixed valued Impulse noise  can also be named as </a:t>
            </a:r>
            <a:r>
              <a:rPr lang="en-US" b="1" dirty="0">
                <a:latin typeface="Times New Roman" panose="02020603050405020304" pitchFamily="18" charset="0"/>
                <a:cs typeface="Times New Roman" panose="02020603050405020304" pitchFamily="18" charset="0"/>
              </a:rPr>
              <a:t>salt and pepper noise.</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8-bit gray scale noisy image, typical value </a:t>
            </a:r>
            <a:r>
              <a:rPr lang="en-US" b="1" dirty="0">
                <a:latin typeface="Times New Roman" panose="02020603050405020304" pitchFamily="18" charset="0"/>
                <a:cs typeface="Times New Roman" panose="02020603050405020304" pitchFamily="18" charset="0"/>
              </a:rPr>
              <a:t>255</a:t>
            </a:r>
            <a:r>
              <a:rPr lang="en-US" dirty="0">
                <a:latin typeface="Times New Roman" panose="02020603050405020304" pitchFamily="18" charset="0"/>
                <a:cs typeface="Times New Roman" panose="02020603050405020304" pitchFamily="18" charset="0"/>
              </a:rPr>
              <a:t> assign for </a:t>
            </a:r>
            <a:r>
              <a:rPr lang="en-US" b="1" dirty="0">
                <a:latin typeface="Times New Roman" panose="02020603050405020304" pitchFamily="18" charset="0"/>
                <a:cs typeface="Times New Roman" panose="02020603050405020304" pitchFamily="18" charset="0"/>
              </a:rPr>
              <a:t>salt noise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assign for </a:t>
            </a:r>
            <a:r>
              <a:rPr lang="en-US" b="1" dirty="0">
                <a:latin typeface="Times New Roman" panose="02020603050405020304" pitchFamily="18" charset="0"/>
                <a:cs typeface="Times New Roman" panose="02020603050405020304" pitchFamily="18" charset="0"/>
              </a:rPr>
              <a:t>pepper noise</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Either </a:t>
            </a:r>
            <a:r>
              <a:rPr lang="en-US" b="1"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255</a:t>
            </a:r>
            <a:r>
              <a:rPr lang="en-US" dirty="0">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Tree>
    <p:extLst>
      <p:ext uri="{BB962C8B-B14F-4D97-AF65-F5344CB8AC3E}">
        <p14:creationId xmlns:p14="http://schemas.microsoft.com/office/powerpoint/2010/main" val="411356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3110331" y="5360457"/>
            <a:ext cx="650973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Fig.2. : Example of an image containing salt and pepper noise </a:t>
            </a: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pic>
        <p:nvPicPr>
          <p:cNvPr id="37" name="Google Shape;71;p15"/>
          <p:cNvPicPr preferRelativeResize="0"/>
          <p:nvPr/>
        </p:nvPicPr>
        <p:blipFill>
          <a:blip r:embed="rId2">
            <a:alphaModFix/>
          </a:blip>
          <a:stretch>
            <a:fillRect/>
          </a:stretch>
        </p:blipFill>
        <p:spPr>
          <a:xfrm>
            <a:off x="3036000" y="546126"/>
            <a:ext cx="1748823" cy="1631368"/>
          </a:xfrm>
          <a:prstGeom prst="rect">
            <a:avLst/>
          </a:prstGeom>
          <a:noFill/>
          <a:ln>
            <a:noFill/>
          </a:ln>
        </p:spPr>
      </p:pic>
      <p:pic>
        <p:nvPicPr>
          <p:cNvPr id="38" name="Google Shape;70;p15"/>
          <p:cNvPicPr preferRelativeResize="0"/>
          <p:nvPr/>
        </p:nvPicPr>
        <p:blipFill>
          <a:blip r:embed="rId3">
            <a:alphaModFix/>
          </a:blip>
          <a:stretch>
            <a:fillRect/>
          </a:stretch>
        </p:blipFill>
        <p:spPr>
          <a:xfrm>
            <a:off x="7365160" y="546125"/>
            <a:ext cx="1819307" cy="1631367"/>
          </a:xfrm>
          <a:prstGeom prst="rect">
            <a:avLst/>
          </a:prstGeom>
          <a:noFill/>
          <a:ln>
            <a:noFill/>
          </a:ln>
        </p:spPr>
      </p:pic>
      <p:sp>
        <p:nvSpPr>
          <p:cNvPr id="39" name="Google Shape;76;p15"/>
          <p:cNvSpPr txBox="1"/>
          <p:nvPr/>
        </p:nvSpPr>
        <p:spPr>
          <a:xfrm>
            <a:off x="2781101" y="2119380"/>
            <a:ext cx="1977336" cy="534077"/>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dirty="0">
                <a:latin typeface="Times New Roman"/>
                <a:ea typeface="Times New Roman"/>
                <a:cs typeface="Times New Roman"/>
                <a:sym typeface="Times New Roman"/>
              </a:rPr>
              <a:t>(a) Original Image</a:t>
            </a:r>
            <a:endParaRPr dirty="0">
              <a:latin typeface="Times New Roman"/>
              <a:ea typeface="Times New Roman"/>
              <a:cs typeface="Times New Roman"/>
              <a:sym typeface="Times New Roman"/>
            </a:endParaRPr>
          </a:p>
        </p:txBody>
      </p:sp>
      <p:sp>
        <p:nvSpPr>
          <p:cNvPr id="2" name="Rectangle 1"/>
          <p:cNvSpPr/>
          <p:nvPr/>
        </p:nvSpPr>
        <p:spPr>
          <a:xfrm>
            <a:off x="7119548" y="2177494"/>
            <a:ext cx="2471027" cy="646331"/>
          </a:xfrm>
          <a:prstGeom prst="rect">
            <a:avLst/>
          </a:prstGeom>
        </p:spPr>
        <p:txBody>
          <a:bodyPr wrap="square">
            <a:spAutoFit/>
          </a:bodyPr>
          <a:lstStyle/>
          <a:p>
            <a:pPr lvl="0" algn="ctr">
              <a:buClr>
                <a:schemeClr val="dk1"/>
              </a:buClr>
              <a:buSzPts val="1100"/>
            </a:pPr>
            <a:r>
              <a:rPr lang="en-US" dirty="0">
                <a:solidFill>
                  <a:schemeClr val="dk1"/>
                </a:solidFill>
                <a:latin typeface="Times New Roman"/>
                <a:ea typeface="Times New Roman"/>
                <a:cs typeface="Times New Roman"/>
                <a:sym typeface="Times New Roman"/>
              </a:rPr>
              <a:t>(b) Image after addition of salt and pepper noise</a:t>
            </a:r>
            <a:endParaRPr lang="en-US" dirty="0"/>
          </a:p>
        </p:txBody>
      </p:sp>
      <p:graphicFrame>
        <p:nvGraphicFramePr>
          <p:cNvPr id="42" name="Google Shape;72;p15"/>
          <p:cNvGraphicFramePr/>
          <p:nvPr>
            <p:extLst>
              <p:ext uri="{D42A27DB-BD31-4B8C-83A1-F6EECF244321}">
                <p14:modId xmlns:p14="http://schemas.microsoft.com/office/powerpoint/2010/main" val="2748321210"/>
              </p:ext>
            </p:extLst>
          </p:nvPr>
        </p:nvGraphicFramePr>
        <p:xfrm>
          <a:off x="3095759" y="3290748"/>
          <a:ext cx="1932225" cy="1371510"/>
        </p:xfrm>
        <a:graphic>
          <a:graphicData uri="http://schemas.openxmlformats.org/drawingml/2006/table">
            <a:tbl>
              <a:tblPr>
                <a:noFill/>
              </a:tblPr>
              <a:tblGrid>
                <a:gridCol w="644075">
                  <a:extLst>
                    <a:ext uri="{9D8B030D-6E8A-4147-A177-3AD203B41FA5}">
                      <a16:colId xmlns:a16="http://schemas.microsoft.com/office/drawing/2014/main" val="20000"/>
                    </a:ext>
                  </a:extLst>
                </a:gridCol>
                <a:gridCol w="644075">
                  <a:extLst>
                    <a:ext uri="{9D8B030D-6E8A-4147-A177-3AD203B41FA5}">
                      <a16:colId xmlns:a16="http://schemas.microsoft.com/office/drawing/2014/main" val="20001"/>
                    </a:ext>
                  </a:extLst>
                </a:gridCol>
                <a:gridCol w="6440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dirty="0"/>
                        <a:t>120</a:t>
                      </a:r>
                      <a:endParaRPr dirty="0"/>
                    </a:p>
                  </a:txBody>
                  <a:tcPr marL="91425" marR="91425" marT="91425" marB="91425"/>
                </a:tc>
                <a:tc>
                  <a:txBody>
                    <a:bodyPr/>
                    <a:lstStyle/>
                    <a:p>
                      <a:pPr marL="0" lvl="0" indent="0" algn="ctr" rtl="0">
                        <a:spcBef>
                          <a:spcPts val="0"/>
                        </a:spcBef>
                        <a:spcAft>
                          <a:spcPts val="0"/>
                        </a:spcAft>
                        <a:buNone/>
                      </a:pPr>
                      <a:r>
                        <a:rPr lang="en" dirty="0"/>
                        <a:t>138</a:t>
                      </a:r>
                      <a:endParaRPr dirty="0"/>
                    </a:p>
                  </a:txBody>
                  <a:tcPr marL="91425" marR="91425" marT="91425" marB="91425"/>
                </a:tc>
                <a:tc>
                  <a:txBody>
                    <a:bodyPr/>
                    <a:lstStyle/>
                    <a:p>
                      <a:pPr marL="0" lvl="0" indent="0" algn="ctr" rtl="0">
                        <a:spcBef>
                          <a:spcPts val="0"/>
                        </a:spcBef>
                        <a:spcAft>
                          <a:spcPts val="0"/>
                        </a:spcAft>
                        <a:buNone/>
                      </a:pPr>
                      <a:r>
                        <a:rPr lang="en" dirty="0"/>
                        <a:t>176</a:t>
                      </a: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dirty="0">
                          <a:solidFill>
                            <a:srgbClr val="C00000"/>
                          </a:solidFill>
                        </a:rPr>
                        <a:t>211</a:t>
                      </a:r>
                      <a:endParaRPr dirty="0">
                        <a:solidFill>
                          <a:srgbClr val="C00000"/>
                        </a:solidFill>
                      </a:endParaRPr>
                    </a:p>
                  </a:txBody>
                  <a:tcPr marL="91425" marR="91425" marT="91425" marB="91425"/>
                </a:tc>
                <a:tc>
                  <a:txBody>
                    <a:bodyPr/>
                    <a:lstStyle/>
                    <a:p>
                      <a:pPr marL="0" lvl="0" indent="0" algn="ctr" rtl="0">
                        <a:spcBef>
                          <a:spcPts val="0"/>
                        </a:spcBef>
                        <a:spcAft>
                          <a:spcPts val="0"/>
                        </a:spcAft>
                        <a:buNone/>
                      </a:pPr>
                      <a:r>
                        <a:rPr lang="en" dirty="0"/>
                        <a:t>204</a:t>
                      </a:r>
                      <a:endParaRPr dirty="0"/>
                    </a:p>
                  </a:txBody>
                  <a:tcPr marL="91425" marR="91425" marT="91425" marB="91425"/>
                </a:tc>
                <a:tc>
                  <a:txBody>
                    <a:bodyPr/>
                    <a:lstStyle/>
                    <a:p>
                      <a:pPr marL="0" lvl="0" indent="0" algn="ctr" rtl="0">
                        <a:spcBef>
                          <a:spcPts val="0"/>
                        </a:spcBef>
                        <a:spcAft>
                          <a:spcPts val="0"/>
                        </a:spcAft>
                        <a:buNone/>
                      </a:pPr>
                      <a:r>
                        <a:rPr lang="en"/>
                        <a:t>212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dirty="0"/>
                        <a:t>81</a:t>
                      </a:r>
                      <a:endParaRPr dirty="0"/>
                    </a:p>
                  </a:txBody>
                  <a:tcPr marL="91425" marR="91425" marT="91425" marB="91425"/>
                </a:tc>
                <a:tc>
                  <a:txBody>
                    <a:bodyPr/>
                    <a:lstStyle/>
                    <a:p>
                      <a:pPr marL="0" lvl="0" indent="0" algn="ctr" rtl="0">
                        <a:spcBef>
                          <a:spcPts val="0"/>
                        </a:spcBef>
                        <a:spcAft>
                          <a:spcPts val="0"/>
                        </a:spcAft>
                        <a:buNone/>
                      </a:pPr>
                      <a:r>
                        <a:rPr lang="en" dirty="0"/>
                        <a:t>  65</a:t>
                      </a:r>
                      <a:endParaRPr dirty="0"/>
                    </a:p>
                  </a:txBody>
                  <a:tcPr marL="91425" marR="91425" marT="91425" marB="91425"/>
                </a:tc>
                <a:tc>
                  <a:txBody>
                    <a:bodyPr/>
                    <a:lstStyle/>
                    <a:p>
                      <a:pPr marL="0" lvl="0" indent="0" algn="ctr" rtl="0">
                        <a:spcBef>
                          <a:spcPts val="0"/>
                        </a:spcBef>
                        <a:spcAft>
                          <a:spcPts val="0"/>
                        </a:spcAft>
                        <a:buNone/>
                      </a:pPr>
                      <a:r>
                        <a:rPr lang="en" dirty="0"/>
                        <a:t>98</a:t>
                      </a:r>
                      <a:endParaRPr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43" name="Google Shape;72;p15"/>
          <p:cNvGraphicFramePr/>
          <p:nvPr>
            <p:extLst>
              <p:ext uri="{D42A27DB-BD31-4B8C-83A1-F6EECF244321}">
                <p14:modId xmlns:p14="http://schemas.microsoft.com/office/powerpoint/2010/main" val="779742785"/>
              </p:ext>
            </p:extLst>
          </p:nvPr>
        </p:nvGraphicFramePr>
        <p:xfrm>
          <a:off x="7489062" y="3276460"/>
          <a:ext cx="1932225" cy="1371510"/>
        </p:xfrm>
        <a:graphic>
          <a:graphicData uri="http://schemas.openxmlformats.org/drawingml/2006/table">
            <a:tbl>
              <a:tblPr>
                <a:noFill/>
              </a:tblPr>
              <a:tblGrid>
                <a:gridCol w="644075">
                  <a:extLst>
                    <a:ext uri="{9D8B030D-6E8A-4147-A177-3AD203B41FA5}">
                      <a16:colId xmlns:a16="http://schemas.microsoft.com/office/drawing/2014/main" val="20000"/>
                    </a:ext>
                  </a:extLst>
                </a:gridCol>
                <a:gridCol w="644075">
                  <a:extLst>
                    <a:ext uri="{9D8B030D-6E8A-4147-A177-3AD203B41FA5}">
                      <a16:colId xmlns:a16="http://schemas.microsoft.com/office/drawing/2014/main" val="20001"/>
                    </a:ext>
                  </a:extLst>
                </a:gridCol>
                <a:gridCol w="6440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dirty="0"/>
                        <a:t>120</a:t>
                      </a:r>
                      <a:endParaRPr dirty="0"/>
                    </a:p>
                  </a:txBody>
                  <a:tcPr marL="91425" marR="91425" marT="91425" marB="91425"/>
                </a:tc>
                <a:tc>
                  <a:txBody>
                    <a:bodyPr/>
                    <a:lstStyle/>
                    <a:p>
                      <a:pPr marL="0" lvl="0" indent="0" algn="ctr" rtl="0">
                        <a:spcBef>
                          <a:spcPts val="0"/>
                        </a:spcBef>
                        <a:spcAft>
                          <a:spcPts val="0"/>
                        </a:spcAft>
                        <a:buNone/>
                      </a:pPr>
                      <a:r>
                        <a:rPr lang="en"/>
                        <a:t>138</a:t>
                      </a:r>
                      <a:endParaRPr/>
                    </a:p>
                  </a:txBody>
                  <a:tcPr marL="91425" marR="91425" marT="91425" marB="91425"/>
                </a:tc>
                <a:tc>
                  <a:txBody>
                    <a:bodyPr/>
                    <a:lstStyle/>
                    <a:p>
                      <a:pPr marL="0" lvl="0" indent="0" algn="ctr" rtl="0">
                        <a:spcBef>
                          <a:spcPts val="0"/>
                        </a:spcBef>
                        <a:spcAft>
                          <a:spcPts val="0"/>
                        </a:spcAft>
                        <a:buNone/>
                      </a:pPr>
                      <a:r>
                        <a:rPr lang="en"/>
                        <a:t>176</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dirty="0">
                          <a:solidFill>
                            <a:srgbClr val="C00000"/>
                          </a:solidFill>
                        </a:rPr>
                        <a:t>0</a:t>
                      </a:r>
                      <a:endParaRPr dirty="0">
                        <a:solidFill>
                          <a:srgbClr val="C00000"/>
                        </a:solidFill>
                      </a:endParaRPr>
                    </a:p>
                  </a:txBody>
                  <a:tcPr marL="91425" marR="91425" marT="91425" marB="91425"/>
                </a:tc>
                <a:tc>
                  <a:txBody>
                    <a:bodyPr/>
                    <a:lstStyle/>
                    <a:p>
                      <a:pPr marL="0" lvl="0" indent="0" algn="ctr" rtl="0">
                        <a:spcBef>
                          <a:spcPts val="0"/>
                        </a:spcBef>
                        <a:spcAft>
                          <a:spcPts val="0"/>
                        </a:spcAft>
                        <a:buNone/>
                      </a:pPr>
                      <a:r>
                        <a:rPr lang="en"/>
                        <a:t>204</a:t>
                      </a:r>
                      <a:endParaRPr/>
                    </a:p>
                  </a:txBody>
                  <a:tcPr marL="91425" marR="91425" marT="91425" marB="91425"/>
                </a:tc>
                <a:tc>
                  <a:txBody>
                    <a:bodyPr/>
                    <a:lstStyle/>
                    <a:p>
                      <a:pPr marL="0" lvl="0" indent="0" algn="ctr" rtl="0">
                        <a:spcBef>
                          <a:spcPts val="0"/>
                        </a:spcBef>
                        <a:spcAft>
                          <a:spcPts val="0"/>
                        </a:spcAft>
                        <a:buNone/>
                      </a:pPr>
                      <a:r>
                        <a:rPr lang="en"/>
                        <a:t>212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dirty="0"/>
                        <a:t>81</a:t>
                      </a:r>
                      <a:endParaRPr dirty="0"/>
                    </a:p>
                  </a:txBody>
                  <a:tcPr marL="91425" marR="91425" marT="91425" marB="91425"/>
                </a:tc>
                <a:tc>
                  <a:txBody>
                    <a:bodyPr/>
                    <a:lstStyle/>
                    <a:p>
                      <a:pPr marL="0" lvl="0" indent="0" algn="ctr" rtl="0">
                        <a:spcBef>
                          <a:spcPts val="0"/>
                        </a:spcBef>
                        <a:spcAft>
                          <a:spcPts val="0"/>
                        </a:spcAft>
                        <a:buNone/>
                      </a:pPr>
                      <a:r>
                        <a:rPr lang="en" dirty="0"/>
                        <a:t>  65</a:t>
                      </a:r>
                      <a:endParaRPr dirty="0"/>
                    </a:p>
                  </a:txBody>
                  <a:tcPr marL="91425" marR="91425" marT="91425" marB="91425"/>
                </a:tc>
                <a:tc>
                  <a:txBody>
                    <a:bodyPr/>
                    <a:lstStyle/>
                    <a:p>
                      <a:pPr marL="0" lvl="0" indent="0" algn="ctr" rtl="0">
                        <a:spcBef>
                          <a:spcPts val="0"/>
                        </a:spcBef>
                        <a:spcAft>
                          <a:spcPts val="0"/>
                        </a:spcAft>
                        <a:buNone/>
                      </a:pPr>
                      <a:r>
                        <a:rPr lang="en" dirty="0"/>
                        <a:t>98</a:t>
                      </a: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4" name="Rectangle 3"/>
          <p:cNvSpPr/>
          <p:nvPr/>
        </p:nvSpPr>
        <p:spPr>
          <a:xfrm>
            <a:off x="2608392" y="4715411"/>
            <a:ext cx="2730235" cy="369332"/>
          </a:xfrm>
          <a:prstGeom prst="rect">
            <a:avLst/>
          </a:prstGeom>
        </p:spPr>
        <p:txBody>
          <a:bodyPr wrap="square">
            <a:spAutoFit/>
          </a:bodyPr>
          <a:lstStyle/>
          <a:p>
            <a:pPr lvl="0" algn="ctr"/>
            <a:r>
              <a:rPr lang="en-US" dirty="0">
                <a:latin typeface="Times New Roman"/>
                <a:ea typeface="Times New Roman"/>
                <a:cs typeface="Times New Roman"/>
                <a:sym typeface="Times New Roman"/>
              </a:rPr>
              <a:t>(c) Pixels before corruption</a:t>
            </a:r>
          </a:p>
        </p:txBody>
      </p:sp>
      <p:sp>
        <p:nvSpPr>
          <p:cNvPr id="6" name="Rectangle 5"/>
          <p:cNvSpPr/>
          <p:nvPr/>
        </p:nvSpPr>
        <p:spPr>
          <a:xfrm>
            <a:off x="7210424" y="4715411"/>
            <a:ext cx="2576346" cy="369332"/>
          </a:xfrm>
          <a:prstGeom prst="rect">
            <a:avLst/>
          </a:prstGeom>
        </p:spPr>
        <p:txBody>
          <a:bodyPr wrap="none">
            <a:spAutoFit/>
          </a:bodyPr>
          <a:lstStyle/>
          <a:p>
            <a:pPr lvl="0" algn="ctr">
              <a:buClr>
                <a:schemeClr val="dk1"/>
              </a:buClr>
              <a:buSzPts val="1100"/>
            </a:pPr>
            <a:r>
              <a:rPr lang="en-US" dirty="0">
                <a:solidFill>
                  <a:schemeClr val="dk1"/>
                </a:solidFill>
                <a:latin typeface="Times New Roman"/>
                <a:ea typeface="Times New Roman"/>
                <a:cs typeface="Times New Roman"/>
                <a:sym typeface="Times New Roman"/>
              </a:rPr>
              <a:t>(d) Pixels after corruption</a:t>
            </a:r>
            <a:endParaRPr lang="en-US" dirty="0"/>
          </a:p>
        </p:txBody>
      </p:sp>
    </p:spTree>
    <p:extLst>
      <p:ext uri="{BB962C8B-B14F-4D97-AF65-F5344CB8AC3E}">
        <p14:creationId xmlns:p14="http://schemas.microsoft.com/office/powerpoint/2010/main" val="338355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64150"/>
            <a:ext cx="491590"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433903" y="971202"/>
            <a:ext cx="8957319" cy="4562275"/>
          </a:xfrm>
          <a:prstGeom prst="rect">
            <a:avLst/>
          </a:prstGeom>
          <a:noFill/>
        </p:spPr>
        <p:txBody>
          <a:bodyPr wrap="square" rtlCol="0">
            <a:spAutoFit/>
          </a:bodyPr>
          <a:lstStyle/>
          <a:p>
            <a:pPr marR="0" lvl="0" algn="just">
              <a:lnSpc>
                <a:spcPct val="150000"/>
              </a:lnSpc>
              <a:spcBef>
                <a:spcPts val="0"/>
              </a:spcBef>
              <a:spcAft>
                <a:spcPts val="0"/>
              </a:spcAft>
            </a:pPr>
            <a:r>
              <a:rPr lang="en-US" sz="2000" b="1" u="none" strike="noStrike" dirty="0">
                <a:effectLst/>
                <a:latin typeface="Times New Roman" panose="02020603050405020304" pitchFamily="18" charset="0"/>
                <a:ea typeface="Arial" panose="020B0604020202020204" pitchFamily="34" charset="0"/>
                <a:cs typeface="Times New Roman" panose="02020603050405020304" pitchFamily="18" charset="0"/>
              </a:rPr>
              <a:t>Random Valued Impulse Noise:</a:t>
            </a:r>
            <a:endParaRPr lang="en-US" sz="2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For gray scale images, a pixel may get noisy with a probability of 𝑝, where a value in the range of 0 to (𝐿 − 1)  randomly replaces the original pixel. </a:t>
            </a:r>
          </a:p>
          <a:p>
            <a:pPr marL="342900" marR="0" lvl="0" indent="-342900"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Arial" panose="020B0604020202020204" pitchFamily="34" charset="0"/>
                <a:cs typeface="Times New Roman" panose="02020603050405020304" pitchFamily="18" charset="0"/>
              </a:rPr>
              <a:t>Range 0-255.</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R="0" lvl="0" algn="just">
              <a:lnSpc>
                <a:spcPct val="150000"/>
              </a:lnSpc>
              <a:spcBef>
                <a:spcPts val="0"/>
              </a:spcBef>
              <a:spcAft>
                <a:spcPts val="0"/>
              </a:spcAft>
            </a:pP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ctr">
              <a:lnSpc>
                <a:spcPct val="150000"/>
              </a:lnSpc>
              <a:spcBef>
                <a:spcPts val="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pic>
        <p:nvPicPr>
          <p:cNvPr id="37" name="image3.png">
            <a:extLst>
              <a:ext uri="{FF2B5EF4-FFF2-40B4-BE49-F238E27FC236}">
                <a16:creationId xmlns:a16="http://schemas.microsoft.com/office/drawing/2014/main" id="{35499792-BD0F-4C58-9C9F-61A3589525A9}"/>
              </a:ext>
            </a:extLst>
          </p:cNvPr>
          <p:cNvPicPr/>
          <p:nvPr/>
        </p:nvPicPr>
        <p:blipFill>
          <a:blip r:embed="rId2"/>
          <a:srcRect/>
          <a:stretch>
            <a:fillRect/>
          </a:stretch>
        </p:blipFill>
        <p:spPr>
          <a:xfrm>
            <a:off x="4291786" y="2821509"/>
            <a:ext cx="3971925" cy="959743"/>
          </a:xfrm>
          <a:prstGeom prst="rect">
            <a:avLst/>
          </a:prstGeom>
          <a:solidFill>
            <a:srgbClr val="FF0000"/>
          </a:solidFill>
          <a:ln>
            <a:solidFill>
              <a:schemeClr val="accent4">
                <a:lumMod val="40000"/>
                <a:lumOff val="60000"/>
              </a:schemeClr>
            </a:solidFill>
          </a:ln>
        </p:spPr>
      </p:pic>
    </p:spTree>
    <p:extLst>
      <p:ext uri="{BB962C8B-B14F-4D97-AF65-F5344CB8AC3E}">
        <p14:creationId xmlns:p14="http://schemas.microsoft.com/office/powerpoint/2010/main" val="424462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6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00026"/>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3702378" y="5430770"/>
            <a:ext cx="692545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Fig.3. : Example of an image containing random valued impulse noise </a:t>
            </a:r>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9" name="Google Shape;76;p15"/>
          <p:cNvSpPr txBox="1"/>
          <p:nvPr/>
        </p:nvSpPr>
        <p:spPr>
          <a:xfrm>
            <a:off x="3605419" y="2368030"/>
            <a:ext cx="2099529" cy="767955"/>
          </a:xfrm>
          <a:prstGeom prst="rect">
            <a:avLst/>
          </a:prstGeom>
          <a:noFill/>
          <a:ln>
            <a:noFill/>
          </a:ln>
        </p:spPr>
        <p:txBody>
          <a:bodyPr spcFirstLastPara="1" wrap="square" lIns="91425" tIns="91425" rIns="91425" bIns="91425" anchor="t" anchorCtr="0">
            <a:noAutofit/>
          </a:bodyPr>
          <a:lstStyle/>
          <a:p>
            <a:pPr marL="342900" lvl="0" indent="-342900" algn="ctr" rtl="0">
              <a:lnSpc>
                <a:spcPct val="150000"/>
              </a:lnSpc>
              <a:spcBef>
                <a:spcPts val="0"/>
              </a:spcBef>
              <a:spcAft>
                <a:spcPts val="0"/>
              </a:spcAft>
              <a:buAutoNum type="alphaLcParenBoth"/>
            </a:pPr>
            <a:r>
              <a:rPr lang="en-US" dirty="0">
                <a:latin typeface="Times New Roman"/>
                <a:ea typeface="Times New Roman"/>
                <a:cs typeface="Times New Roman"/>
                <a:sym typeface="Times New Roman"/>
              </a:rPr>
              <a:t>O</a:t>
            </a:r>
            <a:r>
              <a:rPr lang="en" dirty="0">
                <a:latin typeface="Times New Roman"/>
                <a:ea typeface="Times New Roman"/>
                <a:cs typeface="Times New Roman"/>
                <a:sym typeface="Times New Roman"/>
              </a:rPr>
              <a:t>riginal Image </a:t>
            </a:r>
          </a:p>
          <a:p>
            <a:pPr lvl="0" algn="ctr" rtl="0">
              <a:lnSpc>
                <a:spcPct val="150000"/>
              </a:lnSpc>
              <a:spcBef>
                <a:spcPts val="0"/>
              </a:spcBef>
              <a:spcAft>
                <a:spcPts val="0"/>
              </a:spcAft>
            </a:pPr>
            <a:endParaRPr lang="en-US" dirty="0">
              <a:latin typeface="Times New Roman"/>
              <a:ea typeface="Times New Roman"/>
              <a:cs typeface="Times New Roman"/>
              <a:sym typeface="Times New Roman"/>
            </a:endParaRPr>
          </a:p>
        </p:txBody>
      </p:sp>
      <p:sp>
        <p:nvSpPr>
          <p:cNvPr id="2" name="Rectangle 1"/>
          <p:cNvSpPr/>
          <p:nvPr/>
        </p:nvSpPr>
        <p:spPr>
          <a:xfrm>
            <a:off x="7987791" y="2368030"/>
            <a:ext cx="2471027" cy="646331"/>
          </a:xfrm>
          <a:prstGeom prst="rect">
            <a:avLst/>
          </a:prstGeom>
        </p:spPr>
        <p:txBody>
          <a:bodyPr wrap="square">
            <a:spAutoFit/>
          </a:bodyPr>
          <a:lstStyle/>
          <a:p>
            <a:pPr lvl="0" algn="ctr">
              <a:buClr>
                <a:schemeClr val="dk1"/>
              </a:buClr>
              <a:buSzPts val="1100"/>
            </a:pPr>
            <a:r>
              <a:rPr lang="en-US" dirty="0">
                <a:solidFill>
                  <a:schemeClr val="dk1"/>
                </a:solidFill>
                <a:latin typeface="Times New Roman"/>
                <a:ea typeface="Times New Roman"/>
                <a:cs typeface="Times New Roman"/>
                <a:sym typeface="Times New Roman"/>
              </a:rPr>
              <a:t>(b) Image after addition of impulse noise</a:t>
            </a:r>
            <a:endParaRPr lang="en-US" dirty="0"/>
          </a:p>
        </p:txBody>
      </p:sp>
      <p:graphicFrame>
        <p:nvGraphicFramePr>
          <p:cNvPr id="42" name="Google Shape;72;p15"/>
          <p:cNvGraphicFramePr/>
          <p:nvPr>
            <p:extLst>
              <p:ext uri="{D42A27DB-BD31-4B8C-83A1-F6EECF244321}">
                <p14:modId xmlns:p14="http://schemas.microsoft.com/office/powerpoint/2010/main" val="1304904693"/>
              </p:ext>
            </p:extLst>
          </p:nvPr>
        </p:nvGraphicFramePr>
        <p:xfrm>
          <a:off x="3828260" y="3291319"/>
          <a:ext cx="1932225" cy="1371510"/>
        </p:xfrm>
        <a:graphic>
          <a:graphicData uri="http://schemas.openxmlformats.org/drawingml/2006/table">
            <a:tbl>
              <a:tblPr>
                <a:noFill/>
              </a:tblPr>
              <a:tblGrid>
                <a:gridCol w="644075">
                  <a:extLst>
                    <a:ext uri="{9D8B030D-6E8A-4147-A177-3AD203B41FA5}">
                      <a16:colId xmlns:a16="http://schemas.microsoft.com/office/drawing/2014/main" val="20000"/>
                    </a:ext>
                  </a:extLst>
                </a:gridCol>
                <a:gridCol w="644075">
                  <a:extLst>
                    <a:ext uri="{9D8B030D-6E8A-4147-A177-3AD203B41FA5}">
                      <a16:colId xmlns:a16="http://schemas.microsoft.com/office/drawing/2014/main" val="20001"/>
                    </a:ext>
                  </a:extLst>
                </a:gridCol>
                <a:gridCol w="6440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dirty="0"/>
                        <a:t>120</a:t>
                      </a:r>
                      <a:endParaRPr dirty="0"/>
                    </a:p>
                  </a:txBody>
                  <a:tcPr marL="91425" marR="91425" marT="91425" marB="91425"/>
                </a:tc>
                <a:tc>
                  <a:txBody>
                    <a:bodyPr/>
                    <a:lstStyle/>
                    <a:p>
                      <a:pPr marL="0" lvl="0" indent="0" algn="ctr" rtl="0">
                        <a:spcBef>
                          <a:spcPts val="0"/>
                        </a:spcBef>
                        <a:spcAft>
                          <a:spcPts val="0"/>
                        </a:spcAft>
                        <a:buNone/>
                      </a:pPr>
                      <a:r>
                        <a:rPr lang="en"/>
                        <a:t>138</a:t>
                      </a:r>
                      <a:endParaRPr/>
                    </a:p>
                  </a:txBody>
                  <a:tcPr marL="91425" marR="91425" marT="91425" marB="91425"/>
                </a:tc>
                <a:tc>
                  <a:txBody>
                    <a:bodyPr/>
                    <a:lstStyle/>
                    <a:p>
                      <a:pPr marL="0" lvl="0" indent="0" algn="ctr" rtl="0">
                        <a:spcBef>
                          <a:spcPts val="0"/>
                        </a:spcBef>
                        <a:spcAft>
                          <a:spcPts val="0"/>
                        </a:spcAft>
                        <a:buNone/>
                      </a:pPr>
                      <a:r>
                        <a:rPr lang="en" dirty="0"/>
                        <a:t>176</a:t>
                      </a: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211</a:t>
                      </a:r>
                      <a:endParaRPr/>
                    </a:p>
                  </a:txBody>
                  <a:tcPr marL="91425" marR="91425" marT="91425" marB="91425"/>
                </a:tc>
                <a:tc>
                  <a:txBody>
                    <a:bodyPr/>
                    <a:lstStyle/>
                    <a:p>
                      <a:pPr marL="0" lvl="0" indent="0" algn="ctr" rtl="0">
                        <a:spcBef>
                          <a:spcPts val="0"/>
                        </a:spcBef>
                        <a:spcAft>
                          <a:spcPts val="0"/>
                        </a:spcAft>
                        <a:buNone/>
                      </a:pPr>
                      <a:r>
                        <a:rPr lang="en"/>
                        <a:t>204</a:t>
                      </a:r>
                      <a:endParaRPr/>
                    </a:p>
                  </a:txBody>
                  <a:tcPr marL="91425" marR="91425" marT="91425" marB="91425"/>
                </a:tc>
                <a:tc>
                  <a:txBody>
                    <a:bodyPr/>
                    <a:lstStyle/>
                    <a:p>
                      <a:pPr marL="0" lvl="0" indent="0" algn="ctr" rtl="0">
                        <a:spcBef>
                          <a:spcPts val="0"/>
                        </a:spcBef>
                        <a:spcAft>
                          <a:spcPts val="0"/>
                        </a:spcAft>
                        <a:buNone/>
                      </a:pPr>
                      <a:r>
                        <a:rPr lang="en"/>
                        <a:t>212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dirty="0">
                          <a:solidFill>
                            <a:srgbClr val="C00000"/>
                          </a:solidFill>
                        </a:rPr>
                        <a:t>81</a:t>
                      </a:r>
                      <a:endParaRPr dirty="0">
                        <a:solidFill>
                          <a:srgbClr val="C00000"/>
                        </a:solidFill>
                      </a:endParaRPr>
                    </a:p>
                  </a:txBody>
                  <a:tcPr marL="91425" marR="91425" marT="91425" marB="91425"/>
                </a:tc>
                <a:tc>
                  <a:txBody>
                    <a:bodyPr/>
                    <a:lstStyle/>
                    <a:p>
                      <a:pPr marL="0" lvl="0" indent="0" algn="ctr" rtl="0">
                        <a:spcBef>
                          <a:spcPts val="0"/>
                        </a:spcBef>
                        <a:spcAft>
                          <a:spcPts val="0"/>
                        </a:spcAft>
                        <a:buNone/>
                      </a:pPr>
                      <a:r>
                        <a:rPr lang="en" dirty="0"/>
                        <a:t>  65</a:t>
                      </a:r>
                      <a:endParaRPr dirty="0"/>
                    </a:p>
                  </a:txBody>
                  <a:tcPr marL="91425" marR="91425" marT="91425" marB="91425"/>
                </a:tc>
                <a:tc>
                  <a:txBody>
                    <a:bodyPr/>
                    <a:lstStyle/>
                    <a:p>
                      <a:pPr marL="0" lvl="0" indent="0" algn="ctr" rtl="0">
                        <a:spcBef>
                          <a:spcPts val="0"/>
                        </a:spcBef>
                        <a:spcAft>
                          <a:spcPts val="0"/>
                        </a:spcAft>
                        <a:buNone/>
                      </a:pPr>
                      <a:r>
                        <a:rPr lang="en" dirty="0"/>
                        <a:t>98</a:t>
                      </a:r>
                      <a:endParaRPr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43" name="Google Shape;72;p15"/>
          <p:cNvGraphicFramePr/>
          <p:nvPr>
            <p:extLst>
              <p:ext uri="{D42A27DB-BD31-4B8C-83A1-F6EECF244321}">
                <p14:modId xmlns:p14="http://schemas.microsoft.com/office/powerpoint/2010/main" val="4247783791"/>
              </p:ext>
            </p:extLst>
          </p:nvPr>
        </p:nvGraphicFramePr>
        <p:xfrm>
          <a:off x="8393665" y="3263628"/>
          <a:ext cx="1932225" cy="1371510"/>
        </p:xfrm>
        <a:graphic>
          <a:graphicData uri="http://schemas.openxmlformats.org/drawingml/2006/table">
            <a:tbl>
              <a:tblPr>
                <a:noFill/>
              </a:tblPr>
              <a:tblGrid>
                <a:gridCol w="644075">
                  <a:extLst>
                    <a:ext uri="{9D8B030D-6E8A-4147-A177-3AD203B41FA5}">
                      <a16:colId xmlns:a16="http://schemas.microsoft.com/office/drawing/2014/main" val="20000"/>
                    </a:ext>
                  </a:extLst>
                </a:gridCol>
                <a:gridCol w="644075">
                  <a:extLst>
                    <a:ext uri="{9D8B030D-6E8A-4147-A177-3AD203B41FA5}">
                      <a16:colId xmlns:a16="http://schemas.microsoft.com/office/drawing/2014/main" val="20001"/>
                    </a:ext>
                  </a:extLst>
                </a:gridCol>
                <a:gridCol w="6440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dirty="0"/>
                        <a:t>120</a:t>
                      </a:r>
                      <a:endParaRPr dirty="0"/>
                    </a:p>
                  </a:txBody>
                  <a:tcPr marL="91425" marR="91425" marT="91425" marB="91425"/>
                </a:tc>
                <a:tc>
                  <a:txBody>
                    <a:bodyPr/>
                    <a:lstStyle/>
                    <a:p>
                      <a:pPr marL="0" lvl="0" indent="0" algn="ctr" rtl="0">
                        <a:spcBef>
                          <a:spcPts val="0"/>
                        </a:spcBef>
                        <a:spcAft>
                          <a:spcPts val="0"/>
                        </a:spcAft>
                        <a:buNone/>
                      </a:pPr>
                      <a:r>
                        <a:rPr lang="en"/>
                        <a:t>138</a:t>
                      </a:r>
                      <a:endParaRPr/>
                    </a:p>
                  </a:txBody>
                  <a:tcPr marL="91425" marR="91425" marT="91425" marB="91425"/>
                </a:tc>
                <a:tc>
                  <a:txBody>
                    <a:bodyPr/>
                    <a:lstStyle/>
                    <a:p>
                      <a:pPr marL="0" lvl="0" indent="0" algn="ctr" rtl="0">
                        <a:spcBef>
                          <a:spcPts val="0"/>
                        </a:spcBef>
                        <a:spcAft>
                          <a:spcPts val="0"/>
                        </a:spcAft>
                        <a:buNone/>
                      </a:pPr>
                      <a:r>
                        <a:rPr lang="en"/>
                        <a:t>176</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dirty="0"/>
                        <a:t>211</a:t>
                      </a:r>
                      <a:endParaRPr dirty="0"/>
                    </a:p>
                  </a:txBody>
                  <a:tcPr marL="91425" marR="91425" marT="91425" marB="91425"/>
                </a:tc>
                <a:tc>
                  <a:txBody>
                    <a:bodyPr/>
                    <a:lstStyle/>
                    <a:p>
                      <a:pPr marL="0" lvl="0" indent="0" algn="ctr" rtl="0">
                        <a:spcBef>
                          <a:spcPts val="0"/>
                        </a:spcBef>
                        <a:spcAft>
                          <a:spcPts val="0"/>
                        </a:spcAft>
                        <a:buNone/>
                      </a:pPr>
                      <a:r>
                        <a:rPr lang="en"/>
                        <a:t>204</a:t>
                      </a:r>
                      <a:endParaRPr/>
                    </a:p>
                  </a:txBody>
                  <a:tcPr marL="91425" marR="91425" marT="91425" marB="91425"/>
                </a:tc>
                <a:tc>
                  <a:txBody>
                    <a:bodyPr/>
                    <a:lstStyle/>
                    <a:p>
                      <a:pPr marL="0" lvl="0" indent="0" algn="ctr" rtl="0">
                        <a:spcBef>
                          <a:spcPts val="0"/>
                        </a:spcBef>
                        <a:spcAft>
                          <a:spcPts val="0"/>
                        </a:spcAft>
                        <a:buNone/>
                      </a:pPr>
                      <a:r>
                        <a:rPr lang="en"/>
                        <a:t>212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dirty="0">
                          <a:solidFill>
                            <a:srgbClr val="C00000"/>
                          </a:solidFill>
                        </a:rPr>
                        <a:t>121</a:t>
                      </a:r>
                      <a:endParaRPr dirty="0">
                        <a:solidFill>
                          <a:srgbClr val="C00000"/>
                        </a:solidFill>
                      </a:endParaRPr>
                    </a:p>
                  </a:txBody>
                  <a:tcPr marL="91425" marR="91425" marT="91425" marB="91425"/>
                </a:tc>
                <a:tc>
                  <a:txBody>
                    <a:bodyPr/>
                    <a:lstStyle/>
                    <a:p>
                      <a:pPr marL="0" lvl="0" indent="0" algn="ctr" rtl="0">
                        <a:spcBef>
                          <a:spcPts val="0"/>
                        </a:spcBef>
                        <a:spcAft>
                          <a:spcPts val="0"/>
                        </a:spcAft>
                        <a:buNone/>
                      </a:pPr>
                      <a:r>
                        <a:rPr lang="en" dirty="0"/>
                        <a:t>  65</a:t>
                      </a:r>
                      <a:endParaRPr dirty="0"/>
                    </a:p>
                  </a:txBody>
                  <a:tcPr marL="91425" marR="91425" marT="91425" marB="91425"/>
                </a:tc>
                <a:tc>
                  <a:txBody>
                    <a:bodyPr/>
                    <a:lstStyle/>
                    <a:p>
                      <a:pPr marL="0" lvl="0" indent="0" algn="ctr" rtl="0">
                        <a:spcBef>
                          <a:spcPts val="0"/>
                        </a:spcBef>
                        <a:spcAft>
                          <a:spcPts val="0"/>
                        </a:spcAft>
                        <a:buNone/>
                      </a:pPr>
                      <a:r>
                        <a:rPr lang="en" dirty="0"/>
                        <a:t>98</a:t>
                      </a: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4" name="Rectangle 3"/>
          <p:cNvSpPr/>
          <p:nvPr/>
        </p:nvSpPr>
        <p:spPr>
          <a:xfrm>
            <a:off x="3429254" y="4715411"/>
            <a:ext cx="2730235" cy="369332"/>
          </a:xfrm>
          <a:prstGeom prst="rect">
            <a:avLst/>
          </a:prstGeom>
        </p:spPr>
        <p:txBody>
          <a:bodyPr wrap="square">
            <a:spAutoFit/>
          </a:bodyPr>
          <a:lstStyle/>
          <a:p>
            <a:pPr lvl="0" algn="ctr"/>
            <a:r>
              <a:rPr lang="en-US" dirty="0">
                <a:latin typeface="Times New Roman"/>
                <a:ea typeface="Times New Roman"/>
                <a:cs typeface="Times New Roman"/>
                <a:sym typeface="Times New Roman"/>
              </a:rPr>
              <a:t>(c) Pixels before corruption</a:t>
            </a:r>
          </a:p>
        </p:txBody>
      </p:sp>
      <p:sp>
        <p:nvSpPr>
          <p:cNvPr id="6" name="Rectangle 5"/>
          <p:cNvSpPr/>
          <p:nvPr/>
        </p:nvSpPr>
        <p:spPr>
          <a:xfrm>
            <a:off x="8071604" y="4715411"/>
            <a:ext cx="2576346" cy="369332"/>
          </a:xfrm>
          <a:prstGeom prst="rect">
            <a:avLst/>
          </a:prstGeom>
        </p:spPr>
        <p:txBody>
          <a:bodyPr wrap="none">
            <a:spAutoFit/>
          </a:bodyPr>
          <a:lstStyle/>
          <a:p>
            <a:pPr lvl="0" algn="ctr">
              <a:buClr>
                <a:schemeClr val="dk1"/>
              </a:buClr>
              <a:buSzPts val="1100"/>
            </a:pPr>
            <a:r>
              <a:rPr lang="en-US" dirty="0">
                <a:solidFill>
                  <a:schemeClr val="dk1"/>
                </a:solidFill>
                <a:latin typeface="Times New Roman"/>
                <a:ea typeface="Times New Roman"/>
                <a:cs typeface="Times New Roman"/>
                <a:sym typeface="Times New Roman"/>
              </a:rPr>
              <a:t>(d) Pixels after corruption</a:t>
            </a:r>
            <a:endParaRPr lang="en-US" dirty="0"/>
          </a:p>
        </p:txBody>
      </p:sp>
      <p:pic>
        <p:nvPicPr>
          <p:cNvPr id="41" name="image1.png">
            <a:extLst>
              <a:ext uri="{FF2B5EF4-FFF2-40B4-BE49-F238E27FC236}">
                <a16:creationId xmlns:a16="http://schemas.microsoft.com/office/drawing/2014/main" id="{0E7C1FF9-7E46-4040-8654-5F319964E650}"/>
              </a:ext>
            </a:extLst>
          </p:cNvPr>
          <p:cNvPicPr/>
          <p:nvPr/>
        </p:nvPicPr>
        <p:blipFill>
          <a:blip r:embed="rId2"/>
          <a:srcRect/>
          <a:stretch>
            <a:fillRect/>
          </a:stretch>
        </p:blipFill>
        <p:spPr>
          <a:xfrm>
            <a:off x="3642251" y="471487"/>
            <a:ext cx="2181225" cy="1971675"/>
          </a:xfrm>
          <a:prstGeom prst="rect">
            <a:avLst/>
          </a:prstGeom>
          <a:ln/>
        </p:spPr>
      </p:pic>
      <p:pic>
        <p:nvPicPr>
          <p:cNvPr id="44" name="image2.png">
            <a:extLst>
              <a:ext uri="{FF2B5EF4-FFF2-40B4-BE49-F238E27FC236}">
                <a16:creationId xmlns:a16="http://schemas.microsoft.com/office/drawing/2014/main" id="{68AD4DE1-476F-41B3-B44F-9E775C3F271E}"/>
              </a:ext>
            </a:extLst>
          </p:cNvPr>
          <p:cNvPicPr/>
          <p:nvPr/>
        </p:nvPicPr>
        <p:blipFill>
          <a:blip r:embed="rId3"/>
          <a:srcRect/>
          <a:stretch>
            <a:fillRect/>
          </a:stretch>
        </p:blipFill>
        <p:spPr>
          <a:xfrm>
            <a:off x="8212507" y="434455"/>
            <a:ext cx="2238375" cy="1933575"/>
          </a:xfrm>
          <a:prstGeom prst="rect">
            <a:avLst/>
          </a:prstGeom>
          <a:ln/>
        </p:spPr>
      </p:pic>
    </p:spTree>
    <p:extLst>
      <p:ext uri="{BB962C8B-B14F-4D97-AF65-F5344CB8AC3E}">
        <p14:creationId xmlns:p14="http://schemas.microsoft.com/office/powerpoint/2010/main" val="253308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478731" y="1277907"/>
            <a:ext cx="9151449" cy="316304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remove Random valued Impulse Noise from MRI Images.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calculate SSIM(</a:t>
            </a:r>
            <a:r>
              <a:rPr lang="en-US" sz="1800" dirty="0">
                <a:latin typeface="Times New Roman" panose="02020603050405020304" pitchFamily="18" charset="0"/>
                <a:cs typeface="Times New Roman" panose="02020603050405020304" pitchFamily="18" charset="0"/>
              </a:rPr>
              <a:t>Structural Similarity Index</a:t>
            </a:r>
            <a:r>
              <a:rPr lang="en-US" dirty="0">
                <a:latin typeface="Times New Roman" panose="02020603050405020304" pitchFamily="18" charset="0"/>
                <a:cs typeface="Times New Roman" panose="02020603050405020304" pitchFamily="18" charset="0"/>
              </a:rPr>
              <a:t>) and PSNR(Peak Signal to Noise Ratio) values for different noise densities ranging from 5% to 40%  to assess the quality of restored images.</a:t>
            </a:r>
          </a:p>
          <a:p>
            <a:pPr marL="342900" marR="0" lvl="0" indent="-342900" algn="just">
              <a:lnSpc>
                <a:spcPct val="150000"/>
              </a:lnSpc>
              <a:spcBef>
                <a:spcPts val="0"/>
              </a:spcBef>
              <a:spcAft>
                <a:spcPts val="800"/>
              </a:spcAft>
              <a:buFont typeface="Arial" panose="020B0604020202020204" pitchFamily="34" charset="0"/>
              <a:buChar char="➢"/>
            </a:pP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rPr>
              <a:t>To achieve the better accuracy in restoring images compare to the available literature. </a:t>
            </a:r>
          </a:p>
          <a:p>
            <a:pPr marL="0" marR="0" algn="just">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7" name="Rectangle 36">
            <a:extLst>
              <a:ext uri="{FF2B5EF4-FFF2-40B4-BE49-F238E27FC236}">
                <a16:creationId xmlns:a16="http://schemas.microsoft.com/office/drawing/2014/main" id="{26EA9055-74ED-4412-836D-3743AE1AAA1C}"/>
              </a:ext>
            </a:extLst>
          </p:cNvPr>
          <p:cNvSpPr/>
          <p:nvPr/>
        </p:nvSpPr>
        <p:spPr>
          <a:xfrm>
            <a:off x="2478731" y="409939"/>
            <a:ext cx="9151449" cy="6000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77895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4B630-348D-4AD9-B96E-F805B14E0329}"/>
              </a:ext>
            </a:extLst>
          </p:cNvPr>
          <p:cNvSpPr/>
          <p:nvPr/>
        </p:nvSpPr>
        <p:spPr>
          <a:xfrm>
            <a:off x="0" y="0"/>
            <a:ext cx="222885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3236929-9277-41AC-8A60-95718D83E0CA}"/>
              </a:ext>
            </a:extLst>
          </p:cNvPr>
          <p:cNvSpPr/>
          <p:nvPr/>
        </p:nvSpPr>
        <p:spPr>
          <a:xfrm>
            <a:off x="16664" y="178438"/>
            <a:ext cx="491590"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E19A27-7DE9-4B0D-8315-9F9BDD14C0FD}"/>
              </a:ext>
            </a:extLst>
          </p:cNvPr>
          <p:cNvSpPr/>
          <p:nvPr/>
        </p:nvSpPr>
        <p:spPr>
          <a:xfrm>
            <a:off x="16664" y="864824"/>
            <a:ext cx="499542" cy="351701"/>
          </a:xfrm>
          <a:prstGeom prst="ellipse">
            <a:avLst/>
          </a:prstGeom>
          <a:solidFill>
            <a:schemeClr val="bg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A89D25-8190-4FC7-802D-500A1BAC4D04}"/>
              </a:ext>
            </a:extLst>
          </p:cNvPr>
          <p:cNvSpPr/>
          <p:nvPr/>
        </p:nvSpPr>
        <p:spPr>
          <a:xfrm>
            <a:off x="16664" y="1596143"/>
            <a:ext cx="491589" cy="351701"/>
          </a:xfrm>
          <a:prstGeom prst="ellipse">
            <a:avLst/>
          </a:prstGeom>
          <a:solidFill>
            <a:schemeClr val="bg1"/>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19DF0E2-3027-4613-93C3-297358B0688B}"/>
              </a:ext>
            </a:extLst>
          </p:cNvPr>
          <p:cNvSpPr/>
          <p:nvPr/>
        </p:nvSpPr>
        <p:spPr>
          <a:xfrm>
            <a:off x="13286" y="3066567"/>
            <a:ext cx="491583"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390EDC-04CE-4AC0-8F31-AB973385333B}"/>
              </a:ext>
            </a:extLst>
          </p:cNvPr>
          <p:cNvSpPr/>
          <p:nvPr/>
        </p:nvSpPr>
        <p:spPr>
          <a:xfrm>
            <a:off x="16664" y="3887137"/>
            <a:ext cx="491584" cy="376363"/>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C02536E-6CB0-48A7-B85F-12EB56E03CBD}"/>
              </a:ext>
            </a:extLst>
          </p:cNvPr>
          <p:cNvSpPr/>
          <p:nvPr/>
        </p:nvSpPr>
        <p:spPr>
          <a:xfrm>
            <a:off x="20643" y="4667421"/>
            <a:ext cx="491583" cy="376364"/>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B917DC2-0C12-4CDF-9AB0-D725676F9162}"/>
              </a:ext>
            </a:extLst>
          </p:cNvPr>
          <p:cNvSpPr/>
          <p:nvPr/>
        </p:nvSpPr>
        <p:spPr>
          <a:xfrm>
            <a:off x="12315" y="5417904"/>
            <a:ext cx="491583" cy="395065"/>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A003ED-C8D2-431E-9ABF-1E2744123DB6}"/>
              </a:ext>
            </a:extLst>
          </p:cNvPr>
          <p:cNvSpPr/>
          <p:nvPr/>
        </p:nvSpPr>
        <p:spPr>
          <a:xfrm>
            <a:off x="2228850" y="1"/>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A647B3-AE4D-42E4-B585-FDE873F24CAD}"/>
              </a:ext>
            </a:extLst>
          </p:cNvPr>
          <p:cNvSpPr/>
          <p:nvPr/>
        </p:nvSpPr>
        <p:spPr>
          <a:xfrm>
            <a:off x="2228851" y="6629399"/>
            <a:ext cx="9963149" cy="228600"/>
          </a:xfrm>
          <a:prstGeom prst="rect">
            <a:avLst/>
          </a:prstGeom>
          <a:solidFill>
            <a:schemeClr val="tx1">
              <a:lumMod val="95000"/>
              <a:lumOff val="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3D53F8-139A-4908-914D-006CAF058171}"/>
              </a:ext>
            </a:extLst>
          </p:cNvPr>
          <p:cNvSpPr/>
          <p:nvPr/>
        </p:nvSpPr>
        <p:spPr>
          <a:xfrm>
            <a:off x="11925300" y="228602"/>
            <a:ext cx="266699" cy="6400797"/>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EEB8AD6-1F8F-41B3-807B-AABFC637DDC5}"/>
              </a:ext>
            </a:extLst>
          </p:cNvPr>
          <p:cNvSpPr/>
          <p:nvPr/>
        </p:nvSpPr>
        <p:spPr>
          <a:xfrm>
            <a:off x="385606" y="56538"/>
            <a:ext cx="2019303" cy="6000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INTRODUCTION</a:t>
            </a:r>
          </a:p>
        </p:txBody>
      </p:sp>
      <p:sp>
        <p:nvSpPr>
          <p:cNvPr id="19" name="Rectangle 18">
            <a:extLst>
              <a:ext uri="{FF2B5EF4-FFF2-40B4-BE49-F238E27FC236}">
                <a16:creationId xmlns:a16="http://schemas.microsoft.com/office/drawing/2014/main" id="{1BC9319B-B085-4A8F-BB6F-97B199FBB377}"/>
              </a:ext>
            </a:extLst>
          </p:cNvPr>
          <p:cNvSpPr/>
          <p:nvPr/>
        </p:nvSpPr>
        <p:spPr>
          <a:xfrm>
            <a:off x="266545" y="2892483"/>
            <a:ext cx="2257426" cy="7679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D972324F-4EF7-4659-A324-A4B4D7FF2935}"/>
              </a:ext>
            </a:extLst>
          </p:cNvPr>
          <p:cNvSpPr/>
          <p:nvPr/>
        </p:nvSpPr>
        <p:spPr>
          <a:xfrm>
            <a:off x="246380" y="850765"/>
            <a:ext cx="2019303" cy="41579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p>
        </p:txBody>
      </p:sp>
      <p:sp>
        <p:nvSpPr>
          <p:cNvPr id="21" name="Rectangle 20">
            <a:extLst>
              <a:ext uri="{FF2B5EF4-FFF2-40B4-BE49-F238E27FC236}">
                <a16:creationId xmlns:a16="http://schemas.microsoft.com/office/drawing/2014/main" id="{CFB34420-2A4A-4653-A6A0-20A9E9E29D17}"/>
              </a:ext>
            </a:extLst>
          </p:cNvPr>
          <p:cNvSpPr/>
          <p:nvPr/>
        </p:nvSpPr>
        <p:spPr>
          <a:xfrm>
            <a:off x="488001" y="3621268"/>
            <a:ext cx="1814514" cy="9379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r>
              <a:rPr lang="en-US" sz="1600" dirty="0">
                <a:latin typeface="Times New Roman" panose="02020603050405020304" pitchFamily="18" charset="0"/>
                <a:cs typeface="Times New Roman" panose="02020603050405020304" pitchFamily="18" charset="0"/>
              </a:rPr>
              <a:t>REQUIREMENTS</a:t>
            </a:r>
          </a:p>
        </p:txBody>
      </p:sp>
      <p:sp>
        <p:nvSpPr>
          <p:cNvPr id="22" name="Rectangle 21">
            <a:extLst>
              <a:ext uri="{FF2B5EF4-FFF2-40B4-BE49-F238E27FC236}">
                <a16:creationId xmlns:a16="http://schemas.microsoft.com/office/drawing/2014/main" id="{4BD86AAA-5541-4C87-98BB-2897403F84E5}"/>
              </a:ext>
            </a:extLst>
          </p:cNvPr>
          <p:cNvSpPr/>
          <p:nvPr/>
        </p:nvSpPr>
        <p:spPr>
          <a:xfrm>
            <a:off x="348583" y="5158236"/>
            <a:ext cx="1928817"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APPLICATIONS</a:t>
            </a:r>
          </a:p>
        </p:txBody>
      </p:sp>
      <p:sp>
        <p:nvSpPr>
          <p:cNvPr id="23" name="Rectangle 22">
            <a:extLst>
              <a:ext uri="{FF2B5EF4-FFF2-40B4-BE49-F238E27FC236}">
                <a16:creationId xmlns:a16="http://schemas.microsoft.com/office/drawing/2014/main" id="{D3763C77-2DD5-446A-953B-A525BE2D77DA}"/>
              </a:ext>
            </a:extLst>
          </p:cNvPr>
          <p:cNvSpPr/>
          <p:nvPr/>
        </p:nvSpPr>
        <p:spPr>
          <a:xfrm>
            <a:off x="414336" y="4567010"/>
            <a:ext cx="1814514" cy="657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 AND DISCUSSION</a:t>
            </a:r>
          </a:p>
        </p:txBody>
      </p:sp>
      <p:sp>
        <p:nvSpPr>
          <p:cNvPr id="25" name="Oval 24">
            <a:extLst>
              <a:ext uri="{FF2B5EF4-FFF2-40B4-BE49-F238E27FC236}">
                <a16:creationId xmlns:a16="http://schemas.microsoft.com/office/drawing/2014/main" id="{2C22E83E-D04C-40DC-A602-5BC5916FDE6F}"/>
              </a:ext>
            </a:extLst>
          </p:cNvPr>
          <p:cNvSpPr/>
          <p:nvPr/>
        </p:nvSpPr>
        <p:spPr>
          <a:xfrm>
            <a:off x="12309" y="2301756"/>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7C957BB-D611-405B-A0F1-CACC7EEFCE37}"/>
              </a:ext>
            </a:extLst>
          </p:cNvPr>
          <p:cNvSpPr/>
          <p:nvPr/>
        </p:nvSpPr>
        <p:spPr>
          <a:xfrm>
            <a:off x="538265" y="1521542"/>
            <a:ext cx="1601532" cy="60007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SURVEY</a:t>
            </a:r>
          </a:p>
        </p:txBody>
      </p:sp>
      <p:sp>
        <p:nvSpPr>
          <p:cNvPr id="27" name="Oval 26">
            <a:extLst>
              <a:ext uri="{FF2B5EF4-FFF2-40B4-BE49-F238E27FC236}">
                <a16:creationId xmlns:a16="http://schemas.microsoft.com/office/drawing/2014/main" id="{6C475B61-7389-413D-B03C-A47307E1B401}"/>
              </a:ext>
            </a:extLst>
          </p:cNvPr>
          <p:cNvSpPr/>
          <p:nvPr/>
        </p:nvSpPr>
        <p:spPr>
          <a:xfrm>
            <a:off x="20643" y="6200307"/>
            <a:ext cx="491589" cy="351701"/>
          </a:xfrm>
          <a:prstGeom prst="ellipse">
            <a:avLst/>
          </a:prstGeom>
          <a:solidFill>
            <a:schemeClr val="accent1">
              <a:alpha val="0"/>
            </a:schemeClr>
          </a:solidFill>
          <a:ln w="2540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5905DA-6A35-4450-9591-E8EACF111AE2}"/>
              </a:ext>
            </a:extLst>
          </p:cNvPr>
          <p:cNvSpPr/>
          <p:nvPr/>
        </p:nvSpPr>
        <p:spPr>
          <a:xfrm>
            <a:off x="258103" y="6164154"/>
            <a:ext cx="2086119" cy="4625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a:t>
            </a:r>
          </a:p>
        </p:txBody>
      </p:sp>
      <p:sp>
        <p:nvSpPr>
          <p:cNvPr id="29" name="Arrow: Down 28">
            <a:extLst>
              <a:ext uri="{FF2B5EF4-FFF2-40B4-BE49-F238E27FC236}">
                <a16:creationId xmlns:a16="http://schemas.microsoft.com/office/drawing/2014/main" id="{4DA0692B-AF78-40E5-8748-663EFF9D9B54}"/>
              </a:ext>
            </a:extLst>
          </p:cNvPr>
          <p:cNvSpPr/>
          <p:nvPr/>
        </p:nvSpPr>
        <p:spPr>
          <a:xfrm>
            <a:off x="78160" y="57201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2BB92D8B-876D-4387-91D4-685E6814C9F8}"/>
              </a:ext>
            </a:extLst>
          </p:cNvPr>
          <p:cNvSpPr/>
          <p:nvPr/>
        </p:nvSpPr>
        <p:spPr>
          <a:xfrm>
            <a:off x="80859" y="12779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1EEA233E-0274-4570-8B04-323D598C219B}"/>
              </a:ext>
            </a:extLst>
          </p:cNvPr>
          <p:cNvSpPr/>
          <p:nvPr/>
        </p:nvSpPr>
        <p:spPr>
          <a:xfrm>
            <a:off x="69829" y="1983960"/>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0D20167E-97F3-467A-9E57-97C5D95443E6}"/>
              </a:ext>
            </a:extLst>
          </p:cNvPr>
          <p:cNvSpPr/>
          <p:nvPr/>
        </p:nvSpPr>
        <p:spPr>
          <a:xfrm>
            <a:off x="71293" y="2728707"/>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36D685D2-01C3-4F12-AE7C-62499090A5E5}"/>
              </a:ext>
            </a:extLst>
          </p:cNvPr>
          <p:cNvSpPr/>
          <p:nvPr/>
        </p:nvSpPr>
        <p:spPr>
          <a:xfrm>
            <a:off x="69656" y="353192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B60ED4FE-D75A-46AD-8C08-F30C21FA0031}"/>
              </a:ext>
            </a:extLst>
          </p:cNvPr>
          <p:cNvSpPr/>
          <p:nvPr/>
        </p:nvSpPr>
        <p:spPr>
          <a:xfrm>
            <a:off x="78160" y="4316236"/>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01613814-CDD5-4497-9411-6E2391C98823}"/>
              </a:ext>
            </a:extLst>
          </p:cNvPr>
          <p:cNvSpPr/>
          <p:nvPr/>
        </p:nvSpPr>
        <p:spPr>
          <a:xfrm>
            <a:off x="78160" y="5084743"/>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Down 35">
            <a:extLst>
              <a:ext uri="{FF2B5EF4-FFF2-40B4-BE49-F238E27FC236}">
                <a16:creationId xmlns:a16="http://schemas.microsoft.com/office/drawing/2014/main" id="{EAC55343-C75D-4459-AD77-249B2BF8362D}"/>
              </a:ext>
            </a:extLst>
          </p:cNvPr>
          <p:cNvSpPr/>
          <p:nvPr/>
        </p:nvSpPr>
        <p:spPr>
          <a:xfrm>
            <a:off x="69656" y="5883641"/>
            <a:ext cx="376547" cy="27593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57DE4EA-BD47-4BD5-93AF-03F453718E3B}"/>
              </a:ext>
            </a:extLst>
          </p:cNvPr>
          <p:cNvSpPr txBox="1"/>
          <p:nvPr/>
        </p:nvSpPr>
        <p:spPr>
          <a:xfrm>
            <a:off x="2672861" y="1277907"/>
            <a:ext cx="8957319" cy="669937"/>
          </a:xfrm>
          <a:prstGeom prst="rect">
            <a:avLst/>
          </a:prstGeom>
          <a:noFill/>
        </p:spPr>
        <p:txBody>
          <a:bodyPr wrap="square" rtlCol="0">
            <a:spAutoFit/>
          </a:bodyPr>
          <a:lstStyle/>
          <a:p>
            <a:endParaRPr lang="en-US" dirty="0"/>
          </a:p>
        </p:txBody>
      </p:sp>
      <p:sp>
        <p:nvSpPr>
          <p:cNvPr id="24" name="Rectangle 23">
            <a:extLst>
              <a:ext uri="{FF2B5EF4-FFF2-40B4-BE49-F238E27FC236}">
                <a16:creationId xmlns:a16="http://schemas.microsoft.com/office/drawing/2014/main" id="{A125DFF6-B504-41A6-A8BD-F3FDA09B1A8A}"/>
              </a:ext>
            </a:extLst>
          </p:cNvPr>
          <p:cNvSpPr/>
          <p:nvPr/>
        </p:nvSpPr>
        <p:spPr>
          <a:xfrm>
            <a:off x="345593" y="2272111"/>
            <a:ext cx="1724953" cy="54939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DIAGRAM</a:t>
            </a:r>
          </a:p>
        </p:txBody>
      </p:sp>
      <p:sp>
        <p:nvSpPr>
          <p:cNvPr id="37" name="Rectangle 36">
            <a:extLst>
              <a:ext uri="{FF2B5EF4-FFF2-40B4-BE49-F238E27FC236}">
                <a16:creationId xmlns:a16="http://schemas.microsoft.com/office/drawing/2014/main" id="{26EA9055-74ED-4412-836D-3743AE1AAA1C}"/>
              </a:ext>
            </a:extLst>
          </p:cNvPr>
          <p:cNvSpPr/>
          <p:nvPr/>
        </p:nvSpPr>
        <p:spPr>
          <a:xfrm>
            <a:off x="2450154" y="271972"/>
            <a:ext cx="9151449" cy="6000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Times New Roman" panose="02020603050405020304" pitchFamily="18" charset="0"/>
                <a:cs typeface="Times New Roman" panose="02020603050405020304" pitchFamily="18" charset="0"/>
              </a:rPr>
              <a:t>LITERATURE SURVEY</a:t>
            </a:r>
          </a:p>
        </p:txBody>
      </p:sp>
      <p:graphicFrame>
        <p:nvGraphicFramePr>
          <p:cNvPr id="38" name="Table 37">
            <a:extLst>
              <a:ext uri="{FF2B5EF4-FFF2-40B4-BE49-F238E27FC236}">
                <a16:creationId xmlns:a16="http://schemas.microsoft.com/office/drawing/2014/main" id="{AF61A6AB-DF24-46FD-B112-09A14A717C1A}"/>
              </a:ext>
            </a:extLst>
          </p:cNvPr>
          <p:cNvGraphicFramePr>
            <a:graphicFrameLocks noGrp="1"/>
          </p:cNvGraphicFramePr>
          <p:nvPr>
            <p:extLst>
              <p:ext uri="{D42A27DB-BD31-4B8C-83A1-F6EECF244321}">
                <p14:modId xmlns:p14="http://schemas.microsoft.com/office/powerpoint/2010/main" val="1851452511"/>
              </p:ext>
            </p:extLst>
          </p:nvPr>
        </p:nvGraphicFramePr>
        <p:xfrm>
          <a:off x="2917664" y="972746"/>
          <a:ext cx="8377392" cy="5145921"/>
        </p:xfrm>
        <a:graphic>
          <a:graphicData uri="http://schemas.openxmlformats.org/drawingml/2006/table">
            <a:tbl>
              <a:tblPr firstRow="1" firstCol="1" bandRow="1">
                <a:tableStyleId>{00A15C55-8517-42AA-B614-E9B94910E393}</a:tableStyleId>
              </a:tblPr>
              <a:tblGrid>
                <a:gridCol w="2134007">
                  <a:extLst>
                    <a:ext uri="{9D8B030D-6E8A-4147-A177-3AD203B41FA5}">
                      <a16:colId xmlns:a16="http://schemas.microsoft.com/office/drawing/2014/main" val="2923366417"/>
                    </a:ext>
                  </a:extLst>
                </a:gridCol>
                <a:gridCol w="2578464">
                  <a:extLst>
                    <a:ext uri="{9D8B030D-6E8A-4147-A177-3AD203B41FA5}">
                      <a16:colId xmlns:a16="http://schemas.microsoft.com/office/drawing/2014/main" val="280363353"/>
                    </a:ext>
                  </a:extLst>
                </a:gridCol>
                <a:gridCol w="3664921">
                  <a:extLst>
                    <a:ext uri="{9D8B030D-6E8A-4147-A177-3AD203B41FA5}">
                      <a16:colId xmlns:a16="http://schemas.microsoft.com/office/drawing/2014/main" val="422262903"/>
                    </a:ext>
                  </a:extLst>
                </a:gridCol>
              </a:tblGrid>
              <a:tr h="439860">
                <a:tc>
                  <a:txBody>
                    <a:bodyPr/>
                    <a:lstStyle/>
                    <a:p>
                      <a:pPr marL="0" marR="0" algn="ctr">
                        <a:lnSpc>
                          <a:spcPct val="15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Author</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5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Title</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5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Algorithm/Concept</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243605"/>
                  </a:ext>
                </a:extLst>
              </a:tr>
              <a:tr h="866360">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M. Mafi, H. Martin and M. Adjouadi</a:t>
                      </a:r>
                    </a:p>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High Impulse Noise Intensity Removal In MRI Images, 2017.</a:t>
                      </a:r>
                    </a:p>
                    <a:p>
                      <a:pPr marL="0" marR="0" algn="ctr">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nSpc>
                          <a:spcPct val="150000"/>
                        </a:lnSpc>
                        <a:spcBef>
                          <a:spcPts val="0"/>
                        </a:spcBef>
                        <a:spcAft>
                          <a:spcPts val="0"/>
                        </a:spcAft>
                        <a:buFont typeface="Arial" panose="020B0604020202020204" pitchFamily="34" charset="0"/>
                        <a:buNone/>
                      </a:pPr>
                      <a:r>
                        <a:rPr lang="en-US" sz="1200" dirty="0">
                          <a:solidFill>
                            <a:schemeClr val="tx1"/>
                          </a:solidFill>
                          <a:effectLst/>
                          <a:latin typeface="Times New Roman" panose="02020603050405020304" pitchFamily="18" charset="0"/>
                          <a:cs typeface="Times New Roman" panose="02020603050405020304" pitchFamily="18" charset="0"/>
                        </a:rPr>
                        <a:t>Combines the strengths of the median filter and mean filters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7660618"/>
                  </a:ext>
                </a:extLst>
              </a:tr>
              <a:tr h="1322363">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M. Nadeem, Ayyaz Hussain, Asim Munir, M. Habib and M. Tahir Naseem</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Removal of Random Valued Impulse Noise from Grayscale images using Quadrant based Spatially Adaptive Fuzzy Filter, Signal Processing, 2019.</a:t>
                      </a:r>
                    </a:p>
                    <a:p>
                      <a:pPr marL="0" marR="0" algn="ctr">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An adaptive switching mechanism that detects the noisy pixels in the degraded image and restores those pixels by using a fuzzy rule-based directional median operation leaving noiseless pixels unaltered. </a:t>
                      </a:r>
                    </a:p>
                    <a:p>
                      <a:pPr marL="0" marR="0" algn="ctr">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1122649"/>
                  </a:ext>
                </a:extLst>
              </a:tr>
              <a:tr h="757497">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Vikas Gupta, Vijayshri Chaurasia and Madhu Shandilya</a:t>
                      </a:r>
                    </a:p>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Random-valued impulse noise removal using adaptive dual threshold median ﬁlter, 2014.</a:t>
                      </a:r>
                    </a:p>
                    <a:p>
                      <a:pPr marL="0" marR="0" algn="ctr">
                        <a:lnSpc>
                          <a:spcPct val="150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Median filter with adaptive dual threshold.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8465637"/>
                  </a:ext>
                </a:extLst>
              </a:tr>
              <a:tr h="1436607">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T. Matsubara, V.G. Moshnyaga, K. Hashimoto.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 FPGA implementation of low-complexity noise removal, 2010.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This paper proposes a noise detector which uses dynamically defined thresholds (T</a:t>
                      </a:r>
                      <a:r>
                        <a:rPr lang="en-US" sz="1200" baseline="-25000" dirty="0">
                          <a:solidFill>
                            <a:schemeClr val="tx1"/>
                          </a:solidFill>
                          <a:effectLst/>
                          <a:latin typeface="Times New Roman" panose="02020603050405020304" pitchFamily="18" charset="0"/>
                          <a:cs typeface="Times New Roman" panose="02020603050405020304" pitchFamily="18" charset="0"/>
                        </a:rPr>
                        <a:t>low </a:t>
                      </a:r>
                      <a:r>
                        <a:rPr lang="en-US" sz="1200" dirty="0">
                          <a:solidFill>
                            <a:schemeClr val="tx1"/>
                          </a:solidFill>
                          <a:effectLst/>
                          <a:latin typeface="Times New Roman" panose="02020603050405020304" pitchFamily="18" charset="0"/>
                          <a:cs typeface="Times New Roman" panose="02020603050405020304" pitchFamily="18" charset="0"/>
                        </a:rPr>
                        <a:t>and T</a:t>
                      </a:r>
                      <a:r>
                        <a:rPr lang="en-US" sz="1200" baseline="-25000" dirty="0">
                          <a:solidFill>
                            <a:schemeClr val="tx1"/>
                          </a:solidFill>
                          <a:effectLst/>
                          <a:latin typeface="Times New Roman" panose="02020603050405020304" pitchFamily="18" charset="0"/>
                          <a:cs typeface="Times New Roman" panose="02020603050405020304" pitchFamily="18" charset="0"/>
                        </a:rPr>
                        <a:t>high</a:t>
                      </a:r>
                      <a:r>
                        <a:rPr lang="en-US" sz="1200" dirty="0">
                          <a:solidFill>
                            <a:schemeClr val="tx1"/>
                          </a:solidFill>
                          <a:effectLst/>
                          <a:latin typeface="Times New Roman" panose="02020603050405020304" pitchFamily="18" charset="0"/>
                          <a:cs typeface="Times New Roman" panose="02020603050405020304" pitchFamily="18" charset="0"/>
                        </a:rPr>
                        <a:t>) to identify corrupted pixels which sets the binary flag ‘S’. Median filter is activated only if the binary flag is ‘1’.</a:t>
                      </a:r>
                    </a:p>
                    <a:p>
                      <a:pPr marL="0" marR="0">
                        <a:lnSpc>
                          <a:spcPct val="150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400" marR="36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5818989"/>
                  </a:ext>
                </a:extLst>
              </a:tr>
            </a:tbl>
          </a:graphicData>
        </a:graphic>
      </p:graphicFrame>
    </p:spTree>
    <p:extLst>
      <p:ext uri="{BB962C8B-B14F-4D97-AF65-F5344CB8AC3E}">
        <p14:creationId xmlns:p14="http://schemas.microsoft.com/office/powerpoint/2010/main" val="73919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1681</TotalTime>
  <Words>2992</Words>
  <Application>Microsoft Office PowerPoint</Application>
  <PresentationFormat>Widescreen</PresentationFormat>
  <Paragraphs>561</Paragraphs>
  <Slides>31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Algerian</vt:lpstr>
      <vt:lpstr>Arial</vt:lpstr>
      <vt:lpstr>Calibri</vt:lpstr>
      <vt:lpstr>Calibri Light</vt:lpstr>
      <vt:lpstr>Cambria Math</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MALLIKARJUN GOKAK</dc:creator>
  <cp:lastModifiedBy>MALLIKARJUN GOKAK</cp:lastModifiedBy>
  <cp:revision>127</cp:revision>
  <dcterms:created xsi:type="dcterms:W3CDTF">2020-12-31T07:33:53Z</dcterms:created>
  <dcterms:modified xsi:type="dcterms:W3CDTF">2021-08-09T05:48:26Z</dcterms:modified>
</cp:coreProperties>
</file>