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6" r:id="rId2"/>
    <p:sldId id="258" r:id="rId3"/>
    <p:sldId id="257" r:id="rId4"/>
    <p:sldId id="260" r:id="rId5"/>
    <p:sldId id="264" r:id="rId6"/>
    <p:sldId id="265" r:id="rId7"/>
    <p:sldId id="266" r:id="rId8"/>
    <p:sldId id="270" r:id="rId9"/>
    <p:sldId id="279" r:id="rId10"/>
    <p:sldId id="269" r:id="rId11"/>
    <p:sldId id="278" r:id="rId12"/>
    <p:sldId id="268" r:id="rId13"/>
    <p:sldId id="271" r:id="rId14"/>
    <p:sldId id="272" r:id="rId15"/>
    <p:sldId id="274" r:id="rId16"/>
    <p:sldId id="273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BDE76-BA0F-4846-B0BC-D745FDB7FEBD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C4034-F6CA-452B-ADAA-05E507268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2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A6A1-BE86-43C1-B063-BA1DAAED7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033BE-ECA7-4633-82F9-324AB4139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8D3C1-1161-4EC6-8583-08506F39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86-A398-4712-BF4E-E254D0AAD8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F535-1E38-4F75-B666-1F2AD9D6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C3F6F-6AE5-49EE-9AA5-6FC3B946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0545-163F-48F0-A53B-87475F773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22E3-B250-46E4-90F8-1721B12D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64CF3-1A02-4A4C-BF07-62FC27B57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0E8BC-39AF-446F-9CA0-AAF830F7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86-A398-4712-BF4E-E254D0AAD8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AB105-9883-428D-8514-BC642923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D5C77-2297-42A9-9DF7-BC154F3F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0545-163F-48F0-A53B-87475F773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0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23DA8-373C-4E93-A931-6FD84ABC9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1584A-8AD6-4A3A-A38A-519253D27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F07A-B0AB-47B4-9827-3424C12B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86-A398-4712-BF4E-E254D0AAD8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DA908-0D24-469C-AA67-2BB5D033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646CE-FBA3-427A-901D-53BFA465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0545-163F-48F0-A53B-87475F773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7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E485-7B2D-4E6F-A16A-6292EE56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BB3C-311C-48B9-8857-8516B7B5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5FD7F-37FB-444C-A59F-360426BF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86-A398-4712-BF4E-E254D0AAD8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5B671-D7F6-4480-831B-3BDE6B5F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F62EB-1039-44A7-86B9-90CEBD06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0545-163F-48F0-A53B-87475F773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3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6D9-91E1-4352-9484-A51C4DFB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EBA0-EAC7-491D-B6DC-D3B6C2CB2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3F03C-DDDF-47E8-92E8-EABE8A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86-A398-4712-BF4E-E254D0AAD8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4B56A-0023-40E1-A1E9-E1AE36DF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EBD8-8768-4A82-98A5-68538C8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0545-163F-48F0-A53B-87475F773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7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D5F0-3A11-4BD0-88E9-053B2C77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F930C-E4F2-4EA9-81BB-56B279C6B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B0572-A327-443E-85F9-665F6F72F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C6F3A-EC82-40C0-B7EE-58B43949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86-A398-4712-BF4E-E254D0AAD8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3681D-3B6E-4F67-AD84-81E8F3FF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4C2EC-4599-47F0-8CEF-4C49D041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0545-163F-48F0-A53B-87475F773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4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52FE-C0C3-4AC9-8BE8-1516F394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0C79A-19E9-4D0B-92F2-87CD6A799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37580-4FD2-49CA-8291-70F8B48E0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1EA7D-069E-44AB-B228-905351E22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51016-2ECB-4E87-BB56-FEC1405B4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153FA-38AE-415D-94E3-DF408876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86-A398-4712-BF4E-E254D0AAD8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2184-0EC3-4136-97D5-9AA53522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09806-2FC1-408C-B7FB-FA7DE10E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0545-163F-48F0-A53B-87475F773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BE3A-774B-46C3-BF93-42D9D1FE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7EEE8-6964-4E72-9A04-A3BFCAED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86-A398-4712-BF4E-E254D0AAD8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008E8-282D-49D4-AAD1-16D50B8A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29E99-B6D3-496E-A9E0-4435F747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0545-163F-48F0-A53B-87475F773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9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36777-5C57-46B6-A954-33D5436C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86-A398-4712-BF4E-E254D0AAD8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D59A6-194A-4B2A-BB50-2954F96B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C5205-DA70-462A-BAE6-3DC21902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0545-163F-48F0-A53B-87475F773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5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C3A4-7D10-4A70-ACC6-F9699E4F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01E4D-03A3-4C2B-B3D5-2787B48AF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46437-C242-4405-9835-6ACE7BE63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10271-B1E3-4185-A0E9-A0EE1959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86-A398-4712-BF4E-E254D0AAD8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B66FC-FCDE-4043-9EEF-6955A68C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42C6C-C9E5-472B-AF26-ACB4F035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0545-163F-48F0-A53B-87475F773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88E1-320B-428A-92DE-FF1888C4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F6153-EBC6-4138-954B-C681EC152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11A76-B8C8-4ED4-A02E-A4AFE3E4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60E0E-EB02-4410-8875-6874FD98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86-A398-4712-BF4E-E254D0AAD8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986E4-D1DA-40C8-9746-B236FB3B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FE338-AE07-4681-BD81-0A30FFA1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0545-163F-48F0-A53B-87475F773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0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F124E-296A-4DEA-9B49-AEE417FC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4D97-009B-4E35-8476-43786B1A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6D94-C955-4454-9BB4-94BC4214C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9586-A398-4712-BF4E-E254D0AAD8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CEF36-71A6-4722-B911-6892CC4D7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BDDE9-9DF7-492B-AAA3-F81101692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0545-163F-48F0-A53B-87475F773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5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" TargetMode="External"/><Relationship Id="rId3" Type="http://schemas.openxmlformats.org/officeDocument/2006/relationships/hyperlink" Target="https://www.tutorialspoint.com/machine_learning_with_python/" TargetMode="External"/><Relationship Id="rId7" Type="http://schemas.openxmlformats.org/officeDocument/2006/relationships/hyperlink" Target="https://dev.to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" TargetMode="External"/><Relationship Id="rId5" Type="http://schemas.openxmlformats.org/officeDocument/2006/relationships/hyperlink" Target="https://www.kaggle.com/learn/intro-to-machine-learning" TargetMode="External"/><Relationship Id="rId4" Type="http://schemas.openxmlformats.org/officeDocument/2006/relationships/hyperlink" Target="https://www.javatpoint.com/machine-learn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7;p13">
            <a:extLst>
              <a:ext uri="{FF2B5EF4-FFF2-40B4-BE49-F238E27FC236}">
                <a16:creationId xmlns:a16="http://schemas.microsoft.com/office/drawing/2014/main" id="{BE60558E-D1ED-485E-B427-041C8F06CD58}"/>
              </a:ext>
            </a:extLst>
          </p:cNvPr>
          <p:cNvSpPr txBox="1">
            <a:spLocks/>
          </p:cNvSpPr>
          <p:nvPr/>
        </p:nvSpPr>
        <p:spPr>
          <a:xfrm>
            <a:off x="1444962" y="120106"/>
            <a:ext cx="9629438" cy="528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Govt. Sri Krishnarajendra Silver Jubilee Technological Institute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E782941F-3F28-4D4E-BE40-FAEB1064DEBC}"/>
              </a:ext>
            </a:extLst>
          </p:cNvPr>
          <p:cNvSpPr txBox="1">
            <a:spLocks/>
          </p:cNvSpPr>
          <p:nvPr/>
        </p:nvSpPr>
        <p:spPr>
          <a:xfrm>
            <a:off x="3265330" y="622062"/>
            <a:ext cx="5760938" cy="398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434343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Department of Computer Science and Engineering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97;p13">
            <a:extLst>
              <a:ext uri="{FF2B5EF4-FFF2-40B4-BE49-F238E27FC236}">
                <a16:creationId xmlns:a16="http://schemas.microsoft.com/office/drawing/2014/main" id="{3F2ED373-32E4-4912-A6E0-B6DDB3BECF6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2552" y="1844767"/>
            <a:ext cx="2180301" cy="1889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8;p13">
            <a:extLst>
              <a:ext uri="{FF2B5EF4-FFF2-40B4-BE49-F238E27FC236}">
                <a16:creationId xmlns:a16="http://schemas.microsoft.com/office/drawing/2014/main" id="{C61DC749-2CB1-49DA-83C5-61D74206CF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4574" y="1844766"/>
            <a:ext cx="1884874" cy="18895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4C35CB05-6CC0-462B-877A-D31B079B8641}"/>
              </a:ext>
            </a:extLst>
          </p:cNvPr>
          <p:cNvSpPr txBox="1">
            <a:spLocks/>
          </p:cNvSpPr>
          <p:nvPr/>
        </p:nvSpPr>
        <p:spPr>
          <a:xfrm>
            <a:off x="4868377" y="1097601"/>
            <a:ext cx="2455243" cy="528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Internship Seminar</a:t>
            </a:r>
          </a:p>
          <a:p>
            <a:pPr marL="457200" algn="l">
              <a:spcBef>
                <a:spcPts val="0"/>
              </a:spcBef>
              <a:spcAft>
                <a:spcPts val="1200"/>
              </a:spcAft>
              <a:buSzPts val="935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E0B8C820-37E8-4716-B167-C0FE125870A1}"/>
              </a:ext>
            </a:extLst>
          </p:cNvPr>
          <p:cNvSpPr txBox="1">
            <a:spLocks/>
          </p:cNvSpPr>
          <p:nvPr/>
        </p:nvSpPr>
        <p:spPr>
          <a:xfrm>
            <a:off x="4840307" y="1703341"/>
            <a:ext cx="2753189" cy="528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rgbClr val="434343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Presentation on:</a:t>
            </a:r>
          </a:p>
          <a:p>
            <a:pPr marL="457200">
              <a:spcBef>
                <a:spcPts val="0"/>
              </a:spcBef>
              <a:spcAft>
                <a:spcPts val="1200"/>
              </a:spcAft>
              <a:buSzPts val="935"/>
            </a:pPr>
            <a:endParaRPr lang="en-US" sz="13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91;p13">
            <a:extLst>
              <a:ext uri="{FF2B5EF4-FFF2-40B4-BE49-F238E27FC236}">
                <a16:creationId xmlns:a16="http://schemas.microsoft.com/office/drawing/2014/main" id="{129CA2B8-FD8D-46EF-965C-8458A2B0371D}"/>
              </a:ext>
            </a:extLst>
          </p:cNvPr>
          <p:cNvSpPr txBox="1">
            <a:spLocks/>
          </p:cNvSpPr>
          <p:nvPr/>
        </p:nvSpPr>
        <p:spPr>
          <a:xfrm>
            <a:off x="3331939" y="2286000"/>
            <a:ext cx="5528119" cy="836449"/>
          </a:xfrm>
          <a:prstGeom prst="rect">
            <a:avLst/>
          </a:prstGeom>
          <a:effectLst>
            <a:outerShdw blurRad="57150" dist="19050" dir="5400000" algn="bl" rotWithShape="0">
              <a:srgbClr val="666666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“House Price Prediction using Machine Learning”</a:t>
            </a:r>
          </a:p>
        </p:txBody>
      </p:sp>
      <p:sp>
        <p:nvSpPr>
          <p:cNvPr id="11" name="Google Shape;92;p13">
            <a:extLst>
              <a:ext uri="{FF2B5EF4-FFF2-40B4-BE49-F238E27FC236}">
                <a16:creationId xmlns:a16="http://schemas.microsoft.com/office/drawing/2014/main" id="{25E15759-5805-4088-AA49-F882DF859C7C}"/>
              </a:ext>
            </a:extLst>
          </p:cNvPr>
          <p:cNvSpPr txBox="1">
            <a:spLocks/>
          </p:cNvSpPr>
          <p:nvPr/>
        </p:nvSpPr>
        <p:spPr>
          <a:xfrm>
            <a:off x="3835388" y="3658477"/>
            <a:ext cx="4327940" cy="942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Presented by :</a:t>
            </a:r>
          </a:p>
          <a:p>
            <a:pPr marL="14605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ts val="1300"/>
            </a:pPr>
            <a:r>
              <a:rPr lang="en-US" sz="20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Mallikarjun Gokak - 1SK17EC022</a:t>
            </a:r>
          </a:p>
        </p:txBody>
      </p:sp>
      <p:sp>
        <p:nvSpPr>
          <p:cNvPr id="14" name="Google Shape;93;p13">
            <a:extLst>
              <a:ext uri="{FF2B5EF4-FFF2-40B4-BE49-F238E27FC236}">
                <a16:creationId xmlns:a16="http://schemas.microsoft.com/office/drawing/2014/main" id="{CD37129E-BE26-401D-B958-7309C5F6048B}"/>
              </a:ext>
            </a:extLst>
          </p:cNvPr>
          <p:cNvSpPr txBox="1">
            <a:spLocks/>
          </p:cNvSpPr>
          <p:nvPr/>
        </p:nvSpPr>
        <p:spPr>
          <a:xfrm>
            <a:off x="980639" y="4930658"/>
            <a:ext cx="3286559" cy="142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Under the guidance of 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Shaik MD Rasool Director AIROBOTICA SERVICES PVT. LTD Bangalore</a:t>
            </a:r>
          </a:p>
          <a:p>
            <a:pPr marL="45720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935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94;p13">
            <a:extLst>
              <a:ext uri="{FF2B5EF4-FFF2-40B4-BE49-F238E27FC236}">
                <a16:creationId xmlns:a16="http://schemas.microsoft.com/office/drawing/2014/main" id="{784F2042-6FB2-4674-8DED-A9427239EC1C}"/>
              </a:ext>
            </a:extLst>
          </p:cNvPr>
          <p:cNvSpPr txBox="1">
            <a:spLocks/>
          </p:cNvSpPr>
          <p:nvPr/>
        </p:nvSpPr>
        <p:spPr>
          <a:xfrm>
            <a:off x="7924804" y="4930658"/>
            <a:ext cx="3554644" cy="1424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Internship Coordinator 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Prof. </a:t>
            </a:r>
            <a:r>
              <a:rPr lang="en-US" sz="20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Mamatha.R</a:t>
            </a:r>
            <a:endParaRPr lang="en-US" sz="20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Dept of CSE</a:t>
            </a:r>
          </a:p>
          <a:p>
            <a:pPr marL="457200" algn="l">
              <a:spcBef>
                <a:spcPts val="0"/>
              </a:spcBef>
              <a:spcAft>
                <a:spcPts val="1200"/>
              </a:spcAft>
              <a:buSzPts val="935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0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891F41-EE1B-4D3D-AA4D-60B3FAF4A31C}"/>
              </a:ext>
            </a:extLst>
          </p:cNvPr>
          <p:cNvSpPr/>
          <p:nvPr/>
        </p:nvSpPr>
        <p:spPr>
          <a:xfrm>
            <a:off x="1520273" y="361020"/>
            <a:ext cx="9151449" cy="600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7" name="Google Shape;168;p29">
            <a:extLst>
              <a:ext uri="{FF2B5EF4-FFF2-40B4-BE49-F238E27FC236}">
                <a16:creationId xmlns:a16="http://schemas.microsoft.com/office/drawing/2014/main" id="{3365756F-0F7A-4808-9007-FC2A271BE798}"/>
              </a:ext>
            </a:extLst>
          </p:cNvPr>
          <p:cNvSpPr txBox="1">
            <a:spLocks/>
          </p:cNvSpPr>
          <p:nvPr/>
        </p:nvSpPr>
        <p:spPr>
          <a:xfrm>
            <a:off x="-1" y="984223"/>
            <a:ext cx="12191999" cy="2444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House price Prediction using Machine Learning: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228600" lvl="0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ts val="1200"/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Machine Learning Project which is trained the model using the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 Regression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the data which have different locations in Bangalore.</a:t>
            </a:r>
          </a:p>
          <a:p>
            <a:pPr marR="228600" lvl="0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ts val="1200"/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Linear regression, y=mx+b.</a:t>
            </a:r>
          </a:p>
          <a:p>
            <a:pPr marR="228600" lvl="0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ts val="1200"/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model takes the Area (Square Feet), BHK, Bathrooms and Locations, as a parameters to predict the estimated price.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0A113-E13E-454A-8886-DC24A704054D}"/>
              </a:ext>
            </a:extLst>
          </p:cNvPr>
          <p:cNvSpPr txBox="1"/>
          <p:nvPr/>
        </p:nvSpPr>
        <p:spPr>
          <a:xfrm>
            <a:off x="0" y="3378797"/>
            <a:ext cx="5141843" cy="2766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 file contain the following fields 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area_type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society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F9BA1-39A5-489F-B666-F481A33AFDFD}"/>
              </a:ext>
            </a:extLst>
          </p:cNvPr>
          <p:cNvSpPr txBox="1"/>
          <p:nvPr/>
        </p:nvSpPr>
        <p:spPr>
          <a:xfrm>
            <a:off x="3617844" y="3701962"/>
            <a:ext cx="6327616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total_sqft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Bath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Balcony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</a:p>
        </p:txBody>
      </p:sp>
    </p:spTree>
    <p:extLst>
      <p:ext uri="{BB962C8B-B14F-4D97-AF65-F5344CB8AC3E}">
        <p14:creationId xmlns:p14="http://schemas.microsoft.com/office/powerpoint/2010/main" val="344421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891F41-EE1B-4D3D-AA4D-60B3FAF4A31C}"/>
              </a:ext>
            </a:extLst>
          </p:cNvPr>
          <p:cNvSpPr/>
          <p:nvPr/>
        </p:nvSpPr>
        <p:spPr>
          <a:xfrm>
            <a:off x="1520273" y="361020"/>
            <a:ext cx="9151449" cy="600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sp>
        <p:nvSpPr>
          <p:cNvPr id="7" name="Google Shape;168;p29">
            <a:extLst>
              <a:ext uri="{FF2B5EF4-FFF2-40B4-BE49-F238E27FC236}">
                <a16:creationId xmlns:a16="http://schemas.microsoft.com/office/drawing/2014/main" id="{3365756F-0F7A-4808-9007-FC2A271BE798}"/>
              </a:ext>
            </a:extLst>
          </p:cNvPr>
          <p:cNvSpPr txBox="1">
            <a:spLocks/>
          </p:cNvSpPr>
          <p:nvPr/>
        </p:nvSpPr>
        <p:spPr>
          <a:xfrm>
            <a:off x="-1" y="984223"/>
            <a:ext cx="12191999" cy="2444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6FEBA-E288-47ED-B943-AC21E2273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8" t="13998" r="32174" b="9158"/>
          <a:stretch/>
        </p:blipFill>
        <p:spPr>
          <a:xfrm>
            <a:off x="3273287" y="1298713"/>
            <a:ext cx="5261113" cy="5559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0063F-4C9E-47FA-9AC8-689E1EF573AB}"/>
              </a:ext>
            </a:extLst>
          </p:cNvPr>
          <p:cNvSpPr txBox="1"/>
          <p:nvPr/>
        </p:nvSpPr>
        <p:spPr>
          <a:xfrm>
            <a:off x="4678017" y="6312314"/>
            <a:ext cx="443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flow chart</a:t>
            </a:r>
          </a:p>
        </p:txBody>
      </p:sp>
    </p:spTree>
    <p:extLst>
      <p:ext uri="{BB962C8B-B14F-4D97-AF65-F5344CB8AC3E}">
        <p14:creationId xmlns:p14="http://schemas.microsoft.com/office/powerpoint/2010/main" val="313709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641A57-8E6D-49E5-B7E5-5FBE927F2D60}"/>
              </a:ext>
            </a:extLst>
          </p:cNvPr>
          <p:cNvSpPr/>
          <p:nvPr/>
        </p:nvSpPr>
        <p:spPr>
          <a:xfrm>
            <a:off x="1520275" y="117482"/>
            <a:ext cx="9151449" cy="600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973F4D-0972-4DEA-9305-6C33E2140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112" y="717558"/>
            <a:ext cx="23347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3041E-616F-4658-9906-2C54E8B2C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223"/>
            <a:ext cx="12192000" cy="1343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808992-480C-446A-AFFF-3538BE665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8643"/>
            <a:ext cx="12192000" cy="3190476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BD4CE0A3-51DC-49EF-A5FE-BBA922892E45}"/>
              </a:ext>
            </a:extLst>
          </p:cNvPr>
          <p:cNvSpPr txBox="1"/>
          <p:nvPr/>
        </p:nvSpPr>
        <p:spPr>
          <a:xfrm>
            <a:off x="5006567" y="6103293"/>
            <a:ext cx="217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48229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DB4989-5FE2-496A-A438-A97B50CFAA0C}"/>
              </a:ext>
            </a:extLst>
          </p:cNvPr>
          <p:cNvSpPr txBox="1"/>
          <p:nvPr/>
        </p:nvSpPr>
        <p:spPr>
          <a:xfrm>
            <a:off x="350621" y="174950"/>
            <a:ext cx="6098344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228600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Testing: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641042-57B0-41F7-A35A-D114A106A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12" y="952567"/>
            <a:ext cx="8733183" cy="5133261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FBFD2C2A-5AAA-4F50-B407-FC629EFF1299}"/>
              </a:ext>
            </a:extLst>
          </p:cNvPr>
          <p:cNvSpPr txBox="1"/>
          <p:nvPr/>
        </p:nvSpPr>
        <p:spPr>
          <a:xfrm>
            <a:off x="4948991" y="6283479"/>
            <a:ext cx="204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 Model Testing</a:t>
            </a:r>
          </a:p>
        </p:txBody>
      </p:sp>
    </p:spTree>
    <p:extLst>
      <p:ext uri="{BB962C8B-B14F-4D97-AF65-F5344CB8AC3E}">
        <p14:creationId xmlns:p14="http://schemas.microsoft.com/office/powerpoint/2010/main" val="387399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DF4902-524D-4187-991B-6ACAFF343081}"/>
              </a:ext>
            </a:extLst>
          </p:cNvPr>
          <p:cNvSpPr/>
          <p:nvPr/>
        </p:nvSpPr>
        <p:spPr>
          <a:xfrm>
            <a:off x="1520275" y="219321"/>
            <a:ext cx="9151449" cy="600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268FB5-B31C-4AB8-A599-8D7A3A72146A}"/>
              </a:ext>
            </a:extLst>
          </p:cNvPr>
          <p:cNvSpPr>
            <a:spLocks noGrp="1"/>
          </p:cNvSpPr>
          <p:nvPr/>
        </p:nvSpPr>
        <p:spPr>
          <a:xfrm>
            <a:off x="0" y="942327"/>
            <a:ext cx="12192000" cy="1615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 with the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algorithm, we have validate our trained algorithms with test data set and measure the algorithms performance with goodness of fit with the dataset.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80% of data as training data set and 20% as testing data set. The accuracy of predicting the house price using Linear regression algorithm is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92%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75790718-1151-4995-9473-1D95D24A1E84}"/>
              </a:ext>
            </a:extLst>
          </p:cNvPr>
          <p:cNvSpPr txBox="1"/>
          <p:nvPr/>
        </p:nvSpPr>
        <p:spPr>
          <a:xfrm>
            <a:off x="3438826" y="6269347"/>
            <a:ext cx="449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 Estimated price for house at Indira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3764D-C969-4D69-94B4-9FA43BBD9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51402" r="8479" b="11286"/>
          <a:stretch/>
        </p:blipFill>
        <p:spPr>
          <a:xfrm>
            <a:off x="662609" y="3021498"/>
            <a:ext cx="10548730" cy="25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22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DF4902-524D-4187-991B-6ACAFF343081}"/>
              </a:ext>
            </a:extLst>
          </p:cNvPr>
          <p:cNvSpPr/>
          <p:nvPr/>
        </p:nvSpPr>
        <p:spPr>
          <a:xfrm>
            <a:off x="1520275" y="371779"/>
            <a:ext cx="9151449" cy="600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5C0AEF-86F6-402A-9C46-AC471A4EECD4}"/>
              </a:ext>
            </a:extLst>
          </p:cNvPr>
          <p:cNvSpPr>
            <a:spLocks noGrp="1"/>
          </p:cNvSpPr>
          <p:nvPr/>
        </p:nvSpPr>
        <p:spPr>
          <a:xfrm>
            <a:off x="0" y="1250150"/>
            <a:ext cx="12192000" cy="1974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evolving into a self-supporting discipline and producing professionals with distinct and complementary skills relative to professionals in computer information.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House price prediction user can enter the parameters like location, BHK size, Bath and Area 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his own interested area to buy the house in that location.</a:t>
            </a:r>
          </a:p>
        </p:txBody>
      </p:sp>
    </p:spTree>
    <p:extLst>
      <p:ext uri="{BB962C8B-B14F-4D97-AF65-F5344CB8AC3E}">
        <p14:creationId xmlns:p14="http://schemas.microsoft.com/office/powerpoint/2010/main" val="2789718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DF4902-524D-4187-991B-6ACAFF343081}"/>
              </a:ext>
            </a:extLst>
          </p:cNvPr>
          <p:cNvSpPr/>
          <p:nvPr/>
        </p:nvSpPr>
        <p:spPr>
          <a:xfrm>
            <a:off x="1520275" y="250004"/>
            <a:ext cx="9151449" cy="600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B2E431-D657-4211-AA9E-900B0A6C47A2}"/>
              </a:ext>
            </a:extLst>
          </p:cNvPr>
          <p:cNvSpPr>
            <a:spLocks noGrp="1"/>
          </p:cNvSpPr>
          <p:nvPr/>
        </p:nvSpPr>
        <p:spPr>
          <a:xfrm>
            <a:off x="0" y="1108231"/>
            <a:ext cx="12192000" cy="4029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https://www.python.org/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Tutorialspoint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https://www.tutorialspoint.com/machine_learning_with_python/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Javatpoint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https://www.javatpoint.com/machine-learning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https://www.kaggle.com/learn/intro-to-machine-learning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https://medium.com/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https://dev.to/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Stackoverflow: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https://stackoverflow.com/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305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DD08A-D573-4057-9EF3-177D1AA838DD}"/>
              </a:ext>
            </a:extLst>
          </p:cNvPr>
          <p:cNvSpPr txBox="1"/>
          <p:nvPr/>
        </p:nvSpPr>
        <p:spPr>
          <a:xfrm>
            <a:off x="3578087" y="1378225"/>
            <a:ext cx="50358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THANK </a:t>
            </a:r>
          </a:p>
          <a:p>
            <a:pPr algn="ctr"/>
            <a:r>
              <a:rPr lang="en-US" sz="9600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8990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DF5F4-DC3E-43F5-B9B1-F290389D628B}"/>
              </a:ext>
            </a:extLst>
          </p:cNvPr>
          <p:cNvSpPr/>
          <p:nvPr/>
        </p:nvSpPr>
        <p:spPr>
          <a:xfrm>
            <a:off x="1389593" y="316265"/>
            <a:ext cx="9151449" cy="600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INTERNSHIP CERTIFICATE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CD4F3D-9EFD-402E-9914-3CDDFAA01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7" t="-24" r="29240"/>
          <a:stretch/>
        </p:blipFill>
        <p:spPr>
          <a:xfrm>
            <a:off x="3909390" y="1037537"/>
            <a:ext cx="4465983" cy="583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9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07F848-B414-4C9C-9E31-2510BC144220}"/>
              </a:ext>
            </a:extLst>
          </p:cNvPr>
          <p:cNvSpPr/>
          <p:nvPr/>
        </p:nvSpPr>
        <p:spPr>
          <a:xfrm>
            <a:off x="1389593" y="316265"/>
            <a:ext cx="9151449" cy="600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5BFEF-5377-4657-8769-09E95FD7F26D}"/>
              </a:ext>
            </a:extLst>
          </p:cNvPr>
          <p:cNvSpPr txBox="1"/>
          <p:nvPr/>
        </p:nvSpPr>
        <p:spPr>
          <a:xfrm>
            <a:off x="0" y="916341"/>
            <a:ext cx="12191999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0700" lvl="3" indent="-285750">
              <a:lnSpc>
                <a:spcPct val="150000"/>
              </a:lnSpc>
              <a:buClr>
                <a:schemeClr val="dk1"/>
              </a:buClr>
              <a:buSzPts val="15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Profile </a:t>
            </a:r>
          </a:p>
          <a:p>
            <a:pPr marL="1790700" lvl="3" indent="-285750">
              <a:lnSpc>
                <a:spcPct val="150000"/>
              </a:lnSpc>
              <a:buClr>
                <a:schemeClr val="dk1"/>
              </a:buClr>
              <a:buSzPts val="15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performed</a:t>
            </a:r>
          </a:p>
          <a:p>
            <a:pPr marL="1790700" lvl="3" indent="-285750">
              <a:lnSpc>
                <a:spcPct val="150000"/>
              </a:lnSpc>
              <a:buClr>
                <a:schemeClr val="dk1"/>
              </a:buClr>
              <a:buSzPts val="15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</a:t>
            </a:r>
          </a:p>
          <a:p>
            <a:pPr marL="2247900" lvl="4" indent="-285750">
              <a:lnSpc>
                <a:spcPct val="150000"/>
              </a:lnSpc>
              <a:buClr>
                <a:schemeClr val="dk1"/>
              </a:buClr>
              <a:buSzPts val="15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</a:t>
            </a:r>
          </a:p>
          <a:p>
            <a:pPr marL="2247900" lvl="4" indent="-285750">
              <a:lnSpc>
                <a:spcPct val="150000"/>
              </a:lnSpc>
              <a:buClr>
                <a:schemeClr val="dk1"/>
              </a:buClr>
              <a:buSzPts val="15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</a:p>
          <a:p>
            <a:pPr marL="1790700" lvl="3" indent="-285750">
              <a:lnSpc>
                <a:spcPct val="150000"/>
              </a:lnSpc>
              <a:buClr>
                <a:schemeClr val="dk1"/>
              </a:buClr>
              <a:buSzPts val="15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</a:p>
          <a:p>
            <a:pPr marL="1790700" lvl="3" indent="-285750">
              <a:lnSpc>
                <a:spcPct val="150000"/>
              </a:lnSpc>
              <a:buClr>
                <a:schemeClr val="dk1"/>
              </a:buClr>
              <a:buSzPts val="15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</a:t>
            </a:r>
          </a:p>
          <a:p>
            <a:pPr marL="1790700" lvl="3" indent="-285750">
              <a:lnSpc>
                <a:spcPct val="150000"/>
              </a:lnSpc>
              <a:buClr>
                <a:schemeClr val="dk1"/>
              </a:buClr>
              <a:buSzPts val="15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Snapshot  </a:t>
            </a:r>
          </a:p>
          <a:p>
            <a:pPr marL="1790700" lvl="3" indent="-285750">
              <a:lnSpc>
                <a:spcPct val="150000"/>
              </a:lnSpc>
              <a:buClr>
                <a:schemeClr val="dk1"/>
              </a:buClr>
              <a:buSzPts val="15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</a:p>
          <a:p>
            <a:pPr marL="1790700" lvl="3" indent="-285750">
              <a:lnSpc>
                <a:spcPct val="150000"/>
              </a:lnSpc>
              <a:buClr>
                <a:schemeClr val="dk1"/>
              </a:buClr>
              <a:buSzPts val="15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08396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07F848-B414-4C9C-9E31-2510BC144220}"/>
              </a:ext>
            </a:extLst>
          </p:cNvPr>
          <p:cNvSpPr/>
          <p:nvPr/>
        </p:nvSpPr>
        <p:spPr>
          <a:xfrm>
            <a:off x="1389593" y="316265"/>
            <a:ext cx="9151449" cy="600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18444297-3933-46B8-A1DD-74F45A771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8" y="2066703"/>
            <a:ext cx="8403763" cy="4660466"/>
          </a:xfrm>
          <a:prstGeom prst="rect">
            <a:avLst/>
          </a:prstGeom>
        </p:spPr>
      </p:pic>
      <p:pic>
        <p:nvPicPr>
          <p:cNvPr id="4" name="Google Shape;92;p18">
            <a:extLst>
              <a:ext uri="{FF2B5EF4-FFF2-40B4-BE49-F238E27FC236}">
                <a16:creationId xmlns:a16="http://schemas.microsoft.com/office/drawing/2014/main" id="{9F0716CD-443A-419F-BE49-2B2F57533E9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888" b="24935"/>
          <a:stretch/>
        </p:blipFill>
        <p:spPr>
          <a:xfrm>
            <a:off x="4661311" y="916341"/>
            <a:ext cx="2608012" cy="11057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84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02A6A8-C9FF-4908-8165-F1C4533A8B1A}"/>
              </a:ext>
            </a:extLst>
          </p:cNvPr>
          <p:cNvSpPr/>
          <p:nvPr/>
        </p:nvSpPr>
        <p:spPr>
          <a:xfrm>
            <a:off x="1389593" y="356021"/>
            <a:ext cx="9151449" cy="600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</a:p>
        </p:txBody>
      </p:sp>
      <p:pic>
        <p:nvPicPr>
          <p:cNvPr id="11" name="table">
            <a:extLst>
              <a:ext uri="{FF2B5EF4-FFF2-40B4-BE49-F238E27FC236}">
                <a16:creationId xmlns:a16="http://schemas.microsoft.com/office/drawing/2014/main" id="{20050AB8-F7AD-460E-A7EF-C3CBF9B0658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5700" y="1530081"/>
            <a:ext cx="10359233" cy="421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5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able">
            <a:extLst>
              <a:ext uri="{FF2B5EF4-FFF2-40B4-BE49-F238E27FC236}">
                <a16:creationId xmlns:a16="http://schemas.microsoft.com/office/drawing/2014/main" id="{420FAC67-E03D-4451-9319-70AAD992A5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56102" y="455541"/>
            <a:ext cx="10479796" cy="594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5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ble">
            <a:extLst>
              <a:ext uri="{FF2B5EF4-FFF2-40B4-BE49-F238E27FC236}">
                <a16:creationId xmlns:a16="http://schemas.microsoft.com/office/drawing/2014/main" id="{9D63BAB9-6EB3-44A7-B7FF-F8F13F3656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5285" y="1655058"/>
            <a:ext cx="10811323" cy="28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1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48A24B-1258-4D34-8D94-ACD32A5F9BCE}"/>
              </a:ext>
            </a:extLst>
          </p:cNvPr>
          <p:cNvSpPr/>
          <p:nvPr/>
        </p:nvSpPr>
        <p:spPr>
          <a:xfrm>
            <a:off x="1389593" y="356021"/>
            <a:ext cx="9151449" cy="6000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3375B-60CB-4629-8022-A1ED6D7E157E}"/>
              </a:ext>
            </a:extLst>
          </p:cNvPr>
          <p:cNvSpPr txBox="1"/>
          <p:nvPr/>
        </p:nvSpPr>
        <p:spPr>
          <a:xfrm>
            <a:off x="0" y="914746"/>
            <a:ext cx="12192000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a subfield of Artificial Intelligence, which enables machines to learn from past data or experiences without being explicitly programmed.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E6BD12-C0F9-4DC9-BA00-4285051904B1}"/>
              </a:ext>
            </a:extLst>
          </p:cNvPr>
          <p:cNvSpPr/>
          <p:nvPr/>
        </p:nvSpPr>
        <p:spPr>
          <a:xfrm>
            <a:off x="4102444" y="2342316"/>
            <a:ext cx="3725746" cy="600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 OF ML</a:t>
            </a: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993A5F8A-9F0B-4101-8A02-FBBFBD77C431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60" y="3082483"/>
            <a:ext cx="8707714" cy="360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7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325BB0-C76D-4D30-8CCA-0899C549A9EA}"/>
              </a:ext>
            </a:extLst>
          </p:cNvPr>
          <p:cNvSpPr/>
          <p:nvPr/>
        </p:nvSpPr>
        <p:spPr>
          <a:xfrm>
            <a:off x="1471480" y="1357641"/>
            <a:ext cx="3725746" cy="600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DFA2A-2765-4FB2-9863-848814FBEFA6}"/>
              </a:ext>
            </a:extLst>
          </p:cNvPr>
          <p:cNvSpPr txBox="1"/>
          <p:nvPr/>
        </p:nvSpPr>
        <p:spPr>
          <a:xfrm>
            <a:off x="2446508" y="2308820"/>
            <a:ext cx="1219200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Matflotlib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6368FB-5F42-4EEB-A2E3-B794AAF2A2A1}"/>
              </a:ext>
            </a:extLst>
          </p:cNvPr>
          <p:cNvSpPr/>
          <p:nvPr/>
        </p:nvSpPr>
        <p:spPr>
          <a:xfrm>
            <a:off x="6801648" y="1362488"/>
            <a:ext cx="3725746" cy="6000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7754F-F40E-45B6-8006-2A40DD43C51A}"/>
              </a:ext>
            </a:extLst>
          </p:cNvPr>
          <p:cNvSpPr txBox="1"/>
          <p:nvPr/>
        </p:nvSpPr>
        <p:spPr>
          <a:xfrm>
            <a:off x="7192174" y="2405322"/>
            <a:ext cx="12192000" cy="2047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Support vector machines (SVM)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Decision tree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927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453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Bell MT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MALLIKARJUN GOKAK</dc:creator>
  <cp:lastModifiedBy>MALLIKARJUN GOKAK</cp:lastModifiedBy>
  <cp:revision>28</cp:revision>
  <dcterms:created xsi:type="dcterms:W3CDTF">2021-07-16T08:31:44Z</dcterms:created>
  <dcterms:modified xsi:type="dcterms:W3CDTF">2021-08-11T03:43:31Z</dcterms:modified>
</cp:coreProperties>
</file>