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025" y="566038"/>
            <a:ext cx="7727950" cy="769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642" y="1890077"/>
            <a:ext cx="7164070" cy="407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964" y="1217231"/>
            <a:ext cx="385127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Presentation.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3090544"/>
            <a:ext cx="7315200" cy="26930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019810" marR="1276350" indent="34925" algn="ctr">
              <a:lnSpc>
                <a:spcPts val="3460"/>
              </a:lnSpc>
              <a:spcBef>
                <a:spcPts val="560"/>
              </a:spcBef>
            </a:pPr>
            <a:r>
              <a:rPr sz="3200" b="1" dirty="0">
                <a:latin typeface="Carlito"/>
                <a:cs typeface="Carlito"/>
              </a:rPr>
              <a:t>Created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spc="-25" dirty="0">
                <a:latin typeface="Carlito"/>
                <a:cs typeface="Carlito"/>
              </a:rPr>
              <a:t>by </a:t>
            </a:r>
            <a:endParaRPr lang="en-US" sz="3200" b="1" spc="-50" dirty="0">
              <a:latin typeface="Carlito"/>
              <a:cs typeface="Carlito"/>
            </a:endParaRPr>
          </a:p>
          <a:p>
            <a:pPr marL="1019810" marR="1276350" indent="34925" algn="ctr">
              <a:lnSpc>
                <a:spcPts val="3460"/>
              </a:lnSpc>
              <a:spcBef>
                <a:spcPts val="560"/>
              </a:spcBef>
            </a:pPr>
            <a:r>
              <a:rPr lang="en-US" sz="3200" b="1" spc="-50" dirty="0">
                <a:latin typeface="Carlito"/>
                <a:cs typeface="Carlito"/>
              </a:rPr>
              <a:t>ASHWINI G</a:t>
            </a:r>
            <a:endParaRPr lang="en-US" sz="3200" spc="-50" dirty="0">
              <a:latin typeface="Carlito"/>
              <a:cs typeface="Carlito"/>
            </a:endParaRPr>
          </a:p>
          <a:p>
            <a:pPr marL="1019810" marR="1276350" indent="34925" algn="ctr">
              <a:lnSpc>
                <a:spcPts val="3460"/>
              </a:lnSpc>
              <a:spcBef>
                <a:spcPts val="560"/>
              </a:spcBef>
            </a:pPr>
            <a:r>
              <a:rPr lang="en-US" sz="3200" b="1" dirty="0">
                <a:latin typeface="Carlito"/>
                <a:cs typeface="Carlito"/>
              </a:rPr>
              <a:t>2ND SEM</a:t>
            </a:r>
            <a:r>
              <a:rPr lang="en-US" sz="3200" b="1" spc="-35" dirty="0">
                <a:latin typeface="Carlito"/>
                <a:cs typeface="Carlito"/>
              </a:rPr>
              <a:t> </a:t>
            </a:r>
            <a:r>
              <a:rPr lang="en-US" sz="3200" b="1" spc="-25" dirty="0">
                <a:latin typeface="Carlito"/>
                <a:cs typeface="Carlito"/>
              </a:rPr>
              <a:t>MCA </a:t>
            </a:r>
          </a:p>
          <a:p>
            <a:pPr marL="139700" marR="390525" indent="733425" algn="ctr">
              <a:lnSpc>
                <a:spcPts val="4510"/>
              </a:lnSpc>
              <a:spcBef>
                <a:spcPts val="125"/>
              </a:spcBef>
            </a:pPr>
            <a:r>
              <a:rPr lang="en-US" sz="3200" b="1" dirty="0">
                <a:latin typeface="Carlito"/>
                <a:cs typeface="Carlito"/>
              </a:rPr>
              <a:t>ROLL</a:t>
            </a:r>
            <a:r>
              <a:rPr lang="en-US" sz="3200" b="1" spc="-10" dirty="0">
                <a:latin typeface="Carlito"/>
                <a:cs typeface="Carlito"/>
              </a:rPr>
              <a:t> </a:t>
            </a:r>
            <a:r>
              <a:rPr lang="en-US" sz="3200" b="1" dirty="0">
                <a:latin typeface="Carlito"/>
                <a:cs typeface="Carlito"/>
              </a:rPr>
              <a:t>NO</a:t>
            </a:r>
            <a:r>
              <a:rPr lang="en-US" sz="3200" b="1" spc="-65" dirty="0">
                <a:latin typeface="Carlito"/>
                <a:cs typeface="Carlito"/>
              </a:rPr>
              <a:t> </a:t>
            </a:r>
            <a:r>
              <a:rPr lang="en-US" sz="3200" b="1" spc="-10" dirty="0">
                <a:latin typeface="Carlito"/>
                <a:cs typeface="Carlito"/>
              </a:rPr>
              <a:t>:-23MCA004</a:t>
            </a:r>
            <a:endParaRPr lang="en-US" sz="3200" dirty="0">
              <a:latin typeface="Carlito"/>
              <a:cs typeface="Carlito"/>
            </a:endParaRPr>
          </a:p>
          <a:p>
            <a:pPr marL="38100" algn="ctr">
              <a:lnSpc>
                <a:spcPct val="100000"/>
              </a:lnSpc>
              <a:spcBef>
                <a:spcPts val="325"/>
              </a:spcBef>
            </a:pPr>
            <a:r>
              <a:rPr lang="en-US" sz="3200" b="1" dirty="0">
                <a:latin typeface="Carlito"/>
                <a:cs typeface="Carlito"/>
              </a:rPr>
              <a:t>        COMPUTER NETWORKS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566038"/>
            <a:ext cx="7727950" cy="6860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Disadvantages of Ring Topology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08025" y="1846399"/>
            <a:ext cx="7902575" cy="385361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Due to the Uni-directional Ring, a data packet (token) must have to pass through all the nodes.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Addition and removal of any node during a network is difficult and may cause issue in network activity.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Total dependence in on one cable.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Difficult to troubleshoot the ring.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In order for all the computer to communicate with each other, all computer must be turned on.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Total dependence in on one cable.</a:t>
            </a:r>
          </a:p>
          <a:p>
            <a:pPr algn="l" fontAlgn="base"/>
            <a:endParaRPr lang="en-US" sz="2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951" y="2467305"/>
            <a:ext cx="3168015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b="0" i="1" spc="-160" dirty="0">
                <a:latin typeface="Times New Roman"/>
                <a:cs typeface="Times New Roman"/>
              </a:rPr>
              <a:t>Thank</a:t>
            </a:r>
            <a:r>
              <a:rPr sz="6300" b="0" i="1" spc="-360" dirty="0">
                <a:latin typeface="Times New Roman"/>
                <a:cs typeface="Times New Roman"/>
              </a:rPr>
              <a:t> </a:t>
            </a:r>
            <a:r>
              <a:rPr sz="6300" b="0" i="1" spc="-165" dirty="0">
                <a:latin typeface="Times New Roman"/>
                <a:cs typeface="Times New Roman"/>
              </a:rPr>
              <a:t>you</a:t>
            </a:r>
            <a:endParaRPr sz="63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48275" y="2305050"/>
            <a:ext cx="3895725" cy="4067175"/>
            <a:chOff x="5248275" y="2305050"/>
            <a:chExt cx="3895725" cy="4067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275" y="2305050"/>
              <a:ext cx="1938401" cy="1604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5525" y="3333750"/>
              <a:ext cx="3038475" cy="3038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50" spc="-10" dirty="0"/>
              <a:t>Contents: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708025" y="1908810"/>
            <a:ext cx="6020435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ts val="3870"/>
              </a:lnSpc>
              <a:buFont typeface="Arial"/>
              <a:buChar char="•"/>
              <a:tabLst>
                <a:tab pos="469900" algn="l"/>
              </a:tabLst>
            </a:pPr>
            <a:r>
              <a:rPr lang="en-US" sz="3600" b="1" dirty="0">
                <a:latin typeface="Carlito"/>
                <a:cs typeface="Carlito"/>
              </a:rPr>
              <a:t>Bus Topology</a:t>
            </a:r>
          </a:p>
          <a:p>
            <a:pPr marL="469900" indent="-457200">
              <a:lnSpc>
                <a:spcPts val="3870"/>
              </a:lnSpc>
              <a:buFont typeface="Arial"/>
              <a:buChar char="•"/>
              <a:tabLst>
                <a:tab pos="469900" algn="l"/>
              </a:tabLst>
            </a:pPr>
            <a:r>
              <a:rPr lang="en-US" sz="3600" b="1" spc="-95" dirty="0">
                <a:latin typeface="Carlito"/>
                <a:cs typeface="Carlito"/>
              </a:rPr>
              <a:t>Ring</a:t>
            </a:r>
            <a:r>
              <a:rPr sz="3600" b="1" spc="-95" dirty="0">
                <a:latin typeface="Carlito"/>
                <a:cs typeface="Carlito"/>
              </a:rPr>
              <a:t> </a:t>
            </a:r>
            <a:r>
              <a:rPr lang="en-US" sz="3600" b="1" spc="-95" dirty="0">
                <a:latin typeface="Carlito"/>
                <a:cs typeface="Carlito"/>
              </a:rPr>
              <a:t>Topology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566038"/>
            <a:ext cx="7727950" cy="737445"/>
          </a:xfrm>
          <a:prstGeom prst="rect">
            <a:avLst/>
          </a:prstGeom>
        </p:spPr>
        <p:txBody>
          <a:bodyPr vert="horz" wrap="square" lIns="0" tIns="59753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pc="-10" dirty="0"/>
              <a:t>Bus Topology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22642" y="1928177"/>
            <a:ext cx="7892415" cy="275395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38735">
              <a:lnSpc>
                <a:spcPts val="3000"/>
              </a:lnSpc>
              <a:spcBef>
                <a:spcPts val="475"/>
              </a:spcBef>
              <a:buSzPct val="65454"/>
              <a:tabLst>
                <a:tab pos="355600" algn="l"/>
              </a:tabLst>
            </a:pPr>
            <a:r>
              <a:rPr lang="en-US" sz="3000" dirty="0">
                <a:latin typeface="Carlito"/>
              </a:rPr>
              <a:t>Bus topology, alternatively known as line topology, is a type of network topology where all devices on a network are connected to a single cable, called a bus or backbone. This cable serves as a shared communication line, allowing all devices (computers, printers, etc.) to receive the same signal simultaneously</a:t>
            </a:r>
            <a:r>
              <a:rPr sz="3000" dirty="0">
                <a:latin typeface="Carlito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5159375" cy="500762"/>
          </a:xfrm>
        </p:spPr>
        <p:txBody>
          <a:bodyPr vert="horz" wrap="square" lIns="0" tIns="59753" rIns="0" bIns="0" rtlCol="0">
            <a:normAutofit fontScale="90000"/>
          </a:bodyPr>
          <a:lstStyle/>
          <a:p>
            <a:pPr marL="12700">
              <a:lnSpc>
                <a:spcPct val="90000"/>
              </a:lnSpc>
              <a:spcBef>
                <a:spcPts val="130"/>
              </a:spcBef>
            </a:pPr>
            <a:r>
              <a:rPr lang="en-US" sz="4000" b="1" dirty="0"/>
              <a:t>How Bus Topology Works</a:t>
            </a:r>
            <a:br>
              <a:rPr lang="en-US" sz="2400" b="1" dirty="0"/>
            </a:br>
            <a:endParaRPr lang="en-US" sz="2400" spc="-1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157EE90-A30C-D9E8-5113-52379222D21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1" y="1169670"/>
            <a:ext cx="3977640" cy="451866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Data is sent in both directions along with bus</a:t>
            </a:r>
          </a:p>
          <a:p>
            <a:pPr marL="457200" indent="-457200">
              <a:lnSpc>
                <a:spcPct val="1000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The bus has terminators at both ends to prevent signal reflection</a:t>
            </a:r>
          </a:p>
          <a:p>
            <a:pPr marL="457200" indent="-457200">
              <a:lnSpc>
                <a:spcPct val="1000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rlito"/>
                <a:cs typeface="Carlito"/>
              </a:rPr>
              <a:t>Devices listen to the data on the bus and check if the data is intended for them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E8CFE-1FA7-0D20-FCF8-BCE6AB20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828800"/>
            <a:ext cx="40538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676400"/>
            <a:ext cx="7826375" cy="441402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Easy to install: This topology is easy to install and requires minimal configuration.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Scalable: It can be easily scaled up by adding repeaters or hubs to extend the network's range.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Efficient: Bus topology is an efficient way of transmitting data, allowing multiple nodes to transmit data simultaneously.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Reliable: Since all the nodes are connected to a single wire, it provides redundancy and ensures that the network remains operational even if one node fails.</a:t>
            </a: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3000" dirty="0"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99AB7-9550-F55B-CADB-FB1B3EFBB741}"/>
              </a:ext>
            </a:extLst>
          </p:cNvPr>
          <p:cNvSpPr txBox="1"/>
          <p:nvPr/>
        </p:nvSpPr>
        <p:spPr>
          <a:xfrm>
            <a:off x="457200" y="609600"/>
            <a:ext cx="66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Advantages of Bus Topology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7727950" cy="614334"/>
          </a:xfrm>
          <a:prstGeom prst="rect">
            <a:avLst/>
          </a:prstGeom>
        </p:spPr>
        <p:txBody>
          <a:bodyPr vert="horz" wrap="square" lIns="0" tIns="597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spc="-10" dirty="0"/>
              <a:t>Disadvantages of Bus Topology</a:t>
            </a:r>
            <a:endParaRPr sz="36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8131175" cy="369844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Core failure: The entire network will fail if the central cable (bus or backbone) gets damaged or faulty.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Low security: This is a notable security issue. All nodes in the network can hear what data is transmitted to other nodes in the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Limited speed: The network's performance decreases as the number of devices connected increases, as all devices share the same bandwidth.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Not suitable for large networks: Due to cable length limitations, bus topology is unsuitable for large networks.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750" y="1828800"/>
            <a:ext cx="8324850" cy="22871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l"/>
            <a:r>
              <a:rPr lang="en-US" sz="2400" dirty="0">
                <a:latin typeface="Carlito"/>
              </a:rPr>
              <a:t>The ring topology is a network topology in which devices in a network are connected to each other in a closed ring arrangement.</a:t>
            </a:r>
          </a:p>
          <a:p>
            <a:pPr algn="l"/>
            <a:r>
              <a:rPr lang="en-US" sz="2400" dirty="0">
                <a:latin typeface="Carlito"/>
              </a:rPr>
              <a:t>Each device is therefore directly connected to exactly two other devices, creating a closed communication ring. In this topology, data packets are forwarded from one device to the next until the destination is reached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9F487-2DE0-1E1F-7FE8-3D6190657E92}"/>
              </a:ext>
            </a:extLst>
          </p:cNvPr>
          <p:cNvSpPr txBox="1"/>
          <p:nvPr/>
        </p:nvSpPr>
        <p:spPr>
          <a:xfrm>
            <a:off x="1143000" y="68580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Ring Topology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566038"/>
            <a:ext cx="7727950" cy="769619"/>
          </a:xfrm>
        </p:spPr>
        <p:txBody>
          <a:bodyPr vert="horz" wrap="square" lIns="0" tIns="16510" rIns="0" bIns="0" rtlCol="0">
            <a:normAutofit/>
          </a:bodyPr>
          <a:lstStyle/>
          <a:p>
            <a:pPr marL="12700">
              <a:spcBef>
                <a:spcPts val="130"/>
              </a:spcBef>
            </a:pPr>
            <a:r>
              <a:rPr lang="en-US" b="1" dirty="0"/>
              <a:t>How </a:t>
            </a:r>
            <a:r>
              <a:rPr lang="en-US" dirty="0"/>
              <a:t>Ring</a:t>
            </a:r>
            <a:r>
              <a:rPr lang="en-US" b="1" dirty="0"/>
              <a:t> Topology Works</a:t>
            </a:r>
            <a:endParaRPr lang="en-US"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81FCF-98E4-FD3A-9550-20C7356A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5138"/>
            <a:ext cx="3977640" cy="270975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A092C75-153E-DB81-B6B9-DF747E1E437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0626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token circulates around the ring, allowing only the device with the token to send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is sent from one device to the next until it reaches the destination.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Each device checks if the data is meant for it, if not it passes the data to the next device 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752600"/>
            <a:ext cx="7630159" cy="3725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566038"/>
            <a:ext cx="7727950" cy="737445"/>
          </a:xfrm>
          <a:prstGeom prst="rect">
            <a:avLst/>
          </a:prstGeom>
        </p:spPr>
        <p:txBody>
          <a:bodyPr vert="horz" wrap="square" lIns="0" tIns="597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0" dirty="0"/>
              <a:t>Advantages of Ring Topology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08025" y="1928177"/>
            <a:ext cx="8335009" cy="338490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In this data flows in one direction which reduces the chance of packet collisions.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In this topology additional workstations can be added after without impacting performance of the network.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There is no need of server to control the connectivity among the nodes in the topology.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Speed to transfer the data is very high in this type of topology.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Due to the presence of token passing the performance of ring topology becomes better than bus topology under heavy traffic.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605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Carlito</vt:lpstr>
      <vt:lpstr>Montserrat</vt:lpstr>
      <vt:lpstr>Nunito</vt:lpstr>
      <vt:lpstr>Times New Roman</vt:lpstr>
      <vt:lpstr>Office Theme</vt:lpstr>
      <vt:lpstr>Presentation.</vt:lpstr>
      <vt:lpstr>Contents:</vt:lpstr>
      <vt:lpstr>Bus Topology</vt:lpstr>
      <vt:lpstr>How Bus Topology Works </vt:lpstr>
      <vt:lpstr>PowerPoint Presentation</vt:lpstr>
      <vt:lpstr>Disadvantages of Bus Topology</vt:lpstr>
      <vt:lpstr>PowerPoint Presentation</vt:lpstr>
      <vt:lpstr>How Ring Topology Works</vt:lpstr>
      <vt:lpstr>Advantages of Ring Topology</vt:lpstr>
      <vt:lpstr>Disadvantages of Ring Topology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K, Mallikarjuna</cp:lastModifiedBy>
  <cp:revision>1</cp:revision>
  <dcterms:created xsi:type="dcterms:W3CDTF">2024-08-22T14:06:01Z</dcterms:created>
  <dcterms:modified xsi:type="dcterms:W3CDTF">2024-08-22T15:55:58Z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2024-08-22T00:00:00Z</vt:filetime>
  </property>
  <property fmtid="{D5CDD505-2E9C-101B-9397-08002B2CF9AE}" pid="3" name="LastSaved">
    <vt:filetime>2024-08-22T00:00:00Z</vt:filetime>
  </property>
  <property fmtid="{D5CDD505-2E9C-101B-9397-08002B2CF9AE}" pid="4" name="Producer">
    <vt:lpwstr>3-Heights(TM) PDF Security Shell 4.8.25.2 (http://www.pdf-tools.com)</vt:lpwstr>
  </property>
</Properties>
</file>