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2.xml" ContentType="application/vnd.openxmlformats-officedocument.theme+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notesSlides/notesSlide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4.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5.xml" ContentType="application/vnd.openxmlformats-officedocument.presentationml.notesSlide+xml"/>
  <Override PartName="/ppt/tags/tag80.xml" ContentType="application/vnd.openxmlformats-officedocument.presentationml.tags+xml"/>
  <Override PartName="/ppt/notesSlides/notesSlide6.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7.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8.xml" ContentType="application/vnd.openxmlformats-officedocument.presentationml.notesSlide+xml"/>
  <Override PartName="/ppt/tags/tag93.xml" ContentType="application/vnd.openxmlformats-officedocument.presentationml.tags+xml"/>
  <Override PartName="/ppt/notesSlides/notesSlide9.xml" ContentType="application/vnd.openxmlformats-officedocument.presentationml.notesSlide+xml"/>
  <Override PartName="/ppt/tags/tag94.xml" ContentType="application/vnd.openxmlformats-officedocument.presentationml.tags+xml"/>
  <Override PartName="/ppt/notesSlides/notesSlide10.xml" ContentType="application/vnd.openxmlformats-officedocument.presentationml.notesSlide+xml"/>
  <Override PartName="/ppt/tags/tag95.xml" ContentType="application/vnd.openxmlformats-officedocument.presentationml.tags+xml"/>
  <Override PartName="/ppt/notesSlides/notesSlide11.xml" ContentType="application/vnd.openxmlformats-officedocument.presentationml.notesSlide+xml"/>
  <Override PartName="/ppt/tags/tag96.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4"/>
  </p:sldMasterIdLst>
  <p:notesMasterIdLst>
    <p:notesMasterId r:id="rId63"/>
  </p:notesMasterIdLst>
  <p:sldIdLst>
    <p:sldId id="256" r:id="rId5"/>
    <p:sldId id="7338" r:id="rId6"/>
    <p:sldId id="258" r:id="rId7"/>
    <p:sldId id="6614" r:id="rId8"/>
    <p:sldId id="261" r:id="rId9"/>
    <p:sldId id="6615" r:id="rId10"/>
    <p:sldId id="6616" r:id="rId11"/>
    <p:sldId id="6617" r:id="rId12"/>
    <p:sldId id="6618" r:id="rId13"/>
    <p:sldId id="6621" r:id="rId14"/>
    <p:sldId id="6622" r:id="rId15"/>
    <p:sldId id="6623" r:id="rId16"/>
    <p:sldId id="6625" r:id="rId17"/>
    <p:sldId id="6626" r:id="rId18"/>
    <p:sldId id="6627" r:id="rId19"/>
    <p:sldId id="6628" r:id="rId20"/>
    <p:sldId id="6629" r:id="rId21"/>
    <p:sldId id="6684" r:id="rId22"/>
    <p:sldId id="6688" r:id="rId23"/>
    <p:sldId id="6687" r:id="rId24"/>
    <p:sldId id="6630" r:id="rId25"/>
    <p:sldId id="6689" r:id="rId26"/>
    <p:sldId id="6632" r:id="rId27"/>
    <p:sldId id="6620" r:id="rId28"/>
    <p:sldId id="6685" r:id="rId29"/>
    <p:sldId id="6686" r:id="rId30"/>
    <p:sldId id="6679" r:id="rId31"/>
    <p:sldId id="6682" r:id="rId32"/>
    <p:sldId id="6683" r:id="rId33"/>
    <p:sldId id="6680" r:id="rId34"/>
    <p:sldId id="6669" r:id="rId35"/>
    <p:sldId id="6655" r:id="rId36"/>
    <p:sldId id="6656" r:id="rId37"/>
    <p:sldId id="6657" r:id="rId38"/>
    <p:sldId id="6658" r:id="rId39"/>
    <p:sldId id="6675" r:id="rId40"/>
    <p:sldId id="6634" r:id="rId41"/>
    <p:sldId id="6678" r:id="rId42"/>
    <p:sldId id="6635" r:id="rId43"/>
    <p:sldId id="6645" r:id="rId44"/>
    <p:sldId id="6647" r:id="rId45"/>
    <p:sldId id="6676" r:id="rId46"/>
    <p:sldId id="6660" r:id="rId47"/>
    <p:sldId id="6651" r:id="rId48"/>
    <p:sldId id="1874" r:id="rId49"/>
    <p:sldId id="6661" r:id="rId50"/>
    <p:sldId id="6673" r:id="rId51"/>
    <p:sldId id="6663" r:id="rId52"/>
    <p:sldId id="6670" r:id="rId53"/>
    <p:sldId id="1860" r:id="rId54"/>
    <p:sldId id="1861" r:id="rId55"/>
    <p:sldId id="6690" r:id="rId56"/>
    <p:sldId id="1880" r:id="rId57"/>
    <p:sldId id="1881" r:id="rId58"/>
    <p:sldId id="1882" r:id="rId59"/>
    <p:sldId id="1892" r:id="rId60"/>
    <p:sldId id="1893" r:id="rId61"/>
    <p:sldId id="6597" r:id="rId62"/>
  </p:sldIdLst>
  <p:sldSz cx="12192000" cy="6858000"/>
  <p:notesSz cx="6858000" cy="9144000"/>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5F7DE6-F061-8178-4EDD-36176C0C4DC6}" name="ALI IBRAHIM" initials="AI" userId="03dae7242a91cd6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8725" autoAdjust="0"/>
  </p:normalViewPr>
  <p:slideViewPr>
    <p:cSldViewPr snapToGrid="0">
      <p:cViewPr varScale="1">
        <p:scale>
          <a:sx n="55" d="100"/>
          <a:sy n="55" d="100"/>
        </p:scale>
        <p:origin x="952" y="4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gs" Target="tags/tag1.xml"/><Relationship Id="rId69"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83B7D-C5FD-44E6-8BC2-C10D01BD6814}" type="datetimeFigureOut">
              <a:rPr lang="en-US" smtClean="0"/>
              <a:t>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2D7D3-39A7-4EAB-8CE1-DF581C226AF2}" type="slidenum">
              <a:rPr lang="en-US" smtClean="0"/>
              <a:t>‹#›</a:t>
            </a:fld>
            <a:endParaRPr lang="en-US"/>
          </a:p>
        </p:txBody>
      </p:sp>
    </p:spTree>
    <p:extLst>
      <p:ext uri="{BB962C8B-B14F-4D97-AF65-F5344CB8AC3E}">
        <p14:creationId xmlns:p14="http://schemas.microsoft.com/office/powerpoint/2010/main" val="2721538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ags" Target="../tags/tag83.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B02D7D3-39A7-4EAB-8CE1-DF581C226AF2}" type="slidenum">
              <a:rPr lang="en-US" smtClean="0"/>
              <a:t>1</a:t>
            </a:fld>
            <a:endParaRPr lang="en-US" dirty="0"/>
          </a:p>
        </p:txBody>
      </p:sp>
    </p:spTree>
    <p:extLst>
      <p:ext uri="{BB962C8B-B14F-4D97-AF65-F5344CB8AC3E}">
        <p14:creationId xmlns:p14="http://schemas.microsoft.com/office/powerpoint/2010/main" val="3718851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0" y="381000"/>
            <a:ext cx="6583363" cy="3703638"/>
          </a:xfrm>
        </p:spPr>
      </p:sp>
      <p:sp>
        <p:nvSpPr>
          <p:cNvPr id="3" name="Notes Placeholder 2"/>
          <p:cNvSpPr>
            <a:spLocks noGrp="1" noChangeAspect="1"/>
          </p:cNvSpPr>
          <p:nvPr>
            <p:ph type="body" idx="1"/>
          </p:nvPr>
        </p:nvSpPr>
        <p:spPr>
          <a:xfrm>
            <a:off x="190500" y="4267200"/>
            <a:ext cx="6583680" cy="4320540"/>
          </a:xfrm>
          <a:prstGeom prst="rect">
            <a:avLst/>
          </a:prstGeom>
        </p:spPr>
        <p:txBody>
          <a:bodyPr>
            <a:normAutofit/>
          </a:bodyPr>
          <a:lstStyle/>
          <a:p>
            <a:r>
              <a:rPr lang="en-US" dirty="0"/>
              <a:t>Modus Test software is a fully integrated suite of tools designed from the beginning to interact and work with each other. Modus Test tools have already proven their ability to handle the next generations of nanometer technology.  </a:t>
            </a:r>
          </a:p>
          <a:p>
            <a:r>
              <a:rPr lang="en-US" dirty="0"/>
              <a:t>Modus</a:t>
            </a:r>
            <a:r>
              <a:rPr lang="en-US" baseline="0" dirty="0"/>
              <a:t> </a:t>
            </a:r>
            <a:r>
              <a:rPr lang="en-US" dirty="0"/>
              <a:t>Test tools have embedded in them our expertise and 30+ years of experience in all four of the disciplines of test, and is a complete tool suite supporting all four disciplines:</a:t>
            </a:r>
          </a:p>
          <a:p>
            <a:pPr lvl="1"/>
            <a:r>
              <a:rPr lang="en-US" dirty="0"/>
              <a:t>Test Synthesis – The process of inserting test logic into a design to help to make it testable.  </a:t>
            </a:r>
          </a:p>
          <a:p>
            <a:pPr lvl="1"/>
            <a:r>
              <a:rPr lang="en-US" dirty="0"/>
              <a:t>Test Analysis – The process of identifying the test logic and verifying that it has been inserted and integrated correctly, and identifying any design characteristics that will create testing problems. </a:t>
            </a:r>
          </a:p>
          <a:p>
            <a:pPr lvl="1"/>
            <a:r>
              <a:rPr lang="en-US" dirty="0"/>
              <a:t>Test Generation –The process of creating test vectors that are applied at the tester.  </a:t>
            </a:r>
          </a:p>
          <a:p>
            <a:pPr lvl="1"/>
            <a:r>
              <a:rPr lang="en-US" dirty="0"/>
              <a:t>Test Diagnostics – The process of working backward from failure </a:t>
            </a:r>
            <a:r>
              <a:rPr lang="en-US" dirty="0" err="1"/>
              <a:t>miscompares</a:t>
            </a:r>
            <a:r>
              <a:rPr lang="en-US" dirty="0"/>
              <a:t> to the probable cause, and to help in the production and yield management of semiconductor lines.</a:t>
            </a:r>
          </a:p>
          <a:p>
            <a:r>
              <a:rPr lang="en-US" dirty="0"/>
              <a:t>We will focus on the traditional ATPG disciplines of Test Analysis and Test Generation.</a:t>
            </a:r>
          </a:p>
        </p:txBody>
      </p:sp>
      <p:sp>
        <p:nvSpPr>
          <p:cNvPr id="6" name="Footer Placeholder 5">
            <a:extLst>
              <a:ext uri="{FF2B5EF4-FFF2-40B4-BE49-F238E27FC236}">
                <a16:creationId xmlns:a16="http://schemas.microsoft.com/office/drawing/2014/main" id="{07394D9B-1E53-4452-B9F9-1DE294E01CEB}"/>
              </a:ext>
            </a:extLst>
          </p:cNvPr>
          <p:cNvSpPr>
            <a:spLocks noGrp="1"/>
          </p:cNvSpPr>
          <p:nvPr>
            <p:ph type="ftr" sz="quarter" idx="4"/>
          </p:nvPr>
        </p:nvSpPr>
        <p:spPr/>
        <p:txBody>
          <a:bodyPr/>
          <a:lstStyle/>
          <a:p>
            <a:r>
              <a:rPr lang="en-US"/>
              <a:t>© Cadence Design Systems, Inc. All rights reserved.</a:t>
            </a:r>
            <a:endParaRPr lang="en-US" dirty="0"/>
          </a:p>
        </p:txBody>
      </p:sp>
      <p:sp>
        <p:nvSpPr>
          <p:cNvPr id="7" name="Slide Number Placeholder 6">
            <a:extLst>
              <a:ext uri="{FF2B5EF4-FFF2-40B4-BE49-F238E27FC236}">
                <a16:creationId xmlns:a16="http://schemas.microsoft.com/office/drawing/2014/main" id="{4D1CF1FB-8525-4648-88AE-9DF7D3A2DFB7}"/>
              </a:ext>
            </a:extLst>
          </p:cNvPr>
          <p:cNvSpPr>
            <a:spLocks noGrp="1"/>
          </p:cNvSpPr>
          <p:nvPr>
            <p:ph type="sldNum" sz="quarter" idx="5"/>
          </p:nvPr>
        </p:nvSpPr>
        <p:spPr/>
        <p:txBody>
          <a:bodyPr/>
          <a:lstStyle/>
          <a:p>
            <a:fld id="{293AADAC-C9ED-48A7-BC01-520AD825B313}" type="slidenum">
              <a:rPr lang="en-US" smtClean="0"/>
              <a:pPr/>
              <a:t>56</a:t>
            </a:fld>
            <a:endParaRPr lang="en-US" dirty="0"/>
          </a:p>
        </p:txBody>
      </p:sp>
    </p:spTree>
    <p:extLst>
      <p:ext uri="{BB962C8B-B14F-4D97-AF65-F5344CB8AC3E}">
        <p14:creationId xmlns:p14="http://schemas.microsoft.com/office/powerpoint/2010/main" val="1378484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0" y="381000"/>
            <a:ext cx="6583363" cy="3703638"/>
          </a:xfrm>
        </p:spPr>
      </p:sp>
      <p:sp>
        <p:nvSpPr>
          <p:cNvPr id="3" name="Notes Placeholder 2"/>
          <p:cNvSpPr>
            <a:spLocks noGrp="1" noChangeAspect="1"/>
          </p:cNvSpPr>
          <p:nvPr>
            <p:ph type="body" idx="1"/>
          </p:nvPr>
        </p:nvSpPr>
        <p:spPr>
          <a:xfrm>
            <a:off x="190500" y="4267200"/>
            <a:ext cx="6583680" cy="4320540"/>
          </a:xfrm>
          <a:prstGeom prst="rect">
            <a:avLst/>
          </a:prstGeom>
        </p:spPr>
        <p:txBody>
          <a:bodyPr>
            <a:normAutofit/>
          </a:bodyPr>
          <a:lstStyle/>
          <a:p>
            <a:pPr marL="242065" indent="-242065"/>
            <a:r>
              <a:rPr lang="en-US" altLang="ja-JP" dirty="0">
                <a:cs typeface="MS PGothic"/>
              </a:rPr>
              <a:t>This is the basic recommended Modus Test flow.</a:t>
            </a:r>
            <a:endParaRPr lang="ja-JP" altLang="en-US" dirty="0">
              <a:cs typeface="MS PGothic"/>
            </a:endParaRPr>
          </a:p>
        </p:txBody>
      </p:sp>
      <p:sp>
        <p:nvSpPr>
          <p:cNvPr id="6" name="Footer Placeholder 5">
            <a:extLst>
              <a:ext uri="{FF2B5EF4-FFF2-40B4-BE49-F238E27FC236}">
                <a16:creationId xmlns:a16="http://schemas.microsoft.com/office/drawing/2014/main" id="{29052573-31B2-4193-84A4-B5BC4953B0BA}"/>
              </a:ext>
            </a:extLst>
          </p:cNvPr>
          <p:cNvSpPr>
            <a:spLocks noGrp="1"/>
          </p:cNvSpPr>
          <p:nvPr>
            <p:ph type="ftr" sz="quarter" idx="4"/>
          </p:nvPr>
        </p:nvSpPr>
        <p:spPr/>
        <p:txBody>
          <a:bodyPr/>
          <a:lstStyle/>
          <a:p>
            <a:r>
              <a:rPr lang="en-US"/>
              <a:t>© Cadence Design Systems, Inc. All rights reserved.</a:t>
            </a:r>
            <a:endParaRPr lang="en-US" dirty="0"/>
          </a:p>
        </p:txBody>
      </p:sp>
      <p:sp>
        <p:nvSpPr>
          <p:cNvPr id="7" name="Slide Number Placeholder 6">
            <a:extLst>
              <a:ext uri="{FF2B5EF4-FFF2-40B4-BE49-F238E27FC236}">
                <a16:creationId xmlns:a16="http://schemas.microsoft.com/office/drawing/2014/main" id="{515FE660-51AB-429C-A196-A2E509AFA39E}"/>
              </a:ext>
            </a:extLst>
          </p:cNvPr>
          <p:cNvSpPr>
            <a:spLocks noGrp="1"/>
          </p:cNvSpPr>
          <p:nvPr>
            <p:ph type="sldNum" sz="quarter" idx="5"/>
          </p:nvPr>
        </p:nvSpPr>
        <p:spPr/>
        <p:txBody>
          <a:bodyPr/>
          <a:lstStyle/>
          <a:p>
            <a:fld id="{293AADAC-C9ED-48A7-BC01-520AD825B313}" type="slidenum">
              <a:rPr lang="en-US" smtClean="0"/>
              <a:pPr/>
              <a:t>57</a:t>
            </a:fld>
            <a:endParaRPr lang="en-US" dirty="0"/>
          </a:p>
        </p:txBody>
      </p:sp>
    </p:spTree>
    <p:extLst>
      <p:ext uri="{BB962C8B-B14F-4D97-AF65-F5344CB8AC3E}">
        <p14:creationId xmlns:p14="http://schemas.microsoft.com/office/powerpoint/2010/main" val="1288737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7225" y="63500"/>
            <a:ext cx="8299450" cy="4668838"/>
          </a:xfrm>
          <a:prstGeom prst="rect">
            <a:avLst/>
          </a:prstGeom>
          <a:ln>
            <a:prstDash val="solid"/>
          </a:ln>
        </p:spPr>
      </p:sp>
      <p:graphicFrame>
        <p:nvGraphicFramePr>
          <p:cNvPr id="5" name="Table 4"/>
          <p:cNvGraphicFramePr>
            <a:graphicFrameLocks noGrp="1"/>
          </p:cNvGraphicFramePr>
          <p:nvPr>
            <p:extLst>
              <p:ext uri="{D42A27DB-BD31-4B8C-83A1-F6EECF244321}">
                <p14:modId xmlns:p14="http://schemas.microsoft.com/office/powerpoint/2010/main" val="3989941681"/>
              </p:ext>
            </p:extLst>
          </p:nvPr>
        </p:nvGraphicFramePr>
        <p:xfrm>
          <a:off x="559904" y="4953000"/>
          <a:ext cx="5775960" cy="2407920"/>
        </p:xfrm>
        <a:graphic>
          <a:graphicData uri="http://schemas.openxmlformats.org/drawingml/2006/table">
            <a:tbl>
              <a:tblPr firstRow="1" bandRow="1">
                <a:tableStyleId>{7DF18680-E054-41AD-8BC1-D1AEF772440D}</a:tableStyleId>
              </a:tblPr>
              <a:tblGrid>
                <a:gridCol w="2887980">
                  <a:extLst>
                    <a:ext uri="{9D8B030D-6E8A-4147-A177-3AD203B41FA5}">
                      <a16:colId xmlns:a16="http://schemas.microsoft.com/office/drawing/2014/main" val="20000"/>
                    </a:ext>
                  </a:extLst>
                </a:gridCol>
                <a:gridCol w="2887980">
                  <a:extLst>
                    <a:ext uri="{9D8B030D-6E8A-4147-A177-3AD203B41FA5}">
                      <a16:colId xmlns:a16="http://schemas.microsoft.com/office/drawing/2014/main" val="20001"/>
                    </a:ext>
                  </a:extLst>
                </a:gridCol>
              </a:tblGrid>
              <a:tr h="304800">
                <a:tc>
                  <a:txBody>
                    <a:bodyPr/>
                    <a:lstStyle/>
                    <a:p>
                      <a:pPr algn="ctr"/>
                      <a:r>
                        <a:rPr lang="en-US" sz="1200" dirty="0"/>
                        <a:t>Activity</a:t>
                      </a:r>
                    </a:p>
                  </a:txBody>
                  <a:tcPr/>
                </a:tc>
                <a:tc>
                  <a:txBody>
                    <a:bodyPr/>
                    <a:lstStyle/>
                    <a:p>
                      <a:pPr algn="ctr"/>
                      <a:r>
                        <a:rPr lang="en-US" sz="1200" dirty="0"/>
                        <a:t>Cadence Tool</a:t>
                      </a:r>
                    </a:p>
                  </a:txBody>
                  <a:tcPr/>
                </a:tc>
                <a:extLst>
                  <a:ext uri="{0D108BD9-81ED-4DB2-BD59-A6C34878D82A}">
                    <a16:rowId xmlns:a16="http://schemas.microsoft.com/office/drawing/2014/main" val="10000"/>
                  </a:ext>
                </a:extLst>
              </a:tr>
              <a:tr h="335280">
                <a:tc>
                  <a:txBody>
                    <a:bodyPr/>
                    <a:lstStyle/>
                    <a:p>
                      <a:r>
                        <a:rPr lang="en-US" sz="1200" dirty="0"/>
                        <a:t>Functional Simulation</a:t>
                      </a:r>
                    </a:p>
                  </a:txBody>
                  <a:tcPr/>
                </a:tc>
                <a:tc>
                  <a:txBody>
                    <a:bodyPr/>
                    <a:lstStyle/>
                    <a:p>
                      <a:r>
                        <a:rPr lang="en-US" sz="1200" dirty="0"/>
                        <a:t>Xcelium</a:t>
                      </a:r>
                      <a:r>
                        <a:rPr lang="en-US" sz="1200" baseline="30000" dirty="0"/>
                        <a:t>™</a:t>
                      </a:r>
                      <a:r>
                        <a:rPr lang="en-US" sz="1200" dirty="0"/>
                        <a:t> Simulator</a:t>
                      </a:r>
                    </a:p>
                  </a:txBody>
                  <a:tcPr/>
                </a:tc>
                <a:extLst>
                  <a:ext uri="{0D108BD9-81ED-4DB2-BD59-A6C34878D82A}">
                    <a16:rowId xmlns:a16="http://schemas.microsoft.com/office/drawing/2014/main" val="10001"/>
                  </a:ext>
                </a:extLst>
              </a:tr>
              <a:tr h="304800">
                <a:tc>
                  <a:txBody>
                    <a:bodyPr/>
                    <a:lstStyle/>
                    <a:p>
                      <a:r>
                        <a:rPr lang="en-US" sz="1200" dirty="0"/>
                        <a:t>Coverage Analysis</a:t>
                      </a:r>
                    </a:p>
                  </a:txBody>
                  <a:tcPr/>
                </a:tc>
                <a:tc>
                  <a:txBody>
                    <a:bodyPr/>
                    <a:lstStyle/>
                    <a:p>
                      <a:r>
                        <a:rPr lang="en-US" sz="1200" dirty="0"/>
                        <a:t>Integrated Metrics Center</a:t>
                      </a:r>
                    </a:p>
                  </a:txBody>
                  <a:tcPr/>
                </a:tc>
                <a:extLst>
                  <a:ext uri="{0D108BD9-81ED-4DB2-BD59-A6C34878D82A}">
                    <a16:rowId xmlns:a16="http://schemas.microsoft.com/office/drawing/2014/main" val="10002"/>
                  </a:ext>
                </a:extLst>
              </a:tr>
              <a:tr h="350520">
                <a:tc>
                  <a:txBody>
                    <a:bodyPr/>
                    <a:lstStyle/>
                    <a:p>
                      <a:r>
                        <a:rPr lang="en-US" sz="1200" dirty="0"/>
                        <a:t>Logic Synthesis</a:t>
                      </a:r>
                    </a:p>
                  </a:txBody>
                  <a:tcPr/>
                </a:tc>
                <a:tc>
                  <a:txBody>
                    <a:bodyPr/>
                    <a:lstStyle/>
                    <a:p>
                      <a:r>
                        <a:rPr lang="en-US" sz="1200" dirty="0"/>
                        <a:t>Genus</a:t>
                      </a:r>
                      <a:r>
                        <a:rPr lang="en-US" sz="1200" baseline="30000" dirty="0"/>
                        <a:t>™</a:t>
                      </a:r>
                      <a:r>
                        <a:rPr lang="en-US" sz="1200" dirty="0"/>
                        <a:t> Synthesis</a:t>
                      </a:r>
                      <a:r>
                        <a:rPr lang="en-US" sz="1200" baseline="0" dirty="0"/>
                        <a:t> Solution</a:t>
                      </a:r>
                      <a:endParaRPr lang="en-US" sz="1200" dirty="0"/>
                    </a:p>
                  </a:txBody>
                  <a:tcPr/>
                </a:tc>
                <a:extLst>
                  <a:ext uri="{0D108BD9-81ED-4DB2-BD59-A6C34878D82A}">
                    <a16:rowId xmlns:a16="http://schemas.microsoft.com/office/drawing/2014/main" val="10003"/>
                  </a:ext>
                </a:extLst>
              </a:tr>
              <a:tr h="381000">
                <a:tc>
                  <a:txBody>
                    <a:bodyPr/>
                    <a:lstStyle/>
                    <a:p>
                      <a:r>
                        <a:rPr lang="en-US" sz="1200" dirty="0"/>
                        <a:t>Logic Equivalency checking</a:t>
                      </a:r>
                    </a:p>
                  </a:txBody>
                  <a:tcPr/>
                </a:tc>
                <a:tc>
                  <a:txBody>
                    <a:bodyPr/>
                    <a:lstStyle/>
                    <a:p>
                      <a:r>
                        <a:rPr lang="en-US" sz="1200" dirty="0"/>
                        <a:t>Conformal</a:t>
                      </a:r>
                      <a:r>
                        <a:rPr lang="en-US" sz="1200" baseline="30000" dirty="0"/>
                        <a:t>®</a:t>
                      </a:r>
                      <a:r>
                        <a:rPr lang="en-US" sz="1200" dirty="0"/>
                        <a:t> Logic Equivalency Checker</a:t>
                      </a:r>
                    </a:p>
                  </a:txBody>
                  <a:tcPr/>
                </a:tc>
                <a:extLst>
                  <a:ext uri="{0D108BD9-81ED-4DB2-BD59-A6C34878D82A}">
                    <a16:rowId xmlns:a16="http://schemas.microsoft.com/office/drawing/2014/main" val="10004"/>
                  </a:ext>
                </a:extLst>
              </a:tr>
              <a:tr h="381000">
                <a:tc>
                  <a:txBody>
                    <a:bodyPr/>
                    <a:lstStyle/>
                    <a:p>
                      <a:r>
                        <a:rPr lang="en-US" sz="1200" dirty="0"/>
                        <a:t>ATPG Vector</a:t>
                      </a:r>
                      <a:r>
                        <a:rPr lang="en-US" sz="1200" baseline="0" dirty="0"/>
                        <a:t> Generation</a:t>
                      </a:r>
                      <a:endParaRPr lang="en-US" sz="1200" dirty="0"/>
                    </a:p>
                  </a:txBody>
                  <a:tcPr/>
                </a:tc>
                <a:tc>
                  <a:txBody>
                    <a:bodyPr/>
                    <a:lstStyle/>
                    <a:p>
                      <a:endParaRPr lang="en-US" sz="1200" dirty="0"/>
                    </a:p>
                  </a:txBody>
                  <a:tcPr/>
                </a:tc>
                <a:extLst>
                  <a:ext uri="{0D108BD9-81ED-4DB2-BD59-A6C34878D82A}">
                    <a16:rowId xmlns:a16="http://schemas.microsoft.com/office/drawing/2014/main" val="10005"/>
                  </a:ext>
                </a:extLst>
              </a:tr>
              <a:tr h="350520">
                <a:tc>
                  <a:txBody>
                    <a:bodyPr/>
                    <a:lstStyle/>
                    <a:p>
                      <a:r>
                        <a:rPr lang="en-US" sz="1200" dirty="0"/>
                        <a:t>Gate-Level Simulation</a:t>
                      </a:r>
                    </a:p>
                  </a:txBody>
                  <a:tcPr/>
                </a:tc>
                <a:tc>
                  <a:txBody>
                    <a:bodyPr/>
                    <a:lstStyle/>
                    <a:p>
                      <a:r>
                        <a:rPr lang="en-US" sz="1200" dirty="0"/>
                        <a:t>Xcelium</a:t>
                      </a:r>
                      <a:r>
                        <a:rPr lang="en-US" sz="1200" baseline="0" dirty="0"/>
                        <a:t> Simulator</a:t>
                      </a:r>
                      <a:endParaRPr lang="en-US" sz="1200" dirty="0"/>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0"/>
          </p:nvPr>
        </p:nvSpPr>
        <p:spPr/>
        <p:txBody>
          <a:bodyPr/>
          <a:lstStyle/>
          <a:p>
            <a:fld id="{2DB43B45-0DF5-45C5-9061-A236B2034CD6}" type="slidenum">
              <a:rPr lang="en-US" smtClean="0"/>
              <a:pPr/>
              <a:t>2</a:t>
            </a:fld>
            <a:endParaRPr lang="en-US" dirty="0"/>
          </a:p>
        </p:txBody>
      </p:sp>
    </p:spTree>
    <p:extLst>
      <p:ext uri="{BB962C8B-B14F-4D97-AF65-F5344CB8AC3E}">
        <p14:creationId xmlns:p14="http://schemas.microsoft.com/office/powerpoint/2010/main" val="139981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02D7D3-39A7-4EAB-8CE1-DF581C226AF2}" type="slidenum">
              <a:rPr lang="en-US" smtClean="0"/>
              <a:t>30</a:t>
            </a:fld>
            <a:endParaRPr lang="en-US"/>
          </a:p>
        </p:txBody>
      </p:sp>
    </p:spTree>
    <p:extLst>
      <p:ext uri="{BB962C8B-B14F-4D97-AF65-F5344CB8AC3E}">
        <p14:creationId xmlns:p14="http://schemas.microsoft.com/office/powerpoint/2010/main" val="80074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0" y="381000"/>
            <a:ext cx="6583363" cy="3703638"/>
          </a:xfrm>
        </p:spPr>
      </p:sp>
      <p:sp>
        <p:nvSpPr>
          <p:cNvPr id="3" name="Notes Placeholder 2"/>
          <p:cNvSpPr>
            <a:spLocks noGrp="1" noChangeAspect="1"/>
          </p:cNvSpPr>
          <p:nvPr>
            <p:ph type="body" idx="1"/>
          </p:nvPr>
        </p:nvSpPr>
        <p:spPr>
          <a:xfrm>
            <a:off x="190500" y="4267200"/>
            <a:ext cx="6583680" cy="4434840"/>
          </a:xfrm>
        </p:spPr>
        <p:txBody>
          <a:bodyPr>
            <a:normAutofit/>
          </a:bodyPr>
          <a:lstStyle/>
          <a:p>
            <a:r>
              <a:rPr lang="en-US" i="1" dirty="0"/>
              <a:t>This page does not contain notes.</a:t>
            </a:r>
          </a:p>
          <a:p>
            <a:endParaRPr lang="en-US" dirty="0"/>
          </a:p>
        </p:txBody>
      </p:sp>
      <p:sp>
        <p:nvSpPr>
          <p:cNvPr id="4" name="Footer Placeholder 3">
            <a:extLst>
              <a:ext uri="{FF2B5EF4-FFF2-40B4-BE49-F238E27FC236}">
                <a16:creationId xmlns:a16="http://schemas.microsoft.com/office/drawing/2014/main" id="{24E9B3F0-73C8-4D30-9F1E-616BF5FE0448}"/>
              </a:ext>
            </a:extLst>
          </p:cNvPr>
          <p:cNvSpPr>
            <a:spLocks noGrp="1"/>
          </p:cNvSpPr>
          <p:nvPr>
            <p:ph type="ftr" sz="quarter" idx="4"/>
          </p:nvPr>
        </p:nvSpPr>
        <p:spPr/>
        <p:txBody>
          <a:bodyPr/>
          <a:lstStyle/>
          <a:p>
            <a:r>
              <a:rPr lang="en-US"/>
              <a:t>© Cadence Design Systems, Inc. All rights reserved.</a:t>
            </a:r>
            <a:endParaRPr lang="en-US" dirty="0"/>
          </a:p>
        </p:txBody>
      </p:sp>
      <p:sp>
        <p:nvSpPr>
          <p:cNvPr id="5" name="Slide Number Placeholder 4">
            <a:extLst>
              <a:ext uri="{FF2B5EF4-FFF2-40B4-BE49-F238E27FC236}">
                <a16:creationId xmlns:a16="http://schemas.microsoft.com/office/drawing/2014/main" id="{DD3345CB-875B-4A6F-89C6-B192A4C71E3C}"/>
              </a:ext>
            </a:extLst>
          </p:cNvPr>
          <p:cNvSpPr>
            <a:spLocks noGrp="1"/>
          </p:cNvSpPr>
          <p:nvPr>
            <p:ph type="sldNum" sz="quarter" idx="5"/>
          </p:nvPr>
        </p:nvSpPr>
        <p:spPr/>
        <p:txBody>
          <a:bodyPr/>
          <a:lstStyle/>
          <a:p>
            <a:fld id="{293AADAC-C9ED-48A7-BC01-520AD825B313}" type="slidenum">
              <a:rPr lang="en-US" smtClean="0"/>
              <a:pPr/>
              <a:t>45</a:t>
            </a:fld>
            <a:endParaRPr lang="en-US" dirty="0"/>
          </a:p>
        </p:txBody>
      </p:sp>
    </p:spTree>
    <p:extLst>
      <p:ext uri="{BB962C8B-B14F-4D97-AF65-F5344CB8AC3E}">
        <p14:creationId xmlns:p14="http://schemas.microsoft.com/office/powerpoint/2010/main" val="2645855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0" y="381000"/>
            <a:ext cx="6583363" cy="3703638"/>
          </a:xfrm>
        </p:spPr>
      </p:sp>
      <p:sp>
        <p:nvSpPr>
          <p:cNvPr id="3" name="Notes Placeholder 2"/>
          <p:cNvSpPr>
            <a:spLocks noGrp="1" noChangeAspect="1"/>
          </p:cNvSpPr>
          <p:nvPr>
            <p:ph type="body" idx="1"/>
          </p:nvPr>
        </p:nvSpPr>
        <p:spPr>
          <a:xfrm>
            <a:off x="190500" y="4267200"/>
            <a:ext cx="6583680" cy="4434840"/>
          </a:xfrm>
          <a:prstGeom prst="rect">
            <a:avLst/>
          </a:prstGeom>
        </p:spPr>
        <p:txBody>
          <a:bodyPr>
            <a:normAutofit/>
          </a:bodyPr>
          <a:lstStyle/>
          <a:p>
            <a:r>
              <a:rPr lang="en-US" i="1" dirty="0"/>
              <a:t>This page does not contain notes.</a:t>
            </a:r>
          </a:p>
        </p:txBody>
      </p:sp>
      <p:sp>
        <p:nvSpPr>
          <p:cNvPr id="4" name="Footer Placeholder 3">
            <a:extLst>
              <a:ext uri="{FF2B5EF4-FFF2-40B4-BE49-F238E27FC236}">
                <a16:creationId xmlns:a16="http://schemas.microsoft.com/office/drawing/2014/main" id="{59175068-80FE-486E-9413-7462CDEBF437}"/>
              </a:ext>
            </a:extLst>
          </p:cNvPr>
          <p:cNvSpPr>
            <a:spLocks noGrp="1"/>
          </p:cNvSpPr>
          <p:nvPr>
            <p:ph type="ftr" sz="quarter" idx="4"/>
          </p:nvPr>
        </p:nvSpPr>
        <p:spPr/>
        <p:txBody>
          <a:bodyPr/>
          <a:lstStyle/>
          <a:p>
            <a:r>
              <a:rPr lang="en-US"/>
              <a:t>© Cadence Design Systems, Inc. All rights reserved.</a:t>
            </a:r>
            <a:endParaRPr lang="en-US" dirty="0"/>
          </a:p>
        </p:txBody>
      </p:sp>
      <p:sp>
        <p:nvSpPr>
          <p:cNvPr id="7" name="Slide Number Placeholder 6">
            <a:extLst>
              <a:ext uri="{FF2B5EF4-FFF2-40B4-BE49-F238E27FC236}">
                <a16:creationId xmlns:a16="http://schemas.microsoft.com/office/drawing/2014/main" id="{AC2BBDE6-3B66-46B8-BB06-A0F23BC23337}"/>
              </a:ext>
            </a:extLst>
          </p:cNvPr>
          <p:cNvSpPr>
            <a:spLocks noGrp="1"/>
          </p:cNvSpPr>
          <p:nvPr>
            <p:ph type="sldNum" sz="quarter" idx="5"/>
          </p:nvPr>
        </p:nvSpPr>
        <p:spPr/>
        <p:txBody>
          <a:bodyPr/>
          <a:lstStyle/>
          <a:p>
            <a:fld id="{293AADAC-C9ED-48A7-BC01-520AD825B313}" type="slidenum">
              <a:rPr lang="en-US" smtClean="0"/>
              <a:pPr/>
              <a:t>50</a:t>
            </a:fld>
            <a:endParaRPr lang="en-US" dirty="0"/>
          </a:p>
        </p:txBody>
      </p:sp>
    </p:spTree>
    <p:extLst>
      <p:ext uri="{BB962C8B-B14F-4D97-AF65-F5344CB8AC3E}">
        <p14:creationId xmlns:p14="http://schemas.microsoft.com/office/powerpoint/2010/main" val="1326690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0" y="381000"/>
            <a:ext cx="6583363" cy="3703638"/>
          </a:xfrm>
        </p:spPr>
      </p:sp>
      <p:sp>
        <p:nvSpPr>
          <p:cNvPr id="3" name="Notes Placeholder 2"/>
          <p:cNvSpPr>
            <a:spLocks noGrp="1" noChangeAspect="1"/>
          </p:cNvSpPr>
          <p:nvPr>
            <p:ph type="body" idx="1"/>
          </p:nvPr>
        </p:nvSpPr>
        <p:spPr>
          <a:xfrm>
            <a:off x="190500" y="4267200"/>
            <a:ext cx="6583680" cy="4320540"/>
          </a:xfrm>
          <a:prstGeom prst="rect">
            <a:avLst/>
          </a:prstGeom>
        </p:spPr>
        <p:txBody>
          <a:bodyPr>
            <a:normAutofit/>
          </a:bodyPr>
          <a:lstStyle/>
          <a:p>
            <a:r>
              <a:rPr lang="en-US" i="1" dirty="0"/>
              <a:t>This page does not contain notes.</a:t>
            </a:r>
          </a:p>
        </p:txBody>
      </p:sp>
      <p:sp>
        <p:nvSpPr>
          <p:cNvPr id="4" name="Footer Placeholder 3">
            <a:extLst>
              <a:ext uri="{FF2B5EF4-FFF2-40B4-BE49-F238E27FC236}">
                <a16:creationId xmlns:a16="http://schemas.microsoft.com/office/drawing/2014/main" id="{13E72421-6B09-4154-87E2-71289DF234A5}"/>
              </a:ext>
            </a:extLst>
          </p:cNvPr>
          <p:cNvSpPr>
            <a:spLocks noGrp="1"/>
          </p:cNvSpPr>
          <p:nvPr>
            <p:ph type="ftr" sz="quarter" idx="4"/>
          </p:nvPr>
        </p:nvSpPr>
        <p:spPr/>
        <p:txBody>
          <a:bodyPr/>
          <a:lstStyle/>
          <a:p>
            <a:r>
              <a:rPr lang="en-US"/>
              <a:t>© Cadence Design Systems, Inc. All rights reserved.</a:t>
            </a:r>
            <a:endParaRPr lang="en-US" dirty="0"/>
          </a:p>
        </p:txBody>
      </p:sp>
      <p:sp>
        <p:nvSpPr>
          <p:cNvPr id="7" name="Slide Number Placeholder 6">
            <a:extLst>
              <a:ext uri="{FF2B5EF4-FFF2-40B4-BE49-F238E27FC236}">
                <a16:creationId xmlns:a16="http://schemas.microsoft.com/office/drawing/2014/main" id="{67FF4768-F4B2-4761-A7FA-5666C4A10479}"/>
              </a:ext>
            </a:extLst>
          </p:cNvPr>
          <p:cNvSpPr>
            <a:spLocks noGrp="1"/>
          </p:cNvSpPr>
          <p:nvPr>
            <p:ph type="sldNum" sz="quarter" idx="5"/>
          </p:nvPr>
        </p:nvSpPr>
        <p:spPr/>
        <p:txBody>
          <a:bodyPr/>
          <a:lstStyle/>
          <a:p>
            <a:fld id="{293AADAC-C9ED-48A7-BC01-520AD825B313}" type="slidenum">
              <a:rPr lang="en-US" smtClean="0"/>
              <a:pPr/>
              <a:t>51</a:t>
            </a:fld>
            <a:endParaRPr lang="en-US" dirty="0"/>
          </a:p>
        </p:txBody>
      </p:sp>
    </p:spTree>
    <p:extLst>
      <p:ext uri="{BB962C8B-B14F-4D97-AF65-F5344CB8AC3E}">
        <p14:creationId xmlns:p14="http://schemas.microsoft.com/office/powerpoint/2010/main" val="2694270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0" y="381000"/>
            <a:ext cx="6583363" cy="3703638"/>
          </a:xfrm>
        </p:spPr>
      </p:sp>
      <p:sp>
        <p:nvSpPr>
          <p:cNvPr id="3" name="Notes Placeholder 2"/>
          <p:cNvSpPr>
            <a:spLocks noGrp="1" noChangeAspect="1"/>
          </p:cNvSpPr>
          <p:nvPr>
            <p:ph type="body" idx="1"/>
            <p:custDataLst>
              <p:tags r:id="rId1"/>
            </p:custDataLst>
          </p:nvPr>
        </p:nvSpPr>
        <p:spPr>
          <a:xfrm>
            <a:off x="190500" y="4267200"/>
            <a:ext cx="6583680" cy="4434840"/>
          </a:xfrm>
        </p:spPr>
        <p:txBody>
          <a:bodyPr>
            <a:normAutofit/>
          </a:bodyPr>
          <a:lstStyle/>
          <a:p>
            <a:pPr marL="0" marR="0" lvl="0" indent="0" algn="l" defTabSz="914400" rtl="0" eaLnBrk="1" fontAlgn="base" latinLnBrk="0" hangingPunct="1">
              <a:lnSpc>
                <a:spcPct val="100000"/>
              </a:lnSpc>
              <a:spcBef>
                <a:spcPts val="800"/>
              </a:spcBef>
              <a:spcAft>
                <a:spcPct val="0"/>
              </a:spcAft>
              <a:buClrTx/>
              <a:buSzTx/>
              <a:buFont typeface="Arial" pitchFamily="34" charset="0"/>
              <a:buNone/>
              <a:tabLst/>
              <a:defRPr/>
            </a:pPr>
            <a:r>
              <a:rPr lang="en-US" i="1" dirty="0"/>
              <a:t>This page does not contain notes.</a:t>
            </a:r>
            <a:endParaRPr lang="en-US" dirty="0"/>
          </a:p>
          <a:p>
            <a:endParaRPr lang="en-US" dirty="0"/>
          </a:p>
        </p:txBody>
      </p:sp>
      <p:sp>
        <p:nvSpPr>
          <p:cNvPr id="4" name="Footer Placeholder 3">
            <a:extLst>
              <a:ext uri="{FF2B5EF4-FFF2-40B4-BE49-F238E27FC236}">
                <a16:creationId xmlns:a16="http://schemas.microsoft.com/office/drawing/2014/main" id="{7C9244AF-8F58-4ADA-9F4E-523EED3FAA7A}"/>
              </a:ext>
            </a:extLst>
          </p:cNvPr>
          <p:cNvSpPr>
            <a:spLocks noGrp="1"/>
          </p:cNvSpPr>
          <p:nvPr>
            <p:ph type="ftr" sz="quarter" idx="4"/>
          </p:nvPr>
        </p:nvSpPr>
        <p:spPr/>
        <p:txBody>
          <a:bodyPr/>
          <a:lstStyle/>
          <a:p>
            <a:r>
              <a:rPr lang="en-US"/>
              <a:t>© Cadence Design Systems, Inc. All rights reserved.</a:t>
            </a:r>
            <a:endParaRPr lang="en-US" dirty="0"/>
          </a:p>
        </p:txBody>
      </p:sp>
      <p:sp>
        <p:nvSpPr>
          <p:cNvPr id="5" name="Slide Number Placeholder 4">
            <a:extLst>
              <a:ext uri="{FF2B5EF4-FFF2-40B4-BE49-F238E27FC236}">
                <a16:creationId xmlns:a16="http://schemas.microsoft.com/office/drawing/2014/main" id="{D9365AA1-184C-46B4-AD11-BB885916F8A2}"/>
              </a:ext>
            </a:extLst>
          </p:cNvPr>
          <p:cNvSpPr>
            <a:spLocks noGrp="1"/>
          </p:cNvSpPr>
          <p:nvPr>
            <p:ph type="sldNum" sz="quarter" idx="5"/>
          </p:nvPr>
        </p:nvSpPr>
        <p:spPr/>
        <p:txBody>
          <a:bodyPr/>
          <a:lstStyle/>
          <a:p>
            <a:fld id="{293AADAC-C9ED-48A7-BC01-520AD825B313}" type="slidenum">
              <a:rPr lang="en-US" smtClean="0"/>
              <a:pPr/>
              <a:t>53</a:t>
            </a:fld>
            <a:endParaRPr lang="en-US" dirty="0"/>
          </a:p>
        </p:txBody>
      </p:sp>
    </p:spTree>
    <p:extLst>
      <p:ext uri="{BB962C8B-B14F-4D97-AF65-F5344CB8AC3E}">
        <p14:creationId xmlns:p14="http://schemas.microsoft.com/office/powerpoint/2010/main" val="267373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0" y="381000"/>
            <a:ext cx="6583363" cy="3703638"/>
          </a:xfrm>
        </p:spPr>
      </p:sp>
      <p:sp>
        <p:nvSpPr>
          <p:cNvPr id="3" name="Notes Placeholder 2"/>
          <p:cNvSpPr>
            <a:spLocks noGrp="1" noChangeAspect="1"/>
          </p:cNvSpPr>
          <p:nvPr>
            <p:ph type="body" idx="1"/>
          </p:nvPr>
        </p:nvSpPr>
        <p:spPr>
          <a:xfrm>
            <a:off x="190500" y="4267200"/>
            <a:ext cx="6583680" cy="4434840"/>
          </a:xfrm>
        </p:spPr>
        <p:txBody>
          <a:bodyPr>
            <a:normAutofit/>
          </a:bodyPr>
          <a:lstStyle/>
          <a:p>
            <a:r>
              <a:rPr lang="en-US" dirty="0"/>
              <a:t>Any inferred register, or any instantiated edge-triggered registers that pass the DFT rule checks, are mapped to their scan equivalent cell when the scan connection engine runs.</a:t>
            </a:r>
          </a:p>
          <a:p>
            <a:r>
              <a:rPr lang="en-US" dirty="0"/>
              <a:t>Remapping of instantiated edge-triggered registers that pass the DFT rule checks to their scan equivalent cells occurs prior to placement only.</a:t>
            </a:r>
          </a:p>
          <a:p>
            <a:r>
              <a:rPr lang="en-US" dirty="0"/>
              <a:t>The test process refers to testing the ASIC for manufacturing defects on the automatic test equipment (ATE). It is the process of analyzing the logic on the chip to detect logic faults. The test process puts the circuit into one of the three test modes:</a:t>
            </a:r>
          </a:p>
          <a:p>
            <a:pPr marL="237744" indent="-118872">
              <a:spcBef>
                <a:spcPts val="400"/>
              </a:spcBef>
              <a:buFont typeface="Wingdings" panose="05000000000000000000" pitchFamily="2" charset="2"/>
              <a:buChar char="§"/>
            </a:pPr>
            <a:r>
              <a:rPr lang="en-US" i="1" dirty="0"/>
              <a:t>Capture mode</a:t>
            </a:r>
            <a:br>
              <a:rPr lang="en-US" dirty="0">
                <a:solidFill>
                  <a:srgbClr val="FF00FF"/>
                </a:solidFill>
              </a:rPr>
            </a:br>
            <a:r>
              <a:rPr lang="en-US" dirty="0"/>
              <a:t>This is the part of the test process that analyzes the combinational logic on the chip. The registers act first as pseudo-primary inputs (using ATPG-generated test data) and then as pseudo-primary outputs (capturing the output of the combinational logic).</a:t>
            </a:r>
          </a:p>
          <a:p>
            <a:pPr marL="237744" indent="-118872">
              <a:spcBef>
                <a:spcPts val="400"/>
              </a:spcBef>
              <a:buFont typeface="Wingdings" panose="05000000000000000000" pitchFamily="2" charset="2"/>
              <a:buChar char="§"/>
            </a:pPr>
            <a:r>
              <a:rPr lang="en-US" i="1" dirty="0"/>
              <a:t>Scan-shift mode</a:t>
            </a:r>
            <a:r>
              <a:rPr lang="en-US" dirty="0"/>
              <a:t> </a:t>
            </a:r>
            <a:br>
              <a:rPr lang="en-US" dirty="0">
                <a:solidFill>
                  <a:srgbClr val="FF00FF"/>
                </a:solidFill>
              </a:rPr>
            </a:br>
            <a:r>
              <a:rPr lang="en-US" dirty="0"/>
              <a:t>This is the part of the test process in which registers act as shift registers in a scan chain. Test vector data is shifted into the scan chain registers, and the captured data from capture mode are shifted out of the scan registers.</a:t>
            </a:r>
          </a:p>
          <a:p>
            <a:pPr marL="237744" indent="-118872">
              <a:spcBef>
                <a:spcPts val="400"/>
              </a:spcBef>
              <a:buFont typeface="Wingdings" panose="05000000000000000000" pitchFamily="2" charset="2"/>
              <a:buChar char="§"/>
            </a:pPr>
            <a:r>
              <a:rPr lang="en-US" i="1" dirty="0"/>
              <a:t>System mode</a:t>
            </a:r>
            <a:r>
              <a:rPr lang="en-US" dirty="0"/>
              <a:t> </a:t>
            </a:r>
            <a:br>
              <a:rPr lang="en-US" dirty="0">
                <a:solidFill>
                  <a:srgbClr val="FF00FF"/>
                </a:solidFill>
              </a:rPr>
            </a:br>
            <a:r>
              <a:rPr lang="en-US" dirty="0"/>
              <a:t>This is the normal or intended operation of the circuit. Any logic dedicated for DFT purposes is </a:t>
            </a:r>
            <a:r>
              <a:rPr lang="en-US" i="1" dirty="0"/>
              <a:t>not</a:t>
            </a:r>
            <a:r>
              <a:rPr lang="en-US" dirty="0"/>
              <a:t> active in the system mode. </a:t>
            </a:r>
          </a:p>
          <a:p>
            <a:endParaRPr lang="en-US" dirty="0"/>
          </a:p>
          <a:p>
            <a:endParaRPr lang="en-US" dirty="0"/>
          </a:p>
        </p:txBody>
      </p:sp>
      <p:sp>
        <p:nvSpPr>
          <p:cNvPr id="4" name="Footer Placeholder 3">
            <a:extLst>
              <a:ext uri="{FF2B5EF4-FFF2-40B4-BE49-F238E27FC236}">
                <a16:creationId xmlns:a16="http://schemas.microsoft.com/office/drawing/2014/main" id="{0A3EDA6C-ECA6-4C41-AEA5-85EBBB9C4CDF}"/>
              </a:ext>
            </a:extLst>
          </p:cNvPr>
          <p:cNvSpPr>
            <a:spLocks noGrp="1"/>
          </p:cNvSpPr>
          <p:nvPr>
            <p:ph type="ftr" sz="quarter" idx="4"/>
          </p:nvPr>
        </p:nvSpPr>
        <p:spPr/>
        <p:txBody>
          <a:bodyPr/>
          <a:lstStyle/>
          <a:p>
            <a:r>
              <a:rPr lang="en-US"/>
              <a:t>© Cadence Design Systems, Inc. All rights reserved.</a:t>
            </a:r>
            <a:endParaRPr lang="en-US" dirty="0"/>
          </a:p>
        </p:txBody>
      </p:sp>
      <p:sp>
        <p:nvSpPr>
          <p:cNvPr id="5" name="Slide Number Placeholder 4">
            <a:extLst>
              <a:ext uri="{FF2B5EF4-FFF2-40B4-BE49-F238E27FC236}">
                <a16:creationId xmlns:a16="http://schemas.microsoft.com/office/drawing/2014/main" id="{854D1AAD-85E4-4D2C-811C-17D134A21798}"/>
              </a:ext>
            </a:extLst>
          </p:cNvPr>
          <p:cNvSpPr>
            <a:spLocks noGrp="1"/>
          </p:cNvSpPr>
          <p:nvPr>
            <p:ph type="sldNum" sz="quarter" idx="5"/>
          </p:nvPr>
        </p:nvSpPr>
        <p:spPr/>
        <p:txBody>
          <a:bodyPr/>
          <a:lstStyle/>
          <a:p>
            <a:fld id="{293AADAC-C9ED-48A7-BC01-520AD825B313}" type="slidenum">
              <a:rPr lang="en-US" smtClean="0"/>
              <a:pPr/>
              <a:t>54</a:t>
            </a:fld>
            <a:endParaRPr lang="en-US" dirty="0"/>
          </a:p>
        </p:txBody>
      </p:sp>
    </p:spTree>
    <p:extLst>
      <p:ext uri="{BB962C8B-B14F-4D97-AF65-F5344CB8AC3E}">
        <p14:creationId xmlns:p14="http://schemas.microsoft.com/office/powerpoint/2010/main" val="531308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0" y="381000"/>
            <a:ext cx="6583363" cy="3703638"/>
          </a:xfrm>
        </p:spPr>
      </p:sp>
      <p:sp>
        <p:nvSpPr>
          <p:cNvPr id="3" name="Notes Placeholder 2"/>
          <p:cNvSpPr>
            <a:spLocks noGrp="1" noChangeAspect="1"/>
          </p:cNvSpPr>
          <p:nvPr>
            <p:ph type="body" idx="1"/>
          </p:nvPr>
        </p:nvSpPr>
        <p:spPr>
          <a:xfrm>
            <a:off x="190500" y="4267200"/>
            <a:ext cx="6583680" cy="4495800"/>
          </a:xfrm>
          <a:prstGeom prst="rect">
            <a:avLst/>
          </a:prstGeom>
        </p:spPr>
        <p:txBody>
          <a:bodyPr>
            <a:normAutofit/>
          </a:bodyPr>
          <a:lstStyle/>
          <a:p>
            <a:r>
              <a:rPr lang="en-US" dirty="0"/>
              <a:t>The Cadence</a:t>
            </a:r>
            <a:r>
              <a:rPr lang="en-US" baseline="30000" dirty="0"/>
              <a:t> </a:t>
            </a:r>
            <a:r>
              <a:rPr lang="en-US" dirty="0"/>
              <a:t>Genus</a:t>
            </a:r>
            <a:r>
              <a:rPr lang="en-US" b="0" dirty="0"/>
              <a:t> </a:t>
            </a:r>
            <a:r>
              <a:rPr lang="en-US" dirty="0"/>
              <a:t>Synthesis Solution provides a full-scan DFT solution including the following:</a:t>
            </a:r>
          </a:p>
          <a:p>
            <a:pPr marL="237744" lvl="1" indent="-118872"/>
            <a:r>
              <a:rPr lang="en-US" sz="1200" dirty="0"/>
              <a:t>DFT rule checking</a:t>
            </a:r>
          </a:p>
          <a:p>
            <a:pPr marL="237744" lvl="1" indent="-118872"/>
            <a:r>
              <a:rPr lang="en-US" sz="1200" dirty="0"/>
              <a:t>DFT rule violation fixing</a:t>
            </a:r>
          </a:p>
          <a:p>
            <a:pPr marL="237744" lvl="1" indent="-118872"/>
            <a:r>
              <a:rPr lang="en-US" sz="1200" dirty="0"/>
              <a:t>Scan mapping during optimization </a:t>
            </a:r>
          </a:p>
          <a:p>
            <a:pPr marL="237744" lvl="1" indent="-118872"/>
            <a:r>
              <a:rPr lang="en-US" sz="1200" dirty="0"/>
              <a:t>Scan chain configuration and connection</a:t>
            </a:r>
          </a:p>
          <a:p>
            <a:r>
              <a:rPr lang="en-US" dirty="0"/>
              <a:t>The main DFT techniques available today are given below:</a:t>
            </a:r>
          </a:p>
          <a:p>
            <a:pPr marL="237744" lvl="1" indent="-118872"/>
            <a:r>
              <a:rPr lang="en-US" sz="1200" dirty="0"/>
              <a:t>Scan insertion</a:t>
            </a:r>
          </a:p>
          <a:p>
            <a:pPr marL="237744" lvl="1" indent="-118872"/>
            <a:r>
              <a:rPr lang="en-US" sz="1200" dirty="0"/>
              <a:t>Programmable Memory BIST insertion</a:t>
            </a:r>
          </a:p>
          <a:p>
            <a:pPr marL="237744" lvl="1" indent="-118872"/>
            <a:r>
              <a:rPr lang="en-US" sz="1200" dirty="0"/>
              <a:t>Logic BIST insertion</a:t>
            </a:r>
          </a:p>
          <a:p>
            <a:pPr marL="237744" lvl="1" indent="-118872"/>
            <a:r>
              <a:rPr lang="en-US" sz="1200" dirty="0"/>
              <a:t>Boundary scan insertion</a:t>
            </a:r>
          </a:p>
          <a:p>
            <a:pPr marL="237744" lvl="1" indent="-118872"/>
            <a:r>
              <a:rPr lang="en-US" sz="1200" kern="1200" dirty="0">
                <a:solidFill>
                  <a:schemeClr val="tx1"/>
                </a:solidFill>
                <a:latin typeface="Times New Roman" pitchFamily="18" charset="0"/>
                <a:ea typeface="+mn-ea"/>
                <a:cs typeface="Times New Roman" panose="02020603050405020304" pitchFamily="18" charset="0"/>
              </a:rPr>
              <a:t>Scan compression</a:t>
            </a:r>
          </a:p>
          <a:p>
            <a:pPr marL="237744" lvl="1" indent="-118872"/>
            <a:r>
              <a:rPr lang="en-US" sz="1200" kern="1200" dirty="0">
                <a:solidFill>
                  <a:schemeClr val="tx1"/>
                </a:solidFill>
                <a:latin typeface="Times New Roman" pitchFamily="18" charset="0"/>
                <a:ea typeface="+mn-ea"/>
                <a:cs typeface="Times New Roman" panose="02020603050405020304" pitchFamily="18" charset="0"/>
              </a:rPr>
              <a:t>At-Speed Test using On-Product Clock Generation Logic (OPCG)</a:t>
            </a:r>
            <a:endParaRPr lang="en-US" sz="1200" dirty="0"/>
          </a:p>
          <a:p>
            <a:r>
              <a:rPr lang="en-US" dirty="0"/>
              <a:t>Scan insertion is one of the most used DFT techniques to detect stuck-at faults. </a:t>
            </a:r>
          </a:p>
          <a:p>
            <a:r>
              <a:rPr lang="en-US" dirty="0"/>
              <a:t>Scan insertion replaces the flip-flops in the design with special flops that contain built-in logic targeted for testability. Scan logic lets you control and observe the </a:t>
            </a:r>
            <a:r>
              <a:rPr lang="en-US" i="1" dirty="0"/>
              <a:t>sequential state</a:t>
            </a:r>
            <a:r>
              <a:rPr lang="en-US" dirty="0"/>
              <a:t> of the design through the test pins during the test mode. This helps in generating a high quality and compact test pattern set for the design using an Automatic Test Pattern Generator (ATPG) tool. </a:t>
            </a:r>
          </a:p>
        </p:txBody>
      </p:sp>
      <p:sp>
        <p:nvSpPr>
          <p:cNvPr id="4" name="Footer Placeholder 3">
            <a:extLst>
              <a:ext uri="{FF2B5EF4-FFF2-40B4-BE49-F238E27FC236}">
                <a16:creationId xmlns:a16="http://schemas.microsoft.com/office/drawing/2014/main" id="{78616E15-F2EF-4BBC-BB5A-97AF84A9CD7E}"/>
              </a:ext>
            </a:extLst>
          </p:cNvPr>
          <p:cNvSpPr>
            <a:spLocks noGrp="1"/>
          </p:cNvSpPr>
          <p:nvPr>
            <p:ph type="ftr" sz="quarter" idx="4"/>
          </p:nvPr>
        </p:nvSpPr>
        <p:spPr/>
        <p:txBody>
          <a:bodyPr/>
          <a:lstStyle/>
          <a:p>
            <a:r>
              <a:rPr lang="en-US"/>
              <a:t>© Cadence Design Systems, Inc. All rights reserved.</a:t>
            </a:r>
            <a:endParaRPr lang="en-US" dirty="0"/>
          </a:p>
        </p:txBody>
      </p:sp>
      <p:sp>
        <p:nvSpPr>
          <p:cNvPr id="5" name="Slide Number Placeholder 4">
            <a:extLst>
              <a:ext uri="{FF2B5EF4-FFF2-40B4-BE49-F238E27FC236}">
                <a16:creationId xmlns:a16="http://schemas.microsoft.com/office/drawing/2014/main" id="{80418F29-593F-48E4-A033-4E55EB669C01}"/>
              </a:ext>
            </a:extLst>
          </p:cNvPr>
          <p:cNvSpPr>
            <a:spLocks noGrp="1"/>
          </p:cNvSpPr>
          <p:nvPr>
            <p:ph type="sldNum" sz="quarter" idx="5"/>
          </p:nvPr>
        </p:nvSpPr>
        <p:spPr/>
        <p:txBody>
          <a:bodyPr/>
          <a:lstStyle/>
          <a:p>
            <a:fld id="{293AADAC-C9ED-48A7-BC01-520AD825B313}" type="slidenum">
              <a:rPr lang="en-US" smtClean="0"/>
              <a:pPr/>
              <a:t>55</a:t>
            </a:fld>
            <a:endParaRPr lang="en-US" dirty="0"/>
          </a:p>
        </p:txBody>
      </p:sp>
    </p:spTree>
    <p:extLst>
      <p:ext uri="{BB962C8B-B14F-4D97-AF65-F5344CB8AC3E}">
        <p14:creationId xmlns:p14="http://schemas.microsoft.com/office/powerpoint/2010/main" val="18551453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4.png"/><Relationship Id="rId4" Type="http://schemas.openxmlformats.org/officeDocument/2006/relationships/hyperlink" Target="https://www.cadence.com/go/trademark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782D-D8DF-4AD0-968E-7626FE55431E}"/>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EE47DA59-F255-4CF7-A18F-6BE07FEA75C7}"/>
              </a:ext>
            </a:extLst>
          </p:cNvPr>
          <p:cNvSpPr>
            <a:spLocks noGrp="1"/>
          </p:cNvSpPr>
          <p:nvPr>
            <p:ph type="ftr" sz="quarter" idx="10"/>
          </p:nvPr>
        </p:nvSpPr>
        <p:spPr/>
        <p:txBody>
          <a:bodyPr/>
          <a:lstStyle/>
          <a:p>
            <a:r>
              <a:rPr lang="en-US">
                <a:solidFill>
                  <a:schemeClr val="tx1"/>
                </a:solidFill>
                <a:cs typeface="Arial" panose="020B0604020202020204" pitchFamily="34" charset="0"/>
              </a:rPr>
              <a:t>© Cadence Design Systems, Inc. All rights reserved</a:t>
            </a:r>
            <a:endParaRPr lang="en-US" dirty="0">
              <a:solidFill>
                <a:schemeClr val="tx1"/>
              </a:solidFill>
              <a:cs typeface="Arial" panose="020B0604020202020204" pitchFamily="34" charset="0"/>
            </a:endParaRPr>
          </a:p>
        </p:txBody>
      </p:sp>
      <p:sp>
        <p:nvSpPr>
          <p:cNvPr id="4" name="Slide Number Placeholder 3">
            <a:extLst>
              <a:ext uri="{FF2B5EF4-FFF2-40B4-BE49-F238E27FC236}">
                <a16:creationId xmlns:a16="http://schemas.microsoft.com/office/drawing/2014/main" id="{D560DF50-F903-4C80-9643-85E90D07E97C}"/>
              </a:ext>
            </a:extLst>
          </p:cNvPr>
          <p:cNvSpPr>
            <a:spLocks noGrp="1"/>
          </p:cNvSpPr>
          <p:nvPr>
            <p:ph type="sldNum" sz="quarter" idx="11"/>
          </p:nvPr>
        </p:nvSpPr>
        <p:spPr/>
        <p:txBody>
          <a:bodyPr/>
          <a:lstStyle/>
          <a:p>
            <a:fld id="{B6FA71F5-8E13-46C5-A63A-9121BEB3B8A9}" type="slidenum">
              <a:rPr lang="en-US" smtClean="0"/>
              <a:pPr/>
              <a:t>‹#›</a:t>
            </a:fld>
            <a:endParaRPr lang="en-US" dirty="0"/>
          </a:p>
        </p:txBody>
      </p:sp>
    </p:spTree>
    <p:custDataLst>
      <p:tags r:id="rId1"/>
    </p:custDataLst>
    <p:extLst>
      <p:ext uri="{BB962C8B-B14F-4D97-AF65-F5344CB8AC3E}">
        <p14:creationId xmlns:p14="http://schemas.microsoft.com/office/powerpoint/2010/main" val="200526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x Only">
    <p:spTree>
      <p:nvGrpSpPr>
        <p:cNvPr id="1" name=""/>
        <p:cNvGrpSpPr/>
        <p:nvPr/>
      </p:nvGrpSpPr>
      <p:grpSpPr>
        <a:xfrm>
          <a:off x="0" y="0"/>
          <a:ext cx="0" cy="0"/>
          <a:chOff x="0" y="0"/>
          <a:chExt cx="0" cy="0"/>
        </a:xfrm>
      </p:grpSpPr>
      <p:sp>
        <p:nvSpPr>
          <p:cNvPr id="9" name="Content Placeholder 2"/>
          <p:cNvSpPr>
            <a:spLocks noGrp="1"/>
          </p:cNvSpPr>
          <p:nvPr>
            <p:ph idx="10" hasCustomPrompt="1"/>
          </p:nvPr>
        </p:nvSpPr>
        <p:spPr>
          <a:xfrm>
            <a:off x="640080" y="1005840"/>
            <a:ext cx="5120640" cy="27432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a:defRPr lang="en-US" baseline="0" dirty="0">
                <a:solidFill>
                  <a:srgbClr val="333333"/>
                </a:solidFill>
              </a:defRPr>
            </a:lvl2pPr>
            <a:lvl3pPr>
              <a:defRPr lang="en-US" baseline="0" dirty="0">
                <a:solidFill>
                  <a:srgbClr val="333333"/>
                </a:solidFill>
              </a:defRPr>
            </a:lvl3pPr>
          </a:lstStyle>
          <a:p>
            <a:pPr lvl="0"/>
            <a:r>
              <a:rPr lang="en-US" dirty="0"/>
              <a:t>First level 20pt (insert: a brief intro that gives context when and where to apply procedure)</a:t>
            </a:r>
          </a:p>
          <a:p>
            <a:pPr marL="365760" lvl="1" indent="-274320">
              <a:buClr>
                <a:srgbClr val="147BD1"/>
              </a:buClr>
            </a:pPr>
            <a:r>
              <a:rPr lang="en-US" dirty="0"/>
              <a:t>Second level 18pt</a:t>
            </a:r>
          </a:p>
          <a:p>
            <a:pPr lvl="2">
              <a:buClr>
                <a:srgbClr val="147BD1"/>
              </a:buClr>
              <a:buSzPct val="100000"/>
            </a:pPr>
            <a:r>
              <a:rPr lang="en-US" dirty="0"/>
              <a:t>Third level 16pt</a:t>
            </a:r>
          </a:p>
        </p:txBody>
      </p:sp>
      <p:sp>
        <p:nvSpPr>
          <p:cNvPr id="4" name="Title 3"/>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23478DC9-5E4C-4C9B-8157-E7D3C3316F94}"/>
              </a:ext>
            </a:extLst>
          </p:cNvPr>
          <p:cNvSpPr>
            <a:spLocks noGrp="1"/>
          </p:cNvSpPr>
          <p:nvPr>
            <p:ph type="ftr" sz="quarter" idx="11"/>
          </p:nvPr>
        </p:nvSpPr>
        <p:spPr/>
        <p:txBody>
          <a:bodyPr/>
          <a:lstStyle/>
          <a:p>
            <a:r>
              <a:rPr lang="en-US">
                <a:solidFill>
                  <a:schemeClr val="tx1"/>
                </a:solidFill>
                <a:cs typeface="Arial" panose="020B0604020202020204" pitchFamily="34" charset="0"/>
              </a:rPr>
              <a:t>© Cadence Design Systems, Inc. All rights reserved</a:t>
            </a:r>
            <a:endParaRPr lang="en-US" dirty="0">
              <a:solidFill>
                <a:schemeClr val="tx1"/>
              </a:solidFill>
              <a:cs typeface="Arial" panose="020B0604020202020204" pitchFamily="34" charset="0"/>
            </a:endParaRPr>
          </a:p>
        </p:txBody>
      </p:sp>
      <p:sp>
        <p:nvSpPr>
          <p:cNvPr id="6" name="Slide Number Placeholder 5">
            <a:extLst>
              <a:ext uri="{FF2B5EF4-FFF2-40B4-BE49-F238E27FC236}">
                <a16:creationId xmlns:a16="http://schemas.microsoft.com/office/drawing/2014/main" id="{C5803C82-9158-4E23-9E4A-F2D03FF73E73}"/>
              </a:ext>
            </a:extLst>
          </p:cNvPr>
          <p:cNvSpPr>
            <a:spLocks noGrp="1"/>
          </p:cNvSpPr>
          <p:nvPr>
            <p:ph type="sldNum" sz="quarter" idx="12"/>
          </p:nvPr>
        </p:nvSpPr>
        <p:spPr/>
        <p:txBody>
          <a:bodyPr/>
          <a:lstStyle/>
          <a:p>
            <a:fld id="{B6FA71F5-8E13-46C5-A63A-9121BEB3B8A9}" type="slidenum">
              <a:rPr lang="en-US" smtClean="0"/>
              <a:pPr/>
              <a:t>‹#›</a:t>
            </a:fld>
            <a:endParaRPr lang="en-US" dirty="0"/>
          </a:p>
        </p:txBody>
      </p:sp>
    </p:spTree>
    <p:custDataLst>
      <p:tags r:id="rId1"/>
    </p:custDataLst>
    <p:extLst>
      <p:ext uri="{BB962C8B-B14F-4D97-AF65-F5344CB8AC3E}">
        <p14:creationId xmlns:p14="http://schemas.microsoft.com/office/powerpoint/2010/main" val="8030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x">
    <p:spTree>
      <p:nvGrpSpPr>
        <p:cNvPr id="1" name=""/>
        <p:cNvGrpSpPr/>
        <p:nvPr/>
      </p:nvGrpSpPr>
      <p:grpSpPr>
        <a:xfrm>
          <a:off x="0" y="0"/>
          <a:ext cx="0" cy="0"/>
          <a:chOff x="0" y="0"/>
          <a:chExt cx="0" cy="0"/>
        </a:xfrm>
      </p:grpSpPr>
      <p:sp>
        <p:nvSpPr>
          <p:cNvPr id="14" name="Content Placeholder 4">
            <a:extLst>
              <a:ext uri="{FF2B5EF4-FFF2-40B4-BE49-F238E27FC236}">
                <a16:creationId xmlns:a16="http://schemas.microsoft.com/office/drawing/2014/main" id="{DF84C0E8-A906-441E-92E6-9B935620E63F}"/>
              </a:ext>
            </a:extLst>
          </p:cNvPr>
          <p:cNvSpPr>
            <a:spLocks noGrp="1"/>
          </p:cNvSpPr>
          <p:nvPr>
            <p:ph idx="1" hasCustomPrompt="1"/>
          </p:nvPr>
        </p:nvSpPr>
        <p:spPr>
          <a:xfrm>
            <a:off x="5943600" y="1009356"/>
            <a:ext cx="5943600" cy="548640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stStyle>
          <a:p>
            <a:pPr lvl="0"/>
            <a:r>
              <a:rPr lang="en-US" dirty="0"/>
              <a:t>First level 20pt (insert either: static image, table, video – For videos, or when it doesn’t fit here, add a separate Title Only slide)</a:t>
            </a:r>
          </a:p>
          <a:p>
            <a:pPr lvl="1"/>
            <a:r>
              <a:rPr lang="en-US" dirty="0"/>
              <a:t>Second level 18pt</a:t>
            </a:r>
          </a:p>
          <a:p>
            <a:pPr lvl="2"/>
            <a:r>
              <a:rPr lang="en-US" dirty="0"/>
              <a:t>Third level 16pt</a:t>
            </a:r>
          </a:p>
          <a:p>
            <a:pPr lvl="3"/>
            <a:r>
              <a:rPr lang="en-US" dirty="0"/>
              <a:t>Fourth level 14pt</a:t>
            </a:r>
          </a:p>
        </p:txBody>
      </p:sp>
      <p:sp>
        <p:nvSpPr>
          <p:cNvPr id="15" name="Content Placeholder 3">
            <a:extLst>
              <a:ext uri="{FF2B5EF4-FFF2-40B4-BE49-F238E27FC236}">
                <a16:creationId xmlns:a16="http://schemas.microsoft.com/office/drawing/2014/main" id="{A731B7C3-130F-46CD-8A0C-EF412D94C096}"/>
              </a:ext>
            </a:extLst>
          </p:cNvPr>
          <p:cNvSpPr>
            <a:spLocks noGrp="1"/>
          </p:cNvSpPr>
          <p:nvPr>
            <p:ph idx="11" hasCustomPrompt="1"/>
          </p:nvPr>
        </p:nvSpPr>
        <p:spPr>
          <a:xfrm>
            <a:off x="274320" y="2468880"/>
            <a:ext cx="5577840" cy="4023360"/>
          </a:xfrm>
          <a:prstGeom prst="rect">
            <a:avLst/>
          </a:prstGeom>
        </p:spPr>
        <p:txBody>
          <a:bodyPr vert="horz" lIns="91440" tIns="91440" rIns="91440" bIns="91440" rtlCol="0">
            <a:normAutofit/>
          </a:bodyPr>
          <a:lstStyle>
            <a:lvl1pPr>
              <a:defRPr lang="en-US" dirty="0"/>
            </a:lvl1pPr>
            <a:lvl2pPr>
              <a:defRPr lang="en-US" dirty="0"/>
            </a:lvl2pPr>
            <a:lvl3pPr>
              <a:defRPr lang="en-US" dirty="0"/>
            </a:lvl3pPr>
          </a:lstStyle>
          <a:p>
            <a:pPr lvl="0"/>
            <a:r>
              <a:rPr lang="en-US" dirty="0"/>
              <a:t>First level 20pt (insert either: guideline, context, steps, solution, explanation)</a:t>
            </a:r>
          </a:p>
          <a:p>
            <a:pPr lvl="1"/>
            <a:r>
              <a:rPr lang="en-US" dirty="0"/>
              <a:t>Second level 18pt</a:t>
            </a:r>
          </a:p>
          <a:p>
            <a:pPr lvl="2"/>
            <a:r>
              <a:rPr lang="en-US" dirty="0"/>
              <a:t>Third level 16pt</a:t>
            </a:r>
          </a:p>
        </p:txBody>
      </p:sp>
      <p:sp>
        <p:nvSpPr>
          <p:cNvPr id="16" name="Content Placeholder 2">
            <a:extLst>
              <a:ext uri="{FF2B5EF4-FFF2-40B4-BE49-F238E27FC236}">
                <a16:creationId xmlns:a16="http://schemas.microsoft.com/office/drawing/2014/main" id="{E191D080-9783-4FA7-8BF7-A18F4AFB21C0}"/>
              </a:ext>
            </a:extLst>
          </p:cNvPr>
          <p:cNvSpPr>
            <a:spLocks noGrp="1"/>
          </p:cNvSpPr>
          <p:nvPr>
            <p:ph idx="10" hasCustomPrompt="1"/>
          </p:nvPr>
        </p:nvSpPr>
        <p:spPr>
          <a:xfrm>
            <a:off x="640080" y="1005840"/>
            <a:ext cx="521208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marL="182880" indent="-182880">
              <a:spcBef>
                <a:spcPts val="600"/>
              </a:spcBef>
              <a:defRPr lang="en-US" baseline="0" dirty="0">
                <a:solidFill>
                  <a:srgbClr val="333333"/>
                </a:solidFill>
              </a:defRPr>
            </a:lvl2pPr>
            <a:lvl3pPr>
              <a:defRPr lang="en-US" baseline="0" dirty="0">
                <a:solidFill>
                  <a:srgbClr val="333333"/>
                </a:solidFill>
              </a:defRPr>
            </a:lvl3pPr>
          </a:lstStyle>
          <a:p>
            <a:pPr lvl="0"/>
            <a:r>
              <a:rPr lang="en-US" dirty="0"/>
              <a:t>First level 20pt (add: scenario, definition, breadcrumb, context, problem, syntax)</a:t>
            </a:r>
          </a:p>
          <a:p>
            <a:pPr marL="365760" lvl="1" indent="-274320"/>
            <a:r>
              <a:rPr lang="en-US" dirty="0"/>
              <a:t>Second level 18pt</a:t>
            </a:r>
          </a:p>
        </p:txBody>
      </p:sp>
      <p:sp>
        <p:nvSpPr>
          <p:cNvPr id="19" name="Title 3">
            <a:extLst>
              <a:ext uri="{FF2B5EF4-FFF2-40B4-BE49-F238E27FC236}">
                <a16:creationId xmlns:a16="http://schemas.microsoft.com/office/drawing/2014/main" id="{7B8C9E1D-196B-4CA2-9A61-1678C01CA0E2}"/>
              </a:ext>
            </a:extLst>
          </p:cNvPr>
          <p:cNvSpPr>
            <a:spLocks noGrp="1"/>
          </p:cNvSpPr>
          <p:nvPr>
            <p:ph type="title"/>
          </p:nvPr>
        </p:nvSpPr>
        <p:spPr>
          <a:xfrm>
            <a:off x="274320" y="91440"/>
            <a:ext cx="11612880" cy="868680"/>
          </a:xfrm>
        </p:spPr>
        <p:txBody>
          <a:bodyPr/>
          <a:lstStyle/>
          <a:p>
            <a:r>
              <a:rPr lang="en-US"/>
              <a:t>Click to edit Master title style</a:t>
            </a:r>
          </a:p>
        </p:txBody>
      </p:sp>
      <p:sp>
        <p:nvSpPr>
          <p:cNvPr id="2" name="Footer Placeholder 1">
            <a:extLst>
              <a:ext uri="{FF2B5EF4-FFF2-40B4-BE49-F238E27FC236}">
                <a16:creationId xmlns:a16="http://schemas.microsoft.com/office/drawing/2014/main" id="{1EE7643B-8695-405A-BF19-FEC0A2ED9259}"/>
              </a:ext>
            </a:extLst>
          </p:cNvPr>
          <p:cNvSpPr>
            <a:spLocks noGrp="1"/>
          </p:cNvSpPr>
          <p:nvPr>
            <p:ph type="ftr" sz="quarter" idx="12"/>
          </p:nvPr>
        </p:nvSpPr>
        <p:spPr/>
        <p:txBody>
          <a:bodyPr/>
          <a:lstStyle/>
          <a:p>
            <a:r>
              <a:rPr lang="en-US">
                <a:solidFill>
                  <a:schemeClr val="tx1"/>
                </a:solidFill>
                <a:cs typeface="Arial" panose="020B0604020202020204" pitchFamily="34" charset="0"/>
              </a:rPr>
              <a:t>© Cadence Design Systems, Inc. All rights reserved</a:t>
            </a:r>
            <a:endParaRPr lang="en-US" dirty="0">
              <a:solidFill>
                <a:schemeClr val="tx1"/>
              </a:solidFill>
              <a:cs typeface="Arial" panose="020B0604020202020204" pitchFamily="34" charset="0"/>
            </a:endParaRPr>
          </a:p>
        </p:txBody>
      </p:sp>
      <p:sp>
        <p:nvSpPr>
          <p:cNvPr id="3" name="Slide Number Placeholder 2">
            <a:extLst>
              <a:ext uri="{FF2B5EF4-FFF2-40B4-BE49-F238E27FC236}">
                <a16:creationId xmlns:a16="http://schemas.microsoft.com/office/drawing/2014/main" id="{11177E20-32E7-4629-9984-E538F6962752}"/>
              </a:ext>
            </a:extLst>
          </p:cNvPr>
          <p:cNvSpPr>
            <a:spLocks noGrp="1"/>
          </p:cNvSpPr>
          <p:nvPr>
            <p:ph type="sldNum" sz="quarter" idx="13"/>
          </p:nvPr>
        </p:nvSpPr>
        <p:spPr/>
        <p:txBody>
          <a:bodyPr/>
          <a:lstStyle/>
          <a:p>
            <a:fld id="{B6FA71F5-8E13-46C5-A63A-9121BEB3B8A9}" type="slidenum">
              <a:rPr lang="en-US" smtClean="0"/>
              <a:pPr/>
              <a:t>‹#›</a:t>
            </a:fld>
            <a:endParaRPr lang="en-US" dirty="0"/>
          </a:p>
        </p:txBody>
      </p:sp>
    </p:spTree>
    <p:custDataLst>
      <p:tags r:id="rId1"/>
    </p:custDataLst>
    <p:extLst>
      <p:ext uri="{BB962C8B-B14F-4D97-AF65-F5344CB8AC3E}">
        <p14:creationId xmlns:p14="http://schemas.microsoft.com/office/powerpoint/2010/main" val="1743796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xes">
    <p:spTree>
      <p:nvGrpSpPr>
        <p:cNvPr id="1" name=""/>
        <p:cNvGrpSpPr/>
        <p:nvPr/>
      </p:nvGrpSpPr>
      <p:grpSpPr>
        <a:xfrm>
          <a:off x="0" y="0"/>
          <a:ext cx="0" cy="0"/>
          <a:chOff x="0" y="0"/>
          <a:chExt cx="0" cy="0"/>
        </a:xfrm>
      </p:grpSpPr>
      <p:sp>
        <p:nvSpPr>
          <p:cNvPr id="11" name="Content Placeholder 2"/>
          <p:cNvSpPr>
            <a:spLocks noGrp="1"/>
          </p:cNvSpPr>
          <p:nvPr>
            <p:ph idx="11" hasCustomPrompt="1"/>
          </p:nvPr>
        </p:nvSpPr>
        <p:spPr>
          <a:xfrm>
            <a:off x="276128" y="2468880"/>
            <a:ext cx="5760720" cy="4023360"/>
          </a:xfrm>
          <a:prstGeom prst="rect">
            <a:avLst/>
          </a:prstGeom>
        </p:spPr>
        <p:txBody>
          <a:bodyPr vert="horz" lIns="91440" tIns="91440" rIns="91440" bIns="91440" rtlCol="0">
            <a:normAutofit/>
          </a:bodyPr>
          <a:lstStyle>
            <a:lvl1pPr>
              <a:defRPr lang="en-US" dirty="0"/>
            </a:lvl1pPr>
            <a:lvl2pPr>
              <a:defRPr/>
            </a:lvl2pPr>
          </a:lstStyle>
          <a:p>
            <a:pPr lvl="0"/>
            <a:r>
              <a:rPr lang="en-US" dirty="0"/>
              <a:t>First level 20pt (insert either: guideline, context, solution, answer)</a:t>
            </a:r>
          </a:p>
          <a:p>
            <a:pPr lvl="1"/>
            <a:r>
              <a:rPr lang="en-US" dirty="0"/>
              <a:t>Second level 18pt</a:t>
            </a:r>
          </a:p>
          <a:p>
            <a:pPr lvl="2"/>
            <a:r>
              <a:rPr lang="en-US" dirty="0"/>
              <a:t>Third level 16pt</a:t>
            </a:r>
          </a:p>
        </p:txBody>
      </p:sp>
      <p:sp>
        <p:nvSpPr>
          <p:cNvPr id="9" name="Content Placeholder 2"/>
          <p:cNvSpPr>
            <a:spLocks noGrp="1"/>
          </p:cNvSpPr>
          <p:nvPr>
            <p:ph idx="10" hasCustomPrompt="1"/>
          </p:nvPr>
        </p:nvSpPr>
        <p:spPr>
          <a:xfrm>
            <a:off x="640080" y="1005840"/>
            <a:ext cx="539496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a:defRPr lang="en-US" baseline="0" dirty="0">
                <a:solidFill>
                  <a:srgbClr val="333333"/>
                </a:solidFill>
              </a:defRPr>
            </a:lvl2pPr>
            <a:lvl3pPr>
              <a:defRPr lang="en-US" baseline="0" dirty="0">
                <a:solidFill>
                  <a:srgbClr val="333333"/>
                </a:solidFill>
              </a:defRPr>
            </a:lvl3pPr>
          </a:lstStyle>
          <a:p>
            <a:pPr lvl="0"/>
            <a:r>
              <a:rPr lang="en-US" dirty="0"/>
              <a:t>First level 20pt (insert either: scenario, definition, problem, question)</a:t>
            </a:r>
          </a:p>
          <a:p>
            <a:pPr marL="365760" lvl="1" indent="-274320">
              <a:buClr>
                <a:srgbClr val="147BD1"/>
              </a:buClr>
            </a:pPr>
            <a:r>
              <a:rPr lang="en-US" dirty="0"/>
              <a:t>Second level 18pt</a:t>
            </a:r>
          </a:p>
        </p:txBody>
      </p:sp>
      <p:sp>
        <p:nvSpPr>
          <p:cNvPr id="15" name="Content Placeholder 2"/>
          <p:cNvSpPr>
            <a:spLocks noGrp="1"/>
          </p:cNvSpPr>
          <p:nvPr>
            <p:ph idx="12" hasCustomPrompt="1"/>
          </p:nvPr>
        </p:nvSpPr>
        <p:spPr>
          <a:xfrm>
            <a:off x="6126480" y="2468880"/>
            <a:ext cx="5760720" cy="4023360"/>
          </a:xfrm>
          <a:prstGeom prst="rect">
            <a:avLst/>
          </a:prstGeom>
        </p:spPr>
        <p:txBody>
          <a:bodyPr vert="horz" lIns="91440" tIns="91440" rIns="91440" bIns="91440" rtlCol="0">
            <a:normAutofit/>
          </a:bodyPr>
          <a:lstStyle>
            <a:lvl1pPr>
              <a:defRPr lang="en-US" dirty="0"/>
            </a:lvl1pPr>
            <a:lvl2pPr>
              <a:defRPr/>
            </a:lvl2pPr>
          </a:lstStyle>
          <a:p>
            <a:pPr lvl="0"/>
            <a:r>
              <a:rPr lang="en-US" dirty="0"/>
              <a:t>First level 20pt (insert either: guideline, context, solution, answer)</a:t>
            </a:r>
          </a:p>
          <a:p>
            <a:pPr lvl="1"/>
            <a:r>
              <a:rPr lang="en-US" dirty="0"/>
              <a:t>Second level 18pt</a:t>
            </a:r>
          </a:p>
          <a:p>
            <a:pPr lvl="2"/>
            <a:r>
              <a:rPr lang="en-US" dirty="0"/>
              <a:t>Third level 16pt</a:t>
            </a:r>
          </a:p>
        </p:txBody>
      </p:sp>
      <p:sp>
        <p:nvSpPr>
          <p:cNvPr id="16" name="Content Placeholder 2"/>
          <p:cNvSpPr>
            <a:spLocks noGrp="1"/>
          </p:cNvSpPr>
          <p:nvPr>
            <p:ph idx="13" hasCustomPrompt="1"/>
          </p:nvPr>
        </p:nvSpPr>
        <p:spPr>
          <a:xfrm>
            <a:off x="6492240" y="1005840"/>
            <a:ext cx="539496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a:defRPr lang="en-US" baseline="0" dirty="0">
                <a:solidFill>
                  <a:srgbClr val="333333"/>
                </a:solidFill>
              </a:defRPr>
            </a:lvl2pPr>
            <a:lvl3pPr>
              <a:defRPr lang="en-US" baseline="0" dirty="0">
                <a:solidFill>
                  <a:srgbClr val="333333"/>
                </a:solidFill>
              </a:defRPr>
            </a:lvl3pPr>
          </a:lstStyle>
          <a:p>
            <a:pPr lvl="0"/>
            <a:r>
              <a:rPr lang="en-US" dirty="0"/>
              <a:t>First level 20pt (insert either: scenario, definition, problem, question)</a:t>
            </a:r>
          </a:p>
          <a:p>
            <a:pPr marL="365760" lvl="1" indent="-274320">
              <a:buClr>
                <a:srgbClr val="147BD1"/>
              </a:buClr>
            </a:pPr>
            <a:r>
              <a:rPr lang="en-US" dirty="0"/>
              <a:t>Second level 18pt</a:t>
            </a:r>
          </a:p>
        </p:txBody>
      </p:sp>
      <p:sp>
        <p:nvSpPr>
          <p:cNvPr id="4" name="Title 3"/>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37018B6B-921D-42B5-86E6-04F914D96B06}"/>
              </a:ext>
            </a:extLst>
          </p:cNvPr>
          <p:cNvSpPr>
            <a:spLocks noGrp="1"/>
          </p:cNvSpPr>
          <p:nvPr>
            <p:ph type="ftr" sz="quarter" idx="14"/>
          </p:nvPr>
        </p:nvSpPr>
        <p:spPr/>
        <p:txBody>
          <a:bodyPr/>
          <a:lstStyle/>
          <a:p>
            <a:r>
              <a:rPr lang="en-US">
                <a:solidFill>
                  <a:schemeClr val="tx1"/>
                </a:solidFill>
                <a:cs typeface="Arial" panose="020B0604020202020204" pitchFamily="34" charset="0"/>
              </a:rPr>
              <a:t>© Cadence Design Systems, Inc. All rights reserved</a:t>
            </a:r>
            <a:endParaRPr lang="en-US" dirty="0">
              <a:solidFill>
                <a:schemeClr val="tx1"/>
              </a:solidFill>
              <a:cs typeface="Arial" panose="020B0604020202020204" pitchFamily="34" charset="0"/>
            </a:endParaRPr>
          </a:p>
        </p:txBody>
      </p:sp>
      <p:sp>
        <p:nvSpPr>
          <p:cNvPr id="6" name="Slide Number Placeholder 5">
            <a:extLst>
              <a:ext uri="{FF2B5EF4-FFF2-40B4-BE49-F238E27FC236}">
                <a16:creationId xmlns:a16="http://schemas.microsoft.com/office/drawing/2014/main" id="{E26CB714-7EB5-487D-AAAC-F387F48C5FDD}"/>
              </a:ext>
            </a:extLst>
          </p:cNvPr>
          <p:cNvSpPr>
            <a:spLocks noGrp="1"/>
          </p:cNvSpPr>
          <p:nvPr>
            <p:ph type="sldNum" sz="quarter" idx="15"/>
          </p:nvPr>
        </p:nvSpPr>
        <p:spPr/>
        <p:txBody>
          <a:bodyPr/>
          <a:lstStyle/>
          <a:p>
            <a:fld id="{B6FA71F5-8E13-46C5-A63A-9121BEB3B8A9}" type="slidenum">
              <a:rPr lang="en-US" smtClean="0"/>
              <a:pPr/>
              <a:t>‹#›</a:t>
            </a:fld>
            <a:endParaRPr lang="en-US" dirty="0"/>
          </a:p>
        </p:txBody>
      </p:sp>
    </p:spTree>
    <p:custDataLst>
      <p:tags r:id="rId1"/>
    </p:custDataLst>
    <p:extLst>
      <p:ext uri="{BB962C8B-B14F-4D97-AF65-F5344CB8AC3E}">
        <p14:creationId xmlns:p14="http://schemas.microsoft.com/office/powerpoint/2010/main" val="2957939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xes_Combined">
    <p:spTree>
      <p:nvGrpSpPr>
        <p:cNvPr id="1" name=""/>
        <p:cNvGrpSpPr/>
        <p:nvPr/>
      </p:nvGrpSpPr>
      <p:grpSpPr>
        <a:xfrm>
          <a:off x="0" y="0"/>
          <a:ext cx="0" cy="0"/>
          <a:chOff x="0" y="0"/>
          <a:chExt cx="0" cy="0"/>
        </a:xfrm>
      </p:grpSpPr>
      <p:sp>
        <p:nvSpPr>
          <p:cNvPr id="11" name="Content Placeholder 2"/>
          <p:cNvSpPr>
            <a:spLocks noGrp="1"/>
          </p:cNvSpPr>
          <p:nvPr>
            <p:ph idx="11" hasCustomPrompt="1"/>
          </p:nvPr>
        </p:nvSpPr>
        <p:spPr>
          <a:xfrm>
            <a:off x="276128" y="4480560"/>
            <a:ext cx="5760720" cy="2011680"/>
          </a:xfrm>
          <a:prstGeom prst="rect">
            <a:avLst/>
          </a:prstGeom>
        </p:spPr>
        <p:txBody>
          <a:bodyPr vert="horz" lIns="91440" tIns="91440" rIns="91440" bIns="91440" rtlCol="0">
            <a:normAutofit/>
          </a:bodyPr>
          <a:lstStyle>
            <a:lvl1pPr>
              <a:defRPr lang="en-US" dirty="0"/>
            </a:lvl1pPr>
            <a:lvl2pPr>
              <a:defRPr/>
            </a:lvl2pPr>
          </a:lstStyle>
          <a:p>
            <a:pPr lvl="0"/>
            <a:r>
              <a:rPr lang="en-US" dirty="0"/>
              <a:t>First level 20pt (insert: visual)</a:t>
            </a:r>
          </a:p>
          <a:p>
            <a:pPr lvl="1"/>
            <a:r>
              <a:rPr lang="en-US" dirty="0"/>
              <a:t>Second level 18pt</a:t>
            </a:r>
          </a:p>
          <a:p>
            <a:pPr lvl="2"/>
            <a:r>
              <a:rPr lang="en-US" dirty="0"/>
              <a:t>Third level 16pt</a:t>
            </a:r>
          </a:p>
        </p:txBody>
      </p:sp>
      <p:sp>
        <p:nvSpPr>
          <p:cNvPr id="9" name="Content Placeholder 2"/>
          <p:cNvSpPr>
            <a:spLocks noGrp="1"/>
          </p:cNvSpPr>
          <p:nvPr>
            <p:ph idx="10" hasCustomPrompt="1"/>
          </p:nvPr>
        </p:nvSpPr>
        <p:spPr>
          <a:xfrm>
            <a:off x="640080" y="1005840"/>
            <a:ext cx="539496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a:defRPr lang="en-US" baseline="0" dirty="0">
                <a:solidFill>
                  <a:srgbClr val="333333"/>
                </a:solidFill>
              </a:defRPr>
            </a:lvl2pPr>
            <a:lvl3pPr>
              <a:defRPr lang="en-US" baseline="0" dirty="0">
                <a:solidFill>
                  <a:srgbClr val="333333"/>
                </a:solidFill>
              </a:defRPr>
            </a:lvl3pPr>
          </a:lstStyle>
          <a:p>
            <a:pPr lvl="0"/>
            <a:r>
              <a:rPr lang="en-US" dirty="0"/>
              <a:t>20pt (insert: tool menu bread crumbs)</a:t>
            </a:r>
          </a:p>
        </p:txBody>
      </p:sp>
      <p:sp>
        <p:nvSpPr>
          <p:cNvPr id="16" name="Content Placeholder 2"/>
          <p:cNvSpPr>
            <a:spLocks noGrp="1"/>
          </p:cNvSpPr>
          <p:nvPr>
            <p:ph idx="13" hasCustomPrompt="1"/>
          </p:nvPr>
        </p:nvSpPr>
        <p:spPr>
          <a:xfrm>
            <a:off x="6492240" y="1005840"/>
            <a:ext cx="539496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sz="1800" b="1" baseline="0" dirty="0">
                <a:solidFill>
                  <a:srgbClr val="333333"/>
                </a:solidFill>
                <a:latin typeface="Courier New" panose="02070309020205020404" pitchFamily="49" charset="0"/>
                <a:cs typeface="Courier New" panose="02070309020205020404" pitchFamily="49" charset="0"/>
              </a:defRPr>
            </a:lvl1pPr>
            <a:lvl2pPr marL="91440" indent="0">
              <a:buNone/>
              <a:defRPr lang="en-US" sz="1600" b="1" baseline="0" dirty="0">
                <a:solidFill>
                  <a:srgbClr val="333333"/>
                </a:solidFill>
                <a:latin typeface="Courier New" panose="02070309020205020404" pitchFamily="49" charset="0"/>
                <a:cs typeface="Courier New" panose="02070309020205020404" pitchFamily="49" charset="0"/>
              </a:defRPr>
            </a:lvl2pPr>
            <a:lvl3pPr marL="365760" indent="0">
              <a:buNone/>
              <a:defRPr lang="en-US" sz="1400" baseline="0" dirty="0">
                <a:solidFill>
                  <a:srgbClr val="333333"/>
                </a:solidFill>
                <a:latin typeface="Courier New" panose="02070309020205020404" pitchFamily="49" charset="0"/>
                <a:cs typeface="Courier New" panose="02070309020205020404" pitchFamily="49" charset="0"/>
              </a:defRPr>
            </a:lvl3pPr>
          </a:lstStyle>
          <a:p>
            <a:pPr lvl="0"/>
            <a:r>
              <a:rPr lang="en-US" dirty="0"/>
              <a:t>18pt (insert: command syntax)</a:t>
            </a:r>
          </a:p>
          <a:p>
            <a:pPr marL="365760" lvl="1" indent="-274320">
              <a:buClr>
                <a:srgbClr val="147BD1"/>
              </a:buClr>
            </a:pPr>
            <a:r>
              <a:rPr lang="en-US" dirty="0"/>
              <a:t>Second level 16pt</a:t>
            </a:r>
          </a:p>
          <a:p>
            <a:pPr lvl="2">
              <a:buClr>
                <a:srgbClr val="147BD1"/>
              </a:buClr>
              <a:buSzPct val="100000"/>
            </a:pPr>
            <a:r>
              <a:rPr lang="en-US" dirty="0"/>
              <a:t>Third level 14t</a:t>
            </a:r>
          </a:p>
        </p:txBody>
      </p:sp>
      <p:sp>
        <p:nvSpPr>
          <p:cNvPr id="4" name="Title 3"/>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37018B6B-921D-42B5-86E6-04F914D96B06}"/>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E26CB714-7EB5-487D-AAAC-F387F48C5FDD}"/>
              </a:ext>
            </a:extLst>
          </p:cNvPr>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10" name="Content Placeholder 2">
            <a:extLst>
              <a:ext uri="{FF2B5EF4-FFF2-40B4-BE49-F238E27FC236}">
                <a16:creationId xmlns:a16="http://schemas.microsoft.com/office/drawing/2014/main" id="{6B64A980-B508-4E30-A950-8C5F31936D59}"/>
              </a:ext>
            </a:extLst>
          </p:cNvPr>
          <p:cNvSpPr>
            <a:spLocks noGrp="1"/>
          </p:cNvSpPr>
          <p:nvPr>
            <p:ph idx="16" hasCustomPrompt="1"/>
          </p:nvPr>
        </p:nvSpPr>
        <p:spPr>
          <a:xfrm>
            <a:off x="274319" y="2468880"/>
            <a:ext cx="11612879" cy="2011680"/>
          </a:xfrm>
          <a:prstGeom prst="rect">
            <a:avLst/>
          </a:prstGeom>
        </p:spPr>
        <p:txBody>
          <a:bodyPr vert="horz" lIns="91440" tIns="91440" rIns="91440" bIns="91440" rtlCol="0">
            <a:normAutofit/>
          </a:bodyPr>
          <a:lstStyle>
            <a:lvl1pPr>
              <a:defRPr lang="en-US" dirty="0"/>
            </a:lvl1pPr>
            <a:lvl2pPr>
              <a:defRPr/>
            </a:lvl2pPr>
          </a:lstStyle>
          <a:p>
            <a:pPr lvl="0"/>
            <a:r>
              <a:rPr lang="en-US" dirty="0"/>
              <a:t>First level 20pt (insert: guidelines, explanation, or usage)</a:t>
            </a:r>
          </a:p>
          <a:p>
            <a:pPr lvl="1"/>
            <a:r>
              <a:rPr lang="en-US" dirty="0"/>
              <a:t>Second level 18pt</a:t>
            </a:r>
          </a:p>
          <a:p>
            <a:pPr lvl="2"/>
            <a:r>
              <a:rPr lang="en-US" dirty="0"/>
              <a:t>Third level 16pt</a:t>
            </a:r>
          </a:p>
        </p:txBody>
      </p:sp>
      <p:sp>
        <p:nvSpPr>
          <p:cNvPr id="12" name="Content Placeholder 2">
            <a:extLst>
              <a:ext uri="{FF2B5EF4-FFF2-40B4-BE49-F238E27FC236}">
                <a16:creationId xmlns:a16="http://schemas.microsoft.com/office/drawing/2014/main" id="{C49B4D86-75D2-4B6E-9DDF-044A0D74A18D}"/>
              </a:ext>
            </a:extLst>
          </p:cNvPr>
          <p:cNvSpPr>
            <a:spLocks noGrp="1"/>
          </p:cNvSpPr>
          <p:nvPr>
            <p:ph idx="17" hasCustomPrompt="1"/>
          </p:nvPr>
        </p:nvSpPr>
        <p:spPr>
          <a:xfrm>
            <a:off x="6126478" y="4480560"/>
            <a:ext cx="5760720" cy="2011680"/>
          </a:xfrm>
          <a:prstGeom prst="rect">
            <a:avLst/>
          </a:prstGeom>
          <a:noFill/>
        </p:spPr>
        <p:txBody>
          <a:bodyPr>
            <a:normAutofit/>
          </a:bodyPr>
          <a:lstStyle>
            <a:lvl1pPr marL="0" indent="0">
              <a:buClr>
                <a:srgbClr val="E31837"/>
              </a:buClr>
              <a:buNone/>
              <a:defRPr sz="1800" b="1" i="0" baseline="0">
                <a:solidFill>
                  <a:srgbClr val="147BD1"/>
                </a:solidFill>
                <a:latin typeface="Courier New" charset="0"/>
                <a:ea typeface="Courier New" charset="0"/>
                <a:cs typeface="Courier New" charset="0"/>
              </a:defRPr>
            </a:lvl1pPr>
            <a:lvl2pPr marL="365760" indent="-274320">
              <a:spcBef>
                <a:spcPts val="600"/>
              </a:spcBef>
              <a:buFont typeface="Arial" panose="020B0604020202020204" pitchFamily="34" charset="0"/>
              <a:buNone/>
              <a:defRPr sz="1600" b="1" i="0">
                <a:solidFill>
                  <a:srgbClr val="147BD1"/>
                </a:solidFill>
                <a:latin typeface="Courier New" charset="0"/>
                <a:ea typeface="Courier New" charset="0"/>
                <a:cs typeface="Courier New" charset="0"/>
              </a:defRPr>
            </a:lvl2pPr>
            <a:lvl3pPr marL="640080" indent="-274320">
              <a:spcBef>
                <a:spcPts val="600"/>
              </a:spcBef>
              <a:buFont typeface="Arial" panose="020B0604020202020204" pitchFamily="34" charset="0"/>
              <a:buNone/>
              <a:defRPr sz="1400" b="1" i="0">
                <a:solidFill>
                  <a:srgbClr val="147BD1"/>
                </a:solidFill>
                <a:latin typeface="Courier New" charset="0"/>
                <a:ea typeface="Courier New" charset="0"/>
                <a:cs typeface="Courier New" charset="0"/>
              </a:defRPr>
            </a:lvl3pPr>
            <a:lvl4pPr marL="914400" indent="-274320">
              <a:spcBef>
                <a:spcPts val="600"/>
              </a:spcBef>
              <a:buFont typeface="Arial" panose="020B0604020202020204" pitchFamily="34" charset="0"/>
              <a:buNone/>
              <a:defRPr sz="1200" b="1" i="0">
                <a:solidFill>
                  <a:srgbClr val="147BD1"/>
                </a:solidFill>
                <a:latin typeface="Courier New" charset="0"/>
                <a:ea typeface="Courier New" charset="0"/>
                <a:cs typeface="Courier New" charset="0"/>
              </a:defRPr>
            </a:lvl4pPr>
            <a:lvl5pPr>
              <a:defRPr>
                <a:latin typeface="Arial" panose="020B0604020202020204" pitchFamily="34" charset="0"/>
                <a:cs typeface="Arial" panose="020B0604020202020204" pitchFamily="34" charset="0"/>
              </a:defRPr>
            </a:lvl5pPr>
          </a:lstStyle>
          <a:p>
            <a:pPr lvl="0"/>
            <a:r>
              <a:rPr lang="en-US" dirty="0"/>
              <a:t>First level 18pt (insert: command example)</a:t>
            </a:r>
          </a:p>
          <a:p>
            <a:pPr lvl="1"/>
            <a:r>
              <a:rPr lang="en-US" dirty="0"/>
              <a:t>Second level 16pt</a:t>
            </a:r>
          </a:p>
          <a:p>
            <a:pPr lvl="2"/>
            <a:r>
              <a:rPr lang="en-US" dirty="0"/>
              <a:t>Third level 14 </a:t>
            </a:r>
            <a:r>
              <a:rPr lang="en-US" dirty="0" err="1"/>
              <a:t>pt</a:t>
            </a:r>
            <a:endParaRPr lang="en-US" dirty="0"/>
          </a:p>
          <a:p>
            <a:pPr lvl="3"/>
            <a:r>
              <a:rPr lang="en-US" dirty="0"/>
              <a:t>Fourth level 12 </a:t>
            </a:r>
            <a:r>
              <a:rPr lang="en-US" dirty="0" err="1"/>
              <a:t>pt</a:t>
            </a:r>
            <a:endParaRPr lang="en-US" dirty="0"/>
          </a:p>
        </p:txBody>
      </p:sp>
    </p:spTree>
    <p:custDataLst>
      <p:tags r:id="rId1"/>
    </p:custDataLst>
    <p:extLst>
      <p:ext uri="{BB962C8B-B14F-4D97-AF65-F5344CB8AC3E}">
        <p14:creationId xmlns:p14="http://schemas.microsoft.com/office/powerpoint/2010/main" val="3564189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Bar">
    <p:spTree>
      <p:nvGrpSpPr>
        <p:cNvPr id="1" name=""/>
        <p:cNvGrpSpPr/>
        <p:nvPr/>
      </p:nvGrpSpPr>
      <p:grpSpPr>
        <a:xfrm>
          <a:off x="0" y="0"/>
          <a:ext cx="0" cy="0"/>
          <a:chOff x="0" y="0"/>
          <a:chExt cx="0" cy="0"/>
        </a:xfrm>
      </p:grpSpPr>
      <p:sp>
        <p:nvSpPr>
          <p:cNvPr id="3" name="Content Placeholder 4"/>
          <p:cNvSpPr>
            <a:spLocks noGrp="1"/>
          </p:cNvSpPr>
          <p:nvPr>
            <p:ph idx="1" hasCustomPrompt="1"/>
          </p:nvPr>
        </p:nvSpPr>
        <p:spPr>
          <a:xfrm>
            <a:off x="274320" y="4480560"/>
            <a:ext cx="11612880" cy="2011680"/>
          </a:xfrm>
          <a:prstGeom prst="rect">
            <a:avLst/>
          </a:prstGeom>
        </p:spPr>
        <p:txBody>
          <a:bodyPr vert="horz" lIns="91440" tIns="91440" rIns="91440" bIns="91440" rtlCol="0">
            <a:normAutofit/>
          </a:bodyPr>
          <a:lstStyle>
            <a:lvl1pPr>
              <a:defRPr lang="en-US" sz="1800" b="1" kern="1200" dirty="0" smtClean="0">
                <a:solidFill>
                  <a:srgbClr val="147BD1"/>
                </a:solidFill>
                <a:latin typeface="Courier New" panose="02070309020205020404" pitchFamily="49" charset="0"/>
                <a:ea typeface="+mn-ea"/>
                <a:cs typeface="Courier New" panose="02070309020205020404" pitchFamily="49" charset="0"/>
              </a:defRPr>
            </a:lvl1pPr>
            <a:lvl2pPr>
              <a:defRPr lang="en-US" sz="1600" b="1" kern="1200" dirty="0" smtClean="0">
                <a:solidFill>
                  <a:srgbClr val="147BD1"/>
                </a:solidFill>
                <a:latin typeface="Courier New" panose="02070309020205020404" pitchFamily="49" charset="0"/>
                <a:ea typeface="+mn-ea"/>
                <a:cs typeface="Courier New" panose="02070309020205020404" pitchFamily="49" charset="0"/>
              </a:defRPr>
            </a:lvl2pPr>
            <a:lvl3pPr>
              <a:defRPr lang="en-US" sz="1400" b="1" kern="1200" dirty="0" smtClean="0">
                <a:solidFill>
                  <a:srgbClr val="147BD1"/>
                </a:solidFill>
                <a:latin typeface="Courier New" panose="02070309020205020404" pitchFamily="49" charset="0"/>
                <a:ea typeface="+mn-ea"/>
                <a:cs typeface="Courier New" panose="02070309020205020404" pitchFamily="49" charset="0"/>
              </a:defRPr>
            </a:lvl3pPr>
            <a:lvl4pPr>
              <a:defRPr lang="en-US" sz="1200" b="1" kern="1200" dirty="0">
                <a:solidFill>
                  <a:srgbClr val="147BD1"/>
                </a:solidFill>
                <a:latin typeface="Courier New" panose="02070309020205020404" pitchFamily="49" charset="0"/>
                <a:ea typeface="+mn-ea"/>
                <a:cs typeface="Courier New" panose="02070309020205020404" pitchFamily="49" charset="0"/>
              </a:defRPr>
            </a:lvl4pPr>
          </a:lstStyle>
          <a:p>
            <a:pPr marL="0" lvl="0" indent="0" algn="l" defTabSz="914400" rtl="0" eaLnBrk="1" latinLnBrk="0" hangingPunct="1">
              <a:lnSpc>
                <a:spcPct val="100000"/>
              </a:lnSpc>
              <a:spcBef>
                <a:spcPts val="1000"/>
              </a:spcBef>
              <a:buFontTx/>
              <a:buNone/>
            </a:pPr>
            <a:r>
              <a:rPr lang="en-US" dirty="0"/>
              <a:t>First level 18pt (insert: example of code or script highlighting construct)</a:t>
            </a:r>
          </a:p>
          <a:p>
            <a:pPr marL="91440" marR="0" lvl="1" indent="0" algn="l" defTabSz="914400" rtl="0" eaLnBrk="1" fontAlgn="auto" latinLnBrk="0" hangingPunct="1">
              <a:lnSpc>
                <a:spcPct val="100000"/>
              </a:lnSpc>
              <a:spcBef>
                <a:spcPts val="1200"/>
              </a:spcBef>
              <a:spcAft>
                <a:spcPts val="0"/>
              </a:spcAft>
              <a:buClr>
                <a:srgbClr val="147BD1"/>
              </a:buClr>
              <a:buSzPct val="100000"/>
              <a:buFontTx/>
              <a:buNone/>
              <a:tabLst/>
            </a:pPr>
            <a:r>
              <a:rPr lang="en-US" dirty="0"/>
              <a:t>Second level 16pt</a:t>
            </a:r>
          </a:p>
          <a:p>
            <a:pPr marL="353060" marR="0" lvl="2" indent="0" algn="l" defTabSz="914400" rtl="0" eaLnBrk="1" fontAlgn="auto" latinLnBrk="0" hangingPunct="1">
              <a:lnSpc>
                <a:spcPct val="100000"/>
              </a:lnSpc>
              <a:spcBef>
                <a:spcPts val="1200"/>
              </a:spcBef>
              <a:spcAft>
                <a:spcPts val="0"/>
              </a:spcAft>
              <a:buClr>
                <a:srgbClr val="147BD1"/>
              </a:buClr>
              <a:buSzPct val="100000"/>
              <a:buFontTx/>
              <a:buNone/>
              <a:tabLst/>
            </a:pPr>
            <a:r>
              <a:rPr lang="en-US" dirty="0"/>
              <a:t>Third level 14pt</a:t>
            </a:r>
          </a:p>
          <a:p>
            <a:pPr marL="627380" marR="0" lvl="3" indent="0" algn="l" defTabSz="914400" rtl="0" eaLnBrk="1" fontAlgn="auto" latinLnBrk="0" hangingPunct="1">
              <a:lnSpc>
                <a:spcPct val="100000"/>
              </a:lnSpc>
              <a:spcBef>
                <a:spcPts val="1200"/>
              </a:spcBef>
              <a:spcAft>
                <a:spcPts val="0"/>
              </a:spcAft>
              <a:buClr>
                <a:srgbClr val="147BD1"/>
              </a:buClr>
              <a:buSzPct val="100000"/>
              <a:buFontTx/>
              <a:buNone/>
              <a:tabLst/>
            </a:pPr>
            <a:r>
              <a:rPr lang="en-US" dirty="0"/>
              <a:t>Fourth level 12pt</a:t>
            </a:r>
          </a:p>
        </p:txBody>
      </p:sp>
      <p:sp>
        <p:nvSpPr>
          <p:cNvPr id="11" name="Content Placeholder 3"/>
          <p:cNvSpPr>
            <a:spLocks noGrp="1"/>
          </p:cNvSpPr>
          <p:nvPr>
            <p:ph idx="11" hasCustomPrompt="1"/>
          </p:nvPr>
        </p:nvSpPr>
        <p:spPr>
          <a:xfrm>
            <a:off x="274320" y="2468880"/>
            <a:ext cx="11612880" cy="2011680"/>
          </a:xfrm>
          <a:prstGeom prst="rect">
            <a:avLst/>
          </a:prstGeom>
        </p:spPr>
        <p:txBody>
          <a:bodyPr vert="horz" lIns="91440" tIns="91440" rIns="91440" bIns="91440" rtlCol="0">
            <a:normAutofit/>
          </a:bodyPr>
          <a:lstStyle>
            <a:lvl1pPr marL="0" indent="0" algn="l" defTabSz="914400" rtl="0" eaLnBrk="1" latinLnBrk="0" hangingPunct="1">
              <a:lnSpc>
                <a:spcPct val="100000"/>
              </a:lnSpc>
              <a:spcBef>
                <a:spcPts val="1000"/>
              </a:spcBef>
              <a:buFontTx/>
              <a:buNone/>
              <a:defRPr lang="en-US" sz="2000" kern="1200" dirty="0" smtClean="0">
                <a:solidFill>
                  <a:schemeClr val="tx1"/>
                </a:solidFill>
                <a:latin typeface="+mn-lt"/>
                <a:ea typeface="+mn-ea"/>
                <a:cs typeface="+mn-cs"/>
              </a:defRPr>
            </a:lvl1pPr>
            <a:lvl2pPr marL="378460" indent="-285750">
              <a:defRPr lang="en-US" sz="1800" kern="1200" dirty="0">
                <a:solidFill>
                  <a:schemeClr val="tx1"/>
                </a:solidFill>
                <a:latin typeface="+mn-lt"/>
                <a:ea typeface="+mn-ea"/>
                <a:cs typeface="+mn-cs"/>
              </a:defRPr>
            </a:lvl2pPr>
            <a:lvl3pPr marL="640080" indent="-274320">
              <a:defRPr lang="en-US" sz="1600" kern="1200" dirty="0">
                <a:solidFill>
                  <a:schemeClr val="tx1"/>
                </a:solidFill>
                <a:latin typeface="+mn-lt"/>
                <a:ea typeface="+mn-ea"/>
                <a:cs typeface="+mn-cs"/>
              </a:defRPr>
            </a:lvl3pPr>
            <a:lvl4pPr marL="914400" indent="-274320">
              <a:defRPr kumimoji="0" lang="en-US" sz="1400" b="0" i="0" u="none" strike="noStrike" kern="1200" cap="none" spc="0" normalizeH="0" baseline="0" dirty="0">
                <a:ln>
                  <a:noFill/>
                </a:ln>
                <a:solidFill>
                  <a:srgbClr val="000000"/>
                </a:solidFill>
                <a:effectLst/>
                <a:uLnTx/>
                <a:uFillTx/>
                <a:latin typeface="+mn-lt"/>
                <a:ea typeface="+mn-ea"/>
                <a:cs typeface="+mn-cs"/>
              </a:defRPr>
            </a:lvl4pPr>
          </a:lstStyle>
          <a:p>
            <a:pPr marL="0" lvl="0" indent="0" algn="l" defTabSz="914400" rtl="0" eaLnBrk="1" latinLnBrk="0" hangingPunct="1">
              <a:lnSpc>
                <a:spcPct val="100000"/>
              </a:lnSpc>
              <a:spcBef>
                <a:spcPts val="1000"/>
              </a:spcBef>
              <a:buFontTx/>
              <a:buNone/>
            </a:pPr>
            <a:r>
              <a:rPr lang="en-US" dirty="0"/>
              <a:t>First level 20pt (insert: guidelines, explanation, or usage)</a:t>
            </a:r>
          </a:p>
          <a:p>
            <a:pPr marL="365760" marR="0" lvl="1" indent="-273050" algn="l" defTabSz="457200" rtl="0" eaLnBrk="1" fontAlgn="auto" latinLnBrk="0" hangingPunct="1">
              <a:lnSpc>
                <a:spcPct val="100000"/>
              </a:lnSpc>
              <a:spcBef>
                <a:spcPts val="1200"/>
              </a:spcBef>
              <a:spcAft>
                <a:spcPts val="0"/>
              </a:spcAft>
              <a:buClr>
                <a:srgbClr val="147BD1"/>
              </a:buClr>
              <a:buSzTx/>
              <a:buFont typeface="Arial" panose="020B0604020202020204" pitchFamily="34" charset="0"/>
              <a:buChar char="●"/>
              <a:tabLst/>
            </a:pPr>
            <a:r>
              <a:rPr lang="en-US" dirty="0"/>
              <a:t>Second level 18pt</a:t>
            </a:r>
          </a:p>
          <a:p>
            <a:pPr marL="640080" marR="0" lvl="2" indent="-274320" algn="l" defTabSz="457200" rtl="0" eaLnBrk="1" fontAlgn="auto" latinLnBrk="0" hangingPunct="1">
              <a:lnSpc>
                <a:spcPct val="100000"/>
              </a:lnSpc>
              <a:spcBef>
                <a:spcPts val="600"/>
              </a:spcBef>
              <a:spcAft>
                <a:spcPts val="0"/>
              </a:spcAft>
              <a:buClr>
                <a:srgbClr val="147BD1"/>
              </a:buClr>
              <a:buSzPct val="100000"/>
              <a:buFont typeface="Wingdings" panose="05000000000000000000" pitchFamily="2" charset="2"/>
              <a:buChar char="§"/>
              <a:tabLst/>
            </a:pPr>
            <a:r>
              <a:rPr lang="en-US" dirty="0"/>
              <a:t>Third level 16pt</a:t>
            </a:r>
          </a:p>
          <a:p>
            <a:pPr marL="914400" marR="0" lvl="3" indent="-274320" algn="l" defTabSz="457200" rtl="0" eaLnBrk="1" fontAlgn="auto" latinLnBrk="0" hangingPunct="1">
              <a:lnSpc>
                <a:spcPct val="100000"/>
              </a:lnSpc>
              <a:spcBef>
                <a:spcPts val="600"/>
              </a:spcBef>
              <a:spcAft>
                <a:spcPts val="0"/>
              </a:spcAft>
              <a:buClr>
                <a:srgbClr val="147BD1"/>
              </a:buClr>
              <a:buSzTx/>
              <a:buFont typeface="Courier New" panose="02070309020205020404" pitchFamily="49" charset="0"/>
              <a:buChar char="o"/>
              <a:tabLst/>
            </a:pPr>
            <a:r>
              <a:rPr lang="en-US" dirty="0"/>
              <a:t>Fourth level 14pt</a:t>
            </a:r>
          </a:p>
        </p:txBody>
      </p:sp>
      <p:sp>
        <p:nvSpPr>
          <p:cNvPr id="9" name="Content Placeholder 2"/>
          <p:cNvSpPr>
            <a:spLocks noGrp="1"/>
          </p:cNvSpPr>
          <p:nvPr>
            <p:ph idx="10" hasCustomPrompt="1"/>
          </p:nvPr>
        </p:nvSpPr>
        <p:spPr>
          <a:xfrm>
            <a:off x="640080" y="1005840"/>
            <a:ext cx="1124712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1" kern="1200" baseline="0" dirty="0">
                <a:solidFill>
                  <a:srgbClr val="333333"/>
                </a:solidFill>
                <a:latin typeface="Courier New" panose="02070309020205020404" pitchFamily="49" charset="0"/>
                <a:ea typeface="+mn-ea"/>
                <a:cs typeface="Courier New" panose="02070309020205020404" pitchFamily="49" charset="0"/>
              </a:defRPr>
            </a:lvl1pPr>
            <a:lvl2pPr>
              <a:defRPr lang="en-US" sz="1600" b="1" kern="1200" baseline="0" dirty="0">
                <a:solidFill>
                  <a:srgbClr val="333333"/>
                </a:solidFill>
                <a:latin typeface="Courier New" panose="02070309020205020404" pitchFamily="49" charset="0"/>
                <a:ea typeface="+mn-ea"/>
                <a:cs typeface="Courier New" panose="02070309020205020404" pitchFamily="49" charset="0"/>
              </a:defRPr>
            </a:lvl2pPr>
            <a:lvl3pPr>
              <a:defRPr lang="en-US" sz="1400" b="1" kern="1200" dirty="0">
                <a:solidFill>
                  <a:srgbClr val="333333"/>
                </a:solidFill>
                <a:latin typeface="Courier New" panose="02070309020205020404" pitchFamily="49" charset="0"/>
                <a:ea typeface="+mn-ea"/>
                <a:cs typeface="Courier New" panose="02070309020205020404" pitchFamily="49" charset="0"/>
              </a:defRPr>
            </a:lvl3pPr>
            <a:lvl4pPr>
              <a:defRPr lang="en-US" baseline="0" dirty="0">
                <a:solidFill>
                  <a:srgbClr val="333333"/>
                </a:solidFill>
                <a:latin typeface="Courier New" panose="02070309020205020404" pitchFamily="49" charset="0"/>
                <a:cs typeface="Courier New" panose="02070309020205020404" pitchFamily="49" charset="0"/>
              </a:defRPr>
            </a:lvl4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US" dirty="0"/>
              <a:t>First level 18pt (insert: syntax of the command-line construct)</a:t>
            </a:r>
          </a:p>
          <a:p>
            <a:pPr marL="36576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US" dirty="0"/>
              <a:t>Second level 16pt</a:t>
            </a:r>
          </a:p>
          <a:p>
            <a:pPr marL="64008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US" dirty="0"/>
              <a:t>Third level 14pt</a:t>
            </a:r>
          </a:p>
        </p:txBody>
      </p:sp>
      <p:sp>
        <p:nvSpPr>
          <p:cNvPr id="12" name="Title 11"/>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8981B8EB-35A0-4720-BA0B-2DBA337B4FE4}"/>
              </a:ext>
            </a:extLst>
          </p:cNvPr>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4" name="Slide Number Placeholder 3">
            <a:extLst>
              <a:ext uri="{FF2B5EF4-FFF2-40B4-BE49-F238E27FC236}">
                <a16:creationId xmlns:a16="http://schemas.microsoft.com/office/drawing/2014/main" id="{0591A286-1505-4FF0-8F20-4CF88366AB56}"/>
              </a:ext>
            </a:extLst>
          </p:cNvPr>
          <p:cNvSpPr>
            <a:spLocks noGrp="1"/>
          </p:cNvSpPr>
          <p:nvPr>
            <p:ph type="sldNum"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17763534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Scripts Bar">
    <p:spTree>
      <p:nvGrpSpPr>
        <p:cNvPr id="1" name=""/>
        <p:cNvGrpSpPr/>
        <p:nvPr/>
      </p:nvGrpSpPr>
      <p:grpSpPr>
        <a:xfrm>
          <a:off x="0" y="0"/>
          <a:ext cx="0" cy="0"/>
          <a:chOff x="0" y="0"/>
          <a:chExt cx="0" cy="0"/>
        </a:xfrm>
      </p:grpSpPr>
      <p:sp>
        <p:nvSpPr>
          <p:cNvPr id="9" name="Content Placeholder 2"/>
          <p:cNvSpPr>
            <a:spLocks noGrp="1"/>
          </p:cNvSpPr>
          <p:nvPr>
            <p:ph idx="10" hasCustomPrompt="1"/>
          </p:nvPr>
        </p:nvSpPr>
        <p:spPr>
          <a:xfrm>
            <a:off x="640080" y="1005840"/>
            <a:ext cx="11247120" cy="1371600"/>
          </a:xfrm>
          <a:prstGeom prst="rect">
            <a:avLst/>
          </a:prstGeom>
          <a:noFill/>
          <a:ln w="25400">
            <a:gradFill>
              <a:gsLst>
                <a:gs pos="0">
                  <a:srgbClr val="61CF5C"/>
                </a:gs>
                <a:gs pos="100000">
                  <a:srgbClr val="2CCCD3"/>
                </a:gs>
              </a:gsLst>
              <a:lin ang="5400000" scaled="1"/>
            </a:gradFill>
          </a:ln>
        </p:spPr>
        <p:txBody>
          <a:bodyPr vert="horz" lIns="731520" tIns="91440" rIns="91440" bIns="91440" rtlCol="0">
            <a:normAutofit/>
          </a:bodyPr>
          <a:lstStyle>
            <a:lvl1pPr>
              <a:defRPr lang="en-US" sz="1800" b="1" baseline="0" dirty="0">
                <a:solidFill>
                  <a:srgbClr val="333333"/>
                </a:solidFill>
                <a:latin typeface="Courier New" panose="02070309020205020404" pitchFamily="49" charset="0"/>
                <a:cs typeface="Courier New" panose="02070309020205020404" pitchFamily="49" charset="0"/>
              </a:defRPr>
            </a:lvl1pPr>
            <a:lvl2pPr>
              <a:defRPr lang="en-US" sz="1600" b="1" baseline="0" dirty="0">
                <a:solidFill>
                  <a:srgbClr val="333333"/>
                </a:solidFill>
                <a:latin typeface="Courier New" panose="02070309020205020404" pitchFamily="49" charset="0"/>
                <a:cs typeface="Courier New" panose="02070309020205020404" pitchFamily="49" charset="0"/>
              </a:defRPr>
            </a:lvl2pPr>
            <a:lvl3pPr>
              <a:defRPr lang="en-US" sz="1400" b="1" dirty="0">
                <a:solidFill>
                  <a:srgbClr val="333333"/>
                </a:solidFill>
                <a:latin typeface="Courier New" panose="02070309020205020404" pitchFamily="49" charset="0"/>
                <a:cs typeface="Courier New" panose="02070309020205020404" pitchFamily="49" charset="0"/>
              </a:defRPr>
            </a:lvl3pPr>
          </a:lstStyle>
          <a:p>
            <a:pPr marR="0" lvl="0" fontAlgn="auto">
              <a:lnSpc>
                <a:spcPct val="90000"/>
              </a:lnSpc>
              <a:spcAft>
                <a:spcPts val="0"/>
              </a:spcAft>
              <a:buClrTx/>
              <a:buSzTx/>
              <a:buFont typeface="Arial" panose="020B0604020202020204" pitchFamily="34" charset="0"/>
              <a:tabLst/>
            </a:pPr>
            <a:r>
              <a:rPr lang="en-US" dirty="0"/>
              <a:t>First level 18pt Courier New (insert: syntax of command-line construct)</a:t>
            </a:r>
          </a:p>
          <a:p>
            <a:pPr marL="365760" marR="0" lvl="1" indent="0" fontAlgn="auto">
              <a:lnSpc>
                <a:spcPct val="90000"/>
              </a:lnSpc>
              <a:spcBef>
                <a:spcPts val="1000"/>
              </a:spcBef>
              <a:spcAft>
                <a:spcPts val="0"/>
              </a:spcAft>
              <a:buClrTx/>
              <a:buSzTx/>
              <a:buNone/>
              <a:tabLst/>
            </a:pPr>
            <a:r>
              <a:rPr lang="en-US" dirty="0"/>
              <a:t>Second level 16pt</a:t>
            </a:r>
          </a:p>
          <a:p>
            <a:pPr marR="0" lvl="2" indent="0" fontAlgn="auto">
              <a:lnSpc>
                <a:spcPct val="90000"/>
              </a:lnSpc>
              <a:spcBef>
                <a:spcPts val="1000"/>
              </a:spcBef>
              <a:spcAft>
                <a:spcPts val="0"/>
              </a:spcAft>
              <a:buClrTx/>
              <a:buSzTx/>
              <a:buFont typeface="Arial" panose="020B0604020202020204" pitchFamily="34" charset="0"/>
              <a:buNone/>
              <a:tabLst/>
            </a:pPr>
            <a:r>
              <a:rPr lang="en-US" dirty="0"/>
              <a:t>Third level 14pt</a:t>
            </a:r>
          </a:p>
        </p:txBody>
      </p:sp>
      <p:sp>
        <p:nvSpPr>
          <p:cNvPr id="6" name="Content Placeholder 2"/>
          <p:cNvSpPr>
            <a:spLocks noGrp="1"/>
          </p:cNvSpPr>
          <p:nvPr>
            <p:ph idx="12" hasCustomPrompt="1"/>
          </p:nvPr>
        </p:nvSpPr>
        <p:spPr>
          <a:xfrm>
            <a:off x="6126480" y="2468880"/>
            <a:ext cx="5760720" cy="4023360"/>
          </a:xfrm>
          <a:prstGeom prst="rect">
            <a:avLst/>
          </a:prstGeom>
          <a:noFill/>
        </p:spPr>
        <p:txBody>
          <a:bodyPr>
            <a:normAutofit/>
          </a:bodyPr>
          <a:lstStyle>
            <a:lvl1pPr marL="0" marR="0" indent="0" algn="l" defTabSz="914400" rtl="0" eaLnBrk="1" fontAlgn="auto" latinLnBrk="0" hangingPunct="1">
              <a:lnSpc>
                <a:spcPct val="100000"/>
              </a:lnSpc>
              <a:spcBef>
                <a:spcPts val="1000"/>
              </a:spcBef>
              <a:spcAft>
                <a:spcPts val="0"/>
              </a:spcAft>
              <a:buClr>
                <a:srgbClr val="E31837"/>
              </a:buClr>
              <a:buSzTx/>
              <a:buFontTx/>
              <a:buNone/>
              <a:tabLst/>
              <a:defRPr sz="1800" b="1" i="0" baseline="0">
                <a:solidFill>
                  <a:srgbClr val="147BD1"/>
                </a:solidFill>
                <a:latin typeface="Courier New" charset="0"/>
                <a:ea typeface="Courier New" charset="0"/>
                <a:cs typeface="Courier New" charset="0"/>
              </a:defRPr>
            </a:lvl1pPr>
            <a:lvl2pPr marL="365760" indent="-274320">
              <a:spcBef>
                <a:spcPts val="600"/>
              </a:spcBef>
              <a:buFont typeface="Arial" panose="020B0604020202020204" pitchFamily="34" charset="0"/>
              <a:buNone/>
              <a:defRPr sz="1600" b="1" i="0">
                <a:solidFill>
                  <a:srgbClr val="147BD1"/>
                </a:solidFill>
                <a:latin typeface="Courier New" charset="0"/>
                <a:ea typeface="Courier New" charset="0"/>
                <a:cs typeface="Courier New" charset="0"/>
              </a:defRPr>
            </a:lvl2pPr>
            <a:lvl3pPr marL="640080" indent="-274320">
              <a:spcBef>
                <a:spcPts val="600"/>
              </a:spcBef>
              <a:buFont typeface="Arial" panose="020B0604020202020204" pitchFamily="34" charset="0"/>
              <a:buNone/>
              <a:defRPr sz="1400" b="1" i="0">
                <a:solidFill>
                  <a:srgbClr val="147BD1"/>
                </a:solidFill>
                <a:latin typeface="Courier New" charset="0"/>
                <a:ea typeface="Courier New" charset="0"/>
                <a:cs typeface="Courier New" charset="0"/>
              </a:defRPr>
            </a:lvl3pPr>
            <a:lvl4pPr marL="914400" indent="-274320">
              <a:spcBef>
                <a:spcPts val="600"/>
              </a:spcBef>
              <a:buFont typeface="Arial" panose="020B0604020202020204" pitchFamily="34" charset="0"/>
              <a:buNone/>
              <a:defRPr sz="1200" b="1" i="0">
                <a:solidFill>
                  <a:srgbClr val="147BD1"/>
                </a:solidFill>
                <a:latin typeface="Courier New" charset="0"/>
                <a:ea typeface="Courier New" charset="0"/>
                <a:cs typeface="Courier New" charset="0"/>
              </a:defRPr>
            </a:lvl4pPr>
            <a:lvl5pPr>
              <a:defRPr>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100000"/>
              </a:lnSpc>
              <a:spcBef>
                <a:spcPts val="1000"/>
              </a:spcBef>
              <a:spcAft>
                <a:spcPts val="0"/>
              </a:spcAft>
              <a:buClr>
                <a:srgbClr val="E31837"/>
              </a:buClr>
              <a:buSzTx/>
              <a:buFontTx/>
              <a:buNone/>
              <a:tabLst/>
              <a:defRPr/>
            </a:pPr>
            <a:r>
              <a:rPr lang="en-US" dirty="0"/>
              <a:t>First level 18pt Courier New (insert: example of </a:t>
            </a:r>
            <a:r>
              <a:rPr lang="en-US" dirty="0" err="1"/>
              <a:t>code|script</a:t>
            </a:r>
            <a:r>
              <a:rPr lang="en-US" dirty="0"/>
              <a:t> highlighting construct)</a:t>
            </a:r>
          </a:p>
          <a:p>
            <a:pPr lvl="1"/>
            <a:r>
              <a:rPr lang="en-US" dirty="0"/>
              <a:t>Second level 16pt</a:t>
            </a:r>
          </a:p>
          <a:p>
            <a:pPr lvl="2"/>
            <a:r>
              <a:rPr lang="en-US" dirty="0"/>
              <a:t>Third level 14pt</a:t>
            </a:r>
          </a:p>
          <a:p>
            <a:pPr lvl="3"/>
            <a:r>
              <a:rPr lang="en-US" dirty="0"/>
              <a:t>Fourth level 12pt</a:t>
            </a:r>
          </a:p>
        </p:txBody>
      </p:sp>
      <p:sp>
        <p:nvSpPr>
          <p:cNvPr id="4" name="Title 3"/>
          <p:cNvSpPr>
            <a:spLocks noGrp="1"/>
          </p:cNvSpPr>
          <p:nvPr>
            <p:ph type="title"/>
          </p:nvPr>
        </p:nvSpPr>
        <p:spPr/>
        <p:txBody>
          <a:bodyPr/>
          <a:lstStyle/>
          <a:p>
            <a:r>
              <a:rPr lang="en-US"/>
              <a:t>Click to edit Master title style</a:t>
            </a:r>
          </a:p>
        </p:txBody>
      </p:sp>
      <p:sp>
        <p:nvSpPr>
          <p:cNvPr id="7" name="Content Placeholder 6">
            <a:extLst>
              <a:ext uri="{FF2B5EF4-FFF2-40B4-BE49-F238E27FC236}">
                <a16:creationId xmlns:a16="http://schemas.microsoft.com/office/drawing/2014/main" id="{AB770FC4-230C-4DA7-91CA-60FE6908DE6D}"/>
              </a:ext>
            </a:extLst>
          </p:cNvPr>
          <p:cNvSpPr>
            <a:spLocks noGrp="1"/>
          </p:cNvSpPr>
          <p:nvPr>
            <p:ph sz="quarter" idx="22" hasCustomPrompt="1"/>
          </p:nvPr>
        </p:nvSpPr>
        <p:spPr>
          <a:xfrm>
            <a:off x="274320" y="2468880"/>
            <a:ext cx="5760720" cy="4023360"/>
          </a:xfrm>
          <a:prstGeom prst="rect">
            <a:avLst/>
          </a:prstGeom>
        </p:spPr>
        <p:txBody>
          <a:bodyPr/>
          <a:lstStyle>
            <a:lvl1pPr>
              <a:defRPr/>
            </a:lvl1pPr>
            <a:lvl2pPr>
              <a:defRPr/>
            </a:lvl2pPr>
            <a:lvl3pPr>
              <a:defRPr/>
            </a:lvl3pPr>
            <a:lvl4pPr>
              <a:defRPr/>
            </a:lvl4pPr>
          </a:lstStyle>
          <a:p>
            <a:pPr lvl="0"/>
            <a:r>
              <a:rPr lang="en-US" dirty="0"/>
              <a:t>First level 20pt Arial (insert: guidelines, explanation, or usage)</a:t>
            </a:r>
          </a:p>
          <a:p>
            <a:pPr lvl="1"/>
            <a:r>
              <a:rPr lang="en-US" dirty="0"/>
              <a:t>Second level 18pt</a:t>
            </a:r>
          </a:p>
          <a:p>
            <a:pPr lvl="2"/>
            <a:r>
              <a:rPr lang="en-US" dirty="0"/>
              <a:t>Third level 16pt</a:t>
            </a:r>
          </a:p>
          <a:p>
            <a:pPr lvl="3"/>
            <a:r>
              <a:rPr lang="en-US" dirty="0"/>
              <a:t>Fourth level 14pt</a:t>
            </a:r>
          </a:p>
        </p:txBody>
      </p:sp>
      <p:sp>
        <p:nvSpPr>
          <p:cNvPr id="5" name="Footer Placeholder 4">
            <a:extLst>
              <a:ext uri="{FF2B5EF4-FFF2-40B4-BE49-F238E27FC236}">
                <a16:creationId xmlns:a16="http://schemas.microsoft.com/office/drawing/2014/main" id="{E7856358-0821-44D7-87D1-8D2455B83E54}"/>
              </a:ext>
            </a:extLst>
          </p:cNvPr>
          <p:cNvSpPr>
            <a:spLocks noGrp="1"/>
          </p:cNvSpPr>
          <p:nvPr>
            <p:ph type="ftr" sz="quarter" idx="2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8" name="Slide Number Placeholder 7">
            <a:extLst>
              <a:ext uri="{FF2B5EF4-FFF2-40B4-BE49-F238E27FC236}">
                <a16:creationId xmlns:a16="http://schemas.microsoft.com/office/drawing/2014/main" id="{AC12D065-0853-424E-BA20-A033DC5B61BD}"/>
              </a:ext>
            </a:extLst>
          </p:cNvPr>
          <p:cNvSpPr>
            <a:spLocks noGrp="1"/>
          </p:cNvSpPr>
          <p:nvPr>
            <p:ph type="sldNum" sz="quarter" idx="2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22758769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Scripts Box">
    <p:spTree>
      <p:nvGrpSpPr>
        <p:cNvPr id="1" name=""/>
        <p:cNvGrpSpPr/>
        <p:nvPr/>
      </p:nvGrpSpPr>
      <p:grpSpPr>
        <a:xfrm>
          <a:off x="0" y="0"/>
          <a:ext cx="0" cy="0"/>
          <a:chOff x="0" y="0"/>
          <a:chExt cx="0" cy="0"/>
        </a:xfrm>
      </p:grpSpPr>
      <p:sp>
        <p:nvSpPr>
          <p:cNvPr id="10" name="Content Placeholder 2"/>
          <p:cNvSpPr>
            <a:spLocks noGrp="1"/>
          </p:cNvSpPr>
          <p:nvPr>
            <p:ph idx="19" hasCustomPrompt="1"/>
          </p:nvPr>
        </p:nvSpPr>
        <p:spPr>
          <a:xfrm>
            <a:off x="5943600" y="1005840"/>
            <a:ext cx="5943600" cy="5486400"/>
          </a:xfrm>
          <a:prstGeom prst="rect">
            <a:avLst/>
          </a:prstGeom>
        </p:spPr>
        <p:txBody>
          <a:bodyPr vert="horz" lIns="91440" tIns="91440" rIns="91440" bIns="91440" rtlCol="0">
            <a:normAutofit/>
          </a:bodyPr>
          <a:lstStyle>
            <a:lvl1pPr>
              <a:defRPr lang="en-US" noProof="0" dirty="0"/>
            </a:lvl1pPr>
            <a:lvl2pPr>
              <a:defRPr lang="en-US" noProof="0" dirty="0"/>
            </a:lvl2pPr>
            <a:lvl3pPr>
              <a:defRPr lang="en-US" noProof="0" dirty="0"/>
            </a:lvl3pPr>
            <a:lvl4pPr>
              <a:defRPr lang="en-US" dirty="0"/>
            </a:lvl4pPr>
          </a:lstStyle>
          <a:p>
            <a:pPr lvl="0"/>
            <a:r>
              <a:rPr kumimoji="0" lang="en-US" sz="2000" b="0" i="0" u="none" strike="noStrike" kern="1200" cap="none" spc="0" normalizeH="0" baseline="0" noProof="0" dirty="0">
                <a:ln>
                  <a:noFill/>
                </a:ln>
                <a:solidFill>
                  <a:srgbClr val="000000"/>
                </a:solidFill>
                <a:effectLst/>
                <a:uLnTx/>
                <a:uFillTx/>
                <a:latin typeface="+mn-lt"/>
                <a:ea typeface="+mn-ea"/>
                <a:cs typeface="+mn-cs"/>
              </a:rPr>
              <a:t>First level 20pt (insert: guidelines, explanation, or usage) </a:t>
            </a:r>
          </a:p>
          <a:p>
            <a:pPr lvl="1"/>
            <a:r>
              <a:rPr kumimoji="0" lang="en-US" sz="1800" b="0" i="0" u="none" strike="noStrike" kern="1200" cap="none" spc="0" normalizeH="0" baseline="0" noProof="0" dirty="0">
                <a:ln>
                  <a:noFill/>
                </a:ln>
                <a:solidFill>
                  <a:srgbClr val="000000"/>
                </a:solidFill>
                <a:effectLst/>
                <a:uLnTx/>
                <a:uFillTx/>
                <a:latin typeface="+mn-lt"/>
                <a:ea typeface="+mn-ea"/>
                <a:cs typeface="+mn-cs"/>
              </a:rPr>
              <a:t>Second level 18pt</a:t>
            </a:r>
          </a:p>
          <a:p>
            <a:pPr lvl="2"/>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Third level 16pt</a:t>
            </a:r>
          </a:p>
          <a:p>
            <a:pPr lvl="3"/>
            <a: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rPr>
              <a:t>Fourth level 14pt</a:t>
            </a:r>
            <a:endParaRPr lang="en-US" dirty="0"/>
          </a:p>
        </p:txBody>
      </p:sp>
      <p:sp>
        <p:nvSpPr>
          <p:cNvPr id="12" name="Content Placeholder 2"/>
          <p:cNvSpPr>
            <a:spLocks noGrp="1"/>
          </p:cNvSpPr>
          <p:nvPr>
            <p:ph idx="21" hasCustomPrompt="1"/>
          </p:nvPr>
        </p:nvSpPr>
        <p:spPr>
          <a:xfrm>
            <a:off x="640080" y="1005840"/>
            <a:ext cx="5212080" cy="1371600"/>
          </a:xfrm>
          <a:prstGeom prst="rect">
            <a:avLst/>
          </a:prstGeom>
          <a:noFill/>
          <a:ln w="25400">
            <a:gradFill>
              <a:gsLst>
                <a:gs pos="0">
                  <a:srgbClr val="61CF5C"/>
                </a:gs>
                <a:gs pos="100000">
                  <a:srgbClr val="2CCCD3"/>
                </a:gs>
              </a:gsLst>
              <a:lin ang="5400000" scaled="1"/>
            </a:gradFill>
          </a:ln>
        </p:spPr>
        <p:txBody>
          <a:bodyPr vert="horz" lIns="731520" tIns="91440" rIns="91440" bIns="91440" rtlCol="0">
            <a:normAutofit/>
          </a:bodyPr>
          <a:lstStyle>
            <a:lvl1pPr>
              <a:defRPr lang="en-US" sz="1800" b="1" baseline="0" dirty="0">
                <a:solidFill>
                  <a:srgbClr val="333333"/>
                </a:solidFill>
                <a:latin typeface="Courier New" panose="02070309020205020404" pitchFamily="49" charset="0"/>
                <a:cs typeface="Courier New" panose="02070309020205020404" pitchFamily="49" charset="0"/>
              </a:defRPr>
            </a:lvl1pPr>
            <a:lvl2pPr marL="92710" indent="0">
              <a:buNone/>
              <a:defRPr lang="en-US" sz="1600" b="1" kern="1200" dirty="0">
                <a:solidFill>
                  <a:schemeClr val="tx1"/>
                </a:solidFill>
                <a:latin typeface="Courier New" panose="02070309020205020404" pitchFamily="49" charset="0"/>
                <a:ea typeface="+mn-ea"/>
                <a:cs typeface="Courier New" panose="02070309020205020404" pitchFamily="49" charset="0"/>
              </a:defRPr>
            </a:lvl2pPr>
            <a:lvl3pPr>
              <a:defRPr lang="en-US" sz="1400" b="1" dirty="0">
                <a:solidFill>
                  <a:srgbClr val="333333"/>
                </a:solidFill>
                <a:latin typeface="Courier New" panose="02070309020205020404" pitchFamily="49" charset="0"/>
                <a:cs typeface="Courier New" panose="02070309020205020404" pitchFamily="49" charset="0"/>
              </a:defRPr>
            </a:lvl3pPr>
          </a:lstStyle>
          <a:p>
            <a:pPr marR="0" lvl="0" fontAlgn="auto">
              <a:lnSpc>
                <a:spcPct val="90000"/>
              </a:lnSpc>
              <a:spcAft>
                <a:spcPts val="0"/>
              </a:spcAft>
              <a:buClrTx/>
              <a:buSzTx/>
              <a:buFont typeface="Arial" panose="020B0604020202020204" pitchFamily="34" charset="0"/>
              <a:tabLst/>
            </a:pPr>
            <a:r>
              <a:rPr lang="en-US" dirty="0"/>
              <a:t>First level 18pt(insert:  command syntax)</a:t>
            </a:r>
            <a:r>
              <a:rPr lang="en-US" b="1" dirty="0">
                <a:latin typeface="Courier New" panose="02070309020205020404" pitchFamily="49" charset="0"/>
                <a:cs typeface="Courier New" panose="02070309020205020404" pitchFamily="49" charset="0"/>
              </a:rPr>
              <a:t> </a:t>
            </a:r>
          </a:p>
          <a:p>
            <a:pPr marR="0" lvl="1" fontAlgn="auto">
              <a:lnSpc>
                <a:spcPct val="90000"/>
              </a:lnSpc>
              <a:spcAft>
                <a:spcPts val="0"/>
              </a:spcAft>
              <a:buClrTx/>
              <a:buSzTx/>
              <a:buFont typeface="Arial" panose="020B0604020202020204" pitchFamily="34" charset="0"/>
              <a:tabLst/>
            </a:pPr>
            <a:r>
              <a:rPr lang="en-US" b="1" dirty="0">
                <a:latin typeface="Courier New" panose="02070309020205020404" pitchFamily="49" charset="0"/>
                <a:cs typeface="Courier New" panose="02070309020205020404" pitchFamily="49" charset="0"/>
              </a:rPr>
              <a:t>Second level 16pt</a:t>
            </a:r>
          </a:p>
        </p:txBody>
      </p:sp>
      <p:sp>
        <p:nvSpPr>
          <p:cNvPr id="4" name="Title 3"/>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24" hasCustomPrompt="1"/>
          </p:nvPr>
        </p:nvSpPr>
        <p:spPr>
          <a:xfrm>
            <a:off x="275273" y="2468880"/>
            <a:ext cx="5576887" cy="4023360"/>
          </a:xfrm>
          <a:prstGeom prst="rect">
            <a:avLst/>
          </a:prstGeom>
        </p:spPr>
        <p:txBody>
          <a:bodyPr/>
          <a:lstStyle>
            <a:lvl1pPr>
              <a:defRPr sz="1800" b="1">
                <a:solidFill>
                  <a:srgbClr val="147BD1"/>
                </a:solidFill>
                <a:latin typeface="Courier New" panose="02070309020205020404" pitchFamily="49" charset="0"/>
                <a:cs typeface="Courier New" panose="02070309020205020404" pitchFamily="49" charset="0"/>
              </a:defRPr>
            </a:lvl1pPr>
            <a:lvl2pPr marL="91440" indent="0">
              <a:buFontTx/>
              <a:buNone/>
              <a:defRPr sz="1600" b="1">
                <a:solidFill>
                  <a:srgbClr val="147BD1"/>
                </a:solidFill>
                <a:latin typeface="Courier New" panose="02070309020205020404" pitchFamily="49" charset="0"/>
                <a:cs typeface="Courier New" panose="02070309020205020404" pitchFamily="49" charset="0"/>
              </a:defRPr>
            </a:lvl2pPr>
            <a:lvl3pPr marL="365760" indent="0">
              <a:buFontTx/>
              <a:buNone/>
              <a:defRPr sz="1400" b="1">
                <a:solidFill>
                  <a:srgbClr val="147BD1"/>
                </a:solidFill>
                <a:latin typeface="Courier New" panose="02070309020205020404" pitchFamily="49" charset="0"/>
                <a:cs typeface="Courier New" panose="02070309020205020404" pitchFamily="49" charset="0"/>
              </a:defRPr>
            </a:lvl3pPr>
            <a:lvl4pPr marL="640080" indent="0">
              <a:buFontTx/>
              <a:buNone/>
              <a:defRPr sz="1200" b="1">
                <a:solidFill>
                  <a:srgbClr val="147BD1"/>
                </a:solidFill>
                <a:latin typeface="Courier New" panose="02070309020205020404" pitchFamily="49" charset="0"/>
                <a:cs typeface="Courier New" panose="02070309020205020404" pitchFamily="49" charset="0"/>
              </a:defRPr>
            </a:lvl4pPr>
          </a:lstStyle>
          <a:p>
            <a:pPr lvl="0"/>
            <a:r>
              <a:rPr lang="en-US" dirty="0"/>
              <a:t>First level 18pt (insert: example of code or script highlighting construct)</a:t>
            </a:r>
          </a:p>
          <a:p>
            <a:pPr lvl="1"/>
            <a:r>
              <a:rPr lang="en-US" dirty="0"/>
              <a:t>Second level 16pt Courier New</a:t>
            </a:r>
          </a:p>
          <a:p>
            <a:pPr lvl="2"/>
            <a:r>
              <a:rPr lang="en-US" dirty="0"/>
              <a:t>Third level 14pt Courier New</a:t>
            </a:r>
          </a:p>
          <a:p>
            <a:pPr lvl="3"/>
            <a:r>
              <a:rPr lang="en-US" dirty="0"/>
              <a:t>Fourth level 12pt Courier New</a:t>
            </a:r>
          </a:p>
        </p:txBody>
      </p:sp>
      <p:sp>
        <p:nvSpPr>
          <p:cNvPr id="2" name="Footer Placeholder 1">
            <a:extLst>
              <a:ext uri="{FF2B5EF4-FFF2-40B4-BE49-F238E27FC236}">
                <a16:creationId xmlns:a16="http://schemas.microsoft.com/office/drawing/2014/main" id="{CFDCC0AD-4862-4568-89A6-AE519257999E}"/>
              </a:ext>
            </a:extLst>
          </p:cNvPr>
          <p:cNvSpPr>
            <a:spLocks noGrp="1"/>
          </p:cNvSpPr>
          <p:nvPr>
            <p:ph type="ftr" sz="quarter" idx="2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E6CF7C2D-EAA5-4CC9-90E0-2A5761061ADA}"/>
              </a:ext>
            </a:extLst>
          </p:cNvPr>
          <p:cNvSpPr>
            <a:spLocks noGrp="1"/>
          </p:cNvSpPr>
          <p:nvPr>
            <p:ph type="sldNum" sz="quarter" idx="2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3830459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Compa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6B61-8F7C-4013-BA7B-FA04FF6E3BA6}"/>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895A295A-15E1-48C2-823C-254F3327CC6C}"/>
              </a:ext>
            </a:extLst>
          </p:cNvPr>
          <p:cNvSpPr>
            <a:spLocks noGrp="1"/>
          </p:cNvSpPr>
          <p:nvPr>
            <p:ph type="ftr" sz="quarter" idx="10"/>
          </p:nvPr>
        </p:nvSpPr>
        <p:spPr/>
        <p:txBody>
          <a:bodyPr/>
          <a:lstStyle/>
          <a:p>
            <a:r>
              <a:rPr lang="en-US">
                <a:cs typeface="Arial" panose="020B0604020202020204" pitchFamily="34" charset="0"/>
              </a:rPr>
              <a:t>© Cadence Design Systems, Inc. All rights reserved</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715ED10B-54E3-4E85-925C-FF84167AA93C}"/>
              </a:ext>
            </a:extLst>
          </p:cNvPr>
          <p:cNvSpPr>
            <a:spLocks noGrp="1"/>
          </p:cNvSpPr>
          <p:nvPr>
            <p:ph type="sldNum" sz="quarter" idx="11"/>
          </p:nvPr>
        </p:nvSpPr>
        <p:spPr/>
        <p:txBody>
          <a:bodyPr/>
          <a:lstStyle/>
          <a:p>
            <a:fld id="{B6FA71F5-8E13-46C5-A63A-9121BEB3B8A9}" type="slidenum">
              <a:rPr lang="en-US" smtClean="0"/>
              <a:pPr/>
              <a:t>‹#›</a:t>
            </a:fld>
            <a:endParaRPr lang="en-US" dirty="0"/>
          </a:p>
        </p:txBody>
      </p:sp>
      <p:sp>
        <p:nvSpPr>
          <p:cNvPr id="5" name="Content Placeholder 2">
            <a:extLst>
              <a:ext uri="{FF2B5EF4-FFF2-40B4-BE49-F238E27FC236}">
                <a16:creationId xmlns:a16="http://schemas.microsoft.com/office/drawing/2014/main" id="{078E58B8-6812-48E0-AF2D-DBFED52A7692}"/>
              </a:ext>
            </a:extLst>
          </p:cNvPr>
          <p:cNvSpPr>
            <a:spLocks noGrp="1"/>
          </p:cNvSpPr>
          <p:nvPr>
            <p:ph idx="12" hasCustomPrompt="1"/>
          </p:nvPr>
        </p:nvSpPr>
        <p:spPr>
          <a:xfrm>
            <a:off x="640080" y="1005840"/>
            <a:ext cx="539496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sz="1800" b="1" kern="1200" baseline="0" dirty="0">
                <a:solidFill>
                  <a:srgbClr val="333333"/>
                </a:solidFill>
                <a:latin typeface="Courier New" panose="02070309020205020404" pitchFamily="49" charset="0"/>
                <a:ea typeface="+mn-ea"/>
                <a:cs typeface="Courier New" panose="02070309020205020404" pitchFamily="49" charset="0"/>
              </a:defRPr>
            </a:lvl1pPr>
            <a:lvl2pPr>
              <a:defRPr lang="en-US" sz="1600" b="1" kern="1200" baseline="0" dirty="0">
                <a:solidFill>
                  <a:srgbClr val="333333"/>
                </a:solidFill>
                <a:latin typeface="Courier New" panose="02070309020205020404" pitchFamily="49" charset="0"/>
                <a:ea typeface="+mn-ea"/>
                <a:cs typeface="Courier New" panose="02070309020205020404" pitchFamily="49" charset="0"/>
              </a:defRPr>
            </a:lvl2pPr>
            <a:lvl3pPr>
              <a:defRPr lang="en-US" sz="1400" b="1" kern="1200" dirty="0">
                <a:solidFill>
                  <a:srgbClr val="333333"/>
                </a:solidFill>
                <a:latin typeface="Courier New" panose="02070309020205020404" pitchFamily="49" charset="0"/>
                <a:ea typeface="+mn-ea"/>
                <a:cs typeface="Courier New" panose="02070309020205020404" pitchFamily="49" charset="0"/>
              </a:defRPr>
            </a:lvl3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US" dirty="0"/>
              <a:t>18pt (insert: command syntax)</a:t>
            </a:r>
          </a:p>
          <a:p>
            <a:pPr marL="36576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US" dirty="0"/>
              <a:t>Second level 16pt</a:t>
            </a:r>
          </a:p>
          <a:p>
            <a:pPr marL="64008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US" dirty="0"/>
              <a:t>Third level 16pt</a:t>
            </a:r>
          </a:p>
        </p:txBody>
      </p:sp>
      <p:sp>
        <p:nvSpPr>
          <p:cNvPr id="6" name="Content Placeholder 2">
            <a:extLst>
              <a:ext uri="{FF2B5EF4-FFF2-40B4-BE49-F238E27FC236}">
                <a16:creationId xmlns:a16="http://schemas.microsoft.com/office/drawing/2014/main" id="{0E426C72-5F56-48A3-86EA-A9F546826D3F}"/>
              </a:ext>
            </a:extLst>
          </p:cNvPr>
          <p:cNvSpPr>
            <a:spLocks noGrp="1"/>
          </p:cNvSpPr>
          <p:nvPr>
            <p:ph idx="13" hasCustomPrompt="1"/>
          </p:nvPr>
        </p:nvSpPr>
        <p:spPr>
          <a:xfrm>
            <a:off x="6492240" y="1005840"/>
            <a:ext cx="539496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sz="1800" b="1" kern="1200" baseline="0" dirty="0">
                <a:solidFill>
                  <a:srgbClr val="333333"/>
                </a:solidFill>
                <a:latin typeface="Courier New" panose="02070309020205020404" pitchFamily="49" charset="0"/>
                <a:ea typeface="+mn-ea"/>
                <a:cs typeface="Courier New" panose="02070309020205020404" pitchFamily="49" charset="0"/>
              </a:defRPr>
            </a:lvl1pPr>
            <a:lvl2pPr>
              <a:defRPr lang="en-US" sz="1600" b="1" kern="1200" baseline="0" dirty="0">
                <a:solidFill>
                  <a:srgbClr val="333333"/>
                </a:solidFill>
                <a:latin typeface="Courier New" panose="02070309020205020404" pitchFamily="49" charset="0"/>
                <a:ea typeface="+mn-ea"/>
                <a:cs typeface="Courier New" panose="02070309020205020404" pitchFamily="49" charset="0"/>
              </a:defRPr>
            </a:lvl2pPr>
            <a:lvl3pPr>
              <a:defRPr lang="en-US" sz="1400" b="1" kern="1200" dirty="0">
                <a:solidFill>
                  <a:srgbClr val="333333"/>
                </a:solidFill>
                <a:latin typeface="Courier New" panose="02070309020205020404" pitchFamily="49" charset="0"/>
                <a:ea typeface="+mn-ea"/>
                <a:cs typeface="Courier New" panose="02070309020205020404" pitchFamily="49" charset="0"/>
              </a:defRPr>
            </a:lvl3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US" dirty="0"/>
              <a:t>18pt (insert: command syntax)</a:t>
            </a:r>
          </a:p>
          <a:p>
            <a:pPr marL="36576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US" dirty="0"/>
              <a:t>Second level 16pt</a:t>
            </a:r>
          </a:p>
          <a:p>
            <a:pPr marL="64008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US" dirty="0"/>
              <a:t>Third level 14pt</a:t>
            </a:r>
          </a:p>
        </p:txBody>
      </p:sp>
      <p:sp>
        <p:nvSpPr>
          <p:cNvPr id="7" name="Content Placeholder 2">
            <a:extLst>
              <a:ext uri="{FF2B5EF4-FFF2-40B4-BE49-F238E27FC236}">
                <a16:creationId xmlns:a16="http://schemas.microsoft.com/office/drawing/2014/main" id="{E2FA659F-FCA7-4BA7-97BB-4B4D4FA32F27}"/>
              </a:ext>
            </a:extLst>
          </p:cNvPr>
          <p:cNvSpPr>
            <a:spLocks noGrp="1"/>
          </p:cNvSpPr>
          <p:nvPr>
            <p:ph idx="16" hasCustomPrompt="1"/>
          </p:nvPr>
        </p:nvSpPr>
        <p:spPr>
          <a:xfrm>
            <a:off x="274320" y="4480560"/>
            <a:ext cx="5760720" cy="2011680"/>
          </a:xfrm>
          <a:prstGeom prst="rect">
            <a:avLst/>
          </a:prstGeom>
        </p:spPr>
        <p:txBody>
          <a:bodyPr vert="horz" lIns="91440" tIns="91440" rIns="91440" bIns="91440" rtlCol="0">
            <a:normAutofit/>
          </a:bodyPr>
          <a:lstStyle>
            <a:lvl1pPr>
              <a:defRPr lang="en-US" sz="1800" b="1" dirty="0">
                <a:solidFill>
                  <a:srgbClr val="147BD1"/>
                </a:solidFill>
                <a:latin typeface="Courier New" panose="02070309020205020404" pitchFamily="49" charset="0"/>
                <a:cs typeface="Courier New" panose="02070309020205020404" pitchFamily="49" charset="0"/>
              </a:defRPr>
            </a:lvl1pPr>
            <a:lvl2pPr>
              <a:defRPr lang="en-US" sz="1600" b="1" kern="1200" dirty="0">
                <a:solidFill>
                  <a:srgbClr val="147BD1"/>
                </a:solidFill>
                <a:latin typeface="Courier New" panose="02070309020205020404" pitchFamily="49" charset="0"/>
                <a:ea typeface="+mn-ea"/>
                <a:cs typeface="Courier New" panose="02070309020205020404" pitchFamily="49" charset="0"/>
              </a:defRPr>
            </a:lvl2pPr>
            <a:lvl3pPr>
              <a:defRPr lang="en-US" sz="1400" b="1" kern="1200" dirty="0">
                <a:solidFill>
                  <a:srgbClr val="147BD1"/>
                </a:solidFill>
                <a:latin typeface="Courier New" panose="02070309020205020404" pitchFamily="49" charset="0"/>
                <a:ea typeface="+mn-ea"/>
                <a:cs typeface="Courier New" panose="02070309020205020404" pitchFamily="49" charset="0"/>
              </a:defRPr>
            </a:lvl3pPr>
          </a:lstStyle>
          <a:p>
            <a:pPr marL="0" lvl="0" indent="-287020" algn="l" defTabSz="914400" rtl="0" eaLnBrk="1" latinLnBrk="0" hangingPunct="1">
              <a:lnSpc>
                <a:spcPct val="100000"/>
              </a:lnSpc>
              <a:spcBef>
                <a:spcPts val="1200"/>
              </a:spcBef>
              <a:buClr>
                <a:srgbClr val="147BD1"/>
              </a:buClr>
              <a:buSzPct val="100000"/>
              <a:buFontTx/>
              <a:buNone/>
            </a:pPr>
            <a:r>
              <a:rPr lang="en-US" dirty="0"/>
              <a:t>First level 18pt (insert: example of code or script highlighting construct)</a:t>
            </a:r>
          </a:p>
          <a:p>
            <a:pPr marL="91440" lvl="1" indent="0" algn="l" defTabSz="914400" rtl="0" eaLnBrk="1" latinLnBrk="0" hangingPunct="1">
              <a:lnSpc>
                <a:spcPct val="100000"/>
              </a:lnSpc>
              <a:spcBef>
                <a:spcPts val="1200"/>
              </a:spcBef>
              <a:buClr>
                <a:srgbClr val="147BD1"/>
              </a:buClr>
              <a:buSzPct val="100000"/>
              <a:buFontTx/>
              <a:buNone/>
            </a:pPr>
            <a:r>
              <a:rPr lang="en-US" dirty="0"/>
              <a:t>Second level 16pt</a:t>
            </a:r>
          </a:p>
          <a:p>
            <a:pPr marL="365760" lvl="2" indent="0" algn="l" defTabSz="914400" rtl="0" eaLnBrk="1" latinLnBrk="0" hangingPunct="1">
              <a:lnSpc>
                <a:spcPct val="100000"/>
              </a:lnSpc>
              <a:spcBef>
                <a:spcPts val="600"/>
              </a:spcBef>
              <a:buClr>
                <a:srgbClr val="147BD1"/>
              </a:buClr>
              <a:buFontTx/>
              <a:buNone/>
            </a:pPr>
            <a:r>
              <a:rPr lang="en-US" dirty="0"/>
              <a:t>Third level 14pt</a:t>
            </a:r>
          </a:p>
        </p:txBody>
      </p:sp>
      <p:sp>
        <p:nvSpPr>
          <p:cNvPr id="8" name="Content Placeholder 2">
            <a:extLst>
              <a:ext uri="{FF2B5EF4-FFF2-40B4-BE49-F238E27FC236}">
                <a16:creationId xmlns:a16="http://schemas.microsoft.com/office/drawing/2014/main" id="{1BE95313-9083-4BF8-A22E-5013AA4CD8C0}"/>
              </a:ext>
            </a:extLst>
          </p:cNvPr>
          <p:cNvSpPr>
            <a:spLocks noGrp="1"/>
          </p:cNvSpPr>
          <p:nvPr>
            <p:ph idx="17" hasCustomPrompt="1"/>
          </p:nvPr>
        </p:nvSpPr>
        <p:spPr>
          <a:xfrm>
            <a:off x="6126480" y="4480560"/>
            <a:ext cx="5760720" cy="2011680"/>
          </a:xfrm>
          <a:prstGeom prst="rect">
            <a:avLst/>
          </a:prstGeom>
        </p:spPr>
        <p:txBody>
          <a:bodyPr vert="horz" lIns="91440" tIns="91440" rIns="91440" bIns="91440" rtlCol="0">
            <a:normAutofit/>
          </a:bodyPr>
          <a:lstStyle>
            <a:lvl1pPr marL="0" indent="0">
              <a:defRPr lang="en-US" sz="1800" b="1" kern="1200" dirty="0">
                <a:solidFill>
                  <a:srgbClr val="147BD1"/>
                </a:solidFill>
                <a:latin typeface="Courier New" panose="02070309020205020404" pitchFamily="49" charset="0"/>
                <a:ea typeface="+mn-ea"/>
                <a:cs typeface="Courier New" panose="02070309020205020404" pitchFamily="49" charset="0"/>
              </a:defRPr>
            </a:lvl1pPr>
            <a:lvl2pPr>
              <a:defRPr lang="en-US" sz="1600" b="1" kern="1200" dirty="0">
                <a:solidFill>
                  <a:srgbClr val="147BD1"/>
                </a:solidFill>
                <a:latin typeface="Courier New" panose="02070309020205020404" pitchFamily="49" charset="0"/>
                <a:ea typeface="+mn-ea"/>
                <a:cs typeface="Courier New" panose="02070309020205020404" pitchFamily="49" charset="0"/>
              </a:defRPr>
            </a:lvl2pPr>
            <a:lvl3pPr>
              <a:defRPr lang="en-US" sz="1400" b="1" kern="1200" dirty="0">
                <a:solidFill>
                  <a:srgbClr val="147BD1"/>
                </a:solidFill>
                <a:latin typeface="Courier New" panose="02070309020205020404" pitchFamily="49" charset="0"/>
                <a:ea typeface="+mn-ea"/>
                <a:cs typeface="Courier New" panose="02070309020205020404" pitchFamily="49" charset="0"/>
              </a:defRPr>
            </a:lvl3pPr>
          </a:lstStyle>
          <a:p>
            <a:pPr marL="0" lvl="0" indent="-287020" algn="l" defTabSz="914400" rtl="0" eaLnBrk="1" latinLnBrk="0" hangingPunct="1">
              <a:lnSpc>
                <a:spcPct val="100000"/>
              </a:lnSpc>
              <a:spcBef>
                <a:spcPts val="1200"/>
              </a:spcBef>
              <a:buClr>
                <a:srgbClr val="147BD1"/>
              </a:buClr>
              <a:buSzPct val="100000"/>
              <a:buFontTx/>
              <a:buNone/>
            </a:pPr>
            <a:r>
              <a:rPr lang="en-US" dirty="0"/>
              <a:t>First level 18pt (insert: example of code or script highlighting construct)</a:t>
            </a:r>
          </a:p>
          <a:p>
            <a:pPr marL="91440" lvl="1" indent="0" algn="l" defTabSz="914400" rtl="0" eaLnBrk="1" latinLnBrk="0" hangingPunct="1">
              <a:lnSpc>
                <a:spcPct val="100000"/>
              </a:lnSpc>
              <a:spcBef>
                <a:spcPts val="1200"/>
              </a:spcBef>
              <a:buClr>
                <a:srgbClr val="147BD1"/>
              </a:buClr>
              <a:buSzPct val="100000"/>
              <a:buFontTx/>
              <a:buNone/>
            </a:pPr>
            <a:r>
              <a:rPr lang="en-US" dirty="0"/>
              <a:t>Second level 16pt</a:t>
            </a:r>
          </a:p>
          <a:p>
            <a:pPr marL="365760" lvl="2" indent="0" algn="l" defTabSz="914400" rtl="0" eaLnBrk="1" latinLnBrk="0" hangingPunct="1">
              <a:lnSpc>
                <a:spcPct val="100000"/>
              </a:lnSpc>
              <a:spcBef>
                <a:spcPts val="600"/>
              </a:spcBef>
              <a:buClr>
                <a:srgbClr val="147BD1"/>
              </a:buClr>
              <a:buFontTx/>
              <a:buNone/>
            </a:pPr>
            <a:r>
              <a:rPr lang="en-US" dirty="0"/>
              <a:t>Third level 14pt</a:t>
            </a:r>
          </a:p>
        </p:txBody>
      </p:sp>
      <p:sp>
        <p:nvSpPr>
          <p:cNvPr id="12" name="Content Placeholder 11">
            <a:extLst>
              <a:ext uri="{FF2B5EF4-FFF2-40B4-BE49-F238E27FC236}">
                <a16:creationId xmlns:a16="http://schemas.microsoft.com/office/drawing/2014/main" id="{9F43CCAD-85FD-4995-A9BA-957B88677717}"/>
              </a:ext>
            </a:extLst>
          </p:cNvPr>
          <p:cNvSpPr>
            <a:spLocks noGrp="1"/>
          </p:cNvSpPr>
          <p:nvPr>
            <p:ph sz="quarter" idx="19" hasCustomPrompt="1"/>
          </p:nvPr>
        </p:nvSpPr>
        <p:spPr>
          <a:xfrm>
            <a:off x="6126163" y="2468563"/>
            <a:ext cx="5761037" cy="2011362"/>
          </a:xfrm>
        </p:spPr>
        <p:txBody>
          <a:bodyPr/>
          <a:lstStyle/>
          <a:p>
            <a:pPr lvl="0"/>
            <a:r>
              <a:rPr lang="en-US" dirty="0"/>
              <a:t>First level 20pt (insert: guidelines, explanation, or usage)</a:t>
            </a:r>
          </a:p>
          <a:p>
            <a:pPr lvl="1"/>
            <a:r>
              <a:rPr lang="en-US" dirty="0"/>
              <a:t>Second level</a:t>
            </a:r>
          </a:p>
          <a:p>
            <a:pPr lvl="2"/>
            <a:r>
              <a:rPr lang="en-US" dirty="0"/>
              <a:t>Third level</a:t>
            </a:r>
          </a:p>
        </p:txBody>
      </p:sp>
      <p:sp>
        <p:nvSpPr>
          <p:cNvPr id="14" name="Content Placeholder 13">
            <a:extLst>
              <a:ext uri="{FF2B5EF4-FFF2-40B4-BE49-F238E27FC236}">
                <a16:creationId xmlns:a16="http://schemas.microsoft.com/office/drawing/2014/main" id="{ED33B527-DB9A-48A6-AB64-3FD9C211B381}"/>
              </a:ext>
            </a:extLst>
          </p:cNvPr>
          <p:cNvSpPr>
            <a:spLocks noGrp="1"/>
          </p:cNvSpPr>
          <p:nvPr>
            <p:ph sz="quarter" idx="20" hasCustomPrompt="1"/>
          </p:nvPr>
        </p:nvSpPr>
        <p:spPr>
          <a:xfrm>
            <a:off x="274638" y="2468563"/>
            <a:ext cx="5761037" cy="2011362"/>
          </a:xfrm>
        </p:spPr>
        <p:txBody>
          <a:bodyPr/>
          <a:lstStyle/>
          <a:p>
            <a:pPr lvl="0"/>
            <a:r>
              <a:rPr lang="en-US" dirty="0"/>
              <a:t>First level 20pt (insert: guidelines, explanation, or usage)</a:t>
            </a:r>
          </a:p>
          <a:p>
            <a:pPr lvl="1"/>
            <a:r>
              <a:rPr lang="en-US" dirty="0"/>
              <a:t>Second level</a:t>
            </a:r>
          </a:p>
          <a:p>
            <a:pPr lvl="2"/>
            <a:r>
              <a:rPr lang="en-US" dirty="0"/>
              <a:t>Third level</a:t>
            </a:r>
          </a:p>
        </p:txBody>
      </p:sp>
    </p:spTree>
    <p:extLst>
      <p:ext uri="{BB962C8B-B14F-4D97-AF65-F5344CB8AC3E}">
        <p14:creationId xmlns:p14="http://schemas.microsoft.com/office/powerpoint/2010/main" val="41081334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Scripts Vertical">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640080" y="1005840"/>
            <a:ext cx="5394960" cy="5486400"/>
          </a:xfrm>
          <a:prstGeom prst="rect">
            <a:avLst/>
          </a:prstGeom>
          <a:noFill/>
          <a:ln w="25400">
            <a:gradFill>
              <a:gsLst>
                <a:gs pos="0">
                  <a:srgbClr val="61CF5C"/>
                </a:gs>
                <a:gs pos="100000">
                  <a:srgbClr val="2CCCD3"/>
                </a:gs>
              </a:gsLst>
              <a:lin ang="5400000" scaled="1"/>
            </a:gradFill>
          </a:ln>
        </p:spPr>
        <p:txBody>
          <a:bodyPr vert="horz" lIns="731520" tIns="91440" rIns="91440" bIns="91440" rtlCol="0">
            <a:normAutofit/>
          </a:bodyPr>
          <a:lstStyle>
            <a:lvl1pPr>
              <a:defRPr lang="en-US" sz="1800" b="1" baseline="0" dirty="0">
                <a:solidFill>
                  <a:srgbClr val="333333"/>
                </a:solidFill>
                <a:latin typeface="Courier New" panose="02070309020205020404" pitchFamily="49" charset="0"/>
                <a:cs typeface="Courier New" panose="02070309020205020404" pitchFamily="49" charset="0"/>
              </a:defRPr>
            </a:lvl1pPr>
            <a:lvl2pPr>
              <a:defRPr lang="en-US" sz="1600" b="1" baseline="0" dirty="0">
                <a:solidFill>
                  <a:srgbClr val="333333"/>
                </a:solidFill>
                <a:latin typeface="Courier New" panose="02070309020205020404" pitchFamily="49" charset="0"/>
                <a:cs typeface="Courier New" panose="02070309020205020404" pitchFamily="49" charset="0"/>
              </a:defRPr>
            </a:lvl2pPr>
            <a:lvl3pPr>
              <a:defRPr lang="en-US" sz="1400" b="1" dirty="0">
                <a:solidFill>
                  <a:srgbClr val="333333"/>
                </a:solidFill>
                <a:latin typeface="Courier New" panose="02070309020205020404" pitchFamily="49" charset="0"/>
                <a:cs typeface="Courier New" panose="02070309020205020404" pitchFamily="49" charset="0"/>
              </a:defRPr>
            </a:lvl3pPr>
          </a:lstStyle>
          <a:p>
            <a:pPr marR="0" lvl="0" fontAlgn="auto">
              <a:lnSpc>
                <a:spcPct val="90000"/>
              </a:lnSpc>
              <a:spcAft>
                <a:spcPts val="0"/>
              </a:spcAft>
              <a:buClrTx/>
              <a:buSzTx/>
              <a:buFont typeface="Arial" panose="020B0604020202020204" pitchFamily="34" charset="0"/>
              <a:tabLst/>
            </a:pPr>
            <a:r>
              <a:rPr lang="en-US" dirty="0"/>
              <a:t>First level 18pt (insert: syntax of command-line construct) </a:t>
            </a:r>
          </a:p>
          <a:p>
            <a:pPr marL="365760" marR="0" lvl="1" indent="0" fontAlgn="auto">
              <a:lnSpc>
                <a:spcPct val="90000"/>
              </a:lnSpc>
              <a:spcBef>
                <a:spcPts val="1000"/>
              </a:spcBef>
              <a:spcAft>
                <a:spcPts val="0"/>
              </a:spcAft>
              <a:buClrTx/>
              <a:buSzTx/>
              <a:buNone/>
              <a:tabLst/>
            </a:pPr>
            <a:r>
              <a:rPr lang="en-US" dirty="0"/>
              <a:t>Second level 16pt</a:t>
            </a:r>
          </a:p>
          <a:p>
            <a:pPr marR="0" lvl="2" indent="0" fontAlgn="auto">
              <a:lnSpc>
                <a:spcPct val="90000"/>
              </a:lnSpc>
              <a:spcBef>
                <a:spcPts val="1000"/>
              </a:spcBef>
              <a:spcAft>
                <a:spcPts val="0"/>
              </a:spcAft>
              <a:buClrTx/>
              <a:buSzTx/>
              <a:buFont typeface="Arial" panose="020B0604020202020204" pitchFamily="34" charset="0"/>
              <a:buNone/>
              <a:tabLst/>
            </a:pPr>
            <a:r>
              <a:rPr lang="en-US" dirty="0">
                <a:latin typeface="Courier New" panose="02070309020205020404" pitchFamily="49" charset="0"/>
                <a:cs typeface="Courier New" panose="02070309020205020404" pitchFamily="49" charset="0"/>
              </a:rPr>
              <a:t>Third level 14pt</a:t>
            </a:r>
            <a:endParaRPr lang="en-US" dirty="0"/>
          </a:p>
        </p:txBody>
      </p:sp>
      <p:sp>
        <p:nvSpPr>
          <p:cNvPr id="8" name="Content Placeholder 7"/>
          <p:cNvSpPr>
            <a:spLocks noGrp="1"/>
          </p:cNvSpPr>
          <p:nvPr>
            <p:ph sz="quarter" idx="13" hasCustomPrompt="1"/>
          </p:nvPr>
        </p:nvSpPr>
        <p:spPr>
          <a:xfrm>
            <a:off x="6126480" y="1005840"/>
            <a:ext cx="5760720" cy="1371600"/>
          </a:xfrm>
          <a:prstGeom prst="rect">
            <a:avLst/>
          </a:prstGeom>
        </p:spPr>
        <p:txBody>
          <a:bodyPr/>
          <a:lstStyle>
            <a:lvl1pPr marL="0" indent="0">
              <a:buFontTx/>
              <a:buNone/>
              <a:defRPr sz="2000"/>
            </a:lvl1pPr>
            <a:lvl2pPr>
              <a:defRPr/>
            </a:lvl2pPr>
            <a:lvl3pPr>
              <a:defRPr/>
            </a:lvl3pPr>
          </a:lstStyle>
          <a:p>
            <a:pPr lvl="0"/>
            <a:r>
              <a:rPr lang="en-US" dirty="0"/>
              <a:t>First level 20pt (insert: guidelines, explanation, or usage)</a:t>
            </a:r>
          </a:p>
          <a:p>
            <a:pPr lvl="1"/>
            <a:r>
              <a:rPr lang="en-US" dirty="0"/>
              <a:t>Second level 18pt</a:t>
            </a:r>
          </a:p>
        </p:txBody>
      </p:sp>
      <p:sp>
        <p:nvSpPr>
          <p:cNvPr id="5" name="Title 4"/>
          <p:cNvSpPr>
            <a:spLocks noGrp="1"/>
          </p:cNvSpPr>
          <p:nvPr>
            <p:ph type="title"/>
          </p:nvPr>
        </p:nvSpPr>
        <p:spPr/>
        <p:txBody>
          <a:bodyPr/>
          <a:lstStyle/>
          <a:p>
            <a:r>
              <a:rPr lang="en-US"/>
              <a:t>Click to edit Master title style</a:t>
            </a:r>
          </a:p>
        </p:txBody>
      </p:sp>
      <p:sp>
        <p:nvSpPr>
          <p:cNvPr id="7" name="Content Placeholder 6">
            <a:extLst>
              <a:ext uri="{FF2B5EF4-FFF2-40B4-BE49-F238E27FC236}">
                <a16:creationId xmlns:a16="http://schemas.microsoft.com/office/drawing/2014/main" id="{FD116991-9908-433B-9F4D-26AFDDE259F4}"/>
              </a:ext>
            </a:extLst>
          </p:cNvPr>
          <p:cNvSpPr>
            <a:spLocks noGrp="1"/>
          </p:cNvSpPr>
          <p:nvPr>
            <p:ph sz="quarter" idx="16" hasCustomPrompt="1"/>
          </p:nvPr>
        </p:nvSpPr>
        <p:spPr>
          <a:xfrm>
            <a:off x="6126163" y="2468880"/>
            <a:ext cx="5761037" cy="4023360"/>
          </a:xfrm>
          <a:prstGeom prst="rect">
            <a:avLst/>
          </a:prstGeom>
        </p:spPr>
        <p:txBody>
          <a:bodyPr/>
          <a:lstStyle>
            <a:lvl1pPr>
              <a:defRPr sz="1800" b="1">
                <a:solidFill>
                  <a:srgbClr val="147BD1"/>
                </a:solidFill>
                <a:latin typeface="Courier New" panose="02070309020205020404" pitchFamily="49" charset="0"/>
                <a:cs typeface="Courier New" panose="02070309020205020404" pitchFamily="49" charset="0"/>
              </a:defRPr>
            </a:lvl1pPr>
            <a:lvl2pPr marL="91440" indent="0">
              <a:buFontTx/>
              <a:buNone/>
              <a:defRPr sz="1600" b="1">
                <a:solidFill>
                  <a:srgbClr val="147BD1"/>
                </a:solidFill>
                <a:latin typeface="Courier New" panose="02070309020205020404" pitchFamily="49" charset="0"/>
                <a:cs typeface="Courier New" panose="02070309020205020404" pitchFamily="49" charset="0"/>
              </a:defRPr>
            </a:lvl2pPr>
            <a:lvl3pPr marL="365760" indent="0">
              <a:buFontTx/>
              <a:buNone/>
              <a:defRPr sz="1400" b="1">
                <a:solidFill>
                  <a:srgbClr val="147BD1"/>
                </a:solidFill>
                <a:latin typeface="Courier New" panose="02070309020205020404" pitchFamily="49" charset="0"/>
                <a:cs typeface="Courier New" panose="02070309020205020404" pitchFamily="49" charset="0"/>
              </a:defRPr>
            </a:lvl3pPr>
            <a:lvl4pPr marL="640080" indent="0">
              <a:buFontTx/>
              <a:buNone/>
              <a:defRPr sz="1200" b="1">
                <a:solidFill>
                  <a:srgbClr val="147BD1"/>
                </a:solidFill>
                <a:latin typeface="Courier New" panose="02070309020205020404" pitchFamily="49" charset="0"/>
                <a:cs typeface="Courier New" panose="02070309020205020404" pitchFamily="49" charset="0"/>
              </a:defRPr>
            </a:lvl4pPr>
          </a:lstStyle>
          <a:p>
            <a:pPr lvl="0"/>
            <a:r>
              <a:rPr lang="en-US" dirty="0"/>
              <a:t>First level 18pt Courier New (insert: example of code or script highlighting construct)</a:t>
            </a:r>
          </a:p>
          <a:p>
            <a:pPr lvl="1"/>
            <a:r>
              <a:rPr lang="en-US" dirty="0"/>
              <a:t>Second level 16pt</a:t>
            </a:r>
          </a:p>
          <a:p>
            <a:pPr lvl="2"/>
            <a:r>
              <a:rPr lang="en-US" dirty="0"/>
              <a:t>Third level 14pt</a:t>
            </a:r>
          </a:p>
          <a:p>
            <a:pPr lvl="3"/>
            <a:r>
              <a:rPr lang="en-US" dirty="0"/>
              <a:t>Fourth level 12pt</a:t>
            </a:r>
          </a:p>
        </p:txBody>
      </p:sp>
      <p:sp>
        <p:nvSpPr>
          <p:cNvPr id="2" name="Footer Placeholder 1">
            <a:extLst>
              <a:ext uri="{FF2B5EF4-FFF2-40B4-BE49-F238E27FC236}">
                <a16:creationId xmlns:a16="http://schemas.microsoft.com/office/drawing/2014/main" id="{BDB408DB-22C6-4C39-9983-ABB6715C8FDE}"/>
              </a:ext>
            </a:extLst>
          </p:cNvPr>
          <p:cNvSpPr>
            <a:spLocks noGrp="1"/>
          </p:cNvSpPr>
          <p:nvPr>
            <p:ph type="ftr" sz="quarter"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9" name="Slide Number Placeholder 8">
            <a:extLst>
              <a:ext uri="{FF2B5EF4-FFF2-40B4-BE49-F238E27FC236}">
                <a16:creationId xmlns:a16="http://schemas.microsoft.com/office/drawing/2014/main" id="{462B135A-BE8C-4664-973A-E487A0D02BBF}"/>
              </a:ext>
            </a:extLst>
          </p:cNvPr>
          <p:cNvSpPr>
            <a:spLocks noGrp="1"/>
          </p:cNvSpPr>
          <p:nvPr>
            <p:ph type="sldNum" sz="quarter" idx="1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4100976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Scripts Horizontal">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640080" y="1005840"/>
            <a:ext cx="5303520" cy="4023360"/>
          </a:xfrm>
          <a:prstGeom prst="rect">
            <a:avLst/>
          </a:prstGeom>
          <a:noFill/>
          <a:ln w="25400">
            <a:gradFill>
              <a:gsLst>
                <a:gs pos="0">
                  <a:srgbClr val="61CF5C"/>
                </a:gs>
                <a:gs pos="100000">
                  <a:srgbClr val="2CCCD3"/>
                </a:gs>
              </a:gsLst>
              <a:lin ang="5400000" scaled="1"/>
            </a:gradFill>
          </a:ln>
        </p:spPr>
        <p:txBody>
          <a:bodyPr vert="horz" lIns="731520" tIns="91440" rIns="91440" bIns="91440" rtlCol="0">
            <a:normAutofit/>
          </a:bodyPr>
          <a:lstStyle>
            <a:lvl1pPr>
              <a:defRPr lang="en-US" sz="1800" b="1" baseline="0" dirty="0">
                <a:solidFill>
                  <a:srgbClr val="333333"/>
                </a:solidFill>
                <a:latin typeface="Courier New" panose="02070309020205020404" pitchFamily="49" charset="0"/>
                <a:cs typeface="Courier New" panose="02070309020205020404" pitchFamily="49" charset="0"/>
              </a:defRPr>
            </a:lvl1pPr>
            <a:lvl2pPr>
              <a:defRPr lang="en-US" sz="1600" b="1" baseline="0" dirty="0">
                <a:solidFill>
                  <a:srgbClr val="333333"/>
                </a:solidFill>
                <a:latin typeface="Courier New" panose="02070309020205020404" pitchFamily="49" charset="0"/>
                <a:cs typeface="Courier New" panose="02070309020205020404" pitchFamily="49" charset="0"/>
              </a:defRPr>
            </a:lvl2pPr>
            <a:lvl3pPr>
              <a:defRPr lang="en-US" sz="1400" b="1" dirty="0">
                <a:solidFill>
                  <a:srgbClr val="333333"/>
                </a:solidFill>
                <a:latin typeface="Courier New" panose="02070309020205020404" pitchFamily="49" charset="0"/>
                <a:cs typeface="Courier New" panose="02070309020205020404" pitchFamily="49" charset="0"/>
              </a:defRPr>
            </a:lvl3pPr>
          </a:lstStyle>
          <a:p>
            <a:pPr marR="0" lvl="0" fontAlgn="auto">
              <a:lnSpc>
                <a:spcPct val="90000"/>
              </a:lnSpc>
              <a:spcAft>
                <a:spcPts val="0"/>
              </a:spcAft>
              <a:buClrTx/>
              <a:buSzTx/>
              <a:buFont typeface="Arial" panose="020B0604020202020204" pitchFamily="34" charset="0"/>
              <a:tabLst/>
            </a:pPr>
            <a:r>
              <a:rPr lang="en-US" dirty="0"/>
              <a:t>First level 18pt (insert: syntax of command-line construct)</a:t>
            </a:r>
          </a:p>
          <a:p>
            <a:pPr marL="365760" marR="0" lvl="1" indent="0" fontAlgn="auto">
              <a:lnSpc>
                <a:spcPct val="90000"/>
              </a:lnSpc>
              <a:spcBef>
                <a:spcPts val="1000"/>
              </a:spcBef>
              <a:spcAft>
                <a:spcPts val="0"/>
              </a:spcAft>
              <a:buClrTx/>
              <a:buSzTx/>
              <a:buNone/>
              <a:tabLst/>
            </a:pPr>
            <a:r>
              <a:rPr lang="en-US" dirty="0"/>
              <a:t>Second level 16pt</a:t>
            </a:r>
          </a:p>
          <a:p>
            <a:pPr marR="0" lvl="2" indent="0" fontAlgn="auto">
              <a:lnSpc>
                <a:spcPct val="90000"/>
              </a:lnSpc>
              <a:spcBef>
                <a:spcPts val="1000"/>
              </a:spcBef>
              <a:spcAft>
                <a:spcPts val="0"/>
              </a:spcAft>
              <a:buClrTx/>
              <a:buSzTx/>
              <a:buFont typeface="Arial" panose="020B0604020202020204" pitchFamily="34" charset="0"/>
              <a:buNone/>
              <a:tabLst/>
            </a:pPr>
            <a:r>
              <a:rPr lang="en-US" dirty="0">
                <a:latin typeface="Courier New" panose="02070309020205020404" pitchFamily="49" charset="0"/>
                <a:cs typeface="Courier New" panose="02070309020205020404" pitchFamily="49" charset="0"/>
              </a:rPr>
              <a:t>Third level 14pt</a:t>
            </a:r>
            <a:endParaRPr lang="en-US" dirty="0"/>
          </a:p>
        </p:txBody>
      </p:sp>
      <p:sp>
        <p:nvSpPr>
          <p:cNvPr id="8" name="Content Placeholder 7"/>
          <p:cNvSpPr>
            <a:spLocks noGrp="1"/>
          </p:cNvSpPr>
          <p:nvPr>
            <p:ph sz="quarter" idx="13" hasCustomPrompt="1"/>
          </p:nvPr>
        </p:nvSpPr>
        <p:spPr>
          <a:xfrm>
            <a:off x="274320" y="5120640"/>
            <a:ext cx="11612880" cy="1371600"/>
          </a:xfrm>
          <a:prstGeom prst="rect">
            <a:avLst/>
          </a:prstGeom>
        </p:spPr>
        <p:txBody>
          <a:bodyPr/>
          <a:lstStyle>
            <a:lvl1pPr marL="0" indent="0">
              <a:buFontTx/>
              <a:buNone/>
              <a:defRPr sz="2000"/>
            </a:lvl1pPr>
            <a:lvl2pPr>
              <a:defRPr/>
            </a:lvl2pPr>
            <a:lvl3pPr>
              <a:defRPr/>
            </a:lvl3pPr>
          </a:lstStyle>
          <a:p>
            <a:pPr lvl="0"/>
            <a:r>
              <a:rPr lang="en-US" dirty="0"/>
              <a:t>First level 20pt (insert: guidelines, explanation, or usage)</a:t>
            </a:r>
          </a:p>
          <a:p>
            <a:pPr lvl="1"/>
            <a:r>
              <a:rPr lang="en-US" dirty="0"/>
              <a:t>Second level 18pt</a:t>
            </a:r>
          </a:p>
          <a:p>
            <a:pPr lvl="2"/>
            <a:r>
              <a:rPr lang="en-US" dirty="0"/>
              <a:t>Third level 16pt</a:t>
            </a:r>
          </a:p>
        </p:txBody>
      </p:sp>
      <p:sp>
        <p:nvSpPr>
          <p:cNvPr id="5" name="Title 4"/>
          <p:cNvSpPr>
            <a:spLocks noGrp="1"/>
          </p:cNvSpPr>
          <p:nvPr>
            <p:ph type="title"/>
          </p:nvPr>
        </p:nvSpPr>
        <p:spPr/>
        <p:txBody>
          <a:bodyPr/>
          <a:lstStyle/>
          <a:p>
            <a:r>
              <a:rPr lang="en-US"/>
              <a:t>Click to edit Master title style</a:t>
            </a:r>
          </a:p>
        </p:txBody>
      </p:sp>
      <p:sp>
        <p:nvSpPr>
          <p:cNvPr id="12" name="Content Placeholder 11"/>
          <p:cNvSpPr>
            <a:spLocks noGrp="1"/>
          </p:cNvSpPr>
          <p:nvPr>
            <p:ph sz="quarter" idx="16" hasCustomPrompt="1"/>
          </p:nvPr>
        </p:nvSpPr>
        <p:spPr>
          <a:xfrm>
            <a:off x="6126480" y="1005840"/>
            <a:ext cx="5760720" cy="4023360"/>
          </a:xfrm>
          <a:prstGeom prst="rect">
            <a:avLst/>
          </a:prstGeom>
        </p:spPr>
        <p:txBody>
          <a:bodyPr/>
          <a:lstStyle>
            <a:lvl1pPr>
              <a:defRPr sz="1800" b="1">
                <a:solidFill>
                  <a:srgbClr val="147BD1"/>
                </a:solidFill>
                <a:latin typeface="Courier New" panose="02070309020205020404" pitchFamily="49" charset="0"/>
                <a:cs typeface="Courier New" panose="02070309020205020404" pitchFamily="49" charset="0"/>
              </a:defRPr>
            </a:lvl1pPr>
            <a:lvl2pPr marL="91440" indent="0">
              <a:buFontTx/>
              <a:buNone/>
              <a:defRPr sz="1600" b="1">
                <a:solidFill>
                  <a:srgbClr val="147BD1"/>
                </a:solidFill>
                <a:latin typeface="Courier New" panose="02070309020205020404" pitchFamily="49" charset="0"/>
                <a:cs typeface="Courier New" panose="02070309020205020404" pitchFamily="49" charset="0"/>
              </a:defRPr>
            </a:lvl2pPr>
            <a:lvl3pPr marL="365760" indent="0">
              <a:buFontTx/>
              <a:buNone/>
              <a:defRPr sz="1400" b="1">
                <a:solidFill>
                  <a:srgbClr val="147BD1"/>
                </a:solidFill>
                <a:latin typeface="Courier New" panose="02070309020205020404" pitchFamily="49" charset="0"/>
                <a:cs typeface="Courier New" panose="02070309020205020404" pitchFamily="49" charset="0"/>
              </a:defRPr>
            </a:lvl3pPr>
            <a:lvl4pPr marL="640080" indent="0">
              <a:buFontTx/>
              <a:buNone/>
              <a:defRPr sz="1200" b="1">
                <a:solidFill>
                  <a:srgbClr val="147BD1"/>
                </a:solidFill>
                <a:latin typeface="Courier New" panose="02070309020205020404" pitchFamily="49" charset="0"/>
                <a:cs typeface="Courier New" panose="02070309020205020404" pitchFamily="49" charset="0"/>
              </a:defRPr>
            </a:lvl4pPr>
          </a:lstStyle>
          <a:p>
            <a:pPr lvl="0"/>
            <a:r>
              <a:rPr lang="en-US" dirty="0"/>
              <a:t>First level 18pt Courier New (insert: example of </a:t>
            </a:r>
            <a:r>
              <a:rPr lang="en-US" dirty="0" err="1"/>
              <a:t>code|script</a:t>
            </a:r>
            <a:r>
              <a:rPr lang="en-US" dirty="0"/>
              <a:t> highlighting construct)</a:t>
            </a:r>
          </a:p>
          <a:p>
            <a:pPr lvl="1"/>
            <a:r>
              <a:rPr lang="en-US" dirty="0"/>
              <a:t>Second level 16pt</a:t>
            </a:r>
          </a:p>
          <a:p>
            <a:pPr lvl="2"/>
            <a:r>
              <a:rPr lang="en-US" dirty="0"/>
              <a:t>Third level 14pt</a:t>
            </a:r>
          </a:p>
          <a:p>
            <a:pPr lvl="3"/>
            <a:r>
              <a:rPr lang="en-US" dirty="0"/>
              <a:t>Fourth level 12pt</a:t>
            </a:r>
          </a:p>
        </p:txBody>
      </p:sp>
      <p:sp>
        <p:nvSpPr>
          <p:cNvPr id="2" name="Footer Placeholder 1">
            <a:extLst>
              <a:ext uri="{FF2B5EF4-FFF2-40B4-BE49-F238E27FC236}">
                <a16:creationId xmlns:a16="http://schemas.microsoft.com/office/drawing/2014/main" id="{EFE28A82-CE06-4C7D-8D50-8F0941E582B7}"/>
              </a:ext>
            </a:extLst>
          </p:cNvPr>
          <p:cNvSpPr>
            <a:spLocks noGrp="1"/>
          </p:cNvSpPr>
          <p:nvPr>
            <p:ph type="ftr" sz="quarter" idx="1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7" name="Slide Number Placeholder 6">
            <a:extLst>
              <a:ext uri="{FF2B5EF4-FFF2-40B4-BE49-F238E27FC236}">
                <a16:creationId xmlns:a16="http://schemas.microsoft.com/office/drawing/2014/main" id="{5E63C453-2F3E-4BE4-B2FD-28FB0A952322}"/>
              </a:ext>
            </a:extLst>
          </p:cNvPr>
          <p:cNvSpPr>
            <a:spLocks noGrp="1"/>
          </p:cNvSpPr>
          <p:nvPr>
            <p:ph type="sldNum" sz="quarter" idx="1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294027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274320" y="1005840"/>
            <a:ext cx="11612880" cy="5486400"/>
          </a:xfrm>
          <a:prstGeom prst="rect">
            <a:avLst/>
          </a:prstGeom>
        </p:spPr>
        <p:txBody>
          <a:bodyPr vert="horz" lIns="91440" tIns="91440" rIns="91440" bIns="91440" rtlCol="0">
            <a:normAutofit/>
          </a:bodyPr>
          <a:lstStyle>
            <a:lvl1pPr>
              <a:defRPr lang="en-US" dirty="0"/>
            </a:lvl1pPr>
            <a:lvl2pPr marL="378460" indent="-285750">
              <a:defRPr lang="en-US" sz="1800" kern="1200" dirty="0">
                <a:solidFill>
                  <a:schemeClr val="tx1"/>
                </a:solidFill>
                <a:latin typeface="+mn-lt"/>
                <a:ea typeface="+mn-ea"/>
                <a:cs typeface="+mn-cs"/>
              </a:defRPr>
            </a:lvl2pPr>
            <a:lvl3pPr>
              <a:defRPr lang="en-US" dirty="0"/>
            </a:lvl3pPr>
            <a:lvl4pPr>
              <a:defRPr lang="en-US" dirty="0"/>
            </a:lvl4pPr>
          </a:lstStyle>
          <a:p>
            <a:pPr lvl="0"/>
            <a:r>
              <a:rPr lang="en-US" dirty="0"/>
              <a:t>Click to add text</a:t>
            </a:r>
          </a:p>
          <a:p>
            <a:pPr marL="365760" marR="0" lvl="1" indent="-273050" algn="l" defTabSz="457200" rtl="0" eaLnBrk="1" fontAlgn="auto" latinLnBrk="0" hangingPunct="1">
              <a:lnSpc>
                <a:spcPct val="100000"/>
              </a:lnSpc>
              <a:spcBef>
                <a:spcPts val="1200"/>
              </a:spcBef>
              <a:spcAft>
                <a:spcPts val="0"/>
              </a:spcAft>
              <a:buClr>
                <a:srgbClr val="147BD1"/>
              </a:buClr>
              <a:buSzTx/>
              <a:buFont typeface="Arial" panose="020B0604020202020204" pitchFamily="34" charset="0"/>
              <a:buChar char="●"/>
              <a:tabLst/>
            </a:pPr>
            <a:r>
              <a:rPr lang="en-US" dirty="0"/>
              <a:t>Second level</a:t>
            </a:r>
          </a:p>
          <a:p>
            <a:pPr marR="0" lvl="2" defTabSz="457200" fontAlgn="auto">
              <a:spcAft>
                <a:spcPts val="0"/>
              </a:spcAft>
              <a:buClr>
                <a:srgbClr val="147BD1"/>
              </a:buClr>
              <a:buSzPct val="100000"/>
              <a:tabLst/>
            </a:pPr>
            <a:r>
              <a:rPr lang="en-US" dirty="0"/>
              <a:t>Third level</a:t>
            </a:r>
          </a:p>
          <a:p>
            <a:pPr marR="0" lvl="3" defTabSz="457200" fontAlgn="auto">
              <a:spcAft>
                <a:spcPts val="0"/>
              </a:spcAft>
              <a:buClr>
                <a:srgbClr val="147BD1"/>
              </a:buClr>
              <a:buSzTx/>
              <a:tabLst/>
            </a:pPr>
            <a:r>
              <a:rPr lang="en-US" dirty="0"/>
              <a:t>Fourth level</a:t>
            </a:r>
          </a:p>
        </p:txBody>
      </p:sp>
      <p:sp>
        <p:nvSpPr>
          <p:cNvPr id="4" name="Title 3"/>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3FD51F43-20C7-46B2-A15C-A4E517BA5F0F}"/>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F351F311-4F16-4FCA-A90A-74174536F021}"/>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2663903493"/>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4)">
    <p:spTree>
      <p:nvGrpSpPr>
        <p:cNvPr id="1" name=""/>
        <p:cNvGrpSpPr/>
        <p:nvPr/>
      </p:nvGrpSpPr>
      <p:grpSpPr>
        <a:xfrm>
          <a:off x="0" y="0"/>
          <a:ext cx="0" cy="0"/>
          <a:chOff x="0" y="0"/>
          <a:chExt cx="0" cy="0"/>
        </a:xfrm>
      </p:grpSpPr>
      <p:sp>
        <p:nvSpPr>
          <p:cNvPr id="11" name="Content Placeholder 2"/>
          <p:cNvSpPr>
            <a:spLocks noGrp="1"/>
          </p:cNvSpPr>
          <p:nvPr>
            <p:ph idx="11" hasCustomPrompt="1"/>
          </p:nvPr>
        </p:nvSpPr>
        <p:spPr>
          <a:xfrm>
            <a:off x="274320" y="2392680"/>
            <a:ext cx="5486400" cy="1371600"/>
          </a:xfrm>
          <a:prstGeom prst="rect">
            <a:avLst/>
          </a:prstGeom>
          <a:solidFill>
            <a:schemeClr val="bg1"/>
          </a:solidFill>
        </p:spPr>
        <p:txBody>
          <a:bodyPr lIns="182880" tIns="91440" rIns="91440" bIns="91440" anchor="t" anchorCtr="0">
            <a:normAutofit/>
          </a:bodyPr>
          <a:lstStyle>
            <a:lvl1pPr marL="0" indent="0">
              <a:buNone/>
              <a:defRPr sz="2000" baseline="0">
                <a:solidFill>
                  <a:schemeClr val="tx1"/>
                </a:solidFill>
              </a:defRPr>
            </a:lvl1pPr>
            <a:lvl2pPr>
              <a:defRPr/>
            </a:lvl2pPr>
          </a:lstStyle>
          <a:p>
            <a:r>
              <a:rPr lang="en-US" dirty="0"/>
              <a:t>20pt (add: definition or answer)</a:t>
            </a:r>
          </a:p>
          <a:p>
            <a:pPr lvl="1"/>
            <a:r>
              <a:rPr lang="en-US" b="0" dirty="0"/>
              <a:t>Second level 18pt</a:t>
            </a:r>
          </a:p>
        </p:txBody>
      </p:sp>
      <p:sp>
        <p:nvSpPr>
          <p:cNvPr id="9" name="Content Placeholder 2"/>
          <p:cNvSpPr>
            <a:spLocks noGrp="1"/>
          </p:cNvSpPr>
          <p:nvPr>
            <p:ph idx="10" hasCustomPrompt="1"/>
          </p:nvPr>
        </p:nvSpPr>
        <p:spPr>
          <a:xfrm>
            <a:off x="763206" y="1005840"/>
            <a:ext cx="502920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a:defRPr lang="en-US" baseline="0" dirty="0">
                <a:solidFill>
                  <a:srgbClr val="333333"/>
                </a:solidFill>
              </a:defRPr>
            </a:lvl2pPr>
            <a:lvl3pPr>
              <a:defRPr lang="en-US" baseline="0" dirty="0">
                <a:solidFill>
                  <a:srgbClr val="333333"/>
                </a:solidFill>
              </a:defRPr>
            </a:lvl3pPr>
          </a:lstStyle>
          <a:p>
            <a:pPr lvl="0"/>
            <a:r>
              <a:rPr lang="en-US" dirty="0"/>
              <a:t>20pt (add: term or question)</a:t>
            </a:r>
          </a:p>
          <a:p>
            <a:pPr marL="365760" lvl="1" indent="-274320">
              <a:buClr>
                <a:srgbClr val="147BD1"/>
              </a:buClr>
            </a:pPr>
            <a:r>
              <a:rPr lang="en-US" b="0" dirty="0"/>
              <a:t>Second level 18pt</a:t>
            </a:r>
          </a:p>
        </p:txBody>
      </p:sp>
      <p:sp>
        <p:nvSpPr>
          <p:cNvPr id="15" name="Content Placeholder 2"/>
          <p:cNvSpPr>
            <a:spLocks noGrp="1"/>
          </p:cNvSpPr>
          <p:nvPr>
            <p:ph idx="12" hasCustomPrompt="1"/>
          </p:nvPr>
        </p:nvSpPr>
        <p:spPr>
          <a:xfrm>
            <a:off x="6400799" y="2392680"/>
            <a:ext cx="5486400" cy="1371600"/>
          </a:xfrm>
          <a:prstGeom prst="rect">
            <a:avLst/>
          </a:prstGeom>
          <a:solidFill>
            <a:schemeClr val="bg1"/>
          </a:solidFill>
        </p:spPr>
        <p:txBody>
          <a:bodyPr lIns="182880" tIns="91440" rIns="91440" bIns="91440" anchor="t" anchorCtr="0">
            <a:normAutofit/>
          </a:bodyPr>
          <a:lstStyle>
            <a:lvl1pPr marL="0" indent="0">
              <a:buNone/>
              <a:defRPr sz="2000" baseline="0">
                <a:solidFill>
                  <a:schemeClr val="tx1"/>
                </a:solidFill>
              </a:defRPr>
            </a:lvl1pPr>
          </a:lstStyle>
          <a:p>
            <a:r>
              <a:rPr lang="en-US" dirty="0"/>
              <a:t>20pt (add: definition or answer)</a:t>
            </a:r>
          </a:p>
          <a:p>
            <a:pPr lvl="1"/>
            <a:r>
              <a:rPr lang="en-US" b="0" dirty="0"/>
              <a:t>Second level 18pt</a:t>
            </a:r>
          </a:p>
        </p:txBody>
      </p:sp>
      <p:sp>
        <p:nvSpPr>
          <p:cNvPr id="16" name="Content Placeholder 2"/>
          <p:cNvSpPr>
            <a:spLocks noGrp="1"/>
          </p:cNvSpPr>
          <p:nvPr>
            <p:ph idx="13" hasCustomPrompt="1"/>
          </p:nvPr>
        </p:nvSpPr>
        <p:spPr>
          <a:xfrm>
            <a:off x="6857999" y="1005840"/>
            <a:ext cx="502920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a:defRPr lang="en-US" baseline="0" dirty="0">
                <a:solidFill>
                  <a:srgbClr val="333333"/>
                </a:solidFill>
              </a:defRPr>
            </a:lvl2pPr>
            <a:lvl3pPr>
              <a:defRPr lang="en-US" baseline="0" dirty="0">
                <a:solidFill>
                  <a:srgbClr val="333333"/>
                </a:solidFill>
              </a:defRPr>
            </a:lvl3pPr>
          </a:lstStyle>
          <a:p>
            <a:pPr lvl="0"/>
            <a:r>
              <a:rPr lang="en-US" dirty="0"/>
              <a:t>20pt (add: term or question)</a:t>
            </a:r>
          </a:p>
          <a:p>
            <a:pPr marL="365760" lvl="1" indent="-274320">
              <a:buClr>
                <a:srgbClr val="147BD1"/>
              </a:buClr>
            </a:pPr>
            <a:r>
              <a:rPr lang="en-US" b="0" dirty="0"/>
              <a:t>Second level 18pt</a:t>
            </a:r>
          </a:p>
        </p:txBody>
      </p:sp>
      <p:sp>
        <p:nvSpPr>
          <p:cNvPr id="17" name="Content Placeholder 2"/>
          <p:cNvSpPr>
            <a:spLocks noGrp="1"/>
          </p:cNvSpPr>
          <p:nvPr>
            <p:ph idx="14" hasCustomPrompt="1"/>
          </p:nvPr>
        </p:nvSpPr>
        <p:spPr>
          <a:xfrm>
            <a:off x="274320" y="5166360"/>
            <a:ext cx="5486400" cy="1371600"/>
          </a:xfrm>
          <a:prstGeom prst="rect">
            <a:avLst/>
          </a:prstGeom>
          <a:solidFill>
            <a:schemeClr val="bg1"/>
          </a:solidFill>
        </p:spPr>
        <p:txBody>
          <a:bodyPr lIns="182880" tIns="91440" rIns="91440" bIns="91440" anchor="t" anchorCtr="0">
            <a:normAutofit/>
          </a:bodyPr>
          <a:lstStyle>
            <a:lvl1pPr marL="0" indent="0">
              <a:buNone/>
              <a:defRPr sz="2000" baseline="0">
                <a:solidFill>
                  <a:schemeClr val="tx1"/>
                </a:solidFill>
              </a:defRPr>
            </a:lvl1pPr>
          </a:lstStyle>
          <a:p>
            <a:r>
              <a:rPr lang="en-US" dirty="0"/>
              <a:t>20pt (add: definition or answer)</a:t>
            </a:r>
          </a:p>
          <a:p>
            <a:pPr lvl="1"/>
            <a:r>
              <a:rPr lang="en-US" b="0" dirty="0"/>
              <a:t>Second level 18pt</a:t>
            </a:r>
          </a:p>
        </p:txBody>
      </p:sp>
      <p:sp>
        <p:nvSpPr>
          <p:cNvPr id="18" name="Content Placeholder 2"/>
          <p:cNvSpPr>
            <a:spLocks noGrp="1"/>
          </p:cNvSpPr>
          <p:nvPr>
            <p:ph idx="15" hasCustomPrompt="1"/>
          </p:nvPr>
        </p:nvSpPr>
        <p:spPr>
          <a:xfrm>
            <a:off x="763206" y="3779520"/>
            <a:ext cx="502920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a:defRPr lang="en-US" baseline="0" dirty="0">
                <a:solidFill>
                  <a:srgbClr val="333333"/>
                </a:solidFill>
              </a:defRPr>
            </a:lvl2pPr>
            <a:lvl3pPr>
              <a:defRPr lang="en-US" baseline="0" dirty="0">
                <a:solidFill>
                  <a:srgbClr val="333333"/>
                </a:solidFill>
              </a:defRPr>
            </a:lvl3pPr>
          </a:lstStyle>
          <a:p>
            <a:pPr lvl="0"/>
            <a:r>
              <a:rPr lang="en-US" dirty="0"/>
              <a:t>20pt (add: term or question)</a:t>
            </a:r>
          </a:p>
          <a:p>
            <a:pPr marL="365760" lvl="1" indent="-274320">
              <a:buClr>
                <a:srgbClr val="147BD1"/>
              </a:buClr>
            </a:pPr>
            <a:r>
              <a:rPr lang="en-US" b="0" dirty="0"/>
              <a:t>Second level 18pt</a:t>
            </a:r>
          </a:p>
        </p:txBody>
      </p:sp>
      <p:sp>
        <p:nvSpPr>
          <p:cNvPr id="19" name="Content Placeholder 2"/>
          <p:cNvSpPr>
            <a:spLocks noGrp="1"/>
          </p:cNvSpPr>
          <p:nvPr>
            <p:ph idx="16" hasCustomPrompt="1"/>
          </p:nvPr>
        </p:nvSpPr>
        <p:spPr>
          <a:xfrm>
            <a:off x="6400799" y="5166360"/>
            <a:ext cx="5486400" cy="1371600"/>
          </a:xfrm>
          <a:prstGeom prst="rect">
            <a:avLst/>
          </a:prstGeom>
          <a:solidFill>
            <a:schemeClr val="bg1"/>
          </a:solidFill>
        </p:spPr>
        <p:txBody>
          <a:bodyPr lIns="182880" tIns="91440" rIns="91440" bIns="91440" anchor="t" anchorCtr="0">
            <a:normAutofit/>
          </a:bodyPr>
          <a:lstStyle>
            <a:lvl1pPr marL="0" indent="0">
              <a:buNone/>
              <a:defRPr sz="2000" baseline="0">
                <a:solidFill>
                  <a:schemeClr val="tx1"/>
                </a:solidFill>
              </a:defRPr>
            </a:lvl1pPr>
          </a:lstStyle>
          <a:p>
            <a:r>
              <a:rPr lang="en-US" dirty="0"/>
              <a:t>20pt (add: definition or answer)</a:t>
            </a:r>
          </a:p>
          <a:p>
            <a:pPr lvl="1"/>
            <a:r>
              <a:rPr lang="en-US" b="0" dirty="0"/>
              <a:t>Second level 18pt</a:t>
            </a:r>
          </a:p>
        </p:txBody>
      </p:sp>
      <p:sp>
        <p:nvSpPr>
          <p:cNvPr id="20" name="Content Placeholder 2"/>
          <p:cNvSpPr>
            <a:spLocks noGrp="1"/>
          </p:cNvSpPr>
          <p:nvPr>
            <p:ph idx="17" hasCustomPrompt="1"/>
          </p:nvPr>
        </p:nvSpPr>
        <p:spPr>
          <a:xfrm>
            <a:off x="6857999" y="3779520"/>
            <a:ext cx="502920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a:defRPr lang="en-US" baseline="0" dirty="0">
                <a:solidFill>
                  <a:srgbClr val="333333"/>
                </a:solidFill>
              </a:defRPr>
            </a:lvl2pPr>
            <a:lvl3pPr>
              <a:defRPr lang="en-US" baseline="0" dirty="0">
                <a:solidFill>
                  <a:srgbClr val="333333"/>
                </a:solidFill>
              </a:defRPr>
            </a:lvl3pPr>
          </a:lstStyle>
          <a:p>
            <a:pPr lvl="0"/>
            <a:r>
              <a:rPr lang="en-US" dirty="0"/>
              <a:t>20pt (add: term or question)</a:t>
            </a:r>
          </a:p>
          <a:p>
            <a:pPr marL="365760" lvl="1" indent="-274320">
              <a:buClr>
                <a:srgbClr val="147BD1"/>
              </a:buClr>
            </a:pPr>
            <a:r>
              <a:rPr lang="en-US" b="0" dirty="0"/>
              <a:t>Second level 18pt</a:t>
            </a:r>
          </a:p>
        </p:txBody>
      </p:sp>
      <p:sp>
        <p:nvSpPr>
          <p:cNvPr id="5" name="Title 4"/>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D36303D7-964E-4E80-9D95-FB667B570CBD}"/>
              </a:ext>
            </a:extLst>
          </p:cNvPr>
          <p:cNvSpPr>
            <a:spLocks noGrp="1"/>
          </p:cNvSpPr>
          <p:nvPr>
            <p:ph type="ftr" sz="quarter" idx="1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32E90317-C7ED-4060-8598-BBF8337CE4BE}"/>
              </a:ext>
            </a:extLst>
          </p:cNvPr>
          <p:cNvSpPr>
            <a:spLocks noGrp="1"/>
          </p:cNvSpPr>
          <p:nvPr>
            <p:ph type="sldNum" sz="quarter"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2442204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rs (4)">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640080" y="1371599"/>
            <a:ext cx="2743200" cy="9144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stStyle>
          <a:p>
            <a:pPr lvl="0"/>
            <a:r>
              <a:rPr lang="en-US" dirty="0"/>
              <a:t>add: term or question</a:t>
            </a:r>
          </a:p>
        </p:txBody>
      </p:sp>
      <p:sp>
        <p:nvSpPr>
          <p:cNvPr id="8" name="Content Placeholder 7"/>
          <p:cNvSpPr>
            <a:spLocks noGrp="1"/>
          </p:cNvSpPr>
          <p:nvPr>
            <p:ph sz="quarter" idx="13" hasCustomPrompt="1"/>
          </p:nvPr>
        </p:nvSpPr>
        <p:spPr>
          <a:xfrm>
            <a:off x="3383280" y="1371599"/>
            <a:ext cx="8229600" cy="914400"/>
          </a:xfrm>
          <a:prstGeom prst="rect">
            <a:avLst/>
          </a:prstGeom>
          <a:noFill/>
        </p:spPr>
        <p:txBody>
          <a:bodyPr vert="horz" lIns="91440" tIns="91440" rIns="91440" bIns="91440" rtlCol="0" anchor="t" anchorCtr="0">
            <a:normAutofit/>
          </a:bodyPr>
          <a:lstStyle>
            <a:lvl1pPr>
              <a:defRPr lang="en-US" baseline="0" dirty="0"/>
            </a:lvl1pPr>
          </a:lstStyle>
          <a:p>
            <a:pPr lvl="0"/>
            <a:r>
              <a:rPr lang="en-US" sz="2000" dirty="0"/>
              <a:t>add: definition for term, or answer for question</a:t>
            </a:r>
            <a:endParaRPr lang="en-US" dirty="0"/>
          </a:p>
        </p:txBody>
      </p:sp>
      <p:sp>
        <p:nvSpPr>
          <p:cNvPr id="9" name="Content Placeholder 5"/>
          <p:cNvSpPr>
            <a:spLocks noGrp="1"/>
          </p:cNvSpPr>
          <p:nvPr>
            <p:ph sz="quarter" idx="14" hasCustomPrompt="1"/>
          </p:nvPr>
        </p:nvSpPr>
        <p:spPr>
          <a:xfrm>
            <a:off x="640080" y="2560320"/>
            <a:ext cx="2743200" cy="9144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stStyle>
          <a:p>
            <a:pPr lvl="0"/>
            <a:r>
              <a:rPr lang="en-US" dirty="0"/>
              <a:t>add: term or question</a:t>
            </a:r>
          </a:p>
        </p:txBody>
      </p:sp>
      <p:sp>
        <p:nvSpPr>
          <p:cNvPr id="10" name="Content Placeholder 7"/>
          <p:cNvSpPr>
            <a:spLocks noGrp="1"/>
          </p:cNvSpPr>
          <p:nvPr>
            <p:ph sz="quarter" idx="15" hasCustomPrompt="1"/>
          </p:nvPr>
        </p:nvSpPr>
        <p:spPr>
          <a:xfrm>
            <a:off x="3383280" y="2560320"/>
            <a:ext cx="8229600" cy="914400"/>
          </a:xfrm>
          <a:prstGeom prst="rect">
            <a:avLst/>
          </a:prstGeom>
          <a:noFill/>
        </p:spPr>
        <p:txBody>
          <a:bodyPr vert="horz" lIns="91440" tIns="91440" rIns="91440" bIns="91440" rtlCol="0" anchor="t" anchorCtr="0">
            <a:normAutofit/>
          </a:bodyPr>
          <a:lstStyle>
            <a:lvl1pPr>
              <a:defRPr lang="en-US" baseline="0" dirty="0"/>
            </a:lvl1pPr>
          </a:lstStyle>
          <a:p>
            <a:pPr lvl="0"/>
            <a:r>
              <a:rPr lang="en-US" sz="2000" dirty="0"/>
              <a:t>add: definition for term, or answer for question</a:t>
            </a:r>
            <a:endParaRPr lang="en-US" dirty="0"/>
          </a:p>
        </p:txBody>
      </p:sp>
      <p:sp>
        <p:nvSpPr>
          <p:cNvPr id="11" name="Content Placeholder 5"/>
          <p:cNvSpPr>
            <a:spLocks noGrp="1"/>
          </p:cNvSpPr>
          <p:nvPr>
            <p:ph sz="quarter" idx="16" hasCustomPrompt="1"/>
          </p:nvPr>
        </p:nvSpPr>
        <p:spPr>
          <a:xfrm>
            <a:off x="640080" y="3840480"/>
            <a:ext cx="2743200" cy="9144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stStyle>
          <a:p>
            <a:pPr lvl="0"/>
            <a:r>
              <a:rPr lang="en-US" dirty="0"/>
              <a:t>add: term or question</a:t>
            </a:r>
          </a:p>
        </p:txBody>
      </p:sp>
      <p:sp>
        <p:nvSpPr>
          <p:cNvPr id="12" name="Content Placeholder 7"/>
          <p:cNvSpPr>
            <a:spLocks noGrp="1"/>
          </p:cNvSpPr>
          <p:nvPr>
            <p:ph sz="quarter" idx="17" hasCustomPrompt="1"/>
          </p:nvPr>
        </p:nvSpPr>
        <p:spPr>
          <a:xfrm>
            <a:off x="3383280" y="3840480"/>
            <a:ext cx="8229600" cy="914400"/>
          </a:xfrm>
          <a:prstGeom prst="rect">
            <a:avLst/>
          </a:prstGeom>
          <a:noFill/>
        </p:spPr>
        <p:txBody>
          <a:bodyPr vert="horz" lIns="91440" tIns="91440" rIns="91440" bIns="91440" rtlCol="0" anchor="t" anchorCtr="0">
            <a:normAutofit/>
          </a:bodyPr>
          <a:lstStyle>
            <a:lvl1pPr>
              <a:defRPr lang="en-US" baseline="0" dirty="0"/>
            </a:lvl1pPr>
          </a:lstStyle>
          <a:p>
            <a:pPr lvl="0"/>
            <a:r>
              <a:rPr lang="en-US" sz="2000" dirty="0"/>
              <a:t>add: definition for term, or answer for question</a:t>
            </a:r>
            <a:endParaRPr lang="en-US" dirty="0"/>
          </a:p>
        </p:txBody>
      </p:sp>
      <p:sp>
        <p:nvSpPr>
          <p:cNvPr id="13" name="Content Placeholder 5"/>
          <p:cNvSpPr>
            <a:spLocks noGrp="1"/>
          </p:cNvSpPr>
          <p:nvPr>
            <p:ph sz="quarter" idx="18" hasCustomPrompt="1"/>
          </p:nvPr>
        </p:nvSpPr>
        <p:spPr>
          <a:xfrm>
            <a:off x="640080" y="5029200"/>
            <a:ext cx="2743200" cy="9144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stStyle>
          <a:p>
            <a:pPr lvl="0"/>
            <a:r>
              <a:rPr lang="en-US" dirty="0"/>
              <a:t>add: term or question</a:t>
            </a:r>
          </a:p>
        </p:txBody>
      </p:sp>
      <p:sp>
        <p:nvSpPr>
          <p:cNvPr id="14" name="Content Placeholder 7"/>
          <p:cNvSpPr>
            <a:spLocks noGrp="1"/>
          </p:cNvSpPr>
          <p:nvPr>
            <p:ph sz="quarter" idx="19" hasCustomPrompt="1"/>
          </p:nvPr>
        </p:nvSpPr>
        <p:spPr>
          <a:xfrm>
            <a:off x="3383280" y="5029200"/>
            <a:ext cx="8229600" cy="914400"/>
          </a:xfrm>
          <a:prstGeom prst="rect">
            <a:avLst/>
          </a:prstGeom>
          <a:noFill/>
        </p:spPr>
        <p:txBody>
          <a:bodyPr vert="horz" lIns="91440" tIns="91440" rIns="91440" bIns="91440" rtlCol="0" anchor="t" anchorCtr="0">
            <a:normAutofit/>
          </a:bodyPr>
          <a:lstStyle>
            <a:lvl1pPr>
              <a:defRPr lang="en-US" baseline="0" dirty="0"/>
            </a:lvl1pPr>
          </a:lstStyle>
          <a:p>
            <a:pPr lvl="0"/>
            <a:r>
              <a:rPr lang="en-US" sz="2000" dirty="0"/>
              <a:t>add: definition for term, or answer for question</a:t>
            </a:r>
            <a:endParaRPr lang="en-US" dirty="0"/>
          </a:p>
        </p:txBody>
      </p:sp>
      <p:sp>
        <p:nvSpPr>
          <p:cNvPr id="5" name="Title 4"/>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C202275-74EC-460D-9787-1EC0B576B71A}"/>
              </a:ext>
            </a:extLst>
          </p:cNvPr>
          <p:cNvSpPr>
            <a:spLocks noGrp="1"/>
          </p:cNvSpPr>
          <p:nvPr>
            <p:ph type="ftr" sz="quarter" idx="2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7" name="Slide Number Placeholder 6">
            <a:extLst>
              <a:ext uri="{FF2B5EF4-FFF2-40B4-BE49-F238E27FC236}">
                <a16:creationId xmlns:a16="http://schemas.microsoft.com/office/drawing/2014/main" id="{AC692B76-D854-49C7-9866-A243DE7291B5}"/>
              </a:ext>
            </a:extLst>
          </p:cNvPr>
          <p:cNvSpPr>
            <a:spLocks noGrp="1"/>
          </p:cNvSpPr>
          <p:nvPr>
            <p:ph type="sldNum" sz="quarter" idx="2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3003126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rror Bar">
    <p:spTree>
      <p:nvGrpSpPr>
        <p:cNvPr id="1" name=""/>
        <p:cNvGrpSpPr/>
        <p:nvPr/>
      </p:nvGrpSpPr>
      <p:grpSpPr>
        <a:xfrm>
          <a:off x="0" y="0"/>
          <a:ext cx="0" cy="0"/>
          <a:chOff x="0" y="0"/>
          <a:chExt cx="0" cy="0"/>
        </a:xfrm>
      </p:grpSpPr>
      <p:sp>
        <p:nvSpPr>
          <p:cNvPr id="13" name="Content Placeholder 4"/>
          <p:cNvSpPr>
            <a:spLocks noGrp="1"/>
          </p:cNvSpPr>
          <p:nvPr>
            <p:ph idx="1" hasCustomPrompt="1"/>
          </p:nvPr>
        </p:nvSpPr>
        <p:spPr>
          <a:xfrm>
            <a:off x="6126480" y="2468880"/>
            <a:ext cx="5760720" cy="4023360"/>
          </a:xfrm>
          <a:prstGeom prst="rect">
            <a:avLst/>
          </a:prstGeom>
        </p:spPr>
        <p:txBody>
          <a:bodyPr vert="horz" lIns="91440" tIns="45720" rIns="91440" bIns="45720" rtlCol="0">
            <a:normAutofit/>
          </a:bodyPr>
          <a:lstStyle>
            <a:lvl1pPr>
              <a:defRPr lang="en-US" dirty="0"/>
            </a:lvl1pPr>
            <a:lvl2pPr>
              <a:defRPr lang="en-US" noProof="0" dirty="0"/>
            </a:lvl2pPr>
            <a:lvl3pPr>
              <a:defRPr lang="en-US" noProof="0" dirty="0"/>
            </a:lvl3pPr>
            <a:lvl4pPr>
              <a:defRPr lang="en-US" dirty="0"/>
            </a:lvl4pPr>
          </a:lstStyle>
          <a:p>
            <a:pPr lvl="0"/>
            <a:r>
              <a:rPr lang="en-US" dirty="0"/>
              <a:t>First level 20pt (insert either: static image, table, video – For videos, or when it doesn’t fit here, add a separate Title Only slide)</a:t>
            </a:r>
          </a:p>
          <a:p>
            <a:pPr marL="365760" marR="0" lvl="1" indent="-273050" defTabSz="457200" fontAlgn="auto">
              <a:spcAft>
                <a:spcPts val="0"/>
              </a:spcAft>
              <a:buSzTx/>
              <a:tabLst/>
            </a:pPr>
            <a:r>
              <a:rPr kumimoji="0" lang="en-US" sz="1800" b="0" i="0" u="none" strike="noStrike" kern="1200" cap="none" spc="0" normalizeH="0" baseline="0" noProof="0" dirty="0">
                <a:ln>
                  <a:noFill/>
                </a:ln>
                <a:solidFill>
                  <a:srgbClr val="000000"/>
                </a:solidFill>
                <a:effectLst/>
                <a:uLnTx/>
                <a:uFillTx/>
                <a:latin typeface="+mn-lt"/>
                <a:ea typeface="+mn-ea"/>
                <a:cs typeface="+mn-cs"/>
              </a:rPr>
              <a:t>Second level 18pt</a:t>
            </a:r>
          </a:p>
          <a:p>
            <a:pPr marR="0" lvl="2" defTabSz="457200" fontAlgn="auto">
              <a:spcAft>
                <a:spcPts val="0"/>
              </a:spcAft>
              <a:buSzPct val="100000"/>
              <a:tabLst/>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 16pt</a:t>
            </a:r>
          </a:p>
          <a:p>
            <a:pPr marR="0" lvl="3" defTabSz="457200" fontAlgn="auto">
              <a:spcAft>
                <a:spcPts val="0"/>
              </a:spcAft>
              <a:buSzTx/>
              <a:tabLst/>
            </a:pPr>
            <a:r>
              <a:rPr kumimoji="0" lang="en-US" sz="1400" b="0" i="0" u="none" strike="noStrike" kern="1200" cap="none" spc="0" normalizeH="0" baseline="0" noProof="0" dirty="0">
                <a:ln>
                  <a:noFill/>
                </a:ln>
                <a:solidFill>
                  <a:srgbClr val="000000"/>
                </a:solidFill>
                <a:effectLst/>
                <a:uLnTx/>
                <a:uFillTx/>
                <a:latin typeface="+mn-lt"/>
                <a:ea typeface="+mn-ea"/>
                <a:cs typeface="+mn-cs"/>
              </a:rPr>
              <a:t>Fourth level 14pt</a:t>
            </a:r>
            <a:endParaRPr lang="en-US" dirty="0"/>
          </a:p>
        </p:txBody>
      </p:sp>
      <p:sp>
        <p:nvSpPr>
          <p:cNvPr id="10" name="Content Placeholder 3"/>
          <p:cNvSpPr>
            <a:spLocks noGrp="1"/>
          </p:cNvSpPr>
          <p:nvPr>
            <p:ph idx="13" hasCustomPrompt="1"/>
          </p:nvPr>
        </p:nvSpPr>
        <p:spPr>
          <a:xfrm>
            <a:off x="274320" y="2468880"/>
            <a:ext cx="5760720" cy="2011680"/>
          </a:xfrm>
          <a:prstGeom prst="rect">
            <a:avLst/>
          </a:prstGeom>
        </p:spPr>
        <p:txBody>
          <a:bodyPr vert="horz" lIns="91440" tIns="91440" rIns="91440" bIns="91440" rtlCol="0">
            <a:normAutofit/>
          </a:bodyPr>
          <a:lstStyle>
            <a:lvl1pPr>
              <a:defRPr lang="en-US" dirty="0"/>
            </a:lvl1pPr>
            <a:lvl2pPr>
              <a:defRPr lang="en-US" dirty="0"/>
            </a:lvl2pPr>
            <a:lvl3pPr>
              <a:defRPr lang="en-US" dirty="0"/>
            </a:lvl3pPr>
            <a:lvl4pPr>
              <a:defRPr lang="en-US" dirty="0"/>
            </a:lvl4pPr>
          </a:lstStyle>
          <a:p>
            <a:pPr lvl="0"/>
            <a:r>
              <a:rPr lang="en-US" dirty="0"/>
              <a:t>First level 20pt (insert definition: include a brief explanation of the error)</a:t>
            </a:r>
          </a:p>
          <a:p>
            <a:pPr marL="365760" marR="0" lvl="1" indent="-273050" defTabSz="457200" fontAlgn="auto">
              <a:spcAft>
                <a:spcPts val="0"/>
              </a:spcAft>
              <a:buSzTx/>
              <a:tabLst/>
            </a:pPr>
            <a:r>
              <a:rPr lang="en-US" dirty="0"/>
              <a:t>Second level 18pt</a:t>
            </a:r>
          </a:p>
          <a:p>
            <a:pPr marR="0" lvl="2" defTabSz="457200" fontAlgn="auto">
              <a:spcAft>
                <a:spcPts val="0"/>
              </a:spcAft>
              <a:buSzPct val="100000"/>
              <a:tabLst/>
            </a:pPr>
            <a:r>
              <a:rPr lang="en-US" dirty="0"/>
              <a:t>Third level 16pt</a:t>
            </a:r>
          </a:p>
          <a:p>
            <a:pPr marR="0" lvl="3" defTabSz="457200" fontAlgn="auto">
              <a:spcAft>
                <a:spcPts val="0"/>
              </a:spcAft>
              <a:buSzTx/>
              <a:tabLst/>
            </a:pPr>
            <a:r>
              <a:rPr lang="en-US" dirty="0"/>
              <a:t>Fourth level 14pt</a:t>
            </a:r>
          </a:p>
        </p:txBody>
      </p:sp>
      <p:sp>
        <p:nvSpPr>
          <p:cNvPr id="9" name="Content Placeholder 2"/>
          <p:cNvSpPr>
            <a:spLocks noGrp="1"/>
          </p:cNvSpPr>
          <p:nvPr>
            <p:ph idx="10" hasCustomPrompt="1"/>
          </p:nvPr>
        </p:nvSpPr>
        <p:spPr>
          <a:xfrm>
            <a:off x="640080" y="1005840"/>
            <a:ext cx="1124712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a:defRPr lang="en-US" baseline="0" dirty="0">
                <a:solidFill>
                  <a:srgbClr val="333333"/>
                </a:solidFill>
              </a:defRPr>
            </a:lvl2pPr>
            <a:lvl3pPr>
              <a:defRPr lang="en-US" baseline="0" dirty="0">
                <a:solidFill>
                  <a:srgbClr val="333333"/>
                </a:solidFill>
              </a:defRPr>
            </a:lvl3pPr>
            <a:lvl4pPr>
              <a:defRPr lang="en-US" baseline="0" dirty="0">
                <a:solidFill>
                  <a:srgbClr val="333333"/>
                </a:solidFill>
              </a:defRPr>
            </a:lvl4pPr>
          </a:lstStyle>
          <a:p>
            <a:pPr lvl="0"/>
            <a:r>
              <a:rPr lang="en-US" dirty="0"/>
              <a:t>First level 20pt (insert: Error Code and Message)</a:t>
            </a:r>
          </a:p>
          <a:p>
            <a:pPr marL="365760" lvl="1" indent="-274320"/>
            <a:r>
              <a:rPr lang="en-US" dirty="0"/>
              <a:t>Second level 18pt</a:t>
            </a:r>
          </a:p>
        </p:txBody>
      </p:sp>
      <p:sp>
        <p:nvSpPr>
          <p:cNvPr id="5" name="Title 4"/>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C6565F7-10BC-4F90-AFB7-9BC557BA1573}"/>
              </a:ext>
            </a:extLst>
          </p:cNvPr>
          <p:cNvSpPr>
            <a:spLocks noGrp="1"/>
          </p:cNvSpPr>
          <p:nvPr>
            <p:ph type="ftr" sz="quarter" idx="14"/>
          </p:nvPr>
        </p:nvSpPr>
        <p:spPr/>
        <p:txBody>
          <a:bodyPr/>
          <a:lstStyle/>
          <a:p>
            <a:r>
              <a:rPr lang="en-US">
                <a:solidFill>
                  <a:schemeClr val="tx1"/>
                </a:solidFill>
                <a:cs typeface="Arial" panose="020B0604020202020204" pitchFamily="34" charset="0"/>
              </a:rPr>
              <a:t>© Cadence Design Systems, Inc. All rights reserved</a:t>
            </a:r>
            <a:endParaRPr lang="en-US" dirty="0">
              <a:solidFill>
                <a:schemeClr val="tx1"/>
              </a:solidFill>
              <a:cs typeface="Arial" panose="020B0604020202020204" pitchFamily="34" charset="0"/>
            </a:endParaRPr>
          </a:p>
        </p:txBody>
      </p:sp>
      <p:sp>
        <p:nvSpPr>
          <p:cNvPr id="6" name="Slide Number Placeholder 5">
            <a:extLst>
              <a:ext uri="{FF2B5EF4-FFF2-40B4-BE49-F238E27FC236}">
                <a16:creationId xmlns:a16="http://schemas.microsoft.com/office/drawing/2014/main" id="{61F539B4-B62E-450B-8A1E-91E4BC0CFF2A}"/>
              </a:ext>
            </a:extLst>
          </p:cNvPr>
          <p:cNvSpPr>
            <a:spLocks noGrp="1"/>
          </p:cNvSpPr>
          <p:nvPr>
            <p:ph type="sldNum" sz="quarter" idx="15"/>
          </p:nvPr>
        </p:nvSpPr>
        <p:spPr/>
        <p:txBody>
          <a:bodyPr/>
          <a:lstStyle/>
          <a:p>
            <a:fld id="{B6FA71F5-8E13-46C5-A63A-9121BEB3B8A9}" type="slidenum">
              <a:rPr lang="en-US" smtClean="0"/>
              <a:pPr/>
              <a:t>‹#›</a:t>
            </a:fld>
            <a:endParaRPr lang="en-US" dirty="0"/>
          </a:p>
        </p:txBody>
      </p:sp>
      <p:sp>
        <p:nvSpPr>
          <p:cNvPr id="8" name="Content Placeholder 3">
            <a:extLst>
              <a:ext uri="{FF2B5EF4-FFF2-40B4-BE49-F238E27FC236}">
                <a16:creationId xmlns:a16="http://schemas.microsoft.com/office/drawing/2014/main" id="{ECBD9DD2-AC25-411E-90E0-BC9783CAF60B}"/>
              </a:ext>
            </a:extLst>
          </p:cNvPr>
          <p:cNvSpPr>
            <a:spLocks noGrp="1"/>
          </p:cNvSpPr>
          <p:nvPr>
            <p:ph idx="16" hasCustomPrompt="1"/>
          </p:nvPr>
        </p:nvSpPr>
        <p:spPr>
          <a:xfrm>
            <a:off x="274320" y="4480560"/>
            <a:ext cx="5760720" cy="2011680"/>
          </a:xfrm>
          <a:prstGeom prst="rect">
            <a:avLst/>
          </a:prstGeom>
        </p:spPr>
        <p:txBody>
          <a:bodyPr vert="horz" lIns="91440" tIns="91440" rIns="91440" bIns="91440" rtlCol="0">
            <a:normAutofit/>
          </a:bodyPr>
          <a:lstStyle>
            <a:lvl1pPr>
              <a:defRPr lang="en-US" dirty="0"/>
            </a:lvl1pPr>
            <a:lvl2pPr>
              <a:defRPr lang="en-US" dirty="0"/>
            </a:lvl2pPr>
            <a:lvl3pPr>
              <a:defRPr lang="en-US" dirty="0"/>
            </a:lvl3pPr>
            <a:lvl4pPr>
              <a:defRPr lang="en-US" dirty="0"/>
            </a:lvl4pPr>
          </a:lstStyle>
          <a:p>
            <a:pPr lvl="0"/>
            <a:r>
              <a:rPr lang="en-US" dirty="0"/>
              <a:t>First level 20pt (insert: solution: provide a means for solving the error)</a:t>
            </a:r>
          </a:p>
          <a:p>
            <a:pPr marL="365760" marR="0" lvl="1" indent="-273050" defTabSz="457200" fontAlgn="auto">
              <a:spcAft>
                <a:spcPts val="0"/>
              </a:spcAft>
              <a:buSzTx/>
              <a:tabLst/>
            </a:pPr>
            <a:r>
              <a:rPr lang="en-US" dirty="0"/>
              <a:t>Second level 18pt</a:t>
            </a:r>
          </a:p>
          <a:p>
            <a:pPr marR="0" lvl="2" defTabSz="457200" fontAlgn="auto">
              <a:spcAft>
                <a:spcPts val="0"/>
              </a:spcAft>
              <a:buSzPct val="100000"/>
              <a:tabLst/>
            </a:pPr>
            <a:r>
              <a:rPr lang="en-US" dirty="0"/>
              <a:t>Third level 16pt</a:t>
            </a:r>
          </a:p>
          <a:p>
            <a:pPr marR="0" lvl="3" defTabSz="457200" fontAlgn="auto">
              <a:spcAft>
                <a:spcPts val="0"/>
              </a:spcAft>
              <a:buSzTx/>
              <a:tabLst/>
            </a:pPr>
            <a:r>
              <a:rPr lang="en-US" dirty="0"/>
              <a:t>Fourth level 14pt</a:t>
            </a:r>
          </a:p>
        </p:txBody>
      </p:sp>
    </p:spTree>
    <p:custDataLst>
      <p:tags r:id="rId1"/>
    </p:custDataLst>
    <p:extLst>
      <p:ext uri="{BB962C8B-B14F-4D97-AF65-F5344CB8AC3E}">
        <p14:creationId xmlns:p14="http://schemas.microsoft.com/office/powerpoint/2010/main" val="17764759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rror Box">
    <p:spTree>
      <p:nvGrpSpPr>
        <p:cNvPr id="1" name=""/>
        <p:cNvGrpSpPr/>
        <p:nvPr/>
      </p:nvGrpSpPr>
      <p:grpSpPr>
        <a:xfrm>
          <a:off x="0" y="0"/>
          <a:ext cx="0" cy="0"/>
          <a:chOff x="0" y="0"/>
          <a:chExt cx="0" cy="0"/>
        </a:xfrm>
      </p:grpSpPr>
      <p:sp>
        <p:nvSpPr>
          <p:cNvPr id="14" name="Content Placeholder 4">
            <a:extLst>
              <a:ext uri="{FF2B5EF4-FFF2-40B4-BE49-F238E27FC236}">
                <a16:creationId xmlns:a16="http://schemas.microsoft.com/office/drawing/2014/main" id="{DF84C0E8-A906-441E-92E6-9B935620E63F}"/>
              </a:ext>
            </a:extLst>
          </p:cNvPr>
          <p:cNvSpPr>
            <a:spLocks noGrp="1"/>
          </p:cNvSpPr>
          <p:nvPr>
            <p:ph idx="1" hasCustomPrompt="1"/>
          </p:nvPr>
        </p:nvSpPr>
        <p:spPr>
          <a:xfrm>
            <a:off x="5943600" y="1009356"/>
            <a:ext cx="5943600" cy="548640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stStyle>
          <a:p>
            <a:pPr lvl="0"/>
            <a:r>
              <a:rPr lang="en-US" dirty="0"/>
              <a:t>First level 20pt (insert either: static image, table, video – For videos, or when it doesn’t fit here, add a separate Title Only slide)</a:t>
            </a:r>
          </a:p>
          <a:p>
            <a:pPr lvl="1"/>
            <a:r>
              <a:rPr lang="en-US" dirty="0"/>
              <a:t>Second level 18pt</a:t>
            </a:r>
          </a:p>
          <a:p>
            <a:pPr lvl="2"/>
            <a:r>
              <a:rPr lang="en-US" dirty="0"/>
              <a:t>Third level 16pt</a:t>
            </a:r>
          </a:p>
          <a:p>
            <a:pPr lvl="3"/>
            <a:r>
              <a:rPr lang="en-US" dirty="0"/>
              <a:t>Fourth level 14pt</a:t>
            </a:r>
          </a:p>
        </p:txBody>
      </p:sp>
      <p:sp>
        <p:nvSpPr>
          <p:cNvPr id="15" name="Content Placeholder 3">
            <a:extLst>
              <a:ext uri="{FF2B5EF4-FFF2-40B4-BE49-F238E27FC236}">
                <a16:creationId xmlns:a16="http://schemas.microsoft.com/office/drawing/2014/main" id="{A731B7C3-130F-46CD-8A0C-EF412D94C096}"/>
              </a:ext>
            </a:extLst>
          </p:cNvPr>
          <p:cNvSpPr>
            <a:spLocks noGrp="1"/>
          </p:cNvSpPr>
          <p:nvPr>
            <p:ph idx="11" hasCustomPrompt="1"/>
          </p:nvPr>
        </p:nvSpPr>
        <p:spPr>
          <a:xfrm>
            <a:off x="274320" y="2468880"/>
            <a:ext cx="5577840" cy="2011680"/>
          </a:xfrm>
          <a:prstGeom prst="rect">
            <a:avLst/>
          </a:prstGeom>
        </p:spPr>
        <p:txBody>
          <a:bodyPr vert="horz" lIns="91440" tIns="91440" rIns="91440" bIns="91440" rtlCol="0">
            <a:normAutofit/>
          </a:bodyPr>
          <a:lstStyle>
            <a:lvl1pPr>
              <a:defRPr lang="en-US" dirty="0"/>
            </a:lvl1pPr>
            <a:lvl2pPr>
              <a:defRPr lang="en-US" dirty="0"/>
            </a:lvl2pPr>
            <a:lvl3pPr>
              <a:defRPr lang="en-US" dirty="0"/>
            </a:lvl3pPr>
          </a:lstStyle>
          <a:p>
            <a:pPr lvl="0"/>
            <a:r>
              <a:rPr lang="en-US" dirty="0"/>
              <a:t>First level 20pt (insert definition: include a brief explanation of the error)</a:t>
            </a:r>
          </a:p>
          <a:p>
            <a:pPr lvl="1"/>
            <a:r>
              <a:rPr lang="en-US" dirty="0"/>
              <a:t>Second level 18pt</a:t>
            </a:r>
          </a:p>
          <a:p>
            <a:pPr lvl="2"/>
            <a:r>
              <a:rPr lang="en-US" dirty="0"/>
              <a:t>Third level 16pt</a:t>
            </a:r>
          </a:p>
        </p:txBody>
      </p:sp>
      <p:sp>
        <p:nvSpPr>
          <p:cNvPr id="16" name="Content Placeholder 2">
            <a:extLst>
              <a:ext uri="{FF2B5EF4-FFF2-40B4-BE49-F238E27FC236}">
                <a16:creationId xmlns:a16="http://schemas.microsoft.com/office/drawing/2014/main" id="{E191D080-9783-4FA7-8BF7-A18F4AFB21C0}"/>
              </a:ext>
            </a:extLst>
          </p:cNvPr>
          <p:cNvSpPr>
            <a:spLocks noGrp="1"/>
          </p:cNvSpPr>
          <p:nvPr>
            <p:ph idx="10" hasCustomPrompt="1"/>
          </p:nvPr>
        </p:nvSpPr>
        <p:spPr>
          <a:xfrm>
            <a:off x="640080" y="1005840"/>
            <a:ext cx="521208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marL="182880" indent="-182880">
              <a:spcBef>
                <a:spcPts val="600"/>
              </a:spcBef>
              <a:defRPr lang="en-US" baseline="0" dirty="0">
                <a:solidFill>
                  <a:srgbClr val="333333"/>
                </a:solidFill>
              </a:defRPr>
            </a:lvl2pPr>
            <a:lvl3pPr>
              <a:defRPr lang="en-US" baseline="0" dirty="0">
                <a:solidFill>
                  <a:srgbClr val="333333"/>
                </a:solidFill>
              </a:defRPr>
            </a:lvl3pPr>
          </a:lstStyle>
          <a:p>
            <a:pPr lvl="0"/>
            <a:r>
              <a:rPr lang="en-US" dirty="0"/>
              <a:t>First level 20pt (insert: Error Code and Message)</a:t>
            </a:r>
          </a:p>
          <a:p>
            <a:pPr marL="365760" lvl="1" indent="-274320"/>
            <a:r>
              <a:rPr lang="en-US" dirty="0"/>
              <a:t>Second level 18pt</a:t>
            </a:r>
          </a:p>
        </p:txBody>
      </p:sp>
      <p:sp>
        <p:nvSpPr>
          <p:cNvPr id="19" name="Title 3">
            <a:extLst>
              <a:ext uri="{FF2B5EF4-FFF2-40B4-BE49-F238E27FC236}">
                <a16:creationId xmlns:a16="http://schemas.microsoft.com/office/drawing/2014/main" id="{7B8C9E1D-196B-4CA2-9A61-1678C01CA0E2}"/>
              </a:ext>
            </a:extLst>
          </p:cNvPr>
          <p:cNvSpPr>
            <a:spLocks noGrp="1"/>
          </p:cNvSpPr>
          <p:nvPr>
            <p:ph type="title"/>
          </p:nvPr>
        </p:nvSpPr>
        <p:spPr>
          <a:xfrm>
            <a:off x="274320" y="91440"/>
            <a:ext cx="11612880" cy="868680"/>
          </a:xfrm>
        </p:spPr>
        <p:txBody>
          <a:bodyPr/>
          <a:lstStyle/>
          <a:p>
            <a:r>
              <a:rPr lang="en-US"/>
              <a:t>Click to edit Master title style</a:t>
            </a:r>
          </a:p>
        </p:txBody>
      </p:sp>
      <p:sp>
        <p:nvSpPr>
          <p:cNvPr id="2" name="Footer Placeholder 1">
            <a:extLst>
              <a:ext uri="{FF2B5EF4-FFF2-40B4-BE49-F238E27FC236}">
                <a16:creationId xmlns:a16="http://schemas.microsoft.com/office/drawing/2014/main" id="{1EE7643B-8695-405A-BF19-FEC0A2ED9259}"/>
              </a:ext>
            </a:extLst>
          </p:cNvPr>
          <p:cNvSpPr>
            <a:spLocks noGrp="1"/>
          </p:cNvSpPr>
          <p:nvPr>
            <p:ph type="ftr" sz="quarter" idx="12"/>
          </p:nvPr>
        </p:nvSpPr>
        <p:spPr/>
        <p:txBody>
          <a:bodyPr/>
          <a:lstStyle/>
          <a:p>
            <a:r>
              <a:rPr lang="en-US">
                <a:solidFill>
                  <a:schemeClr val="tx1"/>
                </a:solidFill>
                <a:cs typeface="Arial" panose="020B0604020202020204" pitchFamily="34" charset="0"/>
              </a:rPr>
              <a:t>© Cadence Design Systems, Inc. All rights reserved</a:t>
            </a:r>
            <a:endParaRPr lang="en-US" dirty="0">
              <a:solidFill>
                <a:schemeClr val="tx1"/>
              </a:solidFill>
              <a:cs typeface="Arial" panose="020B0604020202020204" pitchFamily="34" charset="0"/>
            </a:endParaRPr>
          </a:p>
        </p:txBody>
      </p:sp>
      <p:sp>
        <p:nvSpPr>
          <p:cNvPr id="3" name="Slide Number Placeholder 2">
            <a:extLst>
              <a:ext uri="{FF2B5EF4-FFF2-40B4-BE49-F238E27FC236}">
                <a16:creationId xmlns:a16="http://schemas.microsoft.com/office/drawing/2014/main" id="{11177E20-32E7-4629-9984-E538F6962752}"/>
              </a:ext>
            </a:extLst>
          </p:cNvPr>
          <p:cNvSpPr>
            <a:spLocks noGrp="1"/>
          </p:cNvSpPr>
          <p:nvPr>
            <p:ph type="sldNum" sz="quarter" idx="13"/>
          </p:nvPr>
        </p:nvSpPr>
        <p:spPr/>
        <p:txBody>
          <a:bodyPr/>
          <a:lstStyle/>
          <a:p>
            <a:fld id="{B6FA71F5-8E13-46C5-A63A-9121BEB3B8A9}" type="slidenum">
              <a:rPr lang="en-US" smtClean="0"/>
              <a:pPr/>
              <a:t>‹#›</a:t>
            </a:fld>
            <a:endParaRPr lang="en-US" dirty="0"/>
          </a:p>
        </p:txBody>
      </p:sp>
      <p:sp>
        <p:nvSpPr>
          <p:cNvPr id="8" name="Content Placeholder 3">
            <a:extLst>
              <a:ext uri="{FF2B5EF4-FFF2-40B4-BE49-F238E27FC236}">
                <a16:creationId xmlns:a16="http://schemas.microsoft.com/office/drawing/2014/main" id="{589F5270-B94D-40C3-B58D-85081985EDC9}"/>
              </a:ext>
            </a:extLst>
          </p:cNvPr>
          <p:cNvSpPr>
            <a:spLocks noGrp="1"/>
          </p:cNvSpPr>
          <p:nvPr>
            <p:ph idx="14" hasCustomPrompt="1"/>
          </p:nvPr>
        </p:nvSpPr>
        <p:spPr>
          <a:xfrm>
            <a:off x="274320" y="4480560"/>
            <a:ext cx="5577840" cy="2011680"/>
          </a:xfrm>
          <a:prstGeom prst="rect">
            <a:avLst/>
          </a:prstGeom>
        </p:spPr>
        <p:txBody>
          <a:bodyPr vert="horz" lIns="91440" tIns="91440" rIns="91440" bIns="91440" rtlCol="0">
            <a:normAutofit/>
          </a:bodyPr>
          <a:lstStyle>
            <a:lvl1pPr>
              <a:defRPr lang="en-US" dirty="0"/>
            </a:lvl1pPr>
            <a:lvl2pPr>
              <a:defRPr lang="en-US" dirty="0"/>
            </a:lvl2pPr>
            <a:lvl3pPr>
              <a:defRPr lang="en-US" dirty="0"/>
            </a:lvl3pPr>
          </a:lstStyle>
          <a:p>
            <a:pPr lvl="0"/>
            <a:r>
              <a:rPr lang="en-US" dirty="0"/>
              <a:t>First level 20pt (insert: solution: provide a means for solving the error)</a:t>
            </a:r>
          </a:p>
          <a:p>
            <a:pPr lvl="1"/>
            <a:r>
              <a:rPr lang="en-US" dirty="0"/>
              <a:t>Second level 18pt</a:t>
            </a:r>
          </a:p>
          <a:p>
            <a:pPr lvl="2"/>
            <a:r>
              <a:rPr lang="en-US" dirty="0"/>
              <a:t>Third level 16pt</a:t>
            </a:r>
          </a:p>
        </p:txBody>
      </p:sp>
    </p:spTree>
    <p:custDataLst>
      <p:tags r:id="rId1"/>
    </p:custDataLst>
    <p:extLst>
      <p:ext uri="{BB962C8B-B14F-4D97-AF65-F5344CB8AC3E}">
        <p14:creationId xmlns:p14="http://schemas.microsoft.com/office/powerpoint/2010/main" val="3785837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b List">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274320" y="1028268"/>
            <a:ext cx="11612880" cy="5486400"/>
          </a:xfrm>
          <a:prstGeom prst="rect">
            <a:avLst/>
          </a:prstGeom>
        </p:spPr>
        <p:txBody>
          <a:bodyPr vert="horz" lIns="91440" tIns="45720" rIns="91440" bIns="45720" rtlCol="0">
            <a:normAutofit/>
          </a:bodyPr>
          <a:lstStyle>
            <a:lvl1pPr marL="1097280" indent="-1097280">
              <a:defRPr lang="en-US" dirty="0"/>
            </a:lvl1pPr>
            <a:lvl2pPr>
              <a:defRPr lang="en-US" dirty="0"/>
            </a:lvl2pPr>
            <a:lvl3pPr>
              <a:defRPr lang="en-US" dirty="0"/>
            </a:lvl3pPr>
          </a:lstStyle>
          <a:p>
            <a:pPr lvl="0"/>
            <a:r>
              <a:rPr lang="en-US" dirty="0"/>
              <a:t>Lab X-X		This lab slide has only one thing different from the main Title and Content layout, i.e.,</a:t>
            </a:r>
            <a:br>
              <a:rPr lang="en-US" dirty="0"/>
            </a:br>
            <a:r>
              <a:rPr lang="en-US" dirty="0"/>
              <a:t>wrapping on the second line.</a:t>
            </a:r>
          </a:p>
          <a:p>
            <a:pPr marL="365760" marR="0" lvl="1" indent="-273050" defTabSz="457200" fontAlgn="auto">
              <a:spcAft>
                <a:spcPts val="0"/>
              </a:spcAft>
              <a:buClr>
                <a:srgbClr val="147BD1"/>
              </a:buClr>
              <a:buSzTx/>
              <a:tabLst/>
            </a:pPr>
            <a:r>
              <a:rPr lang="en-US" dirty="0"/>
              <a:t>Second level will look like this and then wrap-around like this in this bulleted fashion, different from the main Title and Content layout, i.e. wrapping on the second line.</a:t>
            </a:r>
          </a:p>
          <a:p>
            <a:pPr marR="0" lvl="2" defTabSz="457200" fontAlgn="auto">
              <a:spcAft>
                <a:spcPts val="0"/>
              </a:spcAft>
              <a:buClr>
                <a:srgbClr val="147BD1"/>
              </a:buClr>
              <a:buSzPct val="100000"/>
              <a:tabLst/>
            </a:pPr>
            <a:r>
              <a:rPr lang="en-US" dirty="0"/>
              <a:t>Third level will look like this and then wrap-around like this in this bulleted fashion different from the main Title and Content layout, i.e. wrapping on the second line.</a:t>
            </a:r>
          </a:p>
        </p:txBody>
      </p:sp>
      <p:sp>
        <p:nvSpPr>
          <p:cNvPr id="4" name="Title 3"/>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E4B8B318-256B-47A9-80BB-69BF164CF993}"/>
              </a:ext>
            </a:extLst>
          </p:cNvPr>
          <p:cNvSpPr>
            <a:spLocks noGrp="1"/>
          </p:cNvSpPr>
          <p:nvPr>
            <p:ph type="ftr" sz="quarter" idx="13"/>
          </p:nvPr>
        </p:nvSpPr>
        <p:spPr/>
        <p:txBody>
          <a:bodyPr/>
          <a:lstStyle/>
          <a:p>
            <a:r>
              <a:rPr lang="en-US">
                <a:solidFill>
                  <a:schemeClr val="tx1"/>
                </a:solidFill>
                <a:cs typeface="Arial" panose="020B0604020202020204" pitchFamily="34" charset="0"/>
              </a:rPr>
              <a:t>© Cadence Design Systems, Inc. All rights reserved</a:t>
            </a:r>
            <a:endParaRPr lang="en-US" dirty="0">
              <a:solidFill>
                <a:schemeClr val="tx1"/>
              </a:solidFill>
              <a:cs typeface="Arial" panose="020B0604020202020204" pitchFamily="34" charset="0"/>
            </a:endParaRPr>
          </a:p>
        </p:txBody>
      </p:sp>
      <p:sp>
        <p:nvSpPr>
          <p:cNvPr id="8" name="Slide Number Placeholder 7">
            <a:extLst>
              <a:ext uri="{FF2B5EF4-FFF2-40B4-BE49-F238E27FC236}">
                <a16:creationId xmlns:a16="http://schemas.microsoft.com/office/drawing/2014/main" id="{24018B07-A88F-4210-8EEF-10F77815B41F}"/>
              </a:ext>
            </a:extLst>
          </p:cNvPr>
          <p:cNvSpPr>
            <a:spLocks noGrp="1"/>
          </p:cNvSpPr>
          <p:nvPr>
            <p:ph type="sldNum" sz="quarter" idx="14"/>
          </p:nvPr>
        </p:nvSpPr>
        <p:spPr/>
        <p:txBody>
          <a:bodyPr/>
          <a:lstStyle/>
          <a:p>
            <a:fld id="{B6FA71F5-8E13-46C5-A63A-9121BEB3B8A9}" type="slidenum">
              <a:rPr lang="en-US" smtClean="0"/>
              <a:pPr/>
              <a:t>‹#›</a:t>
            </a:fld>
            <a:endParaRPr lang="en-US" dirty="0"/>
          </a:p>
        </p:txBody>
      </p:sp>
    </p:spTree>
    <p:custDataLst>
      <p:tags r:id="rId1"/>
    </p:custDataLst>
    <p:extLst>
      <p:ext uri="{BB962C8B-B14F-4D97-AF65-F5344CB8AC3E}">
        <p14:creationId xmlns:p14="http://schemas.microsoft.com/office/powerpoint/2010/main" val="1349088180"/>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En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2256AA-4400-4EFA-B0DD-71A3D9FD214B}"/>
              </a:ext>
            </a:extLst>
          </p:cNvPr>
          <p:cNvSpPr/>
          <p:nvPr userDrawn="1"/>
        </p:nvSpPr>
        <p:spPr>
          <a:xfrm>
            <a:off x="671906" y="5693163"/>
            <a:ext cx="10835488"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i="1" kern="1200" dirty="0">
                <a:solidFill>
                  <a:srgbClr val="BFBFBF"/>
                </a:solidFill>
                <a:effectLst/>
                <a:latin typeface="+mn-lt"/>
                <a:ea typeface="+mn-ea"/>
                <a:cs typeface="+mn-cs"/>
              </a:rPr>
              <a:t>© Cadence Design Systems, Inc. All rights reserved worldwide. Cadence, the Cadence logo, and the other Cadence marks found at </a:t>
            </a:r>
            <a:r>
              <a:rPr lang="en-US" sz="800" i="1" kern="1200" dirty="0">
                <a:solidFill>
                  <a:srgbClr val="BFBFBF"/>
                </a:solidFill>
                <a:effectLst/>
                <a:latin typeface="+mn-lt"/>
                <a:ea typeface="+mn-ea"/>
                <a:cs typeface="+mn-cs"/>
                <a:hlinkClick r:id="rId4">
                  <a:extLst>
                    <a:ext uri="{A12FA001-AC4F-418D-AE19-62706E023703}">
                      <ahyp:hlinkClr xmlns:ahyp="http://schemas.microsoft.com/office/drawing/2018/hyperlinkcolor" val="tx"/>
                    </a:ext>
                  </a:extLst>
                </a:hlinkClick>
              </a:rPr>
              <a:t>https://</a:t>
            </a:r>
            <a:r>
              <a:rPr lang="en-US" sz="800" i="1" u="sng" kern="1200" dirty="0">
                <a:solidFill>
                  <a:srgbClr val="BFBFBF"/>
                </a:solidFill>
                <a:effectLst/>
                <a:latin typeface="+mn-lt"/>
                <a:ea typeface="+mn-ea"/>
                <a:cs typeface="+mn-cs"/>
                <a:hlinkClick r:id="rId4">
                  <a:extLst>
                    <a:ext uri="{A12FA001-AC4F-418D-AE19-62706E023703}">
                      <ahyp:hlinkClr xmlns:ahyp="http://schemas.microsoft.com/office/drawing/2018/hyperlinkcolor" val="tx"/>
                    </a:ext>
                  </a:extLst>
                </a:hlinkClick>
              </a:rPr>
              <a:t>www.cadence.com/go/trademarks</a:t>
            </a:r>
            <a:r>
              <a:rPr lang="en-US" sz="800" i="1" kern="1200" dirty="0">
                <a:solidFill>
                  <a:srgbClr val="BFBFBF"/>
                </a:solidFill>
                <a:effectLst/>
                <a:latin typeface="+mn-lt"/>
                <a:ea typeface="+mn-ea"/>
                <a:cs typeface="+mn-cs"/>
                <a:hlinkClick r:id="rId4">
                  <a:extLst>
                    <a:ext uri="{A12FA001-AC4F-418D-AE19-62706E023703}">
                      <ahyp:hlinkClr xmlns:ahyp="http://schemas.microsoft.com/office/drawing/2018/hyperlinkcolor" val="tx"/>
                    </a:ext>
                  </a:extLst>
                </a:hlinkClick>
              </a:rPr>
              <a:t> </a:t>
            </a:r>
            <a:r>
              <a:rPr lang="en-US" sz="800" i="1" kern="1200" dirty="0">
                <a:solidFill>
                  <a:srgbClr val="BFBFBF"/>
                </a:solidFill>
                <a:effectLst/>
                <a:latin typeface="+mn-lt"/>
                <a:ea typeface="+mn-ea"/>
                <a:cs typeface="+mn-cs"/>
              </a:rPr>
              <a:t>are trademarks or registered trademarks of Cadence Design Systems, Inc. Accellera and SystemC are trademarks of Accellera Systems Initiative Inc. All Arm products are registered trademarks or trademarks of Arm Limited (or its subsidiaries) in the US and/or elsewhere. All MIPI specifications are registered trademarks or service marks owned by MIPI Alliance. All PCI-SIG specifications are registered trademarks or trademarks of PCI-SIG. All other trademarks are the property of their respective owners.</a:t>
            </a:r>
            <a:endParaRPr lang="en-US" sz="800" dirty="0">
              <a:solidFill>
                <a:srgbClr val="BFBFBF"/>
              </a:solidFill>
              <a:effectLst/>
            </a:endParaRPr>
          </a:p>
        </p:txBody>
      </p:sp>
      <p:grpSp>
        <p:nvGrpSpPr>
          <p:cNvPr id="12" name="Group 11">
            <a:extLst>
              <a:ext uri="{FF2B5EF4-FFF2-40B4-BE49-F238E27FC236}">
                <a16:creationId xmlns:a16="http://schemas.microsoft.com/office/drawing/2014/main" id="{780D4BA0-6772-4FBA-B460-E804789A3210}"/>
              </a:ext>
            </a:extLst>
          </p:cNvPr>
          <p:cNvGrpSpPr/>
          <p:nvPr userDrawn="1"/>
        </p:nvGrpSpPr>
        <p:grpSpPr>
          <a:xfrm>
            <a:off x="0" y="368"/>
            <a:ext cx="12192000" cy="43178"/>
            <a:chOff x="0" y="368"/>
            <a:chExt cx="12192000" cy="43178"/>
          </a:xfrm>
        </p:grpSpPr>
        <p:sp>
          <p:nvSpPr>
            <p:cNvPr id="13" name="Rectangle 12">
              <a:extLst>
                <a:ext uri="{FF2B5EF4-FFF2-40B4-BE49-F238E27FC236}">
                  <a16:creationId xmlns:a16="http://schemas.microsoft.com/office/drawing/2014/main" id="{B9719461-98B7-4C5A-A3AC-61AB9402C8B4}"/>
                </a:ext>
              </a:extLst>
            </p:cNvPr>
            <p:cNvSpPr/>
            <p:nvPr userDrawn="1"/>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0ACE8DE-FC80-4063-9136-1BF658FEBD90}"/>
                </a:ext>
              </a:extLst>
            </p:cNvPr>
            <p:cNvSpPr/>
            <p:nvPr userDrawn="1"/>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435138A-D5BA-4BD0-A12A-531F0C834E70}"/>
                </a:ext>
              </a:extLst>
            </p:cNvPr>
            <p:cNvSpPr/>
            <p:nvPr userDrawn="1"/>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Picture 21" descr="A picture containing television, dark, monitor, drawing&#10;&#10;Description automatically generated">
            <a:extLst>
              <a:ext uri="{FF2B5EF4-FFF2-40B4-BE49-F238E27FC236}">
                <a16:creationId xmlns:a16="http://schemas.microsoft.com/office/drawing/2014/main" id="{6F9E7CED-A756-44CB-87D4-5966CA81915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23808" y="2679232"/>
            <a:ext cx="4348449" cy="822960"/>
          </a:xfrm>
          <a:prstGeom prst="rect">
            <a:avLst/>
          </a:prstGeom>
        </p:spPr>
      </p:pic>
    </p:spTree>
    <p:custDataLst>
      <p:tags r:id="rId1"/>
    </p:custDataLst>
    <p:extLst>
      <p:ext uri="{BB962C8B-B14F-4D97-AF65-F5344CB8AC3E}">
        <p14:creationId xmlns:p14="http://schemas.microsoft.com/office/powerpoint/2010/main" val="2648909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977568FD-77DF-454B-8FA9-65F949BAE143}"/>
              </a:ext>
            </a:extLst>
          </p:cNvPr>
          <p:cNvSpPr>
            <a:spLocks noGrp="1"/>
          </p:cNvSpPr>
          <p:nvPr>
            <p:ph type="title"/>
          </p:nvPr>
        </p:nvSpPr>
        <p:spPr>
          <a:xfrm>
            <a:off x="425956" y="4755280"/>
            <a:ext cx="11147785" cy="561155"/>
          </a:xfrm>
        </p:spPr>
        <p:txBody>
          <a:bodyPr vert="horz" lIns="91440" tIns="45720" rIns="91440" bIns="45720" rtlCol="0" anchor="t">
            <a:noAutofit/>
          </a:bodyPr>
          <a:lstStyle>
            <a:lvl1pPr>
              <a:defRPr lang="en-US" sz="3600">
                <a:solidFill>
                  <a:schemeClr val="tx1"/>
                </a:solidFill>
              </a:defRPr>
            </a:lvl1pPr>
          </a:lstStyle>
          <a:p>
            <a:pPr marL="0" lvl="0" indent="-228600">
              <a:buFont typeface="Arial" panose="020B0604020202020204" pitchFamily="34" charset="0"/>
            </a:pPr>
            <a:r>
              <a:rPr lang="en-US"/>
              <a:t>Click to edit Master title style</a:t>
            </a:r>
            <a:endParaRPr lang="en-US" dirty="0"/>
          </a:p>
        </p:txBody>
      </p:sp>
      <p:sp>
        <p:nvSpPr>
          <p:cNvPr id="10" name="Text Placeholder 2">
            <a:extLst>
              <a:ext uri="{FF2B5EF4-FFF2-40B4-BE49-F238E27FC236}">
                <a16:creationId xmlns:a16="http://schemas.microsoft.com/office/drawing/2014/main" id="{DA52E7B5-532F-4A58-B33A-C39E337D4223}"/>
              </a:ext>
            </a:extLst>
          </p:cNvPr>
          <p:cNvSpPr>
            <a:spLocks noGrp="1"/>
          </p:cNvSpPr>
          <p:nvPr>
            <p:ph type="body" idx="11" hasCustomPrompt="1"/>
          </p:nvPr>
        </p:nvSpPr>
        <p:spPr>
          <a:xfrm>
            <a:off x="425957" y="5879209"/>
            <a:ext cx="11147786" cy="907483"/>
          </a:xfrm>
          <a:prstGeom prst="rect">
            <a:avLst/>
          </a:prstGeom>
        </p:spPr>
        <p:txBody>
          <a:bodyPr lIns="91440">
            <a:noAutofit/>
          </a:bodyPr>
          <a:lstStyle>
            <a:lvl1pPr marL="0" indent="0">
              <a:lnSpc>
                <a:spcPct val="100000"/>
              </a:lnSpc>
              <a:spcBef>
                <a:spcPts val="400"/>
              </a:spcBef>
              <a:spcAft>
                <a:spcPts val="0"/>
              </a:spcAft>
              <a:buNone/>
              <a:defRPr sz="1800">
                <a:solidFill>
                  <a:schemeClr val="tx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Presenter Name and Title</a:t>
            </a:r>
          </a:p>
          <a:p>
            <a:pPr lvl="0"/>
            <a:r>
              <a:rPr lang="en-US" dirty="0"/>
              <a:t>Date</a:t>
            </a:r>
          </a:p>
        </p:txBody>
      </p:sp>
      <p:sp>
        <p:nvSpPr>
          <p:cNvPr id="3" name="Subtitle 2"/>
          <p:cNvSpPr>
            <a:spLocks noGrp="1"/>
          </p:cNvSpPr>
          <p:nvPr>
            <p:ph type="subTitle" idx="1" hasCustomPrompt="1"/>
          </p:nvPr>
        </p:nvSpPr>
        <p:spPr>
          <a:xfrm>
            <a:off x="527552" y="5316435"/>
            <a:ext cx="11147785" cy="384814"/>
          </a:xfrm>
          <a:prstGeom prst="rect">
            <a:avLst/>
          </a:prstGeom>
        </p:spPr>
        <p:txBody>
          <a:bodyPr/>
          <a:lstStyle>
            <a:lvl1pPr marL="0" indent="0" algn="l">
              <a:spcBef>
                <a:spcPts val="0"/>
              </a:spcBef>
              <a:buNone/>
              <a:defRPr sz="2400">
                <a:solidFill>
                  <a:srgbClr val="262626"/>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style</a:t>
            </a:r>
          </a:p>
        </p:txBody>
      </p:sp>
    </p:spTree>
    <p:extLst>
      <p:ext uri="{BB962C8B-B14F-4D97-AF65-F5344CB8AC3E}">
        <p14:creationId xmlns:p14="http://schemas.microsoft.com/office/powerpoint/2010/main" val="1290537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egue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373" y="5087772"/>
            <a:ext cx="10744200" cy="1188720"/>
          </a:xfrm>
        </p:spPr>
        <p:txBody>
          <a:bodyPr anchor="t" anchorCtr="0">
            <a:noAutofit/>
          </a:bodyPr>
          <a:lstStyle>
            <a:lvl1pPr>
              <a:defRPr sz="3600">
                <a:solidFill>
                  <a:schemeClr val="tx1"/>
                </a:solidFill>
              </a:defRPr>
            </a:lvl1pPr>
          </a:lstStyle>
          <a:p>
            <a:r>
              <a:rPr lang="en-US" dirty="0"/>
              <a:t>Click to edit Segue title style</a:t>
            </a:r>
          </a:p>
        </p:txBody>
      </p:sp>
      <p:sp>
        <p:nvSpPr>
          <p:cNvPr id="17" name="Text Placeholder 2">
            <a:extLst>
              <a:ext uri="{FF2B5EF4-FFF2-40B4-BE49-F238E27FC236}">
                <a16:creationId xmlns:a16="http://schemas.microsoft.com/office/drawing/2014/main" id="{D929B34E-4B95-40EC-AF9F-8C2F5BDB85C9}"/>
              </a:ext>
            </a:extLst>
          </p:cNvPr>
          <p:cNvSpPr>
            <a:spLocks noGrp="1"/>
          </p:cNvSpPr>
          <p:nvPr>
            <p:ph type="body" idx="1" hasCustomPrompt="1"/>
          </p:nvPr>
        </p:nvSpPr>
        <p:spPr>
          <a:xfrm>
            <a:off x="456744" y="5598695"/>
            <a:ext cx="10827604" cy="677797"/>
          </a:xfrm>
          <a:prstGeom prst="rect">
            <a:avLst/>
          </a:prstGeom>
        </p:spPr>
        <p:txBody>
          <a:bodyPr lIns="91440">
            <a:no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 style</a:t>
            </a:r>
          </a:p>
        </p:txBody>
      </p:sp>
    </p:spTree>
    <p:extLst>
      <p:ext uri="{BB962C8B-B14F-4D97-AF65-F5344CB8AC3E}">
        <p14:creationId xmlns:p14="http://schemas.microsoft.com/office/powerpoint/2010/main" val="79280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9" name="Content Placeholder 9"/>
          <p:cNvSpPr>
            <a:spLocks noGrp="1"/>
          </p:cNvSpPr>
          <p:nvPr>
            <p:ph sz="quarter" idx="14" hasCustomPrompt="1"/>
          </p:nvPr>
        </p:nvSpPr>
        <p:spPr>
          <a:xfrm>
            <a:off x="274320" y="1005840"/>
            <a:ext cx="5760720" cy="5486400"/>
          </a:xfrm>
          <a:prstGeom prst="rect">
            <a:avLst/>
          </a:prstGeom>
        </p:spPr>
        <p:txBody>
          <a:bodyPr vert="horz" lIns="91440" tIns="91440" rIns="91440" bIns="91440" rtlCol="0">
            <a:normAutofit/>
          </a:bodyPr>
          <a:lstStyle>
            <a:lvl1pPr>
              <a:defRPr lang="en-US" dirty="0"/>
            </a:lvl1pPr>
            <a:lvl2pPr>
              <a:defRPr lang="en-US" dirty="0"/>
            </a:lvl2pPr>
            <a:lvl3pPr>
              <a:defRPr lang="en-US" dirty="0"/>
            </a:lvl3pPr>
            <a:lvl4pPr>
              <a:defRPr lang="en-US" dirty="0"/>
            </a:lvl4pPr>
          </a:lstStyle>
          <a:p>
            <a:pPr lvl="0"/>
            <a:r>
              <a:rPr lang="en-US" dirty="0"/>
              <a:t>Click to add text</a:t>
            </a:r>
          </a:p>
          <a:p>
            <a:pPr marL="365760" marR="0" lvl="1" indent="-273050" defTabSz="457200" fontAlgn="auto">
              <a:spcAft>
                <a:spcPts val="0"/>
              </a:spcAft>
              <a:buClr>
                <a:srgbClr val="147BD1"/>
              </a:buClr>
              <a:buSzTx/>
              <a:tabLst/>
            </a:pPr>
            <a:r>
              <a:rPr lang="en-US" dirty="0"/>
              <a:t>Second level</a:t>
            </a:r>
          </a:p>
          <a:p>
            <a:pPr marR="0" lvl="2" defTabSz="457200" fontAlgn="auto">
              <a:spcAft>
                <a:spcPts val="0"/>
              </a:spcAft>
              <a:buClr>
                <a:srgbClr val="147BD1"/>
              </a:buClr>
              <a:buSzPct val="100000"/>
              <a:tabLst/>
            </a:pPr>
            <a:r>
              <a:rPr lang="en-US" dirty="0"/>
              <a:t>Third level</a:t>
            </a:r>
          </a:p>
          <a:p>
            <a:pPr marR="0" lvl="3" defTabSz="457200" fontAlgn="auto">
              <a:spcAft>
                <a:spcPts val="0"/>
              </a:spcAft>
              <a:buClr>
                <a:srgbClr val="147BD1"/>
              </a:buClr>
              <a:buSzTx/>
              <a:tabLst/>
            </a:pPr>
            <a:r>
              <a:rPr lang="en-US" dirty="0"/>
              <a:t>Fourth level</a:t>
            </a:r>
          </a:p>
        </p:txBody>
      </p:sp>
      <p:sp>
        <p:nvSpPr>
          <p:cNvPr id="3" name="Title 2"/>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D59C1225-192F-4DD2-98BC-9A62A05A8BD0}"/>
              </a:ext>
            </a:extLst>
          </p:cNvPr>
          <p:cNvSpPr>
            <a:spLocks noGrp="1"/>
          </p:cNvSpPr>
          <p:nvPr>
            <p:ph type="ftr" sz="quarter" idx="15"/>
          </p:nvPr>
        </p:nvSpPr>
        <p:spPr/>
        <p:txBody>
          <a:bodyPr/>
          <a:lstStyle/>
          <a:p>
            <a:r>
              <a:rPr lang="en-US">
                <a:solidFill>
                  <a:schemeClr val="tx1"/>
                </a:solidFill>
                <a:cs typeface="Arial" panose="020B0604020202020204" pitchFamily="34" charset="0"/>
              </a:rPr>
              <a:t>© Cadence Design Systems, Inc. All rights reserved</a:t>
            </a:r>
            <a:endParaRPr lang="en-US" dirty="0">
              <a:solidFill>
                <a:schemeClr val="tx1"/>
              </a:solidFill>
              <a:cs typeface="Arial" panose="020B0604020202020204" pitchFamily="34" charset="0"/>
            </a:endParaRPr>
          </a:p>
        </p:txBody>
      </p:sp>
      <p:sp>
        <p:nvSpPr>
          <p:cNvPr id="4" name="Slide Number Placeholder 3">
            <a:extLst>
              <a:ext uri="{FF2B5EF4-FFF2-40B4-BE49-F238E27FC236}">
                <a16:creationId xmlns:a16="http://schemas.microsoft.com/office/drawing/2014/main" id="{2F81FD5B-3C38-4D0B-8C5E-46A5A57FA8F1}"/>
              </a:ext>
            </a:extLst>
          </p:cNvPr>
          <p:cNvSpPr>
            <a:spLocks noGrp="1"/>
          </p:cNvSpPr>
          <p:nvPr>
            <p:ph type="sldNum" sz="quarter" idx="16"/>
          </p:nvPr>
        </p:nvSpPr>
        <p:spPr/>
        <p:txBody>
          <a:bodyPr/>
          <a:lstStyle/>
          <a:p>
            <a:fld id="{B6FA71F5-8E13-46C5-A63A-9121BEB3B8A9}" type="slidenum">
              <a:rPr lang="en-US" smtClean="0"/>
              <a:pPr/>
              <a:t>‹#›</a:t>
            </a:fld>
            <a:endParaRPr lang="en-US" dirty="0"/>
          </a:p>
        </p:txBody>
      </p:sp>
    </p:spTree>
    <p:custDataLst>
      <p:tags r:id="rId1"/>
    </p:custDataLst>
    <p:extLst>
      <p:ext uri="{BB962C8B-B14F-4D97-AF65-F5344CB8AC3E}">
        <p14:creationId xmlns:p14="http://schemas.microsoft.com/office/powerpoint/2010/main" val="120183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hasCustomPrompt="1"/>
          </p:nvPr>
        </p:nvSpPr>
        <p:spPr>
          <a:xfrm>
            <a:off x="6126480" y="1005840"/>
            <a:ext cx="5760720" cy="5486400"/>
          </a:xfrm>
          <a:prstGeom prst="rect">
            <a:avLst/>
          </a:prstGeom>
        </p:spPr>
        <p:txBody>
          <a:bodyPr vert="horz" lIns="91440" tIns="91440" rIns="91440" bIns="91440" rtlCol="0">
            <a:normAutofit/>
          </a:bodyPr>
          <a:lstStyle>
            <a:lvl1pPr>
              <a:defRPr lang="en-US" noProof="0" dirty="0"/>
            </a:lvl1pPr>
            <a:lvl2pPr>
              <a:defRPr lang="en-US" noProof="0" dirty="0"/>
            </a:lvl2pPr>
            <a:lvl3pPr>
              <a:defRPr lang="en-US" noProof="0" dirty="0"/>
            </a:lvl3pPr>
            <a:lvl4pPr>
              <a:defRPr lang="en-US" dirty="0"/>
            </a:lvl4pPr>
          </a:lstStyle>
          <a:p>
            <a:pPr lvl="0"/>
            <a:r>
              <a:rPr kumimoji="0" lang="en-US" sz="2000" b="0" i="0" u="none" strike="noStrike" kern="1200" cap="none" spc="0" normalizeH="0" baseline="0" noProof="0" dirty="0">
                <a:ln>
                  <a:noFill/>
                </a:ln>
                <a:solidFill>
                  <a:srgbClr val="000000"/>
                </a:solidFill>
                <a:effectLst/>
                <a:uLnTx/>
                <a:uFillTx/>
                <a:latin typeface="+mn-lt"/>
                <a:ea typeface="+mn-ea"/>
                <a:cs typeface="+mn-cs"/>
              </a:rPr>
              <a:t>Click to add text</a:t>
            </a:r>
          </a:p>
          <a:p>
            <a:pPr marL="365760" marR="0" lvl="1" indent="-273050" defTabSz="457200" fontAlgn="auto">
              <a:spcAft>
                <a:spcPts val="0"/>
              </a:spcAft>
              <a:buClr>
                <a:srgbClr val="147BD1"/>
              </a:buClr>
              <a:buSzTx/>
              <a:tabLst/>
            </a:pPr>
            <a:r>
              <a:rPr kumimoji="0" lang="en-US" sz="1800" b="0" i="0" u="none" strike="noStrike" kern="1200" cap="none" spc="0" normalizeH="0" baseline="0" noProof="0" dirty="0">
                <a:ln>
                  <a:noFill/>
                </a:ln>
                <a:solidFill>
                  <a:srgbClr val="000000"/>
                </a:solidFill>
                <a:effectLst/>
                <a:uLnTx/>
                <a:uFillTx/>
                <a:latin typeface="+mn-lt"/>
                <a:ea typeface="+mn-ea"/>
                <a:cs typeface="+mn-cs"/>
              </a:rPr>
              <a:t>Second level</a:t>
            </a:r>
          </a:p>
          <a:p>
            <a:pPr marR="0" lvl="2" defTabSz="457200" fontAlgn="auto">
              <a:spcAft>
                <a:spcPts val="0"/>
              </a:spcAft>
              <a:buClr>
                <a:srgbClr val="147BD1"/>
              </a:buClr>
              <a:buSzPct val="100000"/>
              <a:tabLst/>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a:t>
            </a:r>
          </a:p>
          <a:p>
            <a:pPr marR="0" lvl="3" defTabSz="457200" fontAlgn="auto">
              <a:spcAft>
                <a:spcPts val="0"/>
              </a:spcAft>
              <a:buClr>
                <a:srgbClr val="147BD1"/>
              </a:buClr>
              <a:buSzTx/>
              <a:tabLst/>
            </a:pPr>
            <a:r>
              <a:rPr kumimoji="0" lang="en-US" sz="1400" b="0" i="0" u="none" strike="noStrike" kern="1200" cap="none" spc="0" normalizeH="0" baseline="0" noProof="0" dirty="0">
                <a:ln>
                  <a:noFill/>
                </a:ln>
                <a:solidFill>
                  <a:srgbClr val="000000"/>
                </a:solidFill>
                <a:effectLst/>
                <a:uLnTx/>
                <a:uFillTx/>
                <a:latin typeface="+mn-lt"/>
                <a:ea typeface="+mn-ea"/>
                <a:cs typeface="+mn-cs"/>
              </a:rPr>
              <a:t>Fourth level</a:t>
            </a:r>
            <a:endParaRPr lang="en-US" dirty="0"/>
          </a:p>
        </p:txBody>
      </p:sp>
      <p:sp>
        <p:nvSpPr>
          <p:cNvPr id="9" name="Content Placeholder 9"/>
          <p:cNvSpPr>
            <a:spLocks noGrp="1"/>
          </p:cNvSpPr>
          <p:nvPr>
            <p:ph sz="quarter" idx="14" hasCustomPrompt="1"/>
          </p:nvPr>
        </p:nvSpPr>
        <p:spPr>
          <a:xfrm>
            <a:off x="274320" y="1005840"/>
            <a:ext cx="5760720" cy="5486400"/>
          </a:xfrm>
          <a:prstGeom prst="rect">
            <a:avLst/>
          </a:prstGeom>
        </p:spPr>
        <p:txBody>
          <a:bodyPr vert="horz" lIns="91440" tIns="91440" rIns="91440" bIns="91440" rtlCol="0">
            <a:normAutofit/>
          </a:bodyPr>
          <a:lstStyle>
            <a:lvl1pPr>
              <a:defRPr lang="en-US" dirty="0"/>
            </a:lvl1pPr>
            <a:lvl2pPr>
              <a:defRPr lang="en-US" dirty="0"/>
            </a:lvl2pPr>
            <a:lvl3pPr>
              <a:defRPr lang="en-US" dirty="0"/>
            </a:lvl3pPr>
            <a:lvl4pPr>
              <a:defRPr lang="en-US" dirty="0"/>
            </a:lvl4pPr>
          </a:lstStyle>
          <a:p>
            <a:pPr lvl="0"/>
            <a:r>
              <a:rPr lang="en-US" dirty="0"/>
              <a:t>Click to add text</a:t>
            </a:r>
          </a:p>
          <a:p>
            <a:pPr marL="365760" marR="0" lvl="1" indent="-273050" defTabSz="457200" fontAlgn="auto">
              <a:spcAft>
                <a:spcPts val="0"/>
              </a:spcAft>
              <a:buClr>
                <a:srgbClr val="147BD1"/>
              </a:buClr>
              <a:buSzTx/>
              <a:tabLst/>
            </a:pPr>
            <a:r>
              <a:rPr lang="en-US" dirty="0"/>
              <a:t>Second level</a:t>
            </a:r>
          </a:p>
          <a:p>
            <a:pPr marR="0" lvl="2" defTabSz="457200" fontAlgn="auto">
              <a:spcAft>
                <a:spcPts val="0"/>
              </a:spcAft>
              <a:buClr>
                <a:srgbClr val="147BD1"/>
              </a:buClr>
              <a:buSzPct val="100000"/>
              <a:tabLst/>
            </a:pPr>
            <a:r>
              <a:rPr lang="en-US" dirty="0"/>
              <a:t>Third level</a:t>
            </a:r>
          </a:p>
          <a:p>
            <a:pPr marR="0" lvl="3" defTabSz="457200" fontAlgn="auto">
              <a:spcAft>
                <a:spcPts val="0"/>
              </a:spcAft>
              <a:buClr>
                <a:srgbClr val="147BD1"/>
              </a:buClr>
              <a:buSzTx/>
              <a:tabLst/>
            </a:pPr>
            <a:r>
              <a:rPr lang="en-US" dirty="0"/>
              <a:t>Fourth level</a:t>
            </a:r>
          </a:p>
        </p:txBody>
      </p:sp>
      <p:sp>
        <p:nvSpPr>
          <p:cNvPr id="5" name="Title 4"/>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F6F84875-A15D-498A-8E18-279A5175E36D}"/>
              </a:ext>
            </a:extLst>
          </p:cNvPr>
          <p:cNvSpPr>
            <a:spLocks noGrp="1"/>
          </p:cNvSpPr>
          <p:nvPr>
            <p:ph type="ftr" sz="quarter" idx="15"/>
          </p:nvPr>
        </p:nvSpPr>
        <p:spPr/>
        <p:txBody>
          <a:bodyPr/>
          <a:lstStyle/>
          <a:p>
            <a:r>
              <a:rPr lang="en-US">
                <a:solidFill>
                  <a:schemeClr val="tx1"/>
                </a:solidFill>
                <a:cs typeface="Arial" panose="020B0604020202020204" pitchFamily="34" charset="0"/>
              </a:rPr>
              <a:t>© Cadence Design Systems, Inc. All rights reserved</a:t>
            </a:r>
            <a:endParaRPr lang="en-US" dirty="0">
              <a:solidFill>
                <a:schemeClr val="tx1"/>
              </a:solidFill>
              <a:cs typeface="Arial" panose="020B0604020202020204" pitchFamily="34" charset="0"/>
            </a:endParaRPr>
          </a:p>
        </p:txBody>
      </p:sp>
      <p:sp>
        <p:nvSpPr>
          <p:cNvPr id="3" name="Slide Number Placeholder 2">
            <a:extLst>
              <a:ext uri="{FF2B5EF4-FFF2-40B4-BE49-F238E27FC236}">
                <a16:creationId xmlns:a16="http://schemas.microsoft.com/office/drawing/2014/main" id="{BC0EC008-9ABE-4AD0-959E-5FFE1BC0D8BA}"/>
              </a:ext>
            </a:extLst>
          </p:cNvPr>
          <p:cNvSpPr>
            <a:spLocks noGrp="1"/>
          </p:cNvSpPr>
          <p:nvPr>
            <p:ph type="sldNum" sz="quarter" idx="16"/>
          </p:nvPr>
        </p:nvSpPr>
        <p:spPr/>
        <p:txBody>
          <a:bodyPr/>
          <a:lstStyle/>
          <a:p>
            <a:fld id="{B6FA71F5-8E13-46C5-A63A-9121BEB3B8A9}" type="slidenum">
              <a:rPr lang="en-US" smtClean="0"/>
              <a:pPr/>
              <a:t>‹#›</a:t>
            </a:fld>
            <a:endParaRPr lang="en-US" dirty="0"/>
          </a:p>
        </p:txBody>
      </p:sp>
    </p:spTree>
    <p:custDataLst>
      <p:tags r:id="rId1"/>
    </p:custDataLst>
    <p:extLst>
      <p:ext uri="{BB962C8B-B14F-4D97-AF65-F5344CB8AC3E}">
        <p14:creationId xmlns:p14="http://schemas.microsoft.com/office/powerpoint/2010/main" val="286311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r Only">
    <p:spTree>
      <p:nvGrpSpPr>
        <p:cNvPr id="1" name=""/>
        <p:cNvGrpSpPr/>
        <p:nvPr/>
      </p:nvGrpSpPr>
      <p:grpSpPr>
        <a:xfrm>
          <a:off x="0" y="0"/>
          <a:ext cx="0" cy="0"/>
          <a:chOff x="0" y="0"/>
          <a:chExt cx="0" cy="0"/>
        </a:xfrm>
      </p:grpSpPr>
      <p:sp>
        <p:nvSpPr>
          <p:cNvPr id="9" name="Content Placeholder 1"/>
          <p:cNvSpPr>
            <a:spLocks noGrp="1"/>
          </p:cNvSpPr>
          <p:nvPr>
            <p:ph idx="10" hasCustomPrompt="1"/>
          </p:nvPr>
        </p:nvSpPr>
        <p:spPr>
          <a:xfrm>
            <a:off x="640080" y="1005840"/>
            <a:ext cx="1124712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a:defRPr lang="en-US" baseline="0" dirty="0">
                <a:solidFill>
                  <a:srgbClr val="333333"/>
                </a:solidFill>
              </a:defRPr>
            </a:lvl2pPr>
            <a:lvl3pPr>
              <a:defRPr lang="en-US" baseline="0" dirty="0">
                <a:solidFill>
                  <a:srgbClr val="333333"/>
                </a:solidFill>
              </a:defRPr>
            </a:lvl3pPr>
            <a:lvl4pPr>
              <a:defRPr lang="en-US" baseline="0" dirty="0">
                <a:solidFill>
                  <a:srgbClr val="333333"/>
                </a:solidFill>
              </a:defRPr>
            </a:lvl4pPr>
          </a:lstStyle>
          <a:p>
            <a:pPr lvl="0"/>
            <a:r>
              <a:rPr lang="en-US" dirty="0"/>
              <a:t>First level 20pt (insert: a brief intro that gives context when and where to apply procedure)</a:t>
            </a:r>
          </a:p>
          <a:p>
            <a:pPr marL="365760" lvl="1" indent="-274320">
              <a:buClr>
                <a:srgbClr val="147BD1"/>
              </a:buClr>
            </a:pPr>
            <a:r>
              <a:rPr lang="en-US" dirty="0"/>
              <a:t>Second level 18pt</a:t>
            </a:r>
          </a:p>
        </p:txBody>
      </p:sp>
      <p:sp>
        <p:nvSpPr>
          <p:cNvPr id="7" name="Title 6"/>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377EE016-AA7A-42D7-872B-183780FE8893}"/>
              </a:ext>
            </a:extLst>
          </p:cNvPr>
          <p:cNvSpPr>
            <a:spLocks noGrp="1"/>
          </p:cNvSpPr>
          <p:nvPr>
            <p:ph type="ftr" sz="quarter" idx="11"/>
          </p:nvPr>
        </p:nvSpPr>
        <p:spPr/>
        <p:txBody>
          <a:bodyPr/>
          <a:lstStyle/>
          <a:p>
            <a:r>
              <a:rPr lang="en-US">
                <a:solidFill>
                  <a:schemeClr val="tx1"/>
                </a:solidFill>
                <a:cs typeface="Arial" panose="020B0604020202020204" pitchFamily="34" charset="0"/>
              </a:rPr>
              <a:t>© Cadence Design Systems, Inc. All rights reserved</a:t>
            </a:r>
            <a:endParaRPr lang="en-US" dirty="0">
              <a:solidFill>
                <a:schemeClr val="tx1"/>
              </a:solidFill>
              <a:cs typeface="Arial" panose="020B0604020202020204" pitchFamily="34" charset="0"/>
            </a:endParaRPr>
          </a:p>
        </p:txBody>
      </p:sp>
      <p:sp>
        <p:nvSpPr>
          <p:cNvPr id="5" name="Slide Number Placeholder 4">
            <a:extLst>
              <a:ext uri="{FF2B5EF4-FFF2-40B4-BE49-F238E27FC236}">
                <a16:creationId xmlns:a16="http://schemas.microsoft.com/office/drawing/2014/main" id="{5DFCB953-C5A3-4F66-A9D7-692AD9F737C8}"/>
              </a:ext>
            </a:extLst>
          </p:cNvPr>
          <p:cNvSpPr>
            <a:spLocks noGrp="1"/>
          </p:cNvSpPr>
          <p:nvPr>
            <p:ph type="sldNum" sz="quarter" idx="12"/>
          </p:nvPr>
        </p:nvSpPr>
        <p:spPr/>
        <p:txBody>
          <a:bodyPr/>
          <a:lstStyle/>
          <a:p>
            <a:fld id="{B6FA71F5-8E13-46C5-A63A-9121BEB3B8A9}" type="slidenum">
              <a:rPr lang="en-US" smtClean="0"/>
              <a:pPr/>
              <a:t>‹#›</a:t>
            </a:fld>
            <a:endParaRPr lang="en-US" dirty="0"/>
          </a:p>
        </p:txBody>
      </p:sp>
    </p:spTree>
    <p:custDataLst>
      <p:tags r:id="rId1"/>
    </p:custDataLst>
    <p:extLst>
      <p:ext uri="{BB962C8B-B14F-4D97-AF65-F5344CB8AC3E}">
        <p14:creationId xmlns:p14="http://schemas.microsoft.com/office/powerpoint/2010/main" val="145711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r and Content">
    <p:spTree>
      <p:nvGrpSpPr>
        <p:cNvPr id="1" name=""/>
        <p:cNvGrpSpPr/>
        <p:nvPr/>
      </p:nvGrpSpPr>
      <p:grpSpPr>
        <a:xfrm>
          <a:off x="0" y="0"/>
          <a:ext cx="0" cy="0"/>
          <a:chOff x="0" y="0"/>
          <a:chExt cx="0" cy="0"/>
        </a:xfrm>
      </p:grpSpPr>
      <p:sp>
        <p:nvSpPr>
          <p:cNvPr id="11" name="Content Placeholder 3"/>
          <p:cNvSpPr>
            <a:spLocks noGrp="1"/>
          </p:cNvSpPr>
          <p:nvPr>
            <p:ph idx="11" hasCustomPrompt="1"/>
          </p:nvPr>
        </p:nvSpPr>
        <p:spPr>
          <a:xfrm>
            <a:off x="274320" y="2468880"/>
            <a:ext cx="11612880" cy="4023360"/>
          </a:xfrm>
          <a:prstGeom prst="rect">
            <a:avLst/>
          </a:prstGeom>
        </p:spPr>
        <p:txBody>
          <a:bodyPr vert="horz" lIns="91440" tIns="91440" rIns="91440" bIns="91440" rtlCol="0">
            <a:normAutofit/>
          </a:bodyPr>
          <a:lstStyle>
            <a:lvl1pPr>
              <a:defRPr lang="en-US" dirty="0"/>
            </a:lvl1pPr>
            <a:lvl2pPr>
              <a:defRPr lang="en-US" dirty="0"/>
            </a:lvl2pPr>
            <a:lvl3pPr>
              <a:defRPr lang="en-US" dirty="0"/>
            </a:lvl3pPr>
            <a:lvl4pPr>
              <a:defRPr lang="en-US" dirty="0"/>
            </a:lvl4pPr>
          </a:lstStyle>
          <a:p>
            <a:pPr lvl="0"/>
            <a:r>
              <a:rPr lang="en-US" dirty="0"/>
              <a:t>First level 20pt (insert either: guideline, context, steps, solution, explanation  – with either: static image, table, video - For videos, or when it doesn’t fit here, add a separate Title Only slide)</a:t>
            </a:r>
          </a:p>
          <a:p>
            <a:pPr marL="365760" marR="0" lvl="1" indent="-273050" defTabSz="457200" fontAlgn="auto">
              <a:spcAft>
                <a:spcPts val="0"/>
              </a:spcAft>
              <a:buClr>
                <a:srgbClr val="147BD1"/>
              </a:buClr>
              <a:buSzTx/>
              <a:tabLst/>
            </a:pPr>
            <a:r>
              <a:rPr lang="en-US" dirty="0"/>
              <a:t>Second level 18pt</a:t>
            </a:r>
          </a:p>
          <a:p>
            <a:pPr marR="0" lvl="2" defTabSz="457200" fontAlgn="auto">
              <a:spcAft>
                <a:spcPts val="0"/>
              </a:spcAft>
              <a:buClr>
                <a:srgbClr val="147BD1"/>
              </a:buClr>
              <a:buSzPct val="100000"/>
              <a:tabLst/>
            </a:pPr>
            <a:r>
              <a:rPr lang="en-US" dirty="0"/>
              <a:t>Third level 16pt</a:t>
            </a:r>
          </a:p>
          <a:p>
            <a:pPr marR="0" lvl="3" defTabSz="457200" fontAlgn="auto">
              <a:spcAft>
                <a:spcPts val="0"/>
              </a:spcAft>
              <a:buClr>
                <a:srgbClr val="147BD1"/>
              </a:buClr>
              <a:buSzTx/>
              <a:tabLst/>
            </a:pPr>
            <a:r>
              <a:rPr lang="en-US" dirty="0"/>
              <a:t>Fourth level 14pt</a:t>
            </a:r>
          </a:p>
        </p:txBody>
      </p:sp>
      <p:sp>
        <p:nvSpPr>
          <p:cNvPr id="9" name="Content Placeholder 2"/>
          <p:cNvSpPr>
            <a:spLocks noGrp="1"/>
          </p:cNvSpPr>
          <p:nvPr>
            <p:ph idx="10" hasCustomPrompt="1"/>
          </p:nvPr>
        </p:nvSpPr>
        <p:spPr>
          <a:xfrm>
            <a:off x="640080" y="1005840"/>
            <a:ext cx="1124712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a:defRPr lang="en-US" baseline="0" dirty="0">
                <a:solidFill>
                  <a:srgbClr val="333333"/>
                </a:solidFill>
              </a:defRPr>
            </a:lvl2pPr>
            <a:lvl3pPr>
              <a:defRPr lang="en-US" baseline="0" dirty="0">
                <a:solidFill>
                  <a:srgbClr val="333333"/>
                </a:solidFill>
              </a:defRPr>
            </a:lvl3pPr>
            <a:lvl4pPr>
              <a:defRPr lang="en-US" baseline="0" dirty="0">
                <a:solidFill>
                  <a:srgbClr val="333333"/>
                </a:solidFill>
              </a:defRPr>
            </a:lvl4pPr>
          </a:lstStyle>
          <a:p>
            <a:pPr lvl="0"/>
            <a:r>
              <a:rPr lang="en-US" dirty="0"/>
              <a:t>First level 20pt (insert either: best practice scenario, concept definition, tool breadcrumb, how to context, problem, command syntax)</a:t>
            </a:r>
          </a:p>
          <a:p>
            <a:pPr marL="365760" lvl="1" indent="-274320">
              <a:buClr>
                <a:srgbClr val="147BD1"/>
              </a:buClr>
            </a:pPr>
            <a:r>
              <a:rPr lang="en-US" dirty="0"/>
              <a:t>Second level 18pt</a:t>
            </a:r>
          </a:p>
        </p:txBody>
      </p:sp>
      <p:sp>
        <p:nvSpPr>
          <p:cNvPr id="12" name="Title 1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C939D4E1-0DF6-4EF2-B523-D82DE6DC3353}"/>
              </a:ext>
            </a:extLst>
          </p:cNvPr>
          <p:cNvSpPr>
            <a:spLocks noGrp="1"/>
          </p:cNvSpPr>
          <p:nvPr>
            <p:ph type="ftr" sz="quarter" idx="12"/>
          </p:nvPr>
        </p:nvSpPr>
        <p:spPr/>
        <p:txBody>
          <a:bodyPr/>
          <a:lstStyle/>
          <a:p>
            <a:r>
              <a:rPr lang="en-US">
                <a:solidFill>
                  <a:schemeClr val="tx1"/>
                </a:solidFill>
                <a:cs typeface="Arial" panose="020B0604020202020204" pitchFamily="34" charset="0"/>
              </a:rPr>
              <a:t>© Cadence Design Systems, Inc. All rights reserved</a:t>
            </a:r>
            <a:endParaRPr lang="en-US" dirty="0">
              <a:solidFill>
                <a:schemeClr val="tx1"/>
              </a:solidFill>
              <a:cs typeface="Arial" panose="020B0604020202020204" pitchFamily="34" charset="0"/>
            </a:endParaRPr>
          </a:p>
        </p:txBody>
      </p:sp>
      <p:sp>
        <p:nvSpPr>
          <p:cNvPr id="5" name="Slide Number Placeholder 4">
            <a:extLst>
              <a:ext uri="{FF2B5EF4-FFF2-40B4-BE49-F238E27FC236}">
                <a16:creationId xmlns:a16="http://schemas.microsoft.com/office/drawing/2014/main" id="{C0E0DCDB-B57E-4ECD-9E58-F6568DA9D975}"/>
              </a:ext>
            </a:extLst>
          </p:cNvPr>
          <p:cNvSpPr>
            <a:spLocks noGrp="1"/>
          </p:cNvSpPr>
          <p:nvPr>
            <p:ph type="sldNum" sz="quarter" idx="13"/>
          </p:nvPr>
        </p:nvSpPr>
        <p:spPr/>
        <p:txBody>
          <a:bodyPr/>
          <a:lstStyle/>
          <a:p>
            <a:fld id="{B6FA71F5-8E13-46C5-A63A-9121BEB3B8A9}" type="slidenum">
              <a:rPr lang="en-US" smtClean="0"/>
              <a:pPr/>
              <a:t>‹#›</a:t>
            </a:fld>
            <a:endParaRPr lang="en-US" dirty="0"/>
          </a:p>
        </p:txBody>
      </p:sp>
    </p:spTree>
    <p:custDataLst>
      <p:tags r:id="rId1"/>
    </p:custDataLst>
    <p:extLst>
      <p:ext uri="{BB962C8B-B14F-4D97-AF65-F5344CB8AC3E}">
        <p14:creationId xmlns:p14="http://schemas.microsoft.com/office/powerpoint/2010/main" val="37243761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r">
    <p:spTree>
      <p:nvGrpSpPr>
        <p:cNvPr id="1" name=""/>
        <p:cNvGrpSpPr/>
        <p:nvPr/>
      </p:nvGrpSpPr>
      <p:grpSpPr>
        <a:xfrm>
          <a:off x="0" y="0"/>
          <a:ext cx="0" cy="0"/>
          <a:chOff x="0" y="0"/>
          <a:chExt cx="0" cy="0"/>
        </a:xfrm>
      </p:grpSpPr>
      <p:sp>
        <p:nvSpPr>
          <p:cNvPr id="3" name="Content Placeholder 4"/>
          <p:cNvSpPr>
            <a:spLocks noGrp="1"/>
          </p:cNvSpPr>
          <p:nvPr>
            <p:ph idx="1" hasCustomPrompt="1"/>
          </p:nvPr>
        </p:nvSpPr>
        <p:spPr>
          <a:xfrm>
            <a:off x="274320" y="4480560"/>
            <a:ext cx="11612880" cy="201168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stStyle>
          <a:p>
            <a:pPr lvl="0"/>
            <a:r>
              <a:rPr lang="en-US" dirty="0"/>
              <a:t>First level 20pt (insert either: static image, table, video – For videos, or when it doesn’t fit here, add a separate Title Only slide)</a:t>
            </a:r>
          </a:p>
          <a:p>
            <a:pPr marL="365760" marR="0" lvl="1" indent="-273050" defTabSz="457200" fontAlgn="auto">
              <a:spcAft>
                <a:spcPts val="0"/>
              </a:spcAft>
              <a:buClr>
                <a:srgbClr val="147BD1"/>
              </a:buClr>
              <a:buSzTx/>
              <a:tabLst/>
            </a:pPr>
            <a:r>
              <a:rPr lang="en-US" dirty="0"/>
              <a:t>Second level 18pt</a:t>
            </a:r>
          </a:p>
          <a:p>
            <a:pPr marR="0" lvl="2" defTabSz="457200" fontAlgn="auto">
              <a:spcAft>
                <a:spcPts val="0"/>
              </a:spcAft>
              <a:buClr>
                <a:srgbClr val="147BD1"/>
              </a:buClr>
              <a:buSzPct val="100000"/>
              <a:tabLst/>
            </a:pPr>
            <a:r>
              <a:rPr lang="en-US" dirty="0"/>
              <a:t>Third level 16pt</a:t>
            </a:r>
          </a:p>
          <a:p>
            <a:pPr marR="0" lvl="3" defTabSz="457200" fontAlgn="auto">
              <a:spcAft>
                <a:spcPts val="0"/>
              </a:spcAft>
              <a:buClr>
                <a:srgbClr val="147BD1"/>
              </a:buClr>
              <a:buSzTx/>
              <a:tabLst/>
            </a:pPr>
            <a:r>
              <a:rPr kumimoji="0" lang="en-US" sz="1400" b="0" i="0" u="none" strike="noStrike" kern="1200" cap="none" spc="0" normalizeH="0" baseline="0" noProof="0" dirty="0">
                <a:ln>
                  <a:noFill/>
                </a:ln>
                <a:solidFill>
                  <a:srgbClr val="000000"/>
                </a:solidFill>
                <a:effectLst/>
                <a:uLnTx/>
                <a:uFillTx/>
                <a:latin typeface="+mn-lt"/>
                <a:ea typeface="+mn-ea"/>
                <a:cs typeface="+mn-cs"/>
              </a:rPr>
              <a:t>Fourth level 14pt</a:t>
            </a:r>
            <a:endParaRPr lang="en-US" dirty="0"/>
          </a:p>
        </p:txBody>
      </p:sp>
      <p:sp>
        <p:nvSpPr>
          <p:cNvPr id="11" name="Content Placeholder 3"/>
          <p:cNvSpPr>
            <a:spLocks noGrp="1"/>
          </p:cNvSpPr>
          <p:nvPr>
            <p:ph idx="11" hasCustomPrompt="1"/>
          </p:nvPr>
        </p:nvSpPr>
        <p:spPr>
          <a:xfrm>
            <a:off x="274320" y="2468880"/>
            <a:ext cx="11612880" cy="2011680"/>
          </a:xfrm>
          <a:prstGeom prst="rect">
            <a:avLst/>
          </a:prstGeom>
        </p:spPr>
        <p:txBody>
          <a:bodyPr vert="horz" lIns="91440" tIns="91440" rIns="91440" bIns="91440" rtlCol="0">
            <a:normAutofit/>
          </a:bodyPr>
          <a:lstStyle>
            <a:lvl1pPr>
              <a:defRPr lang="en-US" dirty="0"/>
            </a:lvl1pPr>
            <a:lvl2pPr>
              <a:defRPr lang="en-US" dirty="0"/>
            </a:lvl2pPr>
            <a:lvl3pPr>
              <a:defRPr lang="en-US" dirty="0"/>
            </a:lvl3pPr>
            <a:lvl4pPr>
              <a:defRPr lang="en-US" dirty="0"/>
            </a:lvl4pPr>
          </a:lstStyle>
          <a:p>
            <a:pPr lvl="0"/>
            <a:r>
              <a:rPr lang="en-US" dirty="0"/>
              <a:t>First level 20pt (insert either: guideline, context, steps, solution, explanation)</a:t>
            </a:r>
          </a:p>
          <a:p>
            <a:pPr marL="365760" marR="0" lvl="1" indent="-273050" defTabSz="457200" fontAlgn="auto">
              <a:spcAft>
                <a:spcPts val="0"/>
              </a:spcAft>
              <a:buClr>
                <a:srgbClr val="147BD1"/>
              </a:buClr>
              <a:buSzTx/>
              <a:tabLst/>
            </a:pPr>
            <a:r>
              <a:rPr lang="en-US" dirty="0"/>
              <a:t>Second level 18pt</a:t>
            </a:r>
          </a:p>
          <a:p>
            <a:pPr marR="0" lvl="2" defTabSz="457200" fontAlgn="auto">
              <a:spcAft>
                <a:spcPts val="0"/>
              </a:spcAft>
              <a:buClr>
                <a:srgbClr val="147BD1"/>
              </a:buClr>
              <a:buSzPct val="100000"/>
              <a:tabLst/>
            </a:pPr>
            <a:r>
              <a:rPr lang="en-US" dirty="0"/>
              <a:t>Third level 16pt</a:t>
            </a:r>
          </a:p>
          <a:p>
            <a:pPr marR="0" lvl="3" defTabSz="457200" fontAlgn="auto">
              <a:spcAft>
                <a:spcPts val="0"/>
              </a:spcAft>
              <a:buClr>
                <a:srgbClr val="147BD1"/>
              </a:buClr>
              <a:buSzTx/>
              <a:tabLst/>
            </a:pPr>
            <a:r>
              <a:rPr lang="en-US" dirty="0"/>
              <a:t>Fourth level 14pt</a:t>
            </a:r>
          </a:p>
        </p:txBody>
      </p:sp>
      <p:sp>
        <p:nvSpPr>
          <p:cNvPr id="9" name="Content Placeholder 2"/>
          <p:cNvSpPr>
            <a:spLocks noGrp="1"/>
          </p:cNvSpPr>
          <p:nvPr>
            <p:ph idx="10" hasCustomPrompt="1"/>
          </p:nvPr>
        </p:nvSpPr>
        <p:spPr>
          <a:xfrm>
            <a:off x="640080" y="1005840"/>
            <a:ext cx="1124712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a:defRPr lang="en-US" baseline="0" dirty="0">
                <a:solidFill>
                  <a:srgbClr val="333333"/>
                </a:solidFill>
              </a:defRPr>
            </a:lvl2pPr>
            <a:lvl3pPr>
              <a:defRPr lang="en-US" baseline="0" dirty="0">
                <a:solidFill>
                  <a:srgbClr val="333333"/>
                </a:solidFill>
              </a:defRPr>
            </a:lvl3pPr>
            <a:lvl4pPr>
              <a:defRPr lang="en-US" baseline="0" dirty="0">
                <a:solidFill>
                  <a:srgbClr val="333333"/>
                </a:solidFill>
              </a:defRPr>
            </a:lvl4pPr>
          </a:lstStyle>
          <a:p>
            <a:pPr lvl="0"/>
            <a:r>
              <a:rPr lang="en-US" dirty="0"/>
              <a:t>First level 20pt (insert either: best practice scenario, concept definition, tool breadcrumb, how to context, problem, command syntax)</a:t>
            </a:r>
          </a:p>
          <a:p>
            <a:pPr marL="365760" lvl="1" indent="-274320">
              <a:buClr>
                <a:srgbClr val="147BD1"/>
              </a:buClr>
            </a:pPr>
            <a:r>
              <a:rPr lang="en-US" dirty="0"/>
              <a:t>Second level 18pt</a:t>
            </a:r>
          </a:p>
        </p:txBody>
      </p:sp>
      <p:sp>
        <p:nvSpPr>
          <p:cNvPr id="12" name="Title 11"/>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8981B8EB-35A0-4720-BA0B-2DBA337B4FE4}"/>
              </a:ext>
            </a:extLst>
          </p:cNvPr>
          <p:cNvSpPr>
            <a:spLocks noGrp="1"/>
          </p:cNvSpPr>
          <p:nvPr>
            <p:ph type="ftr" sz="quarter" idx="12"/>
          </p:nvPr>
        </p:nvSpPr>
        <p:spPr/>
        <p:txBody>
          <a:bodyPr/>
          <a:lstStyle/>
          <a:p>
            <a:r>
              <a:rPr lang="en-US">
                <a:solidFill>
                  <a:schemeClr val="tx1"/>
                </a:solidFill>
                <a:cs typeface="Arial" panose="020B0604020202020204" pitchFamily="34" charset="0"/>
              </a:rPr>
              <a:t>© Cadence Design Systems, Inc. All rights reserved</a:t>
            </a:r>
            <a:endParaRPr lang="en-US" dirty="0">
              <a:solidFill>
                <a:schemeClr val="tx1"/>
              </a:solidFill>
              <a:cs typeface="Arial" panose="020B0604020202020204" pitchFamily="34" charset="0"/>
            </a:endParaRPr>
          </a:p>
        </p:txBody>
      </p:sp>
      <p:sp>
        <p:nvSpPr>
          <p:cNvPr id="4" name="Slide Number Placeholder 3">
            <a:extLst>
              <a:ext uri="{FF2B5EF4-FFF2-40B4-BE49-F238E27FC236}">
                <a16:creationId xmlns:a16="http://schemas.microsoft.com/office/drawing/2014/main" id="{0591A286-1505-4FF0-8F20-4CF88366AB56}"/>
              </a:ext>
            </a:extLst>
          </p:cNvPr>
          <p:cNvSpPr>
            <a:spLocks noGrp="1"/>
          </p:cNvSpPr>
          <p:nvPr>
            <p:ph type="sldNum" sz="quarter" idx="13"/>
          </p:nvPr>
        </p:nvSpPr>
        <p:spPr/>
        <p:txBody>
          <a:bodyPr/>
          <a:lstStyle/>
          <a:p>
            <a:fld id="{B6FA71F5-8E13-46C5-A63A-9121BEB3B8A9}" type="slidenum">
              <a:rPr lang="en-US" smtClean="0"/>
              <a:pPr/>
              <a:t>‹#›</a:t>
            </a:fld>
            <a:endParaRPr lang="en-US" dirty="0"/>
          </a:p>
        </p:txBody>
      </p:sp>
    </p:spTree>
    <p:custDataLst>
      <p:tags r:id="rId1"/>
    </p:custDataLst>
    <p:extLst>
      <p:ext uri="{BB962C8B-B14F-4D97-AF65-F5344CB8AC3E}">
        <p14:creationId xmlns:p14="http://schemas.microsoft.com/office/powerpoint/2010/main" val="16547296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rs">
    <p:spTree>
      <p:nvGrpSpPr>
        <p:cNvPr id="1" name=""/>
        <p:cNvGrpSpPr/>
        <p:nvPr/>
      </p:nvGrpSpPr>
      <p:grpSpPr>
        <a:xfrm>
          <a:off x="0" y="0"/>
          <a:ext cx="0" cy="0"/>
          <a:chOff x="0" y="0"/>
          <a:chExt cx="0" cy="0"/>
        </a:xfrm>
      </p:grpSpPr>
      <p:sp>
        <p:nvSpPr>
          <p:cNvPr id="3" name="Content Placeholder 2"/>
          <p:cNvSpPr>
            <a:spLocks noGrp="1"/>
          </p:cNvSpPr>
          <p:nvPr>
            <p:ph idx="11" hasCustomPrompt="1"/>
          </p:nvPr>
        </p:nvSpPr>
        <p:spPr>
          <a:xfrm>
            <a:off x="274320" y="2377440"/>
            <a:ext cx="11612880" cy="1371600"/>
          </a:xfrm>
          <a:prstGeom prst="rect">
            <a:avLst/>
          </a:prstGeom>
          <a:noFill/>
        </p:spPr>
        <p:txBody>
          <a:bodyPr lIns="91440" tIns="91440" rIns="91440" bIns="91440" anchor="t" anchorCtr="0">
            <a:normAutofit/>
          </a:bodyPr>
          <a:lstStyle>
            <a:lvl1pPr marL="0" indent="0">
              <a:buNone/>
              <a:defRPr sz="2000" baseline="0">
                <a:solidFill>
                  <a:schemeClr val="tx1"/>
                </a:solidFill>
              </a:defRPr>
            </a:lvl1pPr>
            <a:lvl2pPr marL="365760" marR="0" indent="-274320" algn="l" defTabSz="914400" rtl="0" eaLnBrk="1" fontAlgn="auto" latinLnBrk="0" hangingPunct="1">
              <a:lnSpc>
                <a:spcPct val="100000"/>
              </a:lnSpc>
              <a:spcBef>
                <a:spcPts val="1200"/>
              </a:spcBef>
              <a:spcAft>
                <a:spcPts val="0"/>
              </a:spcAft>
              <a:buClr>
                <a:srgbClr val="147BD1"/>
              </a:buClr>
              <a:buSzPct val="100000"/>
              <a:buFont typeface="Arial" panose="020B0604020202020204" pitchFamily="34" charset="0"/>
              <a:buChar char="●"/>
              <a:tabLst/>
              <a:defRPr/>
            </a:lvl2pPr>
            <a:lvl3pPr>
              <a:defRPr/>
            </a:lvl3pPr>
          </a:lstStyle>
          <a:p>
            <a:r>
              <a:rPr lang="en-US" dirty="0"/>
              <a:t>First level 20pt (insert either: detailed solution, guideline, answer, or definition)</a:t>
            </a:r>
          </a:p>
          <a:p>
            <a:pPr marL="378460" marR="0" lvl="1" indent="-285750" algn="l" defTabSz="914400" rtl="0" eaLnBrk="1" fontAlgn="auto" latinLnBrk="0" hangingPunct="1">
              <a:lnSpc>
                <a:spcPct val="100000"/>
              </a:lnSpc>
              <a:spcBef>
                <a:spcPts val="1200"/>
              </a:spcBef>
              <a:spcAft>
                <a:spcPts val="0"/>
              </a:spcAft>
              <a:buClr>
                <a:srgbClr val="147BD1"/>
              </a:buClr>
              <a:buSzPct val="100000"/>
              <a:buFont typeface="Arial" panose="020B0604020202020204" pitchFamily="34" charset="0"/>
              <a:buChar char="●"/>
              <a:tabLst/>
              <a:defRPr/>
            </a:pPr>
            <a:r>
              <a:rPr lang="en-US" dirty="0"/>
              <a:t>Second level 18pt</a:t>
            </a:r>
          </a:p>
          <a:p>
            <a:pPr lvl="2"/>
            <a:r>
              <a:rPr lang="en-US" dirty="0"/>
              <a:t>Third level 16pt</a:t>
            </a:r>
          </a:p>
        </p:txBody>
      </p:sp>
      <p:sp>
        <p:nvSpPr>
          <p:cNvPr id="7" name="Content Placeholder 2"/>
          <p:cNvSpPr>
            <a:spLocks noGrp="1"/>
          </p:cNvSpPr>
          <p:nvPr>
            <p:ph idx="12" hasCustomPrompt="1"/>
          </p:nvPr>
        </p:nvSpPr>
        <p:spPr>
          <a:xfrm>
            <a:off x="274320" y="5120640"/>
            <a:ext cx="11612880" cy="1371600"/>
          </a:xfrm>
          <a:prstGeom prst="rect">
            <a:avLst/>
          </a:prstGeom>
          <a:noFill/>
        </p:spPr>
        <p:txBody>
          <a:bodyPr lIns="91440" tIns="91440" rIns="91440" bIns="91440" anchor="t" anchorCtr="0">
            <a:normAutofit/>
          </a:bodyPr>
          <a:lstStyle>
            <a:lvl1pPr marL="0" indent="0">
              <a:buNone/>
              <a:defRPr sz="2000" baseline="0">
                <a:solidFill>
                  <a:schemeClr val="tx1"/>
                </a:solidFill>
              </a:defRPr>
            </a:lvl1pPr>
          </a:lstStyle>
          <a:p>
            <a:r>
              <a:rPr lang="en-US" dirty="0"/>
              <a:t>First level 20pt (insert either: detailed solution, guideline, answer, or definition)</a:t>
            </a:r>
          </a:p>
          <a:p>
            <a:pPr lvl="1"/>
            <a:r>
              <a:rPr lang="en-US" dirty="0"/>
              <a:t>Second level 18pt</a:t>
            </a:r>
          </a:p>
          <a:p>
            <a:pPr lvl="2"/>
            <a:r>
              <a:rPr lang="en-US" dirty="0"/>
              <a:t>Third level 16pt</a:t>
            </a:r>
          </a:p>
        </p:txBody>
      </p:sp>
      <p:sp>
        <p:nvSpPr>
          <p:cNvPr id="12" name="Content Placeholder 2"/>
          <p:cNvSpPr>
            <a:spLocks noGrp="1"/>
          </p:cNvSpPr>
          <p:nvPr>
            <p:ph idx="10" hasCustomPrompt="1"/>
          </p:nvPr>
        </p:nvSpPr>
        <p:spPr>
          <a:xfrm>
            <a:off x="640080" y="1005840"/>
            <a:ext cx="1124712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a:defRPr lang="en-US" baseline="0" dirty="0">
                <a:solidFill>
                  <a:srgbClr val="333333"/>
                </a:solidFill>
              </a:defRPr>
            </a:lvl2pPr>
            <a:lvl3pPr>
              <a:defRPr lang="en-US" baseline="0" dirty="0">
                <a:solidFill>
                  <a:srgbClr val="333333"/>
                </a:solidFill>
              </a:defRPr>
            </a:lvl3pPr>
          </a:lstStyle>
          <a:p>
            <a:pPr lvl="0"/>
            <a:r>
              <a:rPr lang="en-US" dirty="0"/>
              <a:t>First level 20pt (insert either: description of problem, scenario, question, or glossary term)</a:t>
            </a:r>
          </a:p>
          <a:p>
            <a:pPr marL="365760" lvl="1" indent="-274320">
              <a:buClr>
                <a:srgbClr val="147BD1"/>
              </a:buClr>
            </a:pPr>
            <a:r>
              <a:rPr lang="en-US" dirty="0"/>
              <a:t>Second level 18pt</a:t>
            </a:r>
          </a:p>
          <a:p>
            <a:pPr lvl="2">
              <a:buClr>
                <a:srgbClr val="147BD1"/>
              </a:buClr>
              <a:buSzPct val="100000"/>
            </a:pPr>
            <a:r>
              <a:rPr lang="en-US" dirty="0"/>
              <a:t>Third level 16pt</a:t>
            </a:r>
          </a:p>
        </p:txBody>
      </p:sp>
      <p:sp>
        <p:nvSpPr>
          <p:cNvPr id="13" name="Content Placeholder 2"/>
          <p:cNvSpPr>
            <a:spLocks noGrp="1"/>
          </p:cNvSpPr>
          <p:nvPr>
            <p:ph idx="13" hasCustomPrompt="1"/>
          </p:nvPr>
        </p:nvSpPr>
        <p:spPr>
          <a:xfrm>
            <a:off x="640080" y="3749040"/>
            <a:ext cx="1124712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a:defRPr lang="en-US" baseline="0" dirty="0">
                <a:solidFill>
                  <a:srgbClr val="333333"/>
                </a:solidFill>
              </a:defRPr>
            </a:lvl2pPr>
            <a:lvl3pPr>
              <a:defRPr lang="en-US" baseline="0" dirty="0">
                <a:solidFill>
                  <a:srgbClr val="333333"/>
                </a:solidFill>
              </a:defRPr>
            </a:lvl3pPr>
          </a:lstStyle>
          <a:p>
            <a:pPr lvl="0"/>
            <a:r>
              <a:rPr lang="en-US" dirty="0"/>
              <a:t>First level 20pt (insert either: description of problem, scenario, question, or glossary term)</a:t>
            </a:r>
          </a:p>
          <a:p>
            <a:pPr marL="365760" lvl="1" indent="-274320">
              <a:buClr>
                <a:srgbClr val="147BD1"/>
              </a:buClr>
            </a:pPr>
            <a:r>
              <a:rPr lang="en-US" dirty="0"/>
              <a:t>Second level 18pt</a:t>
            </a:r>
          </a:p>
          <a:p>
            <a:pPr lvl="2">
              <a:buClr>
                <a:srgbClr val="147BD1"/>
              </a:buClr>
              <a:buSzPct val="100000"/>
            </a:pPr>
            <a:r>
              <a:rPr lang="en-US" dirty="0"/>
              <a:t>Third level 16pt</a:t>
            </a:r>
          </a:p>
        </p:txBody>
      </p:sp>
      <p:sp>
        <p:nvSpPr>
          <p:cNvPr id="5" name="Title 4"/>
          <p:cNvSpPr>
            <a:spLocks noGrp="1"/>
          </p:cNvSpPr>
          <p:nvPr>
            <p:ph type="title"/>
          </p:nvPr>
        </p:nvSpPr>
        <p:spPr/>
        <p:txBody>
          <a:bodyPr/>
          <a:lstStyle/>
          <a:p>
            <a:r>
              <a:rPr lang="en-US"/>
              <a:t>Click to edit Master title style</a:t>
            </a:r>
          </a:p>
        </p:txBody>
      </p:sp>
      <p:sp>
        <p:nvSpPr>
          <p:cNvPr id="6" name="Footer Placeholder 5">
            <a:extLst>
              <a:ext uri="{FF2B5EF4-FFF2-40B4-BE49-F238E27FC236}">
                <a16:creationId xmlns:a16="http://schemas.microsoft.com/office/drawing/2014/main" id="{40220F37-9518-4251-B3C2-FC5942379D76}"/>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8" name="Slide Number Placeholder 7">
            <a:extLst>
              <a:ext uri="{FF2B5EF4-FFF2-40B4-BE49-F238E27FC236}">
                <a16:creationId xmlns:a16="http://schemas.microsoft.com/office/drawing/2014/main" id="{DFD7B36B-8CE4-4D2F-94B8-62B2DFCB66DA}"/>
              </a:ext>
            </a:extLst>
          </p:cNvPr>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181631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r Compare">
    <p:spTree>
      <p:nvGrpSpPr>
        <p:cNvPr id="1" name=""/>
        <p:cNvGrpSpPr/>
        <p:nvPr/>
      </p:nvGrpSpPr>
      <p:grpSpPr>
        <a:xfrm>
          <a:off x="0" y="0"/>
          <a:ext cx="0" cy="0"/>
          <a:chOff x="0" y="0"/>
          <a:chExt cx="0" cy="0"/>
        </a:xfrm>
      </p:grpSpPr>
      <p:sp>
        <p:nvSpPr>
          <p:cNvPr id="13" name="Content Placeholder 4"/>
          <p:cNvSpPr>
            <a:spLocks noGrp="1"/>
          </p:cNvSpPr>
          <p:nvPr>
            <p:ph idx="1" hasCustomPrompt="1"/>
          </p:nvPr>
        </p:nvSpPr>
        <p:spPr>
          <a:xfrm>
            <a:off x="6126480" y="2468880"/>
            <a:ext cx="5760720" cy="4023360"/>
          </a:xfrm>
          <a:prstGeom prst="rect">
            <a:avLst/>
          </a:prstGeom>
        </p:spPr>
        <p:txBody>
          <a:bodyPr vert="horz" lIns="91440" tIns="45720" rIns="91440" bIns="45720" rtlCol="0">
            <a:normAutofit/>
          </a:bodyPr>
          <a:lstStyle>
            <a:lvl1pPr>
              <a:defRPr lang="en-US" dirty="0"/>
            </a:lvl1pPr>
            <a:lvl2pPr>
              <a:defRPr lang="en-US" noProof="0" dirty="0"/>
            </a:lvl2pPr>
            <a:lvl3pPr>
              <a:defRPr lang="en-US" noProof="0" dirty="0"/>
            </a:lvl3pPr>
            <a:lvl4pPr>
              <a:defRPr lang="en-US" dirty="0"/>
            </a:lvl4pPr>
          </a:lstStyle>
          <a:p>
            <a:pPr lvl="0"/>
            <a:r>
              <a:rPr lang="en-US" dirty="0"/>
              <a:t>First level 20pt (insert either: static image, table, video – For videos, or when it doesn’t fit here, add a separate Title Only slide)</a:t>
            </a:r>
          </a:p>
          <a:p>
            <a:pPr marL="365760" marR="0" lvl="1" indent="-273050" defTabSz="457200" fontAlgn="auto">
              <a:spcAft>
                <a:spcPts val="0"/>
              </a:spcAft>
              <a:buSzTx/>
              <a:tabLst/>
            </a:pPr>
            <a:r>
              <a:rPr kumimoji="0" lang="en-US" sz="1800" b="0" i="0" u="none" strike="noStrike" kern="1200" cap="none" spc="0" normalizeH="0" baseline="0" noProof="0" dirty="0">
                <a:ln>
                  <a:noFill/>
                </a:ln>
                <a:solidFill>
                  <a:srgbClr val="000000"/>
                </a:solidFill>
                <a:effectLst/>
                <a:uLnTx/>
                <a:uFillTx/>
                <a:latin typeface="+mn-lt"/>
                <a:ea typeface="+mn-ea"/>
                <a:cs typeface="+mn-cs"/>
              </a:rPr>
              <a:t>Second level 18pt</a:t>
            </a:r>
          </a:p>
          <a:p>
            <a:pPr marR="0" lvl="2" defTabSz="457200" fontAlgn="auto">
              <a:spcAft>
                <a:spcPts val="0"/>
              </a:spcAft>
              <a:buSzPct val="100000"/>
              <a:tabLst/>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 16pt</a:t>
            </a:r>
          </a:p>
          <a:p>
            <a:pPr marR="0" lvl="3" defTabSz="457200" fontAlgn="auto">
              <a:spcAft>
                <a:spcPts val="0"/>
              </a:spcAft>
              <a:buSzTx/>
              <a:tabLst/>
            </a:pPr>
            <a:r>
              <a:rPr kumimoji="0" lang="en-US" sz="1400" b="0" i="0" u="none" strike="noStrike" kern="1200" cap="none" spc="0" normalizeH="0" baseline="0" noProof="0" dirty="0">
                <a:ln>
                  <a:noFill/>
                </a:ln>
                <a:solidFill>
                  <a:srgbClr val="000000"/>
                </a:solidFill>
                <a:effectLst/>
                <a:uLnTx/>
                <a:uFillTx/>
                <a:latin typeface="+mn-lt"/>
                <a:ea typeface="+mn-ea"/>
                <a:cs typeface="+mn-cs"/>
              </a:rPr>
              <a:t>Fourth level 14pt</a:t>
            </a:r>
            <a:endParaRPr lang="en-US" dirty="0"/>
          </a:p>
        </p:txBody>
      </p:sp>
      <p:sp>
        <p:nvSpPr>
          <p:cNvPr id="10" name="Content Placeholder 3"/>
          <p:cNvSpPr>
            <a:spLocks noGrp="1"/>
          </p:cNvSpPr>
          <p:nvPr>
            <p:ph idx="13" hasCustomPrompt="1"/>
          </p:nvPr>
        </p:nvSpPr>
        <p:spPr>
          <a:xfrm>
            <a:off x="274320" y="2468880"/>
            <a:ext cx="5760720" cy="4023360"/>
          </a:xfrm>
          <a:prstGeom prst="rect">
            <a:avLst/>
          </a:prstGeom>
        </p:spPr>
        <p:txBody>
          <a:bodyPr vert="horz" lIns="91440" tIns="91440" rIns="91440" bIns="91440" rtlCol="0">
            <a:normAutofit/>
          </a:bodyPr>
          <a:lstStyle>
            <a:lvl1pPr>
              <a:defRPr lang="en-US" dirty="0"/>
            </a:lvl1pPr>
            <a:lvl2pPr>
              <a:defRPr lang="en-US" dirty="0"/>
            </a:lvl2pPr>
            <a:lvl3pPr>
              <a:defRPr lang="en-US" dirty="0"/>
            </a:lvl3pPr>
            <a:lvl4pPr>
              <a:defRPr lang="en-US" dirty="0"/>
            </a:lvl4pPr>
          </a:lstStyle>
          <a:p>
            <a:pPr lvl="0"/>
            <a:r>
              <a:rPr lang="en-US" dirty="0"/>
              <a:t>First level 20pt (insert either: guideline, context, steps, solution, explanation)</a:t>
            </a:r>
          </a:p>
          <a:p>
            <a:pPr marL="365760" marR="0" lvl="1" indent="-273050" defTabSz="457200" fontAlgn="auto">
              <a:spcAft>
                <a:spcPts val="0"/>
              </a:spcAft>
              <a:buSzTx/>
              <a:tabLst/>
            </a:pPr>
            <a:r>
              <a:rPr lang="en-US" dirty="0"/>
              <a:t>Second level 18pt</a:t>
            </a:r>
          </a:p>
          <a:p>
            <a:pPr marR="0" lvl="2" defTabSz="457200" fontAlgn="auto">
              <a:spcAft>
                <a:spcPts val="0"/>
              </a:spcAft>
              <a:buSzPct val="100000"/>
              <a:tabLst/>
            </a:pPr>
            <a:r>
              <a:rPr lang="en-US" dirty="0"/>
              <a:t>Third level 16pt</a:t>
            </a:r>
          </a:p>
          <a:p>
            <a:pPr marR="0" lvl="3" defTabSz="457200" fontAlgn="auto">
              <a:spcAft>
                <a:spcPts val="0"/>
              </a:spcAft>
              <a:buSzTx/>
              <a:tabLst/>
            </a:pPr>
            <a:r>
              <a:rPr lang="en-US" dirty="0"/>
              <a:t>Fourth level 14pt</a:t>
            </a:r>
          </a:p>
        </p:txBody>
      </p:sp>
      <p:sp>
        <p:nvSpPr>
          <p:cNvPr id="9" name="Content Placeholder 2"/>
          <p:cNvSpPr>
            <a:spLocks noGrp="1"/>
          </p:cNvSpPr>
          <p:nvPr>
            <p:ph idx="10" hasCustomPrompt="1"/>
          </p:nvPr>
        </p:nvSpPr>
        <p:spPr>
          <a:xfrm>
            <a:off x="640080" y="1005840"/>
            <a:ext cx="11247120" cy="1371600"/>
          </a:xfrm>
          <a:prstGeom prst="rect">
            <a:avLst/>
          </a:prstGeom>
          <a:noFill/>
          <a:ln w="25400">
            <a:gradFill>
              <a:gsLst>
                <a:gs pos="0">
                  <a:srgbClr val="61CF5C"/>
                </a:gs>
                <a:gs pos="100000">
                  <a:srgbClr val="2CCCD3"/>
                </a:gs>
              </a:gsLst>
              <a:lin ang="0" scaled="0"/>
            </a:gradFill>
          </a:ln>
        </p:spPr>
        <p:txBody>
          <a:bodyPr vert="horz" lIns="731520" tIns="91440" rIns="91440" bIns="91440" rtlCol="0">
            <a:normAutofit/>
          </a:bodyPr>
          <a:lstStyle>
            <a:lvl1pPr>
              <a:defRPr lang="en-US" baseline="0" dirty="0">
                <a:solidFill>
                  <a:srgbClr val="333333"/>
                </a:solidFill>
              </a:defRPr>
            </a:lvl1pPr>
            <a:lvl2pPr>
              <a:defRPr lang="en-US" baseline="0" dirty="0">
                <a:solidFill>
                  <a:srgbClr val="333333"/>
                </a:solidFill>
              </a:defRPr>
            </a:lvl2pPr>
            <a:lvl3pPr>
              <a:defRPr lang="en-US" baseline="0" dirty="0">
                <a:solidFill>
                  <a:srgbClr val="333333"/>
                </a:solidFill>
              </a:defRPr>
            </a:lvl3pPr>
            <a:lvl4pPr>
              <a:defRPr lang="en-US" baseline="0" dirty="0">
                <a:solidFill>
                  <a:srgbClr val="333333"/>
                </a:solidFill>
              </a:defRPr>
            </a:lvl4pPr>
          </a:lstStyle>
          <a:p>
            <a:pPr lvl="0"/>
            <a:r>
              <a:rPr lang="en-US" dirty="0"/>
              <a:t>First level 20pt (insert either: best practice scenario, concept definition, tool breadcrumb, how to context, problem, command syntax)</a:t>
            </a:r>
          </a:p>
          <a:p>
            <a:pPr marL="365760" lvl="1" indent="-274320"/>
            <a:r>
              <a:rPr lang="en-US" dirty="0"/>
              <a:t>Second level 18pt</a:t>
            </a:r>
          </a:p>
        </p:txBody>
      </p:sp>
      <p:sp>
        <p:nvSpPr>
          <p:cNvPr id="5" name="Title 4"/>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C6565F7-10BC-4F90-AFB7-9BC557BA1573}"/>
              </a:ext>
            </a:extLst>
          </p:cNvPr>
          <p:cNvSpPr>
            <a:spLocks noGrp="1"/>
          </p:cNvSpPr>
          <p:nvPr>
            <p:ph type="ftr" sz="quarter" idx="14"/>
          </p:nvPr>
        </p:nvSpPr>
        <p:spPr/>
        <p:txBody>
          <a:bodyPr/>
          <a:lstStyle/>
          <a:p>
            <a:r>
              <a:rPr lang="en-US">
                <a:solidFill>
                  <a:schemeClr val="tx1"/>
                </a:solidFill>
                <a:cs typeface="Arial" panose="020B0604020202020204" pitchFamily="34" charset="0"/>
              </a:rPr>
              <a:t>© Cadence Design Systems, Inc. All rights reserved</a:t>
            </a:r>
            <a:endParaRPr lang="en-US" dirty="0">
              <a:solidFill>
                <a:schemeClr val="tx1"/>
              </a:solidFill>
              <a:cs typeface="Arial" panose="020B0604020202020204" pitchFamily="34" charset="0"/>
            </a:endParaRPr>
          </a:p>
        </p:txBody>
      </p:sp>
      <p:sp>
        <p:nvSpPr>
          <p:cNvPr id="6" name="Slide Number Placeholder 5">
            <a:extLst>
              <a:ext uri="{FF2B5EF4-FFF2-40B4-BE49-F238E27FC236}">
                <a16:creationId xmlns:a16="http://schemas.microsoft.com/office/drawing/2014/main" id="{61F539B4-B62E-450B-8A1E-91E4BC0CFF2A}"/>
              </a:ext>
            </a:extLst>
          </p:cNvPr>
          <p:cNvSpPr>
            <a:spLocks noGrp="1"/>
          </p:cNvSpPr>
          <p:nvPr>
            <p:ph type="sldNum" sz="quarter" idx="15"/>
          </p:nvPr>
        </p:nvSpPr>
        <p:spPr/>
        <p:txBody>
          <a:bodyPr/>
          <a:lstStyle/>
          <a:p>
            <a:fld id="{B6FA71F5-8E13-46C5-A63A-9121BEB3B8A9}" type="slidenum">
              <a:rPr lang="en-US" smtClean="0"/>
              <a:pPr/>
              <a:t>‹#›</a:t>
            </a:fld>
            <a:endParaRPr lang="en-US" dirty="0"/>
          </a:p>
        </p:txBody>
      </p:sp>
    </p:spTree>
    <p:custDataLst>
      <p:tags r:id="rId1"/>
    </p:custDataLst>
    <p:extLst>
      <p:ext uri="{BB962C8B-B14F-4D97-AF65-F5344CB8AC3E}">
        <p14:creationId xmlns:p14="http://schemas.microsoft.com/office/powerpoint/2010/main" val="144889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91440"/>
            <a:ext cx="11612880" cy="8686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6" name="Rectangle 5">
            <a:extLst>
              <a:ext uri="{FF2B5EF4-FFF2-40B4-BE49-F238E27FC236}">
                <a16:creationId xmlns:a16="http://schemas.microsoft.com/office/drawing/2014/main" id="{DBBEF982-CF46-4DC8-B0F6-EA3566D25B88}"/>
              </a:ext>
            </a:extLst>
          </p:cNvPr>
          <p:cNvSpPr/>
          <p:nvPr/>
        </p:nvSpPr>
        <p:spPr>
          <a:xfrm>
            <a:off x="0" y="368"/>
            <a:ext cx="4064000" cy="43178"/>
          </a:xfrm>
          <a:prstGeom prst="rect">
            <a:avLst/>
          </a:prstGeom>
          <a:gradFill>
            <a:gsLst>
              <a:gs pos="50000">
                <a:srgbClr val="E4002B"/>
              </a:gs>
              <a:gs pos="100000">
                <a:srgbClr val="CE0058"/>
              </a:gs>
              <a:gs pos="0">
                <a:srgbClr val="FF902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1C7A2DC3-D96E-4723-BAEC-8249B7145452}"/>
              </a:ext>
            </a:extLst>
          </p:cNvPr>
          <p:cNvSpPr/>
          <p:nvPr/>
        </p:nvSpPr>
        <p:spPr>
          <a:xfrm>
            <a:off x="4064000" y="368"/>
            <a:ext cx="4064000" cy="43178"/>
          </a:xfrm>
          <a:prstGeom prst="rect">
            <a:avLst/>
          </a:prstGeom>
          <a:gradFill>
            <a:gsLst>
              <a:gs pos="100000">
                <a:srgbClr val="2DCCD3"/>
              </a:gs>
              <a:gs pos="0">
                <a:srgbClr val="147BD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12BC2F7-6B19-4242-8565-0FDA0A8A395B}"/>
              </a:ext>
            </a:extLst>
          </p:cNvPr>
          <p:cNvSpPr/>
          <p:nvPr/>
        </p:nvSpPr>
        <p:spPr>
          <a:xfrm>
            <a:off x="8128000" y="368"/>
            <a:ext cx="4064000" cy="43178"/>
          </a:xfrm>
          <a:prstGeom prst="rect">
            <a:avLst/>
          </a:prstGeom>
          <a:gradFill>
            <a:gsLst>
              <a:gs pos="100000">
                <a:srgbClr val="FFB81C"/>
              </a:gs>
              <a:gs pos="0">
                <a:srgbClr val="84DB0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14">
            <a:extLst>
              <a:ext uri="{FF2B5EF4-FFF2-40B4-BE49-F238E27FC236}">
                <a16:creationId xmlns:a16="http://schemas.microsoft.com/office/drawing/2014/main" id="{AA73B2F4-06BE-466E-81F0-2572D3EA6206}"/>
              </a:ext>
            </a:extLst>
          </p:cNvPr>
          <p:cNvSpPr>
            <a:spLocks noGrp="1"/>
          </p:cNvSpPr>
          <p:nvPr>
            <p:ph type="ftr" sz="quarter" idx="3"/>
          </p:nvPr>
        </p:nvSpPr>
        <p:spPr>
          <a:xfrm>
            <a:off x="640080" y="6537960"/>
            <a:ext cx="2743200" cy="228600"/>
          </a:xfrm>
          <a:prstGeom prst="rect">
            <a:avLst/>
          </a:prstGeom>
        </p:spPr>
        <p:txBody>
          <a:bodyPr vert="horz" lIns="91440" tIns="45720" rIns="91440" bIns="45720" rtlCol="0" anchor="ctr"/>
          <a:lstStyle>
            <a:lvl1pPr algn="l">
              <a:defRPr sz="800">
                <a:solidFill>
                  <a:schemeClr val="tx1"/>
                </a:solidFill>
              </a:defRPr>
            </a:lvl1pPr>
          </a:lstStyle>
          <a:p>
            <a:r>
              <a:rPr lang="en-US">
                <a:cs typeface="Arial" panose="020B0604020202020204" pitchFamily="34" charset="0"/>
              </a:rPr>
              <a:t>© Cadence Design Systems, Inc. All rights reserved</a:t>
            </a:r>
            <a:endParaRPr lang="en-US" dirty="0">
              <a:cs typeface="Arial" panose="020B0604020202020204" pitchFamily="34" charset="0"/>
            </a:endParaRPr>
          </a:p>
        </p:txBody>
      </p:sp>
      <p:sp>
        <p:nvSpPr>
          <p:cNvPr id="16" name="Slide Number Placeholder 15">
            <a:extLst>
              <a:ext uri="{FF2B5EF4-FFF2-40B4-BE49-F238E27FC236}">
                <a16:creationId xmlns:a16="http://schemas.microsoft.com/office/drawing/2014/main" id="{00E72EAB-9DB1-45A3-887A-6AB5721F2F51}"/>
              </a:ext>
            </a:extLst>
          </p:cNvPr>
          <p:cNvSpPr>
            <a:spLocks noGrp="1"/>
          </p:cNvSpPr>
          <p:nvPr>
            <p:ph type="sldNum" sz="quarter" idx="4"/>
          </p:nvPr>
        </p:nvSpPr>
        <p:spPr>
          <a:xfrm>
            <a:off x="274320" y="6537960"/>
            <a:ext cx="365760" cy="228600"/>
          </a:xfrm>
          <a:prstGeom prst="rect">
            <a:avLst/>
          </a:prstGeom>
        </p:spPr>
        <p:txBody>
          <a:bodyPr vert="horz" lIns="91440" tIns="45720" rIns="91440" bIns="45720" rtlCol="0" anchor="ctr"/>
          <a:lstStyle>
            <a:lvl1pPr marL="0" algn="l" defTabSz="914400" rtl="0" eaLnBrk="1" latinLnBrk="0" hangingPunct="1">
              <a:defRPr lang="en-US" sz="800" kern="1200" smtClean="0">
                <a:solidFill>
                  <a:schemeClr val="tx1"/>
                </a:solidFill>
                <a:latin typeface="+mn-lt"/>
                <a:ea typeface="+mn-ea"/>
                <a:cs typeface="Arial" panose="020B0604020202020204" pitchFamily="34" charset="0"/>
              </a:defRPr>
            </a:lvl1pPr>
          </a:lstStyle>
          <a:p>
            <a:fld id="{B6FA71F5-8E13-46C5-A63A-9121BEB3B8A9}" type="slidenum">
              <a:rPr lang="en-US" smtClean="0"/>
              <a:pPr/>
              <a:t>‹#›</a:t>
            </a:fld>
            <a:endParaRPr lang="en-US" dirty="0"/>
          </a:p>
        </p:txBody>
      </p:sp>
      <p:pic>
        <p:nvPicPr>
          <p:cNvPr id="17" name="Picture 16">
            <a:extLst>
              <a:ext uri="{FF2B5EF4-FFF2-40B4-BE49-F238E27FC236}">
                <a16:creationId xmlns:a16="http://schemas.microsoft.com/office/drawing/2014/main" id="{AC0AC7A5-0F82-47FF-B536-40EABB6EEC9C}"/>
              </a:ext>
            </a:extLst>
          </p:cNvPr>
          <p:cNvPicPr>
            <a:picLocks noChangeAspect="1" noChangeArrowheads="1"/>
          </p:cNvPicPr>
          <p:nvPr/>
        </p:nvPicPr>
        <p:blipFill>
          <a:blip r:embed="rId31"/>
          <a:srcRect/>
          <a:stretch/>
        </p:blipFill>
        <p:spPr bwMode="auto">
          <a:xfrm>
            <a:off x="10972800" y="6583680"/>
            <a:ext cx="969264" cy="18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a:extLst>
              <a:ext uri="{FF2B5EF4-FFF2-40B4-BE49-F238E27FC236}">
                <a16:creationId xmlns:a16="http://schemas.microsoft.com/office/drawing/2014/main" id="{FF25BA6F-7638-47EA-BFE2-FADEC3DDD112}"/>
              </a:ext>
            </a:extLst>
          </p:cNvPr>
          <p:cNvSpPr>
            <a:spLocks noGrp="1"/>
          </p:cNvSpPr>
          <p:nvPr>
            <p:ph type="body" idx="1"/>
          </p:nvPr>
        </p:nvSpPr>
        <p:spPr>
          <a:xfrm>
            <a:off x="274320" y="1005840"/>
            <a:ext cx="11612880" cy="5486400"/>
          </a:xfrm>
          <a:prstGeom prst="rect">
            <a:avLst/>
          </a:prstGeom>
        </p:spPr>
        <p:txBody>
          <a:bodyPr vert="horz" lIns="91440" tIns="91440" rIns="91440" bIns="91440" rtlCol="0">
            <a:normAutofit/>
          </a:bodyPr>
          <a:lstStyle/>
          <a:p>
            <a:pPr lvl="0"/>
            <a:r>
              <a:rPr lang="en-US" dirty="0"/>
              <a:t>Click to add text</a:t>
            </a:r>
          </a:p>
          <a:p>
            <a:pPr lvl="1"/>
            <a:r>
              <a:rPr lang="en-US" dirty="0"/>
              <a:t>Second level</a:t>
            </a:r>
          </a:p>
          <a:p>
            <a:pPr lvl="2"/>
            <a:r>
              <a:rPr lang="en-US" dirty="0"/>
              <a:t>Third level</a:t>
            </a:r>
          </a:p>
          <a:p>
            <a:pPr lvl="3"/>
            <a:r>
              <a:rPr lang="en-US" dirty="0"/>
              <a:t>Fourth level</a:t>
            </a:r>
          </a:p>
        </p:txBody>
      </p:sp>
    </p:spTree>
    <p:custDataLst>
      <p:tags r:id="rId29"/>
    </p:custDataLst>
    <p:extLst>
      <p:ext uri="{BB962C8B-B14F-4D97-AF65-F5344CB8AC3E}">
        <p14:creationId xmlns:p14="http://schemas.microsoft.com/office/powerpoint/2010/main" val="24850550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3" r:id="rId27"/>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Tx/>
        <a:buNone/>
        <a:defRPr sz="2000" kern="1200">
          <a:solidFill>
            <a:schemeClr val="tx1"/>
          </a:solidFill>
          <a:latin typeface="+mn-lt"/>
          <a:ea typeface="+mn-ea"/>
          <a:cs typeface="+mn-cs"/>
        </a:defRPr>
      </a:lvl1pPr>
      <a:lvl2pPr marL="365760" indent="-274320" algn="l" defTabSz="914400" rtl="0" eaLnBrk="1" latinLnBrk="0" hangingPunct="1">
        <a:lnSpc>
          <a:spcPct val="100000"/>
        </a:lnSpc>
        <a:spcBef>
          <a:spcPts val="1200"/>
        </a:spcBef>
        <a:buClr>
          <a:srgbClr val="147BD1"/>
        </a:buClr>
        <a:buSzPct val="100000"/>
        <a:buFont typeface="Arial" panose="020B0604020202020204" pitchFamily="34" charset="0"/>
        <a:buChar char="●"/>
        <a:defRPr lang="en-US" sz="1800" kern="1200" dirty="0">
          <a:solidFill>
            <a:schemeClr val="tx1"/>
          </a:solidFill>
          <a:latin typeface="+mn-lt"/>
          <a:ea typeface="+mn-ea"/>
          <a:cs typeface="+mn-cs"/>
        </a:defRPr>
      </a:lvl2pPr>
      <a:lvl3pPr marL="640080" indent="-274320" algn="l" defTabSz="914400" rtl="0" eaLnBrk="1" latinLnBrk="0" hangingPunct="1">
        <a:lnSpc>
          <a:spcPct val="100000"/>
        </a:lnSpc>
        <a:spcBef>
          <a:spcPts val="600"/>
        </a:spcBef>
        <a:buClr>
          <a:srgbClr val="147BD1"/>
        </a:buClr>
        <a:buFont typeface="Wingdings" panose="05000000000000000000" pitchFamily="2" charset="2"/>
        <a:buChar char="§"/>
        <a:defRPr lang="en-US" sz="1600" kern="1200" dirty="0">
          <a:solidFill>
            <a:schemeClr val="tx1"/>
          </a:solidFill>
          <a:latin typeface="+mn-lt"/>
          <a:ea typeface="+mn-ea"/>
          <a:cs typeface="+mn-cs"/>
        </a:defRPr>
      </a:lvl3pPr>
      <a:lvl4pPr marL="914400" indent="-274320" algn="l" defTabSz="914400" rtl="0" eaLnBrk="1" latinLnBrk="0" hangingPunct="1">
        <a:lnSpc>
          <a:spcPct val="100000"/>
        </a:lnSpc>
        <a:spcBef>
          <a:spcPts val="600"/>
        </a:spcBef>
        <a:buClr>
          <a:srgbClr val="147BD1"/>
        </a:buClr>
        <a:buFont typeface="Courier New" panose="02070309020205020404" pitchFamily="49" charset="0"/>
        <a:buChar char="o"/>
        <a:defRPr lang="en-US" sz="1400" kern="1200" dirty="0">
          <a:solidFill>
            <a:schemeClr val="tx1"/>
          </a:solidFill>
          <a:latin typeface="+mn-lt"/>
          <a:ea typeface="+mn-ea"/>
          <a:cs typeface="+mn-cs"/>
        </a:defRPr>
      </a:lvl4pPr>
      <a:lvl5pPr marL="1188720" indent="-274320" algn="l" defTabSz="914400" rtl="0" eaLnBrk="1" latinLnBrk="0" hangingPunct="1">
        <a:lnSpc>
          <a:spcPct val="100000"/>
        </a:lnSpc>
        <a:spcBef>
          <a:spcPts val="600"/>
        </a:spcBef>
        <a:buClr>
          <a:srgbClr val="147BD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6.xml"/><Relationship Id="rId1" Type="http://schemas.openxmlformats.org/officeDocument/2006/relationships/tags" Target="../tags/tag27.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notesSlide" Target="../notesSlides/notesSlide2.xml"/><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jpeg"/><Relationship Id="rId2" Type="http://schemas.openxmlformats.org/officeDocument/2006/relationships/slideLayout" Target="../slideLayouts/slideLayout2.xml"/><Relationship Id="rId16" Type="http://schemas.openxmlformats.org/officeDocument/2006/relationships/image" Target="../media/image20.png"/><Relationship Id="rId1" Type="http://schemas.openxmlformats.org/officeDocument/2006/relationships/tags" Target="../tags/tag2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jpe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2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6.xml"/><Relationship Id="rId4" Type="http://schemas.openxmlformats.org/officeDocument/2006/relationships/image" Target="../media/image7.jp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57.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61.xml"/><Relationship Id="rId4" Type="http://schemas.openxmlformats.org/officeDocument/2006/relationships/image" Target="../media/image7.jp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6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38.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7.jpg"/><Relationship Id="rId5" Type="http://schemas.openxmlformats.org/officeDocument/2006/relationships/slideLayout" Target="../slideLayouts/slideLayout2.xml"/><Relationship Id="rId4" Type="http://schemas.openxmlformats.org/officeDocument/2006/relationships/tags" Target="../tags/tag67.xml"/></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30.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7.jp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70.xml"/><Relationship Id="rId4" Type="http://schemas.openxmlformats.org/officeDocument/2006/relationships/image" Target="../media/image7.jpg"/></Relationships>
</file>

<file path=ppt/slides/_rels/slide4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72.xml"/><Relationship Id="rId4" Type="http://schemas.openxmlformats.org/officeDocument/2006/relationships/image" Target="../media/image7.jp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3.xml"/><Relationship Id="rId4" Type="http://schemas.openxmlformats.org/officeDocument/2006/relationships/image" Target="../media/image7.jp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4.xml"/><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image" Target="../media/image7.jp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image" Target="../media/image7.jp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78.xml"/></Relationships>
</file>

<file path=ppt/slides/_rels/slide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9.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81.xml"/></Relationships>
</file>

<file path=ppt/slides/_rels/slide5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notesSlide" Target="../notesSlides/notesSlide7.xml"/><Relationship Id="rId7"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tags" Target="../tags/tag82.xml"/><Relationship Id="rId6" Type="http://schemas.openxmlformats.org/officeDocument/2006/relationships/image" Target="../media/image36.wmf"/><Relationship Id="rId5" Type="http://schemas.openxmlformats.org/officeDocument/2006/relationships/oleObject" Target="../embeddings/oleObject1.bin"/><Relationship Id="rId4" Type="http://schemas.openxmlformats.org/officeDocument/2006/relationships/image" Target="../media/image35.png"/><Relationship Id="rId9" Type="http://schemas.openxmlformats.org/officeDocument/2006/relationships/image" Target="../media/image31.png"/></Relationships>
</file>

<file path=ppt/slides/_rels/slide54.xml.rels><?xml version="1.0" encoding="UTF-8" standalone="yes"?>
<Relationships xmlns="http://schemas.openxmlformats.org/package/2006/relationships"><Relationship Id="rId8" Type="http://schemas.openxmlformats.org/officeDocument/2006/relationships/tags" Target="../tags/tag91.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image" Target="../media/image38.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notesSlide" Target="../notesSlides/notesSlide8.xml"/><Relationship Id="rId5" Type="http://schemas.openxmlformats.org/officeDocument/2006/relationships/tags" Target="../tags/tag88.xml"/><Relationship Id="rId10" Type="http://schemas.openxmlformats.org/officeDocument/2006/relationships/slideLayout" Target="../slideLayouts/slideLayout2.xml"/><Relationship Id="rId4" Type="http://schemas.openxmlformats.org/officeDocument/2006/relationships/tags" Target="../tags/tag87.xml"/><Relationship Id="rId9" Type="http://schemas.openxmlformats.org/officeDocument/2006/relationships/tags" Target="../tags/tag9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96.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653B-CB8D-E382-E51F-4CBDE343BB5E}"/>
              </a:ext>
            </a:extLst>
          </p:cNvPr>
          <p:cNvSpPr>
            <a:spLocks noGrp="1"/>
          </p:cNvSpPr>
          <p:nvPr>
            <p:ph type="title"/>
          </p:nvPr>
        </p:nvSpPr>
        <p:spPr>
          <a:xfrm>
            <a:off x="425955" y="4593354"/>
            <a:ext cx="11147785" cy="561155"/>
          </a:xfrm>
        </p:spPr>
        <p:txBody>
          <a:bodyPr/>
          <a:lstStyle/>
          <a:p>
            <a:r>
              <a:rPr lang="en-US" dirty="0"/>
              <a:t>Introduction to Synthesis</a:t>
            </a:r>
            <a:br>
              <a:rPr lang="en-US" dirty="0"/>
            </a:br>
            <a:r>
              <a:rPr lang="en-US" sz="1200" dirty="0"/>
              <a:t>March 2023</a:t>
            </a:r>
          </a:p>
        </p:txBody>
      </p:sp>
      <p:sp>
        <p:nvSpPr>
          <p:cNvPr id="3" name="Text Placeholder 2">
            <a:extLst>
              <a:ext uri="{FF2B5EF4-FFF2-40B4-BE49-F238E27FC236}">
                <a16:creationId xmlns:a16="http://schemas.microsoft.com/office/drawing/2014/main" id="{9D3A97A6-5A5F-5600-61B4-2AA2CEA3B8E2}"/>
              </a:ext>
            </a:extLst>
          </p:cNvPr>
          <p:cNvSpPr>
            <a:spLocks noGrp="1"/>
          </p:cNvSpPr>
          <p:nvPr>
            <p:ph type="body" idx="11"/>
          </p:nvPr>
        </p:nvSpPr>
        <p:spPr>
          <a:xfrm>
            <a:off x="425954" y="5280139"/>
            <a:ext cx="11147786" cy="1398410"/>
          </a:xfrm>
        </p:spPr>
        <p:txBody>
          <a:bodyPr/>
          <a:lstStyle/>
          <a:p>
            <a:r>
              <a:rPr lang="en-GB" dirty="0"/>
              <a:t>For this lecture, material from Lebanese International University has been used </a:t>
            </a:r>
          </a:p>
          <a:p>
            <a:endParaRPr lang="en-GB" dirty="0"/>
          </a:p>
          <a:p>
            <a:r>
              <a:rPr lang="en-GB" dirty="0"/>
              <a:t>Mohamad Attieh, Ali Ibrahim, and Adnan Harb</a:t>
            </a:r>
          </a:p>
          <a:p>
            <a:r>
              <a:rPr lang="en-GB" dirty="0"/>
              <a:t>Contact: adnan.harb@liu.edu.lb</a:t>
            </a:r>
          </a:p>
        </p:txBody>
      </p:sp>
      <p:pic>
        <p:nvPicPr>
          <p:cNvPr id="5" name="Picture 4">
            <a:extLst>
              <a:ext uri="{FF2B5EF4-FFF2-40B4-BE49-F238E27FC236}">
                <a16:creationId xmlns:a16="http://schemas.microsoft.com/office/drawing/2014/main" id="{197B51CD-8646-CB0A-C53C-5BC466C5EC2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6417317"/>
            <a:ext cx="457200" cy="457200"/>
          </a:xfrm>
          <a:prstGeom prst="rect">
            <a:avLst/>
          </a:prstGeom>
        </p:spPr>
      </p:pic>
    </p:spTree>
    <p:custDataLst>
      <p:tags r:id="rId1"/>
    </p:custDataLst>
    <p:extLst>
      <p:ext uri="{BB962C8B-B14F-4D97-AF65-F5344CB8AC3E}">
        <p14:creationId xmlns:p14="http://schemas.microsoft.com/office/powerpoint/2010/main" val="262086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7488B5-5928-88E7-2A9A-4813A86CAC38}"/>
              </a:ext>
            </a:extLst>
          </p:cNvPr>
          <p:cNvSpPr>
            <a:spLocks noGrp="1"/>
          </p:cNvSpPr>
          <p:nvPr>
            <p:ph sz="quarter" idx="12"/>
          </p:nvPr>
        </p:nvSpPr>
        <p:spPr/>
        <p:txBody>
          <a:bodyPr/>
          <a:lstStyle/>
          <a:p>
            <a:pPr marL="355600" indent="-342900">
              <a:spcBef>
                <a:spcPts val="675"/>
              </a:spcBef>
              <a:buClr>
                <a:srgbClr val="3333CC"/>
              </a:buClr>
              <a:tabLst>
                <a:tab pos="355600" algn="l"/>
              </a:tabLst>
            </a:pPr>
            <a:r>
              <a:rPr lang="en-US" sz="2600" spc="-5" dirty="0">
                <a:latin typeface="Times New Roman"/>
                <a:cs typeface="Times New Roman"/>
              </a:rPr>
              <a:t>The following </a:t>
            </a:r>
            <a:r>
              <a:rPr lang="en-US" sz="2600" spc="-10" dirty="0">
                <a:latin typeface="Times New Roman"/>
                <a:cs typeface="Times New Roman"/>
              </a:rPr>
              <a:t>must </a:t>
            </a:r>
            <a:r>
              <a:rPr lang="en-US" sz="2600" dirty="0">
                <a:latin typeface="Times New Roman"/>
                <a:cs typeface="Times New Roman"/>
              </a:rPr>
              <a:t>be provided to synthesis</a:t>
            </a:r>
            <a:r>
              <a:rPr lang="en-US" sz="2600" spc="-70" dirty="0">
                <a:latin typeface="Times New Roman"/>
                <a:cs typeface="Times New Roman"/>
              </a:rPr>
              <a:t> </a:t>
            </a:r>
            <a:r>
              <a:rPr lang="en-US" sz="2600" dirty="0">
                <a:latin typeface="Times New Roman"/>
                <a:cs typeface="Times New Roman"/>
              </a:rPr>
              <a:t>tools:</a:t>
            </a:r>
          </a:p>
          <a:p>
            <a:pPr marL="812165" lvl="1" indent="-342900">
              <a:spcBef>
                <a:spcPts val="575"/>
              </a:spcBef>
              <a:buClr>
                <a:srgbClr val="FF5050"/>
              </a:buClr>
              <a:buFont typeface="Arial" panose="020B0604020202020204" pitchFamily="34" charset="0"/>
              <a:buChar char="•"/>
              <a:tabLst>
                <a:tab pos="756285" algn="l"/>
                <a:tab pos="756920" algn="l"/>
              </a:tabLst>
            </a:pPr>
            <a:r>
              <a:rPr lang="en-US" sz="2600" b="1" dirty="0">
                <a:latin typeface="Times New Roman"/>
                <a:cs typeface="Times New Roman"/>
              </a:rPr>
              <a:t>Design</a:t>
            </a:r>
            <a:r>
              <a:rPr lang="en-US" sz="2600" b="1" spc="-30" dirty="0">
                <a:latin typeface="Times New Roman"/>
                <a:cs typeface="Times New Roman"/>
              </a:rPr>
              <a:t> </a:t>
            </a:r>
            <a:r>
              <a:rPr lang="en-US" sz="2600" b="1" spc="-5" dirty="0">
                <a:latin typeface="Times New Roman"/>
                <a:cs typeface="Times New Roman"/>
              </a:rPr>
              <a:t>environment</a:t>
            </a:r>
            <a:endParaRPr lang="en-US" sz="2600" b="1" dirty="0">
              <a:latin typeface="Times New Roman"/>
              <a:cs typeface="Times New Roman"/>
            </a:endParaRPr>
          </a:p>
          <a:p>
            <a:pPr marL="812165" lvl="1" indent="-342900">
              <a:spcBef>
                <a:spcPts val="575"/>
              </a:spcBef>
              <a:buClr>
                <a:srgbClr val="FF5050"/>
              </a:buClr>
              <a:buFont typeface="Arial" panose="020B0604020202020204" pitchFamily="34" charset="0"/>
              <a:buChar char="•"/>
              <a:tabLst>
                <a:tab pos="756285" algn="l"/>
                <a:tab pos="756920" algn="l"/>
              </a:tabLst>
            </a:pPr>
            <a:r>
              <a:rPr lang="en-US" sz="2600" b="1" dirty="0">
                <a:latin typeface="Times New Roman"/>
                <a:cs typeface="Times New Roman"/>
              </a:rPr>
              <a:t>Design</a:t>
            </a:r>
            <a:r>
              <a:rPr lang="en-US" sz="2600" b="1" spc="-30" dirty="0">
                <a:latin typeface="Times New Roman"/>
                <a:cs typeface="Times New Roman"/>
              </a:rPr>
              <a:t> </a:t>
            </a:r>
            <a:r>
              <a:rPr lang="en-US" sz="2600" b="1" dirty="0">
                <a:latin typeface="Times New Roman"/>
                <a:cs typeface="Times New Roman"/>
              </a:rPr>
              <a:t>constraints</a:t>
            </a:r>
          </a:p>
          <a:p>
            <a:pPr marL="812165" lvl="1" indent="-342900">
              <a:spcBef>
                <a:spcPts val="575"/>
              </a:spcBef>
              <a:buClr>
                <a:srgbClr val="FF5050"/>
              </a:buClr>
              <a:buFont typeface="Arial" panose="020B0604020202020204" pitchFamily="34" charset="0"/>
              <a:buChar char="•"/>
              <a:tabLst>
                <a:tab pos="756285" algn="l"/>
                <a:tab pos="756920" algn="l"/>
              </a:tabLst>
            </a:pPr>
            <a:r>
              <a:rPr lang="en-US" sz="2600" b="1" spc="-5" dirty="0">
                <a:latin typeface="Times New Roman"/>
                <a:cs typeface="Times New Roman"/>
              </a:rPr>
              <a:t>Gate-level netlist</a:t>
            </a:r>
            <a:endParaRPr lang="en-US" sz="2600" b="1" dirty="0">
              <a:latin typeface="Times New Roman"/>
              <a:cs typeface="Times New Roman"/>
            </a:endParaRPr>
          </a:p>
          <a:p>
            <a:pPr marL="812165" lvl="1" indent="-342900">
              <a:spcBef>
                <a:spcPts val="580"/>
              </a:spcBef>
              <a:buClr>
                <a:srgbClr val="FF5050"/>
              </a:buClr>
              <a:buFont typeface="Arial" panose="020B0604020202020204" pitchFamily="34" charset="0"/>
              <a:buChar char="•"/>
              <a:tabLst>
                <a:tab pos="756285" algn="l"/>
                <a:tab pos="756920" algn="l"/>
              </a:tabLst>
            </a:pPr>
            <a:r>
              <a:rPr lang="en-US" sz="2600" b="1" dirty="0">
                <a:latin typeface="Times New Roman"/>
                <a:cs typeface="Times New Roman"/>
              </a:rPr>
              <a:t>Technology</a:t>
            </a:r>
            <a:r>
              <a:rPr lang="en-US" sz="2600" b="1" spc="-55" dirty="0">
                <a:latin typeface="Times New Roman"/>
                <a:cs typeface="Times New Roman"/>
              </a:rPr>
              <a:t> </a:t>
            </a:r>
            <a:r>
              <a:rPr lang="en-US" sz="2600" b="1" dirty="0">
                <a:latin typeface="Times New Roman"/>
                <a:cs typeface="Times New Roman"/>
              </a:rPr>
              <a:t>library</a:t>
            </a:r>
          </a:p>
          <a:p>
            <a:endParaRPr lang="en-US" dirty="0"/>
          </a:p>
          <a:p>
            <a:endParaRPr lang="en-US" dirty="0"/>
          </a:p>
        </p:txBody>
      </p:sp>
      <p:sp>
        <p:nvSpPr>
          <p:cNvPr id="3" name="Title 2">
            <a:extLst>
              <a:ext uri="{FF2B5EF4-FFF2-40B4-BE49-F238E27FC236}">
                <a16:creationId xmlns:a16="http://schemas.microsoft.com/office/drawing/2014/main" id="{300B65C4-9424-CF69-F7D1-0E98039D3BF7}"/>
              </a:ext>
            </a:extLst>
          </p:cNvPr>
          <p:cNvSpPr>
            <a:spLocks noGrp="1"/>
          </p:cNvSpPr>
          <p:nvPr>
            <p:ph type="title"/>
          </p:nvPr>
        </p:nvSpPr>
        <p:spPr/>
        <p:txBody>
          <a:bodyPr>
            <a:normAutofit/>
          </a:bodyPr>
          <a:lstStyle/>
          <a:p>
            <a:r>
              <a:rPr lang="en-US" b="1" spc="-5" dirty="0">
                <a:latin typeface="Times New Roman"/>
                <a:cs typeface="Times New Roman"/>
              </a:rPr>
              <a:t>Logic Synthesis</a:t>
            </a:r>
            <a:r>
              <a:rPr lang="en-US" b="1" spc="-60" dirty="0">
                <a:latin typeface="Times New Roman"/>
                <a:cs typeface="Times New Roman"/>
              </a:rPr>
              <a:t> </a:t>
            </a:r>
            <a:r>
              <a:rPr lang="en-US" b="1" spc="-5" dirty="0">
                <a:latin typeface="Times New Roman"/>
                <a:cs typeface="Times New Roman"/>
              </a:rPr>
              <a:t>Environment</a:t>
            </a:r>
            <a:br>
              <a:rPr lang="en-US" b="1" dirty="0"/>
            </a:br>
            <a:endParaRPr lang="en-US" b="1" dirty="0"/>
          </a:p>
        </p:txBody>
      </p:sp>
      <p:sp>
        <p:nvSpPr>
          <p:cNvPr id="4" name="Oval 3">
            <a:extLst>
              <a:ext uri="{FF2B5EF4-FFF2-40B4-BE49-F238E27FC236}">
                <a16:creationId xmlns:a16="http://schemas.microsoft.com/office/drawing/2014/main" id="{B8467D81-3391-EE02-5BEF-E39D9D72B8B6}"/>
              </a:ext>
            </a:extLst>
          </p:cNvPr>
          <p:cNvSpPr/>
          <p:nvPr/>
        </p:nvSpPr>
        <p:spPr>
          <a:xfrm>
            <a:off x="4238429" y="3566374"/>
            <a:ext cx="2481943" cy="550506"/>
          </a:xfrm>
          <a:prstGeom prst="ellipse">
            <a:avLst/>
          </a:prstGeom>
          <a:ln>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rtlCol="0" anchor="ctr"/>
          <a:lstStyle/>
          <a:p>
            <a:pPr marL="501650">
              <a:spcBef>
                <a:spcPts val="434"/>
              </a:spcBef>
            </a:pPr>
            <a:r>
              <a:rPr lang="en-US" spc="-40" dirty="0">
                <a:solidFill>
                  <a:schemeClr val="bg2"/>
                </a:solidFill>
                <a:latin typeface="Times New Roman"/>
                <a:cs typeface="Times New Roman"/>
              </a:rPr>
              <a:t>RTL</a:t>
            </a:r>
            <a:r>
              <a:rPr lang="en-US" spc="-90" dirty="0">
                <a:solidFill>
                  <a:schemeClr val="bg2"/>
                </a:solidFill>
                <a:latin typeface="Times New Roman"/>
                <a:cs typeface="Times New Roman"/>
              </a:rPr>
              <a:t> </a:t>
            </a:r>
            <a:r>
              <a:rPr lang="en-US" dirty="0">
                <a:solidFill>
                  <a:schemeClr val="bg2"/>
                </a:solidFill>
                <a:latin typeface="Times New Roman"/>
                <a:cs typeface="Times New Roman"/>
              </a:rPr>
              <a:t>code</a:t>
            </a:r>
          </a:p>
        </p:txBody>
      </p:sp>
      <p:sp>
        <p:nvSpPr>
          <p:cNvPr id="5" name="Oval 4">
            <a:extLst>
              <a:ext uri="{FF2B5EF4-FFF2-40B4-BE49-F238E27FC236}">
                <a16:creationId xmlns:a16="http://schemas.microsoft.com/office/drawing/2014/main" id="{63BE513C-468A-A230-8305-160782686D86}"/>
              </a:ext>
            </a:extLst>
          </p:cNvPr>
          <p:cNvSpPr/>
          <p:nvPr/>
        </p:nvSpPr>
        <p:spPr>
          <a:xfrm>
            <a:off x="1003042" y="4494769"/>
            <a:ext cx="3026229" cy="550506"/>
          </a:xfrm>
          <a:prstGeom prst="ellipse">
            <a:avLst/>
          </a:prstGeom>
          <a:ln>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rtlCol="0" anchor="ctr"/>
          <a:lstStyle/>
          <a:p>
            <a:pPr marL="134620">
              <a:spcBef>
                <a:spcPts val="445"/>
              </a:spcBef>
            </a:pPr>
            <a:r>
              <a:rPr lang="en-US" sz="1800" spc="-15" dirty="0">
                <a:solidFill>
                  <a:schemeClr val="accent2"/>
                </a:solidFill>
                <a:latin typeface="Times New Roman"/>
                <a:cs typeface="Times New Roman"/>
              </a:rPr>
              <a:t>Technology</a:t>
            </a:r>
            <a:r>
              <a:rPr lang="en-US" sz="1800" spc="-30" dirty="0">
                <a:solidFill>
                  <a:schemeClr val="accent2"/>
                </a:solidFill>
                <a:latin typeface="Times New Roman"/>
                <a:cs typeface="Times New Roman"/>
              </a:rPr>
              <a:t> </a:t>
            </a:r>
            <a:r>
              <a:rPr lang="en-US" sz="1800" spc="-5" dirty="0">
                <a:solidFill>
                  <a:schemeClr val="accent2"/>
                </a:solidFill>
                <a:latin typeface="Times New Roman"/>
                <a:cs typeface="Times New Roman"/>
              </a:rPr>
              <a:t>library</a:t>
            </a:r>
            <a:endParaRPr lang="en-US" sz="1800" dirty="0">
              <a:solidFill>
                <a:schemeClr val="accent2"/>
              </a:solidFill>
              <a:latin typeface="Times New Roman"/>
              <a:cs typeface="Times New Roman"/>
            </a:endParaRPr>
          </a:p>
        </p:txBody>
      </p:sp>
      <p:sp>
        <p:nvSpPr>
          <p:cNvPr id="6" name="Oval 5">
            <a:extLst>
              <a:ext uri="{FF2B5EF4-FFF2-40B4-BE49-F238E27FC236}">
                <a16:creationId xmlns:a16="http://schemas.microsoft.com/office/drawing/2014/main" id="{73FC5EE9-B3A8-918E-EB95-F49D883ECB80}"/>
              </a:ext>
            </a:extLst>
          </p:cNvPr>
          <p:cNvSpPr/>
          <p:nvPr/>
        </p:nvSpPr>
        <p:spPr>
          <a:xfrm>
            <a:off x="4152902" y="5435606"/>
            <a:ext cx="2638424" cy="550506"/>
          </a:xfrm>
          <a:prstGeom prst="ellipse">
            <a:avLst/>
          </a:prstGeom>
          <a:ln>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rtlCol="0" anchor="ctr"/>
          <a:lstStyle/>
          <a:p>
            <a:pPr marL="12700">
              <a:spcBef>
                <a:spcPts val="95"/>
              </a:spcBef>
            </a:pPr>
            <a:r>
              <a:rPr lang="en-US" sz="1800" b="1" spc="-5" dirty="0">
                <a:latin typeface="Times New Roman"/>
                <a:cs typeface="Times New Roman"/>
              </a:rPr>
              <a:t>Gate-level</a:t>
            </a:r>
            <a:r>
              <a:rPr lang="en-US" sz="1800" b="1" dirty="0">
                <a:latin typeface="Times New Roman"/>
                <a:cs typeface="Times New Roman"/>
              </a:rPr>
              <a:t> </a:t>
            </a:r>
            <a:r>
              <a:rPr lang="en-US" sz="1800" b="1" spc="-5" dirty="0">
                <a:latin typeface="Times New Roman"/>
                <a:cs typeface="Times New Roman"/>
              </a:rPr>
              <a:t>netlist</a:t>
            </a:r>
            <a:endParaRPr lang="en-US" sz="1800" b="1" dirty="0">
              <a:latin typeface="Times New Roman"/>
              <a:cs typeface="Times New Roman"/>
            </a:endParaRPr>
          </a:p>
        </p:txBody>
      </p:sp>
      <p:sp>
        <p:nvSpPr>
          <p:cNvPr id="7" name="Oval 6">
            <a:extLst>
              <a:ext uri="{FF2B5EF4-FFF2-40B4-BE49-F238E27FC236}">
                <a16:creationId xmlns:a16="http://schemas.microsoft.com/office/drawing/2014/main" id="{98F8FDB4-20AA-FB7C-DD95-1CBCC31B0126}"/>
              </a:ext>
            </a:extLst>
          </p:cNvPr>
          <p:cNvSpPr/>
          <p:nvPr/>
        </p:nvSpPr>
        <p:spPr>
          <a:xfrm>
            <a:off x="6934199" y="4140206"/>
            <a:ext cx="3237724" cy="550506"/>
          </a:xfrm>
          <a:prstGeom prst="ellipse">
            <a:avLst/>
          </a:prstGeom>
          <a:ln>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rtlCol="0" anchor="t"/>
          <a:lstStyle/>
          <a:p>
            <a:pPr marL="165100">
              <a:spcBef>
                <a:spcPts val="445"/>
              </a:spcBef>
            </a:pPr>
            <a:r>
              <a:rPr lang="en-US" sz="1800" spc="-5" dirty="0">
                <a:solidFill>
                  <a:schemeClr val="accent6"/>
                </a:solidFill>
                <a:latin typeface="Times New Roman"/>
                <a:cs typeface="Times New Roman"/>
              </a:rPr>
              <a:t>Design</a:t>
            </a:r>
            <a:r>
              <a:rPr lang="en-US" sz="1800" spc="-35" dirty="0">
                <a:solidFill>
                  <a:schemeClr val="accent6"/>
                </a:solidFill>
                <a:latin typeface="Times New Roman"/>
                <a:cs typeface="Times New Roman"/>
              </a:rPr>
              <a:t> </a:t>
            </a:r>
            <a:r>
              <a:rPr lang="en-US" sz="1800" spc="-5" dirty="0">
                <a:solidFill>
                  <a:schemeClr val="accent6"/>
                </a:solidFill>
                <a:latin typeface="Times New Roman"/>
                <a:cs typeface="Times New Roman"/>
              </a:rPr>
              <a:t>environment</a:t>
            </a:r>
            <a:endParaRPr lang="en-US" sz="1800" dirty="0">
              <a:solidFill>
                <a:schemeClr val="accent6"/>
              </a:solidFill>
              <a:latin typeface="Times New Roman"/>
              <a:cs typeface="Times New Roman"/>
            </a:endParaRPr>
          </a:p>
          <a:p>
            <a:pPr marL="165100">
              <a:spcBef>
                <a:spcPts val="445"/>
              </a:spcBef>
            </a:pPr>
            <a:endParaRPr lang="en-US" sz="1800" dirty="0">
              <a:latin typeface="Times New Roman"/>
              <a:cs typeface="Times New Roman"/>
            </a:endParaRPr>
          </a:p>
        </p:txBody>
      </p:sp>
      <p:sp>
        <p:nvSpPr>
          <p:cNvPr id="8" name="Rectangle 7">
            <a:extLst>
              <a:ext uri="{FF2B5EF4-FFF2-40B4-BE49-F238E27FC236}">
                <a16:creationId xmlns:a16="http://schemas.microsoft.com/office/drawing/2014/main" id="{808F0CD0-EC2C-98EE-D7DB-57CF8FE168B8}"/>
              </a:ext>
            </a:extLst>
          </p:cNvPr>
          <p:cNvSpPr/>
          <p:nvPr/>
        </p:nvSpPr>
        <p:spPr>
          <a:xfrm>
            <a:off x="4534678" y="4415459"/>
            <a:ext cx="1894114" cy="709127"/>
          </a:xfrm>
          <a:prstGeom prst="rect">
            <a:avLst/>
          </a:prstGeom>
          <a:ln>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rtlCol="0" anchor="ctr"/>
          <a:lstStyle/>
          <a:p>
            <a:pPr marL="439420">
              <a:spcBef>
                <a:spcPts val="445"/>
              </a:spcBef>
            </a:pPr>
            <a:r>
              <a:rPr lang="en-US" sz="2000" b="1" spc="-5" dirty="0">
                <a:solidFill>
                  <a:srgbClr val="002060"/>
                </a:solidFill>
                <a:latin typeface="Times New Roman"/>
                <a:cs typeface="Times New Roman"/>
              </a:rPr>
              <a:t>Synthesizer</a:t>
            </a:r>
            <a:endParaRPr lang="en-US" sz="2000" b="1" dirty="0">
              <a:solidFill>
                <a:srgbClr val="002060"/>
              </a:solidFill>
              <a:latin typeface="Times New Roman"/>
              <a:cs typeface="Times New Roman"/>
            </a:endParaRPr>
          </a:p>
        </p:txBody>
      </p:sp>
      <p:sp>
        <p:nvSpPr>
          <p:cNvPr id="9" name="Oval 8">
            <a:extLst>
              <a:ext uri="{FF2B5EF4-FFF2-40B4-BE49-F238E27FC236}">
                <a16:creationId xmlns:a16="http://schemas.microsoft.com/office/drawing/2014/main" id="{11B15148-6FE6-6F78-A068-737D587D44F2}"/>
              </a:ext>
            </a:extLst>
          </p:cNvPr>
          <p:cNvSpPr/>
          <p:nvPr/>
        </p:nvSpPr>
        <p:spPr>
          <a:xfrm>
            <a:off x="7011954" y="4885100"/>
            <a:ext cx="3082213" cy="550506"/>
          </a:xfrm>
          <a:prstGeom prst="ellipse">
            <a:avLst/>
          </a:prstGeom>
          <a:ln>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rtlCol="0" anchor="ctr"/>
          <a:lstStyle/>
          <a:p>
            <a:pPr marL="165100">
              <a:spcBef>
                <a:spcPts val="445"/>
              </a:spcBef>
            </a:pPr>
            <a:r>
              <a:rPr lang="en-US" sz="1800" spc="-5" dirty="0">
                <a:solidFill>
                  <a:schemeClr val="tx2"/>
                </a:solidFill>
                <a:latin typeface="Times New Roman"/>
                <a:cs typeface="Times New Roman"/>
              </a:rPr>
              <a:t>Design</a:t>
            </a:r>
            <a:r>
              <a:rPr lang="en-US" sz="1800" spc="-20" dirty="0">
                <a:solidFill>
                  <a:schemeClr val="tx2"/>
                </a:solidFill>
                <a:latin typeface="Times New Roman"/>
                <a:cs typeface="Times New Roman"/>
              </a:rPr>
              <a:t> </a:t>
            </a:r>
            <a:r>
              <a:rPr lang="en-US" sz="1800" spc="-5" dirty="0">
                <a:solidFill>
                  <a:schemeClr val="tx2"/>
                </a:solidFill>
                <a:latin typeface="Times New Roman"/>
                <a:cs typeface="Times New Roman"/>
              </a:rPr>
              <a:t>constraints</a:t>
            </a:r>
            <a:endParaRPr lang="en-US" sz="1800" dirty="0">
              <a:solidFill>
                <a:schemeClr val="tx2"/>
              </a:solidFill>
              <a:latin typeface="Times New Roman"/>
              <a:cs typeface="Times New Roman"/>
            </a:endParaRPr>
          </a:p>
        </p:txBody>
      </p:sp>
      <p:cxnSp>
        <p:nvCxnSpPr>
          <p:cNvPr id="10" name="Straight Arrow Connector 9">
            <a:extLst>
              <a:ext uri="{FF2B5EF4-FFF2-40B4-BE49-F238E27FC236}">
                <a16:creationId xmlns:a16="http://schemas.microsoft.com/office/drawing/2014/main" id="{FA96BC0B-3B07-FEAD-B455-CBC3877AE9BA}"/>
              </a:ext>
            </a:extLst>
          </p:cNvPr>
          <p:cNvCxnSpPr>
            <a:cxnSpLocks/>
          </p:cNvCxnSpPr>
          <p:nvPr/>
        </p:nvCxnSpPr>
        <p:spPr>
          <a:xfrm>
            <a:off x="4029271" y="4769244"/>
            <a:ext cx="505407"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56716C41-A73A-D7B1-CA42-929EC3E12AD0}"/>
              </a:ext>
            </a:extLst>
          </p:cNvPr>
          <p:cNvCxnSpPr>
            <a:cxnSpLocks/>
            <a:endCxn id="8" idx="0"/>
          </p:cNvCxnSpPr>
          <p:nvPr/>
        </p:nvCxnSpPr>
        <p:spPr>
          <a:xfrm>
            <a:off x="5479400" y="4140206"/>
            <a:ext cx="2335" cy="27525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E3EBAFA-5D1D-E164-1493-E7892CB9BD59}"/>
              </a:ext>
            </a:extLst>
          </p:cNvPr>
          <p:cNvCxnSpPr>
            <a:cxnSpLocks/>
            <a:stCxn id="7" idx="2"/>
            <a:endCxn id="8" idx="3"/>
          </p:cNvCxnSpPr>
          <p:nvPr/>
        </p:nvCxnSpPr>
        <p:spPr>
          <a:xfrm flipH="1">
            <a:off x="6428792" y="4415459"/>
            <a:ext cx="505407" cy="35456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41880CE-E30A-4268-777B-CB278AB4DB64}"/>
              </a:ext>
            </a:extLst>
          </p:cNvPr>
          <p:cNvCxnSpPr>
            <a:cxnSpLocks/>
            <a:stCxn id="9" idx="2"/>
            <a:endCxn id="8" idx="3"/>
          </p:cNvCxnSpPr>
          <p:nvPr/>
        </p:nvCxnSpPr>
        <p:spPr>
          <a:xfrm flipH="1" flipV="1">
            <a:off x="6428792" y="4770023"/>
            <a:ext cx="583162" cy="39033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321AC539-5B93-9D7B-E4B0-40C609CA86CD}"/>
              </a:ext>
            </a:extLst>
          </p:cNvPr>
          <p:cNvCxnSpPr/>
          <p:nvPr/>
        </p:nvCxnSpPr>
        <p:spPr>
          <a:xfrm>
            <a:off x="5507392" y="5124586"/>
            <a:ext cx="0" cy="2705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Footer Placeholder 15">
            <a:extLst>
              <a:ext uri="{FF2B5EF4-FFF2-40B4-BE49-F238E27FC236}">
                <a16:creationId xmlns:a16="http://schemas.microsoft.com/office/drawing/2014/main" id="{A147D020-6B1C-BAA8-D5DC-70A4474F85C1}"/>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17" name="Slide Number Placeholder 16">
            <a:extLst>
              <a:ext uri="{FF2B5EF4-FFF2-40B4-BE49-F238E27FC236}">
                <a16:creationId xmlns:a16="http://schemas.microsoft.com/office/drawing/2014/main" id="{FDD10705-933E-F0B8-0760-4F9561E3D5AB}"/>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18" name="Picture 17">
            <a:extLst>
              <a:ext uri="{FF2B5EF4-FFF2-40B4-BE49-F238E27FC236}">
                <a16:creationId xmlns:a16="http://schemas.microsoft.com/office/drawing/2014/main" id="{3CBC826E-22FB-5EB8-A6A5-CB384AB2A93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504" y="5986112"/>
            <a:ext cx="457200" cy="457200"/>
          </a:xfrm>
          <a:prstGeom prst="rect">
            <a:avLst/>
          </a:prstGeom>
        </p:spPr>
      </p:pic>
    </p:spTree>
    <p:custDataLst>
      <p:tags r:id="rId1"/>
    </p:custDataLst>
    <p:extLst>
      <p:ext uri="{BB962C8B-B14F-4D97-AF65-F5344CB8AC3E}">
        <p14:creationId xmlns:p14="http://schemas.microsoft.com/office/powerpoint/2010/main" val="3617575116"/>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4A1B89-0B87-FA42-DBF4-6CBCF13996D9}"/>
              </a:ext>
            </a:extLst>
          </p:cNvPr>
          <p:cNvSpPr>
            <a:spLocks noGrp="1"/>
          </p:cNvSpPr>
          <p:nvPr>
            <p:ph sz="quarter" idx="12"/>
          </p:nvPr>
        </p:nvSpPr>
        <p:spPr>
          <a:xfrm>
            <a:off x="274320" y="802894"/>
            <a:ext cx="11612880" cy="5486400"/>
          </a:xfrm>
        </p:spPr>
        <p:txBody>
          <a:bodyPr/>
          <a:lstStyle/>
          <a:p>
            <a:pPr marL="355600" indent="-342900">
              <a:spcBef>
                <a:spcPts val="385"/>
              </a:spcBef>
              <a:buClr>
                <a:srgbClr val="3333CC"/>
              </a:buClr>
              <a:tabLst>
                <a:tab pos="355600" algn="l"/>
              </a:tabLst>
            </a:pPr>
            <a:r>
              <a:rPr lang="en-US" sz="2000" spc="-5" dirty="0">
                <a:latin typeface="Times New Roman"/>
                <a:cs typeface="Times New Roman"/>
              </a:rPr>
              <a:t>Specify </a:t>
            </a:r>
            <a:r>
              <a:rPr lang="en-US" sz="2000" dirty="0">
                <a:latin typeface="Times New Roman"/>
                <a:cs typeface="Times New Roman"/>
              </a:rPr>
              <a:t>those directly</a:t>
            </a:r>
            <a:r>
              <a:rPr lang="en-US" sz="2000" spc="-75" dirty="0">
                <a:latin typeface="Times New Roman"/>
                <a:cs typeface="Times New Roman"/>
              </a:rPr>
              <a:t> </a:t>
            </a:r>
            <a:r>
              <a:rPr lang="en-US" sz="2000" dirty="0">
                <a:latin typeface="Times New Roman"/>
                <a:cs typeface="Times New Roman"/>
              </a:rPr>
              <a:t>influence</a:t>
            </a:r>
          </a:p>
          <a:p>
            <a:pPr marL="812165" lvl="1" indent="-342900">
              <a:spcBef>
                <a:spcPts val="285"/>
              </a:spcBef>
              <a:buClrTx/>
              <a:buFont typeface="Arial" panose="020B0604020202020204" pitchFamily="34" charset="0"/>
              <a:buChar char="•"/>
              <a:tabLst>
                <a:tab pos="756285" algn="l"/>
                <a:tab pos="756920" algn="l"/>
              </a:tabLst>
            </a:pPr>
            <a:r>
              <a:rPr lang="en-US" dirty="0">
                <a:latin typeface="Times New Roman"/>
                <a:cs typeface="Times New Roman"/>
              </a:rPr>
              <a:t>  design synthesis and optimization results</a:t>
            </a:r>
          </a:p>
          <a:p>
            <a:pPr marL="812165" lvl="1" indent="-342900">
              <a:spcBef>
                <a:spcPts val="285"/>
              </a:spcBef>
              <a:buClrTx/>
              <a:buFont typeface="Arial" panose="020B0604020202020204" pitchFamily="34" charset="0"/>
              <a:buChar char="•"/>
              <a:tabLst>
                <a:tab pos="756285" algn="l"/>
                <a:tab pos="756920" algn="l"/>
              </a:tabLst>
            </a:pPr>
            <a:endParaRPr lang="en-US" dirty="0">
              <a:latin typeface="Times New Roman"/>
              <a:cs typeface="Times New Roman"/>
            </a:endParaRPr>
          </a:p>
          <a:p>
            <a:pPr marL="342900" marR="2176780" indent="-342900">
              <a:lnSpc>
                <a:spcPct val="110000"/>
              </a:lnSpc>
              <a:buClr>
                <a:srgbClr val="3333CC"/>
              </a:buClr>
              <a:tabLst>
                <a:tab pos="355600" algn="l"/>
              </a:tabLst>
            </a:pPr>
            <a:r>
              <a:rPr lang="en-US" sz="2000" spc="-5" dirty="0">
                <a:solidFill>
                  <a:schemeClr val="accent6"/>
                </a:solidFill>
                <a:latin typeface="Times New Roman"/>
                <a:cs typeface="Times New Roman"/>
              </a:rPr>
              <a:t>E</a:t>
            </a:r>
            <a:r>
              <a:rPr lang="en-US" sz="2000" dirty="0">
                <a:solidFill>
                  <a:srgbClr val="FF5050"/>
                </a:solidFill>
                <a:latin typeface="Times New Roman"/>
                <a:cs typeface="Times New Roman"/>
              </a:rPr>
              <a:t>xternal operating conditions</a:t>
            </a:r>
            <a:r>
              <a:rPr lang="en-US" sz="2000" spc="-180" dirty="0">
                <a:solidFill>
                  <a:srgbClr val="FF5050"/>
                </a:solidFill>
                <a:latin typeface="Times New Roman"/>
                <a:cs typeface="Times New Roman"/>
              </a:rPr>
              <a:t> </a:t>
            </a:r>
            <a:r>
              <a:rPr lang="en-US" sz="2000" spc="-5" dirty="0">
                <a:latin typeface="Times New Roman"/>
                <a:cs typeface="Times New Roman"/>
              </a:rPr>
              <a:t>(PVT)  </a:t>
            </a:r>
            <a:r>
              <a:rPr lang="en-US" sz="2000" dirty="0">
                <a:latin typeface="Times New Roman"/>
                <a:cs typeface="Times New Roman"/>
              </a:rPr>
              <a:t>include</a:t>
            </a:r>
          </a:p>
          <a:p>
            <a:pPr marL="812165" lvl="1" indent="-342900">
              <a:spcBef>
                <a:spcPts val="285"/>
              </a:spcBef>
              <a:buClrTx/>
              <a:buFont typeface="Arial" panose="020B0604020202020204" pitchFamily="34" charset="0"/>
              <a:buChar char="•"/>
              <a:tabLst>
                <a:tab pos="756285" algn="l"/>
                <a:tab pos="756920" algn="l"/>
              </a:tabLst>
            </a:pPr>
            <a:r>
              <a:rPr lang="en-US" spc="-5" dirty="0">
                <a:latin typeface="Times New Roman"/>
                <a:cs typeface="Times New Roman"/>
              </a:rPr>
              <a:t>manufacturing</a:t>
            </a:r>
            <a:r>
              <a:rPr lang="en-US" spc="-30" dirty="0">
                <a:latin typeface="Times New Roman"/>
                <a:cs typeface="Times New Roman"/>
              </a:rPr>
              <a:t> </a:t>
            </a:r>
            <a:r>
              <a:rPr lang="en-US" spc="-5" dirty="0">
                <a:latin typeface="Times New Roman"/>
                <a:cs typeface="Times New Roman"/>
              </a:rPr>
              <a:t>process</a:t>
            </a:r>
            <a:endParaRPr lang="en-US" dirty="0">
              <a:latin typeface="Times New Roman"/>
              <a:cs typeface="Times New Roman"/>
            </a:endParaRPr>
          </a:p>
          <a:p>
            <a:pPr marL="1269365" lvl="2" indent="-342900">
              <a:spcBef>
                <a:spcPts val="259"/>
              </a:spcBef>
              <a:buClrTx/>
              <a:buFont typeface="Arial" panose="020B0604020202020204" pitchFamily="34" charset="0"/>
              <a:buChar char="•"/>
              <a:tabLst>
                <a:tab pos="1155065" algn="l"/>
                <a:tab pos="1155700" algn="l"/>
              </a:tabLst>
            </a:pPr>
            <a:r>
              <a:rPr lang="en-US" sz="1800" dirty="0">
                <a:latin typeface="Times New Roman"/>
                <a:cs typeface="Times New Roman"/>
              </a:rPr>
              <a:t>worst </a:t>
            </a:r>
            <a:r>
              <a:rPr lang="en-US" sz="1800" spc="-5" dirty="0">
                <a:latin typeface="Times New Roman"/>
                <a:cs typeface="Times New Roman"/>
              </a:rPr>
              <a:t>case: setup-time</a:t>
            </a:r>
            <a:r>
              <a:rPr lang="en-US" sz="1800" spc="-95" dirty="0">
                <a:latin typeface="Times New Roman"/>
                <a:cs typeface="Times New Roman"/>
              </a:rPr>
              <a:t> </a:t>
            </a:r>
            <a:r>
              <a:rPr lang="en-US" sz="1800" spc="-5" dirty="0">
                <a:latin typeface="Times New Roman"/>
                <a:cs typeface="Times New Roman"/>
              </a:rPr>
              <a:t>violations</a:t>
            </a:r>
            <a:endParaRPr lang="en-US" sz="1800" dirty="0">
              <a:latin typeface="Times New Roman"/>
              <a:cs typeface="Times New Roman"/>
            </a:endParaRPr>
          </a:p>
          <a:p>
            <a:pPr marL="1268730" lvl="2" indent="-342900">
              <a:spcBef>
                <a:spcPts val="240"/>
              </a:spcBef>
              <a:buClrTx/>
              <a:buFont typeface="Arial" panose="020B0604020202020204" pitchFamily="34" charset="0"/>
              <a:buChar char="•"/>
              <a:tabLst>
                <a:tab pos="1155065" algn="l"/>
                <a:tab pos="1155700" algn="l"/>
              </a:tabLst>
            </a:pPr>
            <a:r>
              <a:rPr lang="en-US" sz="1800" dirty="0">
                <a:latin typeface="Times New Roman"/>
                <a:cs typeface="Times New Roman"/>
              </a:rPr>
              <a:t>best </a:t>
            </a:r>
            <a:r>
              <a:rPr lang="en-US" sz="1800" spc="-5" dirty="0">
                <a:latin typeface="Times New Roman"/>
                <a:cs typeface="Times New Roman"/>
              </a:rPr>
              <a:t>case: hold-time</a:t>
            </a:r>
            <a:r>
              <a:rPr lang="en-US" sz="1800" spc="-80" dirty="0">
                <a:latin typeface="Times New Roman"/>
                <a:cs typeface="Times New Roman"/>
              </a:rPr>
              <a:t> </a:t>
            </a:r>
            <a:r>
              <a:rPr lang="en-US" sz="1800" spc="-5" dirty="0">
                <a:latin typeface="Times New Roman"/>
                <a:cs typeface="Times New Roman"/>
              </a:rPr>
              <a:t>violations</a:t>
            </a:r>
            <a:endParaRPr lang="en-US" sz="1800" dirty="0">
              <a:latin typeface="Times New Roman"/>
              <a:cs typeface="Times New Roman"/>
            </a:endParaRPr>
          </a:p>
          <a:p>
            <a:pPr marL="812165" lvl="1" indent="-342900">
              <a:spcBef>
                <a:spcPts val="270"/>
              </a:spcBef>
              <a:buClrTx/>
              <a:buFont typeface="Arial" panose="020B0604020202020204" pitchFamily="34" charset="0"/>
              <a:buChar char="•"/>
              <a:tabLst>
                <a:tab pos="756285" algn="l"/>
                <a:tab pos="756920" algn="l"/>
              </a:tabLst>
            </a:pPr>
            <a:r>
              <a:rPr lang="en-US" dirty="0">
                <a:latin typeface="Times New Roman"/>
                <a:cs typeface="Times New Roman"/>
              </a:rPr>
              <a:t>operating conditions: voltage and</a:t>
            </a:r>
            <a:r>
              <a:rPr lang="en-US" spc="-170" dirty="0">
                <a:latin typeface="Times New Roman"/>
                <a:cs typeface="Times New Roman"/>
              </a:rPr>
              <a:t> </a:t>
            </a:r>
            <a:r>
              <a:rPr lang="en-US" dirty="0">
                <a:latin typeface="Times New Roman"/>
                <a:cs typeface="Times New Roman"/>
              </a:rPr>
              <a:t>temperature</a:t>
            </a:r>
          </a:p>
          <a:p>
            <a:pPr marL="812165" lvl="1" indent="-342900">
              <a:spcBef>
                <a:spcPts val="270"/>
              </a:spcBef>
              <a:buClrTx/>
              <a:buFont typeface="Arial" panose="020B0604020202020204" pitchFamily="34" charset="0"/>
              <a:buChar char="•"/>
              <a:tabLst>
                <a:tab pos="756285" algn="l"/>
                <a:tab pos="756920" algn="l"/>
              </a:tabLst>
            </a:pPr>
            <a:endParaRPr lang="en-US" dirty="0">
              <a:latin typeface="Times New Roman"/>
              <a:cs typeface="Times New Roman"/>
            </a:endParaRPr>
          </a:p>
          <a:p>
            <a:pPr marL="355600" indent="-342900">
              <a:spcBef>
                <a:spcPts val="290"/>
              </a:spcBef>
              <a:buClr>
                <a:srgbClr val="3333CC"/>
              </a:buClr>
              <a:tabLst>
                <a:tab pos="355600" algn="l"/>
              </a:tabLst>
            </a:pPr>
            <a:r>
              <a:rPr lang="en-US" sz="2000" spc="-5" dirty="0">
                <a:solidFill>
                  <a:srgbClr val="FF5050"/>
                </a:solidFill>
                <a:latin typeface="Times New Roman"/>
                <a:cs typeface="Times New Roman"/>
              </a:rPr>
              <a:t>I/O port </a:t>
            </a:r>
            <a:r>
              <a:rPr lang="en-US" sz="2000" dirty="0">
                <a:solidFill>
                  <a:srgbClr val="FF5050"/>
                </a:solidFill>
                <a:latin typeface="Times New Roman"/>
                <a:cs typeface="Times New Roman"/>
              </a:rPr>
              <a:t>attributes</a:t>
            </a:r>
            <a:r>
              <a:rPr lang="en-US" sz="2000" spc="-70" dirty="0">
                <a:solidFill>
                  <a:srgbClr val="FF5050"/>
                </a:solidFill>
                <a:latin typeface="Times New Roman"/>
                <a:cs typeface="Times New Roman"/>
              </a:rPr>
              <a:t> </a:t>
            </a:r>
            <a:r>
              <a:rPr lang="en-US" sz="2000" dirty="0">
                <a:latin typeface="Times New Roman"/>
                <a:cs typeface="Times New Roman"/>
              </a:rPr>
              <a:t>contain</a:t>
            </a:r>
          </a:p>
          <a:p>
            <a:pPr marL="812165" lvl="1" indent="-342900">
              <a:spcBef>
                <a:spcPts val="285"/>
              </a:spcBef>
              <a:buClrTx/>
              <a:buFont typeface="Arial" panose="020B0604020202020204" pitchFamily="34" charset="0"/>
              <a:buChar char="•"/>
              <a:tabLst>
                <a:tab pos="756285" algn="l"/>
                <a:tab pos="756920" algn="l"/>
              </a:tabLst>
            </a:pPr>
            <a:r>
              <a:rPr lang="en-US" dirty="0">
                <a:latin typeface="Times New Roman"/>
                <a:cs typeface="Times New Roman"/>
              </a:rPr>
              <a:t>drive strength of input</a:t>
            </a:r>
            <a:r>
              <a:rPr lang="en-US" spc="-90" dirty="0">
                <a:latin typeface="Times New Roman"/>
                <a:cs typeface="Times New Roman"/>
              </a:rPr>
              <a:t> </a:t>
            </a:r>
            <a:r>
              <a:rPr lang="en-US" dirty="0">
                <a:latin typeface="Times New Roman"/>
                <a:cs typeface="Times New Roman"/>
              </a:rPr>
              <a:t>port</a:t>
            </a:r>
          </a:p>
          <a:p>
            <a:pPr marL="811530" lvl="1" indent="-342900">
              <a:spcBef>
                <a:spcPts val="290"/>
              </a:spcBef>
              <a:buClrTx/>
              <a:buFont typeface="Arial" panose="020B0604020202020204" pitchFamily="34" charset="0"/>
              <a:buChar char="•"/>
              <a:tabLst>
                <a:tab pos="756285" algn="l"/>
                <a:tab pos="756920" algn="l"/>
              </a:tabLst>
            </a:pPr>
            <a:r>
              <a:rPr lang="en-US" dirty="0">
                <a:latin typeface="Times New Roman"/>
                <a:cs typeface="Times New Roman"/>
              </a:rPr>
              <a:t>capacitive loading of output</a:t>
            </a:r>
            <a:r>
              <a:rPr lang="en-US" spc="-114" dirty="0">
                <a:latin typeface="Times New Roman"/>
                <a:cs typeface="Times New Roman"/>
              </a:rPr>
              <a:t> </a:t>
            </a:r>
            <a:r>
              <a:rPr lang="en-US" dirty="0">
                <a:latin typeface="Times New Roman"/>
                <a:cs typeface="Times New Roman"/>
              </a:rPr>
              <a:t>port</a:t>
            </a:r>
          </a:p>
          <a:p>
            <a:pPr marL="811530" lvl="1" indent="-342900">
              <a:spcBef>
                <a:spcPts val="285"/>
              </a:spcBef>
              <a:buClrTx/>
              <a:buFont typeface="Arial" panose="020B0604020202020204" pitchFamily="34" charset="0"/>
              <a:buChar char="•"/>
              <a:tabLst>
                <a:tab pos="756285" algn="l"/>
                <a:tab pos="756920" algn="l"/>
              </a:tabLst>
            </a:pPr>
            <a:r>
              <a:rPr lang="en-US" dirty="0">
                <a:latin typeface="Times New Roman"/>
                <a:cs typeface="Times New Roman"/>
              </a:rPr>
              <a:t>design rule constraints: </a:t>
            </a:r>
            <a:r>
              <a:rPr lang="en-US" spc="-5" dirty="0" err="1">
                <a:latin typeface="Times New Roman"/>
                <a:cs typeface="Times New Roman"/>
              </a:rPr>
              <a:t>fanin</a:t>
            </a:r>
            <a:r>
              <a:rPr lang="en-US" spc="-5" dirty="0">
                <a:latin typeface="Times New Roman"/>
                <a:cs typeface="Times New Roman"/>
              </a:rPr>
              <a:t>,</a:t>
            </a:r>
            <a:r>
              <a:rPr lang="en-US" spc="-155" dirty="0">
                <a:latin typeface="Times New Roman"/>
                <a:cs typeface="Times New Roman"/>
              </a:rPr>
              <a:t> </a:t>
            </a:r>
            <a:r>
              <a:rPr lang="en-US" spc="5" dirty="0">
                <a:latin typeface="Times New Roman"/>
                <a:cs typeface="Times New Roman"/>
              </a:rPr>
              <a:t>fanout</a:t>
            </a:r>
          </a:p>
          <a:p>
            <a:pPr marL="811530" lvl="1" indent="-342900">
              <a:spcBef>
                <a:spcPts val="285"/>
              </a:spcBef>
              <a:buClrTx/>
              <a:buFont typeface="Arial" panose="020B0604020202020204" pitchFamily="34" charset="0"/>
              <a:buChar char="•"/>
              <a:tabLst>
                <a:tab pos="756285" algn="l"/>
                <a:tab pos="756920" algn="l"/>
              </a:tabLst>
            </a:pPr>
            <a:endParaRPr lang="en-US" dirty="0">
              <a:latin typeface="Times New Roman"/>
              <a:cs typeface="Times New Roman"/>
            </a:endParaRPr>
          </a:p>
          <a:p>
            <a:pPr marL="355600" marR="5080" indent="-342900">
              <a:lnSpc>
                <a:spcPts val="2590"/>
              </a:lnSpc>
              <a:spcBef>
                <a:spcPts val="620"/>
              </a:spcBef>
              <a:buClr>
                <a:srgbClr val="3333CC"/>
              </a:buClr>
              <a:tabLst>
                <a:tab pos="355600" algn="l"/>
              </a:tabLst>
            </a:pPr>
            <a:r>
              <a:rPr lang="en-US" sz="2000" spc="-5" dirty="0">
                <a:solidFill>
                  <a:srgbClr val="FF5050"/>
                </a:solidFill>
                <a:latin typeface="Times New Roman"/>
                <a:cs typeface="Times New Roman"/>
              </a:rPr>
              <a:t>Statistical </a:t>
            </a:r>
            <a:r>
              <a:rPr lang="en-US" sz="2000" dirty="0">
                <a:solidFill>
                  <a:srgbClr val="FF5050"/>
                </a:solidFill>
                <a:latin typeface="Times New Roman"/>
                <a:cs typeface="Times New Roman"/>
              </a:rPr>
              <a:t>wire-load </a:t>
            </a:r>
            <a:r>
              <a:rPr lang="en-US" sz="2000" spc="-5" dirty="0">
                <a:solidFill>
                  <a:srgbClr val="FF5050"/>
                </a:solidFill>
                <a:latin typeface="Times New Roman"/>
                <a:cs typeface="Times New Roman"/>
              </a:rPr>
              <a:t>model </a:t>
            </a:r>
            <a:r>
              <a:rPr lang="en-US" sz="2000" spc="-5" dirty="0">
                <a:latin typeface="Times New Roman"/>
                <a:cs typeface="Times New Roman"/>
              </a:rPr>
              <a:t>provides </a:t>
            </a:r>
            <a:r>
              <a:rPr lang="en-US" sz="2000" dirty="0">
                <a:latin typeface="Times New Roman"/>
                <a:cs typeface="Times New Roman"/>
              </a:rPr>
              <a:t>a wire-load </a:t>
            </a:r>
            <a:r>
              <a:rPr lang="en-US" sz="2000" spc="-5" dirty="0">
                <a:latin typeface="Times New Roman"/>
                <a:cs typeface="Times New Roman"/>
              </a:rPr>
              <a:t>model</a:t>
            </a:r>
            <a:r>
              <a:rPr lang="en-US" sz="2000" spc="-114" dirty="0">
                <a:latin typeface="Times New Roman"/>
                <a:cs typeface="Times New Roman"/>
              </a:rPr>
              <a:t> </a:t>
            </a:r>
            <a:r>
              <a:rPr lang="en-US" sz="2000" spc="5" dirty="0">
                <a:latin typeface="Times New Roman"/>
                <a:cs typeface="Times New Roman"/>
              </a:rPr>
              <a:t>for  </a:t>
            </a:r>
            <a:r>
              <a:rPr lang="en-US" sz="2000" dirty="0">
                <a:latin typeface="Times New Roman"/>
                <a:cs typeface="Times New Roman"/>
              </a:rPr>
              <a:t>processing the pre-layout static timing</a:t>
            </a:r>
            <a:r>
              <a:rPr lang="en-US" sz="2000" spc="-180" dirty="0">
                <a:latin typeface="Times New Roman"/>
                <a:cs typeface="Times New Roman"/>
              </a:rPr>
              <a:t> </a:t>
            </a:r>
            <a:r>
              <a:rPr lang="en-US" sz="2000" dirty="0">
                <a:latin typeface="Times New Roman"/>
                <a:cs typeface="Times New Roman"/>
              </a:rPr>
              <a:t>analysis.</a:t>
            </a:r>
          </a:p>
          <a:p>
            <a:endParaRPr lang="en-US" dirty="0"/>
          </a:p>
        </p:txBody>
      </p:sp>
      <p:sp>
        <p:nvSpPr>
          <p:cNvPr id="3" name="Title 2">
            <a:extLst>
              <a:ext uri="{FF2B5EF4-FFF2-40B4-BE49-F238E27FC236}">
                <a16:creationId xmlns:a16="http://schemas.microsoft.com/office/drawing/2014/main" id="{25777717-1F43-7412-B776-57345116BB41}"/>
              </a:ext>
            </a:extLst>
          </p:cNvPr>
          <p:cNvSpPr>
            <a:spLocks noGrp="1"/>
          </p:cNvSpPr>
          <p:nvPr>
            <p:ph type="title"/>
          </p:nvPr>
        </p:nvSpPr>
        <p:spPr/>
        <p:txBody>
          <a:bodyPr/>
          <a:lstStyle/>
          <a:p>
            <a:r>
              <a:rPr lang="en-US" b="1" spc="-5" dirty="0">
                <a:latin typeface="Times New Roman"/>
                <a:cs typeface="Times New Roman"/>
              </a:rPr>
              <a:t>Design</a:t>
            </a:r>
            <a:r>
              <a:rPr lang="en-US" b="1" spc="-60" dirty="0">
                <a:latin typeface="Times New Roman"/>
                <a:cs typeface="Times New Roman"/>
              </a:rPr>
              <a:t> </a:t>
            </a:r>
            <a:r>
              <a:rPr lang="en-US" b="1" spc="-5" dirty="0">
                <a:latin typeface="Times New Roman"/>
                <a:cs typeface="Times New Roman"/>
              </a:rPr>
              <a:t>Environment</a:t>
            </a:r>
            <a:endParaRPr lang="en-US" b="1" dirty="0"/>
          </a:p>
        </p:txBody>
      </p:sp>
      <p:sp>
        <p:nvSpPr>
          <p:cNvPr id="5" name="Footer Placeholder 4">
            <a:extLst>
              <a:ext uri="{FF2B5EF4-FFF2-40B4-BE49-F238E27FC236}">
                <a16:creationId xmlns:a16="http://schemas.microsoft.com/office/drawing/2014/main" id="{440B51B5-2806-5E06-E63A-EF79536CBAF1}"/>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FB5D8F42-A96C-2E4E-CD84-4A43AE74C1C2}"/>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28DEBFE4-7F09-001E-56CB-449C1B63F2D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 y="6055106"/>
            <a:ext cx="457200" cy="457200"/>
          </a:xfrm>
          <a:prstGeom prst="rect">
            <a:avLst/>
          </a:prstGeom>
        </p:spPr>
      </p:pic>
    </p:spTree>
    <p:custDataLst>
      <p:tags r:id="rId1"/>
    </p:custDataLst>
    <p:extLst>
      <p:ext uri="{BB962C8B-B14F-4D97-AF65-F5344CB8AC3E}">
        <p14:creationId xmlns:p14="http://schemas.microsoft.com/office/powerpoint/2010/main" val="1265233111"/>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6C2CDA-FEBE-BC17-DA53-67D8404D58B1}"/>
              </a:ext>
            </a:extLst>
          </p:cNvPr>
          <p:cNvSpPr>
            <a:spLocks noGrp="1"/>
          </p:cNvSpPr>
          <p:nvPr>
            <p:ph sz="quarter" idx="12"/>
          </p:nvPr>
        </p:nvSpPr>
        <p:spPr>
          <a:xfrm>
            <a:off x="274320" y="802894"/>
            <a:ext cx="11612880" cy="5486400"/>
          </a:xfrm>
        </p:spPr>
        <p:txBody>
          <a:bodyPr/>
          <a:lstStyle/>
          <a:p>
            <a:pPr marL="599440" indent="-342900" algn="just">
              <a:spcBef>
                <a:spcPts val="385"/>
              </a:spcBef>
              <a:buClr>
                <a:srgbClr val="3333CC"/>
              </a:buClr>
              <a:tabLst>
                <a:tab pos="599440" algn="l"/>
              </a:tabLst>
            </a:pPr>
            <a:r>
              <a:rPr lang="en-US" sz="2600" dirty="0">
                <a:latin typeface="Times New Roman"/>
                <a:cs typeface="Times New Roman"/>
              </a:rPr>
              <a:t>clock </a:t>
            </a:r>
            <a:r>
              <a:rPr lang="en-US" sz="2600" spc="-5" dirty="0">
                <a:latin typeface="Times New Roman"/>
                <a:cs typeface="Times New Roman"/>
              </a:rPr>
              <a:t>signal</a:t>
            </a:r>
            <a:r>
              <a:rPr lang="en-US" sz="2600" spc="-50" dirty="0">
                <a:latin typeface="Times New Roman"/>
                <a:cs typeface="Times New Roman"/>
              </a:rPr>
              <a:t> </a:t>
            </a:r>
            <a:r>
              <a:rPr lang="en-US" sz="2600" dirty="0">
                <a:latin typeface="Times New Roman"/>
                <a:cs typeface="Times New Roman"/>
              </a:rPr>
              <a:t>specification</a:t>
            </a:r>
          </a:p>
          <a:p>
            <a:pPr marL="1056005" lvl="1" indent="-342900" algn="just">
              <a:spcBef>
                <a:spcPts val="290"/>
              </a:spcBef>
              <a:buClr>
                <a:srgbClr val="0070C0"/>
              </a:buClr>
              <a:buFont typeface="Arial" panose="020B0604020202020204" pitchFamily="34" charset="0"/>
              <a:buChar char="•"/>
              <a:tabLst>
                <a:tab pos="1000760" algn="l"/>
              </a:tabLst>
            </a:pPr>
            <a:r>
              <a:rPr lang="en-US" sz="2600" spc="-5" dirty="0">
                <a:latin typeface="Times New Roman"/>
                <a:cs typeface="Times New Roman"/>
              </a:rPr>
              <a:t>period, </a:t>
            </a:r>
            <a:r>
              <a:rPr lang="en-US" sz="2600" dirty="0">
                <a:latin typeface="Times New Roman"/>
                <a:cs typeface="Times New Roman"/>
              </a:rPr>
              <a:t>duty</a:t>
            </a:r>
            <a:r>
              <a:rPr lang="en-US" sz="2600" spc="-40" dirty="0">
                <a:latin typeface="Times New Roman"/>
                <a:cs typeface="Times New Roman"/>
              </a:rPr>
              <a:t> </a:t>
            </a:r>
            <a:r>
              <a:rPr lang="en-US" sz="2600" dirty="0">
                <a:latin typeface="Times New Roman"/>
                <a:cs typeface="Times New Roman"/>
              </a:rPr>
              <a:t>cycle</a:t>
            </a:r>
          </a:p>
          <a:p>
            <a:pPr marL="1055370" lvl="1" indent="-342900" algn="just">
              <a:spcBef>
                <a:spcPts val="285"/>
              </a:spcBef>
              <a:buClr>
                <a:srgbClr val="0070C0"/>
              </a:buClr>
              <a:buFont typeface="Arial" panose="020B0604020202020204" pitchFamily="34" charset="0"/>
              <a:buChar char="•"/>
              <a:tabLst>
                <a:tab pos="1000760" algn="l"/>
              </a:tabLst>
            </a:pPr>
            <a:r>
              <a:rPr lang="en-US" sz="2600" dirty="0">
                <a:latin typeface="Times New Roman"/>
                <a:cs typeface="Times New Roman"/>
              </a:rPr>
              <a:t>transition </a:t>
            </a:r>
            <a:r>
              <a:rPr lang="en-US" sz="2600" spc="-5" dirty="0">
                <a:latin typeface="Times New Roman"/>
                <a:cs typeface="Times New Roman"/>
              </a:rPr>
              <a:t>time,</a:t>
            </a:r>
            <a:r>
              <a:rPr lang="en-US" sz="2600" spc="-75" dirty="0">
                <a:latin typeface="Times New Roman"/>
                <a:cs typeface="Times New Roman"/>
              </a:rPr>
              <a:t> </a:t>
            </a:r>
            <a:r>
              <a:rPr lang="en-US" sz="2600" spc="-5" dirty="0">
                <a:latin typeface="Times New Roman"/>
                <a:cs typeface="Times New Roman"/>
              </a:rPr>
              <a:t>skew</a:t>
            </a:r>
            <a:endParaRPr lang="en-US" sz="2600" dirty="0">
              <a:latin typeface="Times New Roman"/>
              <a:cs typeface="Times New Roman"/>
            </a:endParaRPr>
          </a:p>
          <a:p>
            <a:pPr marL="598805" indent="-342900" algn="just">
              <a:spcBef>
                <a:spcPts val="290"/>
              </a:spcBef>
              <a:buClr>
                <a:srgbClr val="3333CC"/>
              </a:buClr>
              <a:tabLst>
                <a:tab pos="599440" algn="l"/>
              </a:tabLst>
            </a:pPr>
            <a:r>
              <a:rPr lang="en-US" sz="2600" spc="-5" dirty="0">
                <a:latin typeface="Times New Roman"/>
                <a:cs typeface="Times New Roman"/>
              </a:rPr>
              <a:t>Delay</a:t>
            </a:r>
            <a:r>
              <a:rPr lang="en-US" sz="2600" spc="-30" dirty="0">
                <a:latin typeface="Times New Roman"/>
                <a:cs typeface="Times New Roman"/>
              </a:rPr>
              <a:t> </a:t>
            </a:r>
            <a:r>
              <a:rPr lang="en-US" sz="2600" dirty="0">
                <a:latin typeface="Times New Roman"/>
                <a:cs typeface="Times New Roman"/>
              </a:rPr>
              <a:t>specifications</a:t>
            </a:r>
          </a:p>
          <a:p>
            <a:pPr marL="1055370" lvl="1" indent="-342900" algn="just">
              <a:spcBef>
                <a:spcPts val="290"/>
              </a:spcBef>
              <a:buClr>
                <a:srgbClr val="0070C0"/>
              </a:buClr>
              <a:buFont typeface="Arial" panose="020B0604020202020204" pitchFamily="34" charset="0"/>
              <a:buChar char="•"/>
              <a:tabLst>
                <a:tab pos="1000760" algn="l"/>
              </a:tabLst>
            </a:pPr>
            <a:r>
              <a:rPr lang="en-US" sz="2600" dirty="0">
                <a:latin typeface="Times New Roman"/>
                <a:cs typeface="Times New Roman"/>
              </a:rPr>
              <a:t>input delay, output</a:t>
            </a:r>
            <a:r>
              <a:rPr lang="en-US" sz="2600" spc="-75" dirty="0">
                <a:latin typeface="Times New Roman"/>
                <a:cs typeface="Times New Roman"/>
              </a:rPr>
              <a:t> </a:t>
            </a:r>
            <a:r>
              <a:rPr lang="en-US" sz="2600" dirty="0">
                <a:latin typeface="Times New Roman"/>
                <a:cs typeface="Times New Roman"/>
              </a:rPr>
              <a:t>delay</a:t>
            </a:r>
          </a:p>
          <a:p>
            <a:pPr marL="1055370" lvl="1" indent="-342900" algn="just">
              <a:spcBef>
                <a:spcPts val="285"/>
              </a:spcBef>
              <a:buClr>
                <a:srgbClr val="0070C0"/>
              </a:buClr>
              <a:buFont typeface="Arial" panose="020B0604020202020204" pitchFamily="34" charset="0"/>
              <a:buChar char="•"/>
              <a:tabLst>
                <a:tab pos="1000760" algn="l"/>
              </a:tabLst>
            </a:pPr>
            <a:r>
              <a:rPr lang="en-US" sz="2600" spc="-10" dirty="0">
                <a:latin typeface="Times New Roman"/>
                <a:cs typeface="Times New Roman"/>
              </a:rPr>
              <a:t>maximum, minimum </a:t>
            </a:r>
            <a:r>
              <a:rPr lang="en-US" sz="2600" dirty="0">
                <a:latin typeface="Times New Roman"/>
                <a:cs typeface="Times New Roman"/>
              </a:rPr>
              <a:t>delay </a:t>
            </a:r>
            <a:r>
              <a:rPr lang="en-US" sz="2600" spc="-5" dirty="0">
                <a:latin typeface="Times New Roman"/>
                <a:cs typeface="Times New Roman"/>
              </a:rPr>
              <a:t>for </a:t>
            </a:r>
            <a:r>
              <a:rPr lang="en-US" sz="2600" dirty="0">
                <a:latin typeface="Times New Roman"/>
                <a:cs typeface="Times New Roman"/>
              </a:rPr>
              <a:t>combinational</a:t>
            </a:r>
            <a:r>
              <a:rPr lang="en-US" sz="2600" spc="-40" dirty="0">
                <a:latin typeface="Times New Roman"/>
                <a:cs typeface="Times New Roman"/>
              </a:rPr>
              <a:t> </a:t>
            </a:r>
            <a:r>
              <a:rPr lang="en-US" sz="2600" dirty="0">
                <a:latin typeface="Times New Roman"/>
                <a:cs typeface="Times New Roman"/>
              </a:rPr>
              <a:t>circuits</a:t>
            </a:r>
          </a:p>
          <a:p>
            <a:pPr marL="598805" indent="-342900" algn="just">
              <a:spcBef>
                <a:spcPts val="290"/>
              </a:spcBef>
              <a:buClr>
                <a:srgbClr val="3333CC"/>
              </a:buClr>
              <a:tabLst>
                <a:tab pos="599440" algn="l"/>
              </a:tabLst>
            </a:pPr>
            <a:r>
              <a:rPr lang="en-US" sz="2600" spc="-5" dirty="0">
                <a:latin typeface="Times New Roman"/>
                <a:cs typeface="Times New Roman"/>
              </a:rPr>
              <a:t>Timing</a:t>
            </a:r>
            <a:r>
              <a:rPr lang="en-US" sz="2600" spc="-30" dirty="0">
                <a:latin typeface="Times New Roman"/>
                <a:cs typeface="Times New Roman"/>
              </a:rPr>
              <a:t> </a:t>
            </a:r>
            <a:r>
              <a:rPr lang="en-US" sz="2600" dirty="0">
                <a:latin typeface="Times New Roman"/>
                <a:cs typeface="Times New Roman"/>
              </a:rPr>
              <a:t>exception</a:t>
            </a:r>
          </a:p>
          <a:p>
            <a:pPr marL="1056005" marR="657860" lvl="1" indent="-342900" algn="just">
              <a:lnSpc>
                <a:spcPts val="2590"/>
              </a:lnSpc>
              <a:spcBef>
                <a:spcPts val="615"/>
              </a:spcBef>
              <a:buFont typeface="Arial" panose="020B0604020202020204" pitchFamily="34" charset="0"/>
              <a:buChar char="•"/>
              <a:tabLst>
                <a:tab pos="1000760" algn="l"/>
              </a:tabLst>
            </a:pPr>
            <a:r>
              <a:rPr lang="en-US" sz="2600" spc="-5" dirty="0">
                <a:solidFill>
                  <a:srgbClr val="FF5050"/>
                </a:solidFill>
                <a:latin typeface="Times New Roman"/>
                <a:cs typeface="Times New Roman"/>
              </a:rPr>
              <a:t>false </a:t>
            </a:r>
            <a:r>
              <a:rPr lang="en-US" sz="2600" dirty="0">
                <a:solidFill>
                  <a:srgbClr val="FF5050"/>
                </a:solidFill>
                <a:latin typeface="Times New Roman"/>
                <a:cs typeface="Times New Roman"/>
              </a:rPr>
              <a:t>path</a:t>
            </a:r>
            <a:r>
              <a:rPr lang="en-US" sz="2600" dirty="0">
                <a:latin typeface="Times New Roman"/>
                <a:cs typeface="Times New Roman"/>
              </a:rPr>
              <a:t>: instruct the </a:t>
            </a:r>
            <a:r>
              <a:rPr lang="en-US" sz="2600" spc="-5" dirty="0">
                <a:latin typeface="Times New Roman"/>
                <a:cs typeface="Times New Roman"/>
              </a:rPr>
              <a:t>synthesis </a:t>
            </a:r>
            <a:r>
              <a:rPr lang="en-US" sz="2600" dirty="0">
                <a:latin typeface="Times New Roman"/>
                <a:cs typeface="Times New Roman"/>
              </a:rPr>
              <a:t>to ignore a</a:t>
            </a:r>
            <a:r>
              <a:rPr lang="en-US" sz="2600" spc="-105" dirty="0">
                <a:latin typeface="Times New Roman"/>
                <a:cs typeface="Times New Roman"/>
              </a:rPr>
              <a:t> </a:t>
            </a:r>
            <a:r>
              <a:rPr lang="en-US" sz="2600" spc="-5" dirty="0">
                <a:latin typeface="Times New Roman"/>
                <a:cs typeface="Times New Roman"/>
              </a:rPr>
              <a:t>particular </a:t>
            </a:r>
            <a:r>
              <a:rPr lang="en-US" sz="2600" dirty="0">
                <a:latin typeface="Times New Roman"/>
                <a:cs typeface="Times New Roman"/>
              </a:rPr>
              <a:t>path </a:t>
            </a:r>
            <a:r>
              <a:rPr lang="en-US" sz="2600" spc="-5" dirty="0">
                <a:latin typeface="Times New Roman"/>
                <a:cs typeface="Times New Roman"/>
              </a:rPr>
              <a:t>for </a:t>
            </a:r>
            <a:r>
              <a:rPr lang="en-US" sz="2600" dirty="0">
                <a:latin typeface="Times New Roman"/>
                <a:cs typeface="Times New Roman"/>
              </a:rPr>
              <a:t>timing</a:t>
            </a:r>
            <a:r>
              <a:rPr lang="en-US" sz="2600" spc="-70" dirty="0">
                <a:latin typeface="Times New Roman"/>
                <a:cs typeface="Times New Roman"/>
              </a:rPr>
              <a:t> </a:t>
            </a:r>
            <a:r>
              <a:rPr lang="en-US" sz="2600" dirty="0">
                <a:latin typeface="Times New Roman"/>
                <a:cs typeface="Times New Roman"/>
              </a:rPr>
              <a:t>optimization</a:t>
            </a:r>
          </a:p>
          <a:p>
            <a:pPr marL="1056005" marR="461009" lvl="1" indent="-342900" algn="just">
              <a:lnSpc>
                <a:spcPts val="2590"/>
              </a:lnSpc>
              <a:spcBef>
                <a:spcPts val="580"/>
              </a:spcBef>
              <a:buFont typeface="Arial" panose="020B0604020202020204" pitchFamily="34" charset="0"/>
              <a:buChar char="•"/>
              <a:tabLst>
                <a:tab pos="1000760" algn="l"/>
              </a:tabLst>
            </a:pPr>
            <a:r>
              <a:rPr lang="en-US" sz="2600" spc="-5" dirty="0">
                <a:solidFill>
                  <a:srgbClr val="FF5050"/>
                </a:solidFill>
                <a:latin typeface="Times New Roman"/>
                <a:cs typeface="Times New Roman"/>
              </a:rPr>
              <a:t>multicycle </a:t>
            </a:r>
            <a:r>
              <a:rPr lang="en-US" sz="2600" dirty="0">
                <a:solidFill>
                  <a:srgbClr val="FF5050"/>
                </a:solidFill>
                <a:latin typeface="Times New Roman"/>
                <a:cs typeface="Times New Roman"/>
              </a:rPr>
              <a:t>path</a:t>
            </a:r>
            <a:r>
              <a:rPr lang="en-US" sz="2600" dirty="0">
                <a:latin typeface="Times New Roman"/>
                <a:cs typeface="Times New Roman"/>
              </a:rPr>
              <a:t>: </a:t>
            </a:r>
            <a:r>
              <a:rPr lang="en-US" sz="2600" spc="-5" dirty="0">
                <a:latin typeface="Times New Roman"/>
                <a:cs typeface="Times New Roman"/>
              </a:rPr>
              <a:t>inform </a:t>
            </a:r>
            <a:r>
              <a:rPr lang="en-US" sz="2600" spc="5" dirty="0">
                <a:latin typeface="Times New Roman"/>
                <a:cs typeface="Times New Roman"/>
              </a:rPr>
              <a:t>the </a:t>
            </a:r>
            <a:r>
              <a:rPr lang="en-US" sz="2600" dirty="0">
                <a:latin typeface="Times New Roman"/>
                <a:cs typeface="Times New Roman"/>
              </a:rPr>
              <a:t>synthesis tool regarding the </a:t>
            </a:r>
            <a:r>
              <a:rPr lang="en-US" sz="2600" spc="-5" dirty="0">
                <a:latin typeface="Times New Roman"/>
                <a:cs typeface="Times New Roman"/>
              </a:rPr>
              <a:t>number </a:t>
            </a:r>
            <a:r>
              <a:rPr lang="en-US" sz="2600" dirty="0">
                <a:latin typeface="Times New Roman"/>
                <a:cs typeface="Times New Roman"/>
              </a:rPr>
              <a:t>of clock cycles that a particular path requires</a:t>
            </a:r>
            <a:r>
              <a:rPr lang="en-US" sz="2600" spc="-235" dirty="0">
                <a:latin typeface="Times New Roman"/>
                <a:cs typeface="Times New Roman"/>
              </a:rPr>
              <a:t> </a:t>
            </a:r>
            <a:r>
              <a:rPr lang="en-US" sz="2600" dirty="0">
                <a:latin typeface="Times New Roman"/>
                <a:cs typeface="Times New Roman"/>
              </a:rPr>
              <a:t>to  reach its</a:t>
            </a:r>
            <a:r>
              <a:rPr lang="en-US" sz="2600" spc="-55" dirty="0">
                <a:latin typeface="Times New Roman"/>
                <a:cs typeface="Times New Roman"/>
              </a:rPr>
              <a:t> </a:t>
            </a:r>
            <a:r>
              <a:rPr lang="en-US" sz="2600" dirty="0">
                <a:latin typeface="Times New Roman"/>
                <a:cs typeface="Times New Roman"/>
              </a:rPr>
              <a:t>endpoint</a:t>
            </a:r>
          </a:p>
          <a:p>
            <a:pPr marL="598805" indent="-342900" algn="just">
              <a:lnSpc>
                <a:spcPts val="2735"/>
              </a:lnSpc>
              <a:spcBef>
                <a:spcPts val="254"/>
              </a:spcBef>
              <a:buClr>
                <a:srgbClr val="3333CC"/>
              </a:buClr>
              <a:tabLst>
                <a:tab pos="599440" algn="l"/>
              </a:tabLst>
            </a:pPr>
            <a:r>
              <a:rPr lang="en-US" sz="2600" spc="-5" dirty="0">
                <a:latin typeface="Times New Roman"/>
                <a:cs typeface="Times New Roman"/>
              </a:rPr>
              <a:t>Path </a:t>
            </a:r>
            <a:r>
              <a:rPr lang="en-US" sz="2600" dirty="0">
                <a:latin typeface="Times New Roman"/>
                <a:cs typeface="Times New Roman"/>
              </a:rPr>
              <a:t>grouping: </a:t>
            </a:r>
            <a:r>
              <a:rPr lang="en-US" sz="2600" spc="-5" dirty="0">
                <a:latin typeface="Times New Roman"/>
                <a:cs typeface="Times New Roman"/>
              </a:rPr>
              <a:t>bundle </a:t>
            </a:r>
            <a:r>
              <a:rPr lang="en-US" sz="2600" dirty="0">
                <a:latin typeface="Times New Roman"/>
                <a:cs typeface="Times New Roman"/>
              </a:rPr>
              <a:t>together critical paths in calculating</a:t>
            </a:r>
            <a:r>
              <a:rPr lang="en-US" sz="2600" spc="-250" dirty="0">
                <a:latin typeface="Times New Roman"/>
                <a:cs typeface="Times New Roman"/>
              </a:rPr>
              <a:t> </a:t>
            </a:r>
            <a:r>
              <a:rPr lang="en-US" sz="2600" dirty="0">
                <a:latin typeface="Times New Roman"/>
                <a:cs typeface="Times New Roman"/>
              </a:rPr>
              <a:t>a</a:t>
            </a:r>
            <a:r>
              <a:rPr lang="en-US" sz="2600" dirty="0">
                <a:uFill>
                  <a:solidFill>
                    <a:srgbClr val="000000"/>
                  </a:solidFill>
                </a:uFill>
                <a:latin typeface="Times New Roman"/>
                <a:cs typeface="Times New Roman"/>
              </a:rPr>
              <a:t> </a:t>
            </a:r>
            <a:r>
              <a:rPr lang="en-US" sz="2600" spc="-5" dirty="0">
                <a:uFill>
                  <a:solidFill>
                    <a:srgbClr val="000000"/>
                  </a:solidFill>
                </a:uFill>
                <a:latin typeface="Times New Roman"/>
                <a:cs typeface="Times New Roman"/>
              </a:rPr>
              <a:t>cost</a:t>
            </a:r>
            <a:r>
              <a:rPr lang="en-US" sz="2600" spc="-105" dirty="0">
                <a:uFill>
                  <a:solidFill>
                    <a:srgbClr val="000000"/>
                  </a:solidFill>
                </a:uFill>
                <a:latin typeface="Times New Roman"/>
                <a:cs typeface="Times New Roman"/>
              </a:rPr>
              <a:t> </a:t>
            </a:r>
            <a:r>
              <a:rPr lang="en-US" sz="2600" dirty="0">
                <a:uFill>
                  <a:solidFill>
                    <a:srgbClr val="000000"/>
                  </a:solidFill>
                </a:uFill>
                <a:latin typeface="Times New Roman"/>
                <a:cs typeface="Times New Roman"/>
              </a:rPr>
              <a:t>function</a:t>
            </a:r>
            <a:endParaRPr lang="en-US" sz="2600" dirty="0"/>
          </a:p>
        </p:txBody>
      </p:sp>
      <p:sp>
        <p:nvSpPr>
          <p:cNvPr id="3" name="Title 2">
            <a:extLst>
              <a:ext uri="{FF2B5EF4-FFF2-40B4-BE49-F238E27FC236}">
                <a16:creationId xmlns:a16="http://schemas.microsoft.com/office/drawing/2014/main" id="{F262D291-79A1-ECDF-586C-E02D05094ED9}"/>
              </a:ext>
            </a:extLst>
          </p:cNvPr>
          <p:cNvSpPr>
            <a:spLocks noGrp="1"/>
          </p:cNvSpPr>
          <p:nvPr>
            <p:ph type="title"/>
          </p:nvPr>
        </p:nvSpPr>
        <p:spPr/>
        <p:txBody>
          <a:bodyPr/>
          <a:lstStyle/>
          <a:p>
            <a:r>
              <a:rPr lang="en-US" b="1" spc="-5" dirty="0">
                <a:latin typeface="Times New Roman"/>
                <a:cs typeface="Times New Roman"/>
              </a:rPr>
              <a:t>Design</a:t>
            </a:r>
            <a:r>
              <a:rPr lang="en-US" b="1" spc="-55" dirty="0">
                <a:latin typeface="Times New Roman"/>
                <a:cs typeface="Times New Roman"/>
              </a:rPr>
              <a:t> </a:t>
            </a:r>
            <a:r>
              <a:rPr lang="en-US" b="1" spc="-5" dirty="0">
                <a:latin typeface="Times New Roman"/>
                <a:cs typeface="Times New Roman"/>
              </a:rPr>
              <a:t>Constraints</a:t>
            </a:r>
            <a:endParaRPr lang="en-US" b="1" dirty="0"/>
          </a:p>
        </p:txBody>
      </p:sp>
      <p:sp>
        <p:nvSpPr>
          <p:cNvPr id="5" name="Footer Placeholder 4">
            <a:extLst>
              <a:ext uri="{FF2B5EF4-FFF2-40B4-BE49-F238E27FC236}">
                <a16:creationId xmlns:a16="http://schemas.microsoft.com/office/drawing/2014/main" id="{431C2320-87E7-BEFD-207F-036FD6557BA6}"/>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7E58807B-2167-6098-AB17-1AC69AFC6FD1}"/>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EBF5248C-6325-30E1-4A10-65A74B4DEAF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1550" y="6055106"/>
            <a:ext cx="457200" cy="457200"/>
          </a:xfrm>
          <a:prstGeom prst="rect">
            <a:avLst/>
          </a:prstGeom>
        </p:spPr>
      </p:pic>
    </p:spTree>
    <p:custDataLst>
      <p:tags r:id="rId1"/>
    </p:custDataLst>
    <p:extLst>
      <p:ext uri="{BB962C8B-B14F-4D97-AF65-F5344CB8AC3E}">
        <p14:creationId xmlns:p14="http://schemas.microsoft.com/office/powerpoint/2010/main" val="1298616905"/>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83933A-0966-7095-AA24-B861C03FB6DE}"/>
              </a:ext>
            </a:extLst>
          </p:cNvPr>
          <p:cNvSpPr>
            <a:spLocks noGrp="1"/>
          </p:cNvSpPr>
          <p:nvPr>
            <p:ph type="title"/>
          </p:nvPr>
        </p:nvSpPr>
        <p:spPr/>
        <p:txBody>
          <a:bodyPr>
            <a:normAutofit/>
          </a:bodyPr>
          <a:lstStyle/>
          <a:p>
            <a:r>
              <a:rPr lang="en-US" b="1" spc="-5" dirty="0">
                <a:latin typeface="Times New Roman"/>
                <a:cs typeface="Times New Roman"/>
              </a:rPr>
              <a:t>The Architecture </a:t>
            </a:r>
            <a:r>
              <a:rPr lang="en-US" b="1" dirty="0">
                <a:latin typeface="Times New Roman"/>
                <a:cs typeface="Times New Roman"/>
              </a:rPr>
              <a:t>of </a:t>
            </a:r>
            <a:r>
              <a:rPr lang="en-US" b="1" spc="-5" dirty="0">
                <a:latin typeface="Times New Roman"/>
                <a:cs typeface="Times New Roman"/>
              </a:rPr>
              <a:t>Logic Synthesis</a:t>
            </a:r>
            <a:r>
              <a:rPr lang="en-US" b="1" spc="-40" dirty="0">
                <a:latin typeface="Times New Roman"/>
                <a:cs typeface="Times New Roman"/>
              </a:rPr>
              <a:t> </a:t>
            </a:r>
            <a:r>
              <a:rPr lang="en-US" b="1" spc="-5" dirty="0">
                <a:latin typeface="Times New Roman"/>
                <a:cs typeface="Times New Roman"/>
              </a:rPr>
              <a:t>Tools</a:t>
            </a:r>
            <a:br>
              <a:rPr lang="en-US" b="1" dirty="0"/>
            </a:br>
            <a:endParaRPr lang="en-US" b="1" dirty="0"/>
          </a:p>
        </p:txBody>
      </p:sp>
      <p:sp>
        <p:nvSpPr>
          <p:cNvPr id="5" name="Rectangle: Diagonal Corners Snipped 4">
            <a:extLst>
              <a:ext uri="{FF2B5EF4-FFF2-40B4-BE49-F238E27FC236}">
                <a16:creationId xmlns:a16="http://schemas.microsoft.com/office/drawing/2014/main" id="{7544FB31-62A5-65EA-4F33-7363495B43F9}"/>
              </a:ext>
            </a:extLst>
          </p:cNvPr>
          <p:cNvSpPr/>
          <p:nvPr/>
        </p:nvSpPr>
        <p:spPr>
          <a:xfrm>
            <a:off x="7048452" y="936519"/>
            <a:ext cx="1523569" cy="533486"/>
          </a:xfrm>
          <a:prstGeom prst="snip2Diag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spc="20" dirty="0">
                <a:latin typeface="Times New Roman"/>
                <a:cs typeface="Times New Roman"/>
              </a:rPr>
              <a:t>RTL</a:t>
            </a:r>
            <a:r>
              <a:rPr lang="en-US" sz="1800" spc="-65" dirty="0">
                <a:latin typeface="Times New Roman"/>
                <a:cs typeface="Times New Roman"/>
              </a:rPr>
              <a:t> </a:t>
            </a:r>
            <a:r>
              <a:rPr lang="en-US" sz="1800" spc="10" dirty="0">
                <a:latin typeface="Times New Roman"/>
                <a:cs typeface="Times New Roman"/>
              </a:rPr>
              <a:t>source</a:t>
            </a:r>
            <a:endParaRPr lang="en-US" dirty="0"/>
          </a:p>
        </p:txBody>
      </p:sp>
      <p:sp>
        <p:nvSpPr>
          <p:cNvPr id="6" name="Rectangle: Diagonal Corners Snipped 5">
            <a:extLst>
              <a:ext uri="{FF2B5EF4-FFF2-40B4-BE49-F238E27FC236}">
                <a16:creationId xmlns:a16="http://schemas.microsoft.com/office/drawing/2014/main" id="{E59FA61F-7A31-AB90-40BC-2820484F49E2}"/>
              </a:ext>
            </a:extLst>
          </p:cNvPr>
          <p:cNvSpPr/>
          <p:nvPr/>
        </p:nvSpPr>
        <p:spPr>
          <a:xfrm>
            <a:off x="7255720" y="4053067"/>
            <a:ext cx="2038256" cy="718457"/>
          </a:xfrm>
          <a:prstGeom prst="snip2Diag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139700">
              <a:spcBef>
                <a:spcPts val="365"/>
              </a:spcBef>
            </a:pPr>
            <a:r>
              <a:rPr lang="en-US" sz="1800" spc="10" dirty="0">
                <a:latin typeface="Times New Roman"/>
                <a:cs typeface="Times New Roman"/>
              </a:rPr>
              <a:t>Technology</a:t>
            </a:r>
            <a:r>
              <a:rPr lang="en-US" sz="1800" spc="-35" dirty="0">
                <a:latin typeface="Times New Roman"/>
                <a:cs typeface="Times New Roman"/>
              </a:rPr>
              <a:t> </a:t>
            </a:r>
            <a:r>
              <a:rPr lang="en-US" sz="1800" spc="10" dirty="0">
                <a:latin typeface="Times New Roman"/>
                <a:cs typeface="Times New Roman"/>
              </a:rPr>
              <a:t>Library</a:t>
            </a:r>
            <a:endParaRPr lang="en-US" sz="1800" dirty="0">
              <a:latin typeface="Times New Roman"/>
              <a:cs typeface="Times New Roman"/>
            </a:endParaRPr>
          </a:p>
        </p:txBody>
      </p:sp>
      <p:sp>
        <p:nvSpPr>
          <p:cNvPr id="30" name="TextBox 29">
            <a:extLst>
              <a:ext uri="{FF2B5EF4-FFF2-40B4-BE49-F238E27FC236}">
                <a16:creationId xmlns:a16="http://schemas.microsoft.com/office/drawing/2014/main" id="{67FF2772-A882-C3E3-028A-EBEA5F399026}"/>
              </a:ext>
            </a:extLst>
          </p:cNvPr>
          <p:cNvSpPr txBox="1"/>
          <p:nvPr/>
        </p:nvSpPr>
        <p:spPr>
          <a:xfrm>
            <a:off x="1172368" y="1353203"/>
            <a:ext cx="1502229" cy="369332"/>
          </a:xfrm>
          <a:prstGeom prst="rect">
            <a:avLst/>
          </a:prstGeom>
          <a:noFill/>
          <a:ln>
            <a:solidFill>
              <a:schemeClr val="bg1"/>
            </a:solidFill>
          </a:ln>
        </p:spPr>
        <p:txBody>
          <a:bodyPr wrap="square" rtlCol="0">
            <a:spAutoFit/>
          </a:bodyPr>
          <a:lstStyle/>
          <a:p>
            <a:r>
              <a:rPr lang="en-US" dirty="0"/>
              <a:t>Front end</a:t>
            </a:r>
          </a:p>
        </p:txBody>
      </p:sp>
      <p:sp>
        <p:nvSpPr>
          <p:cNvPr id="32" name="TextBox 31">
            <a:extLst>
              <a:ext uri="{FF2B5EF4-FFF2-40B4-BE49-F238E27FC236}">
                <a16:creationId xmlns:a16="http://schemas.microsoft.com/office/drawing/2014/main" id="{936929DE-3749-EDBA-A30F-2AC4A838C1B1}"/>
              </a:ext>
            </a:extLst>
          </p:cNvPr>
          <p:cNvSpPr txBox="1"/>
          <p:nvPr/>
        </p:nvSpPr>
        <p:spPr>
          <a:xfrm>
            <a:off x="537313" y="3704173"/>
            <a:ext cx="1330741" cy="369332"/>
          </a:xfrm>
          <a:prstGeom prst="rect">
            <a:avLst/>
          </a:prstGeom>
          <a:noFill/>
        </p:spPr>
        <p:txBody>
          <a:bodyPr wrap="square" rtlCol="0">
            <a:spAutoFit/>
          </a:bodyPr>
          <a:lstStyle/>
          <a:p>
            <a:r>
              <a:rPr lang="en-US" dirty="0"/>
              <a:t>Back end</a:t>
            </a:r>
          </a:p>
        </p:txBody>
      </p:sp>
      <p:sp>
        <p:nvSpPr>
          <p:cNvPr id="35" name="TextBox 34">
            <a:extLst>
              <a:ext uri="{FF2B5EF4-FFF2-40B4-BE49-F238E27FC236}">
                <a16:creationId xmlns:a16="http://schemas.microsoft.com/office/drawing/2014/main" id="{873A4153-967A-D429-6AB3-844DC87F9E70}"/>
              </a:ext>
            </a:extLst>
          </p:cNvPr>
          <p:cNvSpPr txBox="1"/>
          <p:nvPr/>
        </p:nvSpPr>
        <p:spPr>
          <a:xfrm>
            <a:off x="5891413" y="2719778"/>
            <a:ext cx="3402563" cy="328808"/>
          </a:xfrm>
          <a:prstGeom prst="rect">
            <a:avLst/>
          </a:prstGeom>
          <a:noFill/>
        </p:spPr>
        <p:txBody>
          <a:bodyPr wrap="square" rtlCol="0">
            <a:spAutoFit/>
          </a:bodyPr>
          <a:lstStyle/>
          <a:p>
            <a:pPr marL="12700" marR="5080">
              <a:lnSpc>
                <a:spcPct val="102400"/>
              </a:lnSpc>
              <a:spcBef>
                <a:spcPts val="85"/>
              </a:spcBef>
            </a:pPr>
            <a:r>
              <a:rPr lang="en-US" sz="1600" b="1" spc="5" dirty="0">
                <a:solidFill>
                  <a:schemeClr val="tx2"/>
                </a:solidFill>
                <a:latin typeface="Times New Roman"/>
                <a:cs typeface="Times New Roman"/>
              </a:rPr>
              <a:t>Logic Optimization</a:t>
            </a:r>
            <a:endParaRPr lang="en-US" sz="1600" b="1" dirty="0">
              <a:solidFill>
                <a:schemeClr val="tx2"/>
              </a:solidFill>
              <a:latin typeface="Times New Roman"/>
              <a:cs typeface="Times New Roman"/>
            </a:endParaRPr>
          </a:p>
        </p:txBody>
      </p:sp>
      <p:grpSp>
        <p:nvGrpSpPr>
          <p:cNvPr id="2" name="Group 1">
            <a:extLst>
              <a:ext uri="{FF2B5EF4-FFF2-40B4-BE49-F238E27FC236}">
                <a16:creationId xmlns:a16="http://schemas.microsoft.com/office/drawing/2014/main" id="{0D5E38B3-77B5-874D-D94C-049F3476CFBD}"/>
              </a:ext>
            </a:extLst>
          </p:cNvPr>
          <p:cNvGrpSpPr/>
          <p:nvPr/>
        </p:nvGrpSpPr>
        <p:grpSpPr>
          <a:xfrm>
            <a:off x="1699126" y="960120"/>
            <a:ext cx="5556594" cy="4352806"/>
            <a:chOff x="1384849" y="1585697"/>
            <a:chExt cx="5556594" cy="4352806"/>
          </a:xfrm>
        </p:grpSpPr>
        <p:sp>
          <p:nvSpPr>
            <p:cNvPr id="4" name="Rectangle: Diagonal Corners Snipped 3">
              <a:extLst>
                <a:ext uri="{FF2B5EF4-FFF2-40B4-BE49-F238E27FC236}">
                  <a16:creationId xmlns:a16="http://schemas.microsoft.com/office/drawing/2014/main" id="{2CD71C8E-B9FE-8207-4A03-EBE183EDB701}"/>
                </a:ext>
              </a:extLst>
            </p:cNvPr>
            <p:cNvSpPr/>
            <p:nvPr/>
          </p:nvSpPr>
          <p:spPr>
            <a:xfrm>
              <a:off x="2422805" y="1585697"/>
              <a:ext cx="2407538" cy="434445"/>
            </a:xfrm>
            <a:prstGeom prst="snip2DiagRect">
              <a:avLst/>
            </a:prstGeom>
            <a:scene3d>
              <a:camera prst="orthographicFront"/>
              <a:lightRig rig="threePt" dir="t"/>
            </a:scene3d>
            <a:sp3d>
              <a:bevelT prst="relaxedInset"/>
            </a:sp3d>
          </p:spPr>
          <p:style>
            <a:lnRef idx="2">
              <a:schemeClr val="dk1"/>
            </a:lnRef>
            <a:fillRef idx="1">
              <a:schemeClr val="lt1"/>
            </a:fillRef>
            <a:effectRef idx="0">
              <a:schemeClr val="dk1"/>
            </a:effectRef>
            <a:fontRef idx="minor">
              <a:schemeClr val="dk1"/>
            </a:fontRef>
          </p:style>
          <p:txBody>
            <a:bodyPr rtlCol="0" anchor="t"/>
            <a:lstStyle/>
            <a:p>
              <a:pPr marL="810260">
                <a:spcBef>
                  <a:spcPts val="365"/>
                </a:spcBef>
                <a:tabLst>
                  <a:tab pos="3435350" algn="l"/>
                </a:tabLst>
              </a:pPr>
              <a:r>
                <a:rPr lang="en-US" sz="1800" spc="10" dirty="0">
                  <a:latin typeface="Times New Roman"/>
                  <a:cs typeface="Times New Roman"/>
                </a:rPr>
                <a:t>Parsing	</a:t>
              </a:r>
              <a:endParaRPr lang="en-US" sz="1800" dirty="0">
                <a:latin typeface="Times New Roman"/>
                <a:cs typeface="Times New Roman"/>
              </a:endParaRPr>
            </a:p>
          </p:txBody>
        </p:sp>
        <p:grpSp>
          <p:nvGrpSpPr>
            <p:cNvPr id="7" name="object 5">
              <a:extLst>
                <a:ext uri="{FF2B5EF4-FFF2-40B4-BE49-F238E27FC236}">
                  <a16:creationId xmlns:a16="http://schemas.microsoft.com/office/drawing/2014/main" id="{64FC7351-9E2E-A507-B1F6-8FC8FA36EC3C}"/>
                </a:ext>
              </a:extLst>
            </p:cNvPr>
            <p:cNvGrpSpPr/>
            <p:nvPr/>
          </p:nvGrpSpPr>
          <p:grpSpPr>
            <a:xfrm>
              <a:off x="3596259" y="2020142"/>
              <a:ext cx="135255" cy="374650"/>
              <a:chOff x="3697188" y="1872288"/>
              <a:chExt cx="135255" cy="374650"/>
            </a:xfrm>
          </p:grpSpPr>
          <p:sp>
            <p:nvSpPr>
              <p:cNvPr id="8" name="object 6">
                <a:extLst>
                  <a:ext uri="{FF2B5EF4-FFF2-40B4-BE49-F238E27FC236}">
                    <a16:creationId xmlns:a16="http://schemas.microsoft.com/office/drawing/2014/main" id="{F4DC1E95-803A-4718-F9A6-4D7A978EC45B}"/>
                  </a:ext>
                </a:extLst>
              </p:cNvPr>
              <p:cNvSpPr/>
              <p:nvPr/>
            </p:nvSpPr>
            <p:spPr>
              <a:xfrm>
                <a:off x="3764548" y="1872288"/>
                <a:ext cx="0" cy="272415"/>
              </a:xfrm>
              <a:custGeom>
                <a:avLst/>
                <a:gdLst/>
                <a:ahLst/>
                <a:cxnLst/>
                <a:rect l="l" t="t" r="r" b="b"/>
                <a:pathLst>
                  <a:path h="272414">
                    <a:moveTo>
                      <a:pt x="0" y="0"/>
                    </a:moveTo>
                    <a:lnTo>
                      <a:pt x="0" y="272103"/>
                    </a:lnTo>
                  </a:path>
                </a:pathLst>
              </a:custGeom>
              <a:ln w="14968">
                <a:solidFill>
                  <a:srgbClr val="000000"/>
                </a:solidFill>
              </a:ln>
            </p:spPr>
            <p:txBody>
              <a:bodyPr wrap="square" lIns="0" tIns="0" rIns="0" bIns="0" rtlCol="0"/>
              <a:lstStyle/>
              <a:p>
                <a:endParaRPr/>
              </a:p>
            </p:txBody>
          </p:sp>
          <p:sp>
            <p:nvSpPr>
              <p:cNvPr id="9" name="object 7">
                <a:extLst>
                  <a:ext uri="{FF2B5EF4-FFF2-40B4-BE49-F238E27FC236}">
                    <a16:creationId xmlns:a16="http://schemas.microsoft.com/office/drawing/2014/main" id="{B2839816-E040-CAAD-A751-058878B71021}"/>
                  </a:ext>
                </a:extLst>
              </p:cNvPr>
              <p:cNvSpPr/>
              <p:nvPr/>
            </p:nvSpPr>
            <p:spPr>
              <a:xfrm>
                <a:off x="3697188" y="2111939"/>
                <a:ext cx="134719" cy="134803"/>
              </a:xfrm>
              <a:prstGeom prst="rect">
                <a:avLst/>
              </a:prstGeom>
              <a:blipFill>
                <a:blip r:embed="rId3" cstate="print"/>
                <a:stretch>
                  <a:fillRect/>
                </a:stretch>
              </a:blipFill>
            </p:spPr>
            <p:txBody>
              <a:bodyPr wrap="square" lIns="0" tIns="0" rIns="0" bIns="0" rtlCol="0"/>
              <a:lstStyle/>
              <a:p>
                <a:endParaRPr/>
              </a:p>
            </p:txBody>
          </p:sp>
        </p:grpSp>
        <p:grpSp>
          <p:nvGrpSpPr>
            <p:cNvPr id="10" name="object 5">
              <a:extLst>
                <a:ext uri="{FF2B5EF4-FFF2-40B4-BE49-F238E27FC236}">
                  <a16:creationId xmlns:a16="http://schemas.microsoft.com/office/drawing/2014/main" id="{136448DE-6B33-8A14-C124-18445441BC51}"/>
                </a:ext>
              </a:extLst>
            </p:cNvPr>
            <p:cNvGrpSpPr/>
            <p:nvPr/>
          </p:nvGrpSpPr>
          <p:grpSpPr>
            <a:xfrm>
              <a:off x="3597008" y="2833549"/>
              <a:ext cx="135255" cy="374650"/>
              <a:chOff x="3697188" y="1872288"/>
              <a:chExt cx="135255" cy="374650"/>
            </a:xfrm>
            <a:effectLst/>
          </p:grpSpPr>
          <p:sp>
            <p:nvSpPr>
              <p:cNvPr id="11" name="object 6">
                <a:extLst>
                  <a:ext uri="{FF2B5EF4-FFF2-40B4-BE49-F238E27FC236}">
                    <a16:creationId xmlns:a16="http://schemas.microsoft.com/office/drawing/2014/main" id="{8D65404F-A45C-3C75-F93B-9697F0583A1E}"/>
                  </a:ext>
                </a:extLst>
              </p:cNvPr>
              <p:cNvSpPr/>
              <p:nvPr/>
            </p:nvSpPr>
            <p:spPr>
              <a:xfrm>
                <a:off x="3764548" y="1872288"/>
                <a:ext cx="0" cy="272415"/>
              </a:xfrm>
              <a:custGeom>
                <a:avLst/>
                <a:gdLst/>
                <a:ahLst/>
                <a:cxnLst/>
                <a:rect l="l" t="t" r="r" b="b"/>
                <a:pathLst>
                  <a:path h="272414">
                    <a:moveTo>
                      <a:pt x="0" y="0"/>
                    </a:moveTo>
                    <a:lnTo>
                      <a:pt x="0" y="272103"/>
                    </a:lnTo>
                  </a:path>
                </a:pathLst>
              </a:custGeom>
              <a:ln w="14968">
                <a:solidFill>
                  <a:srgbClr val="000000"/>
                </a:solidFill>
              </a:ln>
              <a:scene3d>
                <a:camera prst="orthographicFront"/>
                <a:lightRig rig="threePt" dir="t"/>
              </a:scene3d>
              <a:sp3d>
                <a:bevelT prst="relaxedInset"/>
              </a:sp3d>
            </p:spPr>
            <p:txBody>
              <a:bodyPr wrap="square" lIns="0" tIns="0" rIns="0" bIns="0" rtlCol="0"/>
              <a:lstStyle/>
              <a:p>
                <a:endParaRPr/>
              </a:p>
            </p:txBody>
          </p:sp>
          <p:sp>
            <p:nvSpPr>
              <p:cNvPr id="12" name="object 7">
                <a:extLst>
                  <a:ext uri="{FF2B5EF4-FFF2-40B4-BE49-F238E27FC236}">
                    <a16:creationId xmlns:a16="http://schemas.microsoft.com/office/drawing/2014/main" id="{43789FE0-D263-C036-7E22-026D1985AB22}"/>
                  </a:ext>
                </a:extLst>
              </p:cNvPr>
              <p:cNvSpPr/>
              <p:nvPr/>
            </p:nvSpPr>
            <p:spPr>
              <a:xfrm>
                <a:off x="3697188" y="2111939"/>
                <a:ext cx="134719" cy="134803"/>
              </a:xfrm>
              <a:prstGeom prst="rect">
                <a:avLst/>
              </a:prstGeom>
              <a:blipFill>
                <a:blip r:embed="rId3" cstate="print"/>
                <a:stretch>
                  <a:fillRect/>
                </a:stretch>
              </a:blipFill>
              <a:scene3d>
                <a:camera prst="orthographicFront"/>
                <a:lightRig rig="threePt" dir="t"/>
              </a:scene3d>
              <a:sp3d>
                <a:bevelT prst="relaxedInset"/>
              </a:sp3d>
            </p:spPr>
            <p:txBody>
              <a:bodyPr wrap="square" lIns="0" tIns="0" rIns="0" bIns="0" rtlCol="0"/>
              <a:lstStyle/>
              <a:p>
                <a:endParaRPr/>
              </a:p>
            </p:txBody>
          </p:sp>
        </p:grpSp>
        <p:grpSp>
          <p:nvGrpSpPr>
            <p:cNvPr id="13" name="object 5">
              <a:extLst>
                <a:ext uri="{FF2B5EF4-FFF2-40B4-BE49-F238E27FC236}">
                  <a16:creationId xmlns:a16="http://schemas.microsoft.com/office/drawing/2014/main" id="{DA94890F-D0E3-6782-CD75-9D449396F640}"/>
                </a:ext>
              </a:extLst>
            </p:cNvPr>
            <p:cNvGrpSpPr/>
            <p:nvPr/>
          </p:nvGrpSpPr>
          <p:grpSpPr>
            <a:xfrm>
              <a:off x="3559750" y="3621691"/>
              <a:ext cx="135255" cy="374650"/>
              <a:chOff x="3697188" y="1872288"/>
              <a:chExt cx="135255" cy="374650"/>
            </a:xfrm>
            <a:effectLst/>
          </p:grpSpPr>
          <p:sp>
            <p:nvSpPr>
              <p:cNvPr id="14" name="object 6">
                <a:extLst>
                  <a:ext uri="{FF2B5EF4-FFF2-40B4-BE49-F238E27FC236}">
                    <a16:creationId xmlns:a16="http://schemas.microsoft.com/office/drawing/2014/main" id="{828A9DA1-AB47-BDF5-F587-6926AC973C75}"/>
                  </a:ext>
                </a:extLst>
              </p:cNvPr>
              <p:cNvSpPr/>
              <p:nvPr/>
            </p:nvSpPr>
            <p:spPr>
              <a:xfrm>
                <a:off x="3764548" y="1872288"/>
                <a:ext cx="0" cy="272415"/>
              </a:xfrm>
              <a:custGeom>
                <a:avLst/>
                <a:gdLst/>
                <a:ahLst/>
                <a:cxnLst/>
                <a:rect l="l" t="t" r="r" b="b"/>
                <a:pathLst>
                  <a:path h="272414">
                    <a:moveTo>
                      <a:pt x="0" y="0"/>
                    </a:moveTo>
                    <a:lnTo>
                      <a:pt x="0" y="272103"/>
                    </a:lnTo>
                  </a:path>
                </a:pathLst>
              </a:custGeom>
              <a:ln w="14968">
                <a:solidFill>
                  <a:srgbClr val="000000"/>
                </a:solidFill>
              </a:ln>
              <a:scene3d>
                <a:camera prst="orthographicFront"/>
                <a:lightRig rig="threePt" dir="t"/>
              </a:scene3d>
              <a:sp3d>
                <a:bevelT prst="relaxedInset"/>
              </a:sp3d>
            </p:spPr>
            <p:txBody>
              <a:bodyPr wrap="square" lIns="0" tIns="0" rIns="0" bIns="0" rtlCol="0"/>
              <a:lstStyle/>
              <a:p>
                <a:endParaRPr/>
              </a:p>
            </p:txBody>
          </p:sp>
          <p:sp>
            <p:nvSpPr>
              <p:cNvPr id="15" name="object 7">
                <a:extLst>
                  <a:ext uri="{FF2B5EF4-FFF2-40B4-BE49-F238E27FC236}">
                    <a16:creationId xmlns:a16="http://schemas.microsoft.com/office/drawing/2014/main" id="{96090DB1-E977-AD4A-B198-73A06824DA0D}"/>
                  </a:ext>
                </a:extLst>
              </p:cNvPr>
              <p:cNvSpPr/>
              <p:nvPr/>
            </p:nvSpPr>
            <p:spPr>
              <a:xfrm>
                <a:off x="3697188" y="2111939"/>
                <a:ext cx="134719" cy="134803"/>
              </a:xfrm>
              <a:prstGeom prst="rect">
                <a:avLst/>
              </a:prstGeom>
              <a:blipFill>
                <a:blip r:embed="rId3" cstate="print"/>
                <a:stretch>
                  <a:fillRect/>
                </a:stretch>
              </a:blipFill>
              <a:scene3d>
                <a:camera prst="orthographicFront"/>
                <a:lightRig rig="threePt" dir="t"/>
              </a:scene3d>
              <a:sp3d>
                <a:bevelT prst="relaxedInset"/>
              </a:sp3d>
            </p:spPr>
            <p:txBody>
              <a:bodyPr wrap="square" lIns="0" tIns="0" rIns="0" bIns="0" rtlCol="0"/>
              <a:lstStyle/>
              <a:p>
                <a:endParaRPr/>
              </a:p>
            </p:txBody>
          </p:sp>
        </p:grpSp>
        <p:grpSp>
          <p:nvGrpSpPr>
            <p:cNvPr id="16" name="object 5">
              <a:extLst>
                <a:ext uri="{FF2B5EF4-FFF2-40B4-BE49-F238E27FC236}">
                  <a16:creationId xmlns:a16="http://schemas.microsoft.com/office/drawing/2014/main" id="{ADCB3D7F-C2D0-BAC9-DC34-7B3D16959A11}"/>
                </a:ext>
              </a:extLst>
            </p:cNvPr>
            <p:cNvGrpSpPr/>
            <p:nvPr/>
          </p:nvGrpSpPr>
          <p:grpSpPr>
            <a:xfrm>
              <a:off x="3559214" y="4426667"/>
              <a:ext cx="135255" cy="374650"/>
              <a:chOff x="3697188" y="1872288"/>
              <a:chExt cx="135255" cy="374650"/>
            </a:xfrm>
            <a:effectLst/>
          </p:grpSpPr>
          <p:sp>
            <p:nvSpPr>
              <p:cNvPr id="17" name="object 6">
                <a:extLst>
                  <a:ext uri="{FF2B5EF4-FFF2-40B4-BE49-F238E27FC236}">
                    <a16:creationId xmlns:a16="http://schemas.microsoft.com/office/drawing/2014/main" id="{4D72B2B6-214B-2D5C-4B86-3938B68C79C8}"/>
                  </a:ext>
                </a:extLst>
              </p:cNvPr>
              <p:cNvSpPr/>
              <p:nvPr/>
            </p:nvSpPr>
            <p:spPr>
              <a:xfrm>
                <a:off x="3764548" y="1872288"/>
                <a:ext cx="0" cy="272415"/>
              </a:xfrm>
              <a:custGeom>
                <a:avLst/>
                <a:gdLst/>
                <a:ahLst/>
                <a:cxnLst/>
                <a:rect l="l" t="t" r="r" b="b"/>
                <a:pathLst>
                  <a:path h="272414">
                    <a:moveTo>
                      <a:pt x="0" y="0"/>
                    </a:moveTo>
                    <a:lnTo>
                      <a:pt x="0" y="272103"/>
                    </a:lnTo>
                  </a:path>
                </a:pathLst>
              </a:custGeom>
              <a:ln w="14968">
                <a:solidFill>
                  <a:srgbClr val="000000"/>
                </a:solidFill>
              </a:ln>
              <a:scene3d>
                <a:camera prst="orthographicFront"/>
                <a:lightRig rig="threePt" dir="t"/>
              </a:scene3d>
              <a:sp3d>
                <a:bevelT prst="relaxedInset"/>
              </a:sp3d>
            </p:spPr>
            <p:txBody>
              <a:bodyPr wrap="square" lIns="0" tIns="0" rIns="0" bIns="0" rtlCol="0"/>
              <a:lstStyle/>
              <a:p>
                <a:endParaRPr/>
              </a:p>
            </p:txBody>
          </p:sp>
          <p:sp>
            <p:nvSpPr>
              <p:cNvPr id="18" name="object 7">
                <a:extLst>
                  <a:ext uri="{FF2B5EF4-FFF2-40B4-BE49-F238E27FC236}">
                    <a16:creationId xmlns:a16="http://schemas.microsoft.com/office/drawing/2014/main" id="{2740BD05-A28F-8C77-ACC2-D5F4C8BAA4E5}"/>
                  </a:ext>
                </a:extLst>
              </p:cNvPr>
              <p:cNvSpPr/>
              <p:nvPr/>
            </p:nvSpPr>
            <p:spPr>
              <a:xfrm>
                <a:off x="3697188" y="2111939"/>
                <a:ext cx="134719" cy="134803"/>
              </a:xfrm>
              <a:prstGeom prst="rect">
                <a:avLst/>
              </a:prstGeom>
              <a:blipFill>
                <a:blip r:embed="rId3" cstate="print"/>
                <a:stretch>
                  <a:fillRect/>
                </a:stretch>
              </a:blipFill>
              <a:scene3d>
                <a:camera prst="orthographicFront"/>
                <a:lightRig rig="threePt" dir="t"/>
              </a:scene3d>
              <a:sp3d>
                <a:bevelT prst="relaxedInset"/>
              </a:sp3d>
            </p:spPr>
            <p:txBody>
              <a:bodyPr wrap="square" lIns="0" tIns="0" rIns="0" bIns="0" rtlCol="0"/>
              <a:lstStyle/>
              <a:p>
                <a:endParaRPr/>
              </a:p>
            </p:txBody>
          </p:sp>
        </p:grpSp>
        <p:grpSp>
          <p:nvGrpSpPr>
            <p:cNvPr id="19" name="object 5">
              <a:extLst>
                <a:ext uri="{FF2B5EF4-FFF2-40B4-BE49-F238E27FC236}">
                  <a16:creationId xmlns:a16="http://schemas.microsoft.com/office/drawing/2014/main" id="{498C807D-0747-1AC0-E7DC-439BF4A68CFB}"/>
                </a:ext>
              </a:extLst>
            </p:cNvPr>
            <p:cNvGrpSpPr/>
            <p:nvPr/>
          </p:nvGrpSpPr>
          <p:grpSpPr>
            <a:xfrm>
              <a:off x="3535516" y="5129604"/>
              <a:ext cx="135255" cy="374650"/>
              <a:chOff x="3697188" y="1872288"/>
              <a:chExt cx="135255" cy="374650"/>
            </a:xfrm>
            <a:effectLst/>
          </p:grpSpPr>
          <p:sp>
            <p:nvSpPr>
              <p:cNvPr id="20" name="object 6">
                <a:extLst>
                  <a:ext uri="{FF2B5EF4-FFF2-40B4-BE49-F238E27FC236}">
                    <a16:creationId xmlns:a16="http://schemas.microsoft.com/office/drawing/2014/main" id="{4D8BCE86-8130-E8DD-EC97-7469BC33D4AA}"/>
                  </a:ext>
                </a:extLst>
              </p:cNvPr>
              <p:cNvSpPr/>
              <p:nvPr/>
            </p:nvSpPr>
            <p:spPr>
              <a:xfrm>
                <a:off x="3764548" y="1872288"/>
                <a:ext cx="0" cy="272415"/>
              </a:xfrm>
              <a:custGeom>
                <a:avLst/>
                <a:gdLst/>
                <a:ahLst/>
                <a:cxnLst/>
                <a:rect l="l" t="t" r="r" b="b"/>
                <a:pathLst>
                  <a:path h="272414">
                    <a:moveTo>
                      <a:pt x="0" y="0"/>
                    </a:moveTo>
                    <a:lnTo>
                      <a:pt x="0" y="272103"/>
                    </a:lnTo>
                  </a:path>
                </a:pathLst>
              </a:custGeom>
              <a:ln w="14968">
                <a:solidFill>
                  <a:srgbClr val="000000"/>
                </a:solidFill>
              </a:ln>
              <a:scene3d>
                <a:camera prst="orthographicFront"/>
                <a:lightRig rig="threePt" dir="t"/>
              </a:scene3d>
              <a:sp3d>
                <a:bevelT prst="relaxedInset"/>
              </a:sp3d>
            </p:spPr>
            <p:txBody>
              <a:bodyPr wrap="square" lIns="0" tIns="0" rIns="0" bIns="0" rtlCol="0"/>
              <a:lstStyle/>
              <a:p>
                <a:endParaRPr/>
              </a:p>
            </p:txBody>
          </p:sp>
          <p:sp>
            <p:nvSpPr>
              <p:cNvPr id="21" name="object 7">
                <a:extLst>
                  <a:ext uri="{FF2B5EF4-FFF2-40B4-BE49-F238E27FC236}">
                    <a16:creationId xmlns:a16="http://schemas.microsoft.com/office/drawing/2014/main" id="{B86D8C9C-6145-E7C9-6F1E-16B12196F03E}"/>
                  </a:ext>
                </a:extLst>
              </p:cNvPr>
              <p:cNvSpPr/>
              <p:nvPr/>
            </p:nvSpPr>
            <p:spPr>
              <a:xfrm>
                <a:off x="3697188" y="2111939"/>
                <a:ext cx="134719" cy="134803"/>
              </a:xfrm>
              <a:prstGeom prst="rect">
                <a:avLst/>
              </a:prstGeom>
              <a:blipFill>
                <a:blip r:embed="rId3" cstate="print"/>
                <a:stretch>
                  <a:fillRect/>
                </a:stretch>
              </a:blipFill>
              <a:scene3d>
                <a:camera prst="orthographicFront"/>
                <a:lightRig rig="threePt" dir="t"/>
              </a:scene3d>
              <a:sp3d>
                <a:bevelT prst="relaxedInset"/>
              </a:sp3d>
            </p:spPr>
            <p:txBody>
              <a:bodyPr wrap="square" lIns="0" tIns="0" rIns="0" bIns="0" rtlCol="0"/>
              <a:lstStyle/>
              <a:p>
                <a:endParaRPr/>
              </a:p>
            </p:txBody>
          </p:sp>
        </p:grpSp>
        <p:sp>
          <p:nvSpPr>
            <p:cNvPr id="22" name="Rectangle: Diagonal Corners Snipped 21">
              <a:extLst>
                <a:ext uri="{FF2B5EF4-FFF2-40B4-BE49-F238E27FC236}">
                  <a16:creationId xmlns:a16="http://schemas.microsoft.com/office/drawing/2014/main" id="{3A3599F2-BF78-02E9-AA25-8DF5A683D1D8}"/>
                </a:ext>
              </a:extLst>
            </p:cNvPr>
            <p:cNvSpPr/>
            <p:nvPr/>
          </p:nvSpPr>
          <p:spPr>
            <a:xfrm>
              <a:off x="1844412" y="4801121"/>
              <a:ext cx="3887334" cy="434445"/>
            </a:xfrm>
            <a:prstGeom prst="snip2DiagRect">
              <a:avLst/>
            </a:prstGeom>
            <a:scene3d>
              <a:camera prst="orthographicFront"/>
              <a:lightRig rig="threePt" dir="t"/>
            </a:scene3d>
            <a:sp3d>
              <a:bevelT prst="relaxedInset"/>
            </a:sp3d>
          </p:spPr>
          <p:style>
            <a:lnRef idx="2">
              <a:schemeClr val="dk1"/>
            </a:lnRef>
            <a:fillRef idx="1">
              <a:schemeClr val="lt1"/>
            </a:fillRef>
            <a:effectRef idx="0">
              <a:schemeClr val="dk1"/>
            </a:effectRef>
            <a:fontRef idx="minor">
              <a:schemeClr val="dk1"/>
            </a:fontRef>
          </p:style>
          <p:txBody>
            <a:bodyPr rtlCol="0" anchor="ctr"/>
            <a:lstStyle/>
            <a:p>
              <a:pPr marL="745490" marR="162560" indent="-579120">
                <a:lnSpc>
                  <a:spcPct val="102400"/>
                </a:lnSpc>
                <a:spcBef>
                  <a:spcPts val="80"/>
                </a:spcBef>
              </a:pPr>
              <a:r>
                <a:rPr lang="en-US" sz="1800" spc="35">
                  <a:latin typeface="Times New Roman"/>
                  <a:cs typeface="Times New Roman"/>
                </a:rPr>
                <a:t>T</a:t>
              </a:r>
              <a:r>
                <a:rPr lang="en-US" sz="1800" spc="10">
                  <a:latin typeface="Times New Roman"/>
                  <a:cs typeface="Times New Roman"/>
                </a:rPr>
                <a:t>ec</a:t>
              </a:r>
              <a:r>
                <a:rPr lang="en-US" sz="1800" spc="5">
                  <a:latin typeface="Times New Roman"/>
                  <a:cs typeface="Times New Roman"/>
                </a:rPr>
                <a:t>hn</a:t>
              </a:r>
              <a:r>
                <a:rPr lang="en-US" sz="1800" spc="20">
                  <a:latin typeface="Times New Roman"/>
                  <a:cs typeface="Times New Roman"/>
                </a:rPr>
                <a:t>o</a:t>
              </a:r>
              <a:r>
                <a:rPr lang="en-US" sz="1800">
                  <a:latin typeface="Times New Roman"/>
                  <a:cs typeface="Times New Roman"/>
                </a:rPr>
                <a:t>l</a:t>
              </a:r>
              <a:r>
                <a:rPr lang="en-US" sz="1800" spc="20">
                  <a:latin typeface="Times New Roman"/>
                  <a:cs typeface="Times New Roman"/>
                </a:rPr>
                <a:t>o</a:t>
              </a:r>
              <a:r>
                <a:rPr lang="en-US" sz="1800" spc="5">
                  <a:latin typeface="Times New Roman"/>
                  <a:cs typeface="Times New Roman"/>
                </a:rPr>
                <a:t>g</a:t>
              </a:r>
              <a:r>
                <a:rPr lang="en-US" sz="1800" spc="-15">
                  <a:latin typeface="Times New Roman"/>
                  <a:cs typeface="Times New Roman"/>
                </a:rPr>
                <a:t>y</a:t>
              </a:r>
              <a:r>
                <a:rPr lang="en-US" sz="1800" spc="-5">
                  <a:latin typeface="Times New Roman"/>
                  <a:cs typeface="Times New Roman"/>
                </a:rPr>
                <a:t>-</a:t>
              </a:r>
              <a:r>
                <a:rPr lang="en-US" sz="1800" spc="20">
                  <a:latin typeface="Times New Roman"/>
                  <a:cs typeface="Times New Roman"/>
                </a:rPr>
                <a:t>d</a:t>
              </a:r>
              <a:r>
                <a:rPr lang="en-US" sz="1800" spc="10">
                  <a:latin typeface="Times New Roman"/>
                  <a:cs typeface="Times New Roman"/>
                </a:rPr>
                <a:t>e</a:t>
              </a:r>
              <a:r>
                <a:rPr lang="en-US" sz="1800" spc="20">
                  <a:latin typeface="Times New Roman"/>
                  <a:cs typeface="Times New Roman"/>
                </a:rPr>
                <a:t>p</a:t>
              </a:r>
              <a:r>
                <a:rPr lang="en-US" sz="1800" spc="10">
                  <a:latin typeface="Times New Roman"/>
                  <a:cs typeface="Times New Roman"/>
                </a:rPr>
                <a:t>e</a:t>
              </a:r>
              <a:r>
                <a:rPr lang="en-US" sz="1800" spc="5">
                  <a:latin typeface="Times New Roman"/>
                  <a:cs typeface="Times New Roman"/>
                </a:rPr>
                <a:t>n</a:t>
              </a:r>
              <a:r>
                <a:rPr lang="en-US" sz="1800" spc="20">
                  <a:latin typeface="Times New Roman"/>
                  <a:cs typeface="Times New Roman"/>
                </a:rPr>
                <a:t>d</a:t>
              </a:r>
              <a:r>
                <a:rPr lang="en-US" sz="1800" spc="10">
                  <a:latin typeface="Times New Roman"/>
                  <a:cs typeface="Times New Roman"/>
                </a:rPr>
                <a:t>e</a:t>
              </a:r>
              <a:r>
                <a:rPr lang="en-US" sz="1800" spc="-5">
                  <a:latin typeface="Times New Roman"/>
                  <a:cs typeface="Times New Roman"/>
                </a:rPr>
                <a:t>nt  </a:t>
              </a:r>
              <a:r>
                <a:rPr lang="en-US" sz="1800">
                  <a:latin typeface="Times New Roman"/>
                  <a:cs typeface="Times New Roman"/>
                </a:rPr>
                <a:t>synthesis</a:t>
              </a:r>
              <a:endParaRPr lang="en-US" sz="1800" dirty="0">
                <a:latin typeface="Times New Roman"/>
                <a:cs typeface="Times New Roman"/>
              </a:endParaRPr>
            </a:p>
          </p:txBody>
        </p:sp>
        <p:sp>
          <p:nvSpPr>
            <p:cNvPr id="23" name="Rectangle: Diagonal Corners Snipped 22">
              <a:extLst>
                <a:ext uri="{FF2B5EF4-FFF2-40B4-BE49-F238E27FC236}">
                  <a16:creationId xmlns:a16="http://schemas.microsoft.com/office/drawing/2014/main" id="{91DFC966-8FD8-DA27-F5C4-92BFA0A024DF}"/>
                </a:ext>
              </a:extLst>
            </p:cNvPr>
            <p:cNvSpPr/>
            <p:nvPr/>
          </p:nvSpPr>
          <p:spPr>
            <a:xfrm>
              <a:off x="2422805" y="2394596"/>
              <a:ext cx="2407538" cy="434445"/>
            </a:xfrm>
            <a:prstGeom prst="snip2DiagRect">
              <a:avLst/>
            </a:prstGeom>
            <a:effectLst/>
            <a:scene3d>
              <a:camera prst="orthographicFront"/>
              <a:lightRig rig="threePt" dir="t"/>
            </a:scene3d>
            <a:sp3d>
              <a:bevelT prst="relaxedInset"/>
            </a:sp3d>
          </p:spPr>
          <p:style>
            <a:lnRef idx="2">
              <a:schemeClr val="dk1"/>
            </a:lnRef>
            <a:fillRef idx="1">
              <a:schemeClr val="lt1"/>
            </a:fillRef>
            <a:effectRef idx="0">
              <a:schemeClr val="dk1"/>
            </a:effectRef>
            <a:fontRef idx="minor">
              <a:schemeClr val="dk1"/>
            </a:fontRef>
          </p:style>
          <p:txBody>
            <a:bodyPr rtlCol="0" anchor="ctr"/>
            <a:lstStyle/>
            <a:p>
              <a:pPr marL="635635">
                <a:spcBef>
                  <a:spcPts val="365"/>
                </a:spcBef>
              </a:pPr>
              <a:r>
                <a:rPr lang="en-US" sz="1800" spc="10">
                  <a:latin typeface="Times New Roman"/>
                  <a:cs typeface="Times New Roman"/>
                </a:rPr>
                <a:t>Elaboration</a:t>
              </a:r>
              <a:endParaRPr lang="en-US" sz="1800" dirty="0">
                <a:latin typeface="Times New Roman"/>
                <a:cs typeface="Times New Roman"/>
              </a:endParaRPr>
            </a:p>
          </p:txBody>
        </p:sp>
        <p:sp>
          <p:nvSpPr>
            <p:cNvPr id="24" name="Rectangle: Diagonal Corners Snipped 23">
              <a:extLst>
                <a:ext uri="{FF2B5EF4-FFF2-40B4-BE49-F238E27FC236}">
                  <a16:creationId xmlns:a16="http://schemas.microsoft.com/office/drawing/2014/main" id="{040C0349-1887-C60B-6899-421625D87A5B}"/>
                </a:ext>
              </a:extLst>
            </p:cNvPr>
            <p:cNvSpPr/>
            <p:nvPr/>
          </p:nvSpPr>
          <p:spPr>
            <a:xfrm>
              <a:off x="2422804" y="3187246"/>
              <a:ext cx="2444315" cy="434445"/>
            </a:xfrm>
            <a:prstGeom prst="snip2DiagRect">
              <a:avLst/>
            </a:prstGeom>
            <a:effectLst/>
            <a:scene3d>
              <a:camera prst="orthographicFront"/>
              <a:lightRig rig="threePt" dir="t"/>
            </a:scene3d>
            <a:sp3d>
              <a:bevelT prst="relaxedInset"/>
            </a:sp3d>
          </p:spPr>
          <p:style>
            <a:lnRef idx="2">
              <a:schemeClr val="dk1"/>
            </a:lnRef>
            <a:fillRef idx="1">
              <a:schemeClr val="lt1"/>
            </a:fillRef>
            <a:effectRef idx="0">
              <a:schemeClr val="dk1"/>
            </a:effectRef>
            <a:fontRef idx="minor">
              <a:schemeClr val="dk1"/>
            </a:fontRef>
          </p:style>
          <p:txBody>
            <a:bodyPr rtlCol="0" anchor="ctr"/>
            <a:lstStyle/>
            <a:p>
              <a:pPr marL="261620">
                <a:spcBef>
                  <a:spcPts val="365"/>
                </a:spcBef>
              </a:pPr>
              <a:r>
                <a:rPr lang="en-US" sz="1800" spc="5" dirty="0">
                  <a:latin typeface="Times New Roman"/>
                  <a:cs typeface="Times New Roman"/>
                </a:rPr>
                <a:t>Analysis/Translation</a:t>
              </a:r>
              <a:endParaRPr lang="en-US" sz="1800" dirty="0">
                <a:latin typeface="Times New Roman"/>
                <a:cs typeface="Times New Roman"/>
              </a:endParaRPr>
            </a:p>
          </p:txBody>
        </p:sp>
        <p:sp>
          <p:nvSpPr>
            <p:cNvPr id="25" name="Rectangle: Diagonal Corners Snipped 24">
              <a:extLst>
                <a:ext uri="{FF2B5EF4-FFF2-40B4-BE49-F238E27FC236}">
                  <a16:creationId xmlns:a16="http://schemas.microsoft.com/office/drawing/2014/main" id="{65EB89A4-2085-5602-FA83-5AA411C8D3F1}"/>
                </a:ext>
              </a:extLst>
            </p:cNvPr>
            <p:cNvSpPr/>
            <p:nvPr/>
          </p:nvSpPr>
          <p:spPr>
            <a:xfrm>
              <a:off x="1844412" y="3973593"/>
              <a:ext cx="3887336" cy="434445"/>
            </a:xfrm>
            <a:prstGeom prst="snip2DiagRect">
              <a:avLst/>
            </a:prstGeom>
            <a:scene3d>
              <a:camera prst="orthographicFront"/>
              <a:lightRig rig="threePt" dir="t"/>
            </a:scene3d>
            <a:sp3d>
              <a:bevelT prst="relaxedInset"/>
            </a:sp3d>
          </p:spPr>
          <p:style>
            <a:lnRef idx="2">
              <a:schemeClr val="dk1"/>
            </a:lnRef>
            <a:fillRef idx="1">
              <a:schemeClr val="lt1"/>
            </a:fillRef>
            <a:effectRef idx="0">
              <a:schemeClr val="dk1"/>
            </a:effectRef>
            <a:fontRef idx="minor">
              <a:schemeClr val="dk1"/>
            </a:fontRef>
          </p:style>
          <p:txBody>
            <a:bodyPr rtlCol="0" anchor="ctr"/>
            <a:lstStyle/>
            <a:p>
              <a:pPr marL="745490" marR="83185" indent="-659130">
                <a:lnSpc>
                  <a:spcPct val="102400"/>
                </a:lnSpc>
                <a:spcBef>
                  <a:spcPts val="80"/>
                </a:spcBef>
              </a:pPr>
              <a:r>
                <a:rPr lang="en-US" sz="1800" spc="35">
                  <a:latin typeface="Times New Roman"/>
                  <a:cs typeface="Times New Roman"/>
                </a:rPr>
                <a:t>T</a:t>
              </a:r>
              <a:r>
                <a:rPr lang="en-US" sz="1800" spc="10">
                  <a:latin typeface="Times New Roman"/>
                  <a:cs typeface="Times New Roman"/>
                </a:rPr>
                <a:t>ec</a:t>
              </a:r>
              <a:r>
                <a:rPr lang="en-US" sz="1800" spc="5">
                  <a:latin typeface="Times New Roman"/>
                  <a:cs typeface="Times New Roman"/>
                </a:rPr>
                <a:t>hn</a:t>
              </a:r>
              <a:r>
                <a:rPr lang="en-US" sz="1800" spc="20">
                  <a:latin typeface="Times New Roman"/>
                  <a:cs typeface="Times New Roman"/>
                </a:rPr>
                <a:t>o</a:t>
              </a:r>
              <a:r>
                <a:rPr lang="en-US" sz="1800">
                  <a:latin typeface="Times New Roman"/>
                  <a:cs typeface="Times New Roman"/>
                </a:rPr>
                <a:t>l</a:t>
              </a:r>
              <a:r>
                <a:rPr lang="en-US" sz="1800" spc="20">
                  <a:latin typeface="Times New Roman"/>
                  <a:cs typeface="Times New Roman"/>
                </a:rPr>
                <a:t>o</a:t>
              </a:r>
              <a:r>
                <a:rPr lang="en-US" sz="1800" spc="5">
                  <a:latin typeface="Times New Roman"/>
                  <a:cs typeface="Times New Roman"/>
                </a:rPr>
                <a:t>g</a:t>
              </a:r>
              <a:r>
                <a:rPr lang="en-US" sz="1800" spc="-15">
                  <a:latin typeface="Times New Roman"/>
                  <a:cs typeface="Times New Roman"/>
                </a:rPr>
                <a:t>y</a:t>
              </a:r>
              <a:r>
                <a:rPr lang="en-US" sz="1800" spc="-5">
                  <a:latin typeface="Times New Roman"/>
                  <a:cs typeface="Times New Roman"/>
                </a:rPr>
                <a:t>-</a:t>
              </a:r>
              <a:r>
                <a:rPr lang="en-US" sz="1800">
                  <a:latin typeface="Times New Roman"/>
                  <a:cs typeface="Times New Roman"/>
                </a:rPr>
                <a:t>i</a:t>
              </a:r>
              <a:r>
                <a:rPr lang="en-US" sz="1800" spc="5">
                  <a:latin typeface="Times New Roman"/>
                  <a:cs typeface="Times New Roman"/>
                </a:rPr>
                <a:t>n</a:t>
              </a:r>
              <a:r>
                <a:rPr lang="en-US" sz="1800" spc="20">
                  <a:latin typeface="Times New Roman"/>
                  <a:cs typeface="Times New Roman"/>
                </a:rPr>
                <a:t>d</a:t>
              </a:r>
              <a:r>
                <a:rPr lang="en-US" sz="1800" spc="10">
                  <a:latin typeface="Times New Roman"/>
                  <a:cs typeface="Times New Roman"/>
                </a:rPr>
                <a:t>e</a:t>
              </a:r>
              <a:r>
                <a:rPr lang="en-US" sz="1800" spc="20">
                  <a:latin typeface="Times New Roman"/>
                  <a:cs typeface="Times New Roman"/>
                </a:rPr>
                <a:t>p</a:t>
              </a:r>
              <a:r>
                <a:rPr lang="en-US" sz="1800" spc="10">
                  <a:latin typeface="Times New Roman"/>
                  <a:cs typeface="Times New Roman"/>
                </a:rPr>
                <a:t>e</a:t>
              </a:r>
              <a:r>
                <a:rPr lang="en-US" sz="1800" spc="5">
                  <a:latin typeface="Times New Roman"/>
                  <a:cs typeface="Times New Roman"/>
                </a:rPr>
                <a:t>n</a:t>
              </a:r>
              <a:r>
                <a:rPr lang="en-US" sz="1800" spc="20">
                  <a:latin typeface="Times New Roman"/>
                  <a:cs typeface="Times New Roman"/>
                </a:rPr>
                <a:t>d</a:t>
              </a:r>
              <a:r>
                <a:rPr lang="en-US" sz="1800" spc="10">
                  <a:latin typeface="Times New Roman"/>
                  <a:cs typeface="Times New Roman"/>
                </a:rPr>
                <a:t>e</a:t>
              </a:r>
              <a:r>
                <a:rPr lang="en-US" sz="1800" spc="-5">
                  <a:latin typeface="Times New Roman"/>
                  <a:cs typeface="Times New Roman"/>
                </a:rPr>
                <a:t>nt  </a:t>
              </a:r>
              <a:r>
                <a:rPr lang="en-US" sz="1800">
                  <a:latin typeface="Times New Roman"/>
                  <a:cs typeface="Times New Roman"/>
                </a:rPr>
                <a:t>synthesis</a:t>
              </a:r>
              <a:endParaRPr lang="en-US" sz="1800" dirty="0">
                <a:latin typeface="Times New Roman"/>
                <a:cs typeface="Times New Roman"/>
              </a:endParaRPr>
            </a:p>
          </p:txBody>
        </p:sp>
        <p:sp>
          <p:nvSpPr>
            <p:cNvPr id="26" name="Rectangle: Diagonal Corners Snipped 25">
              <a:extLst>
                <a:ext uri="{FF2B5EF4-FFF2-40B4-BE49-F238E27FC236}">
                  <a16:creationId xmlns:a16="http://schemas.microsoft.com/office/drawing/2014/main" id="{D4790731-28DF-201C-AF75-6D522C2AC48F}"/>
                </a:ext>
              </a:extLst>
            </p:cNvPr>
            <p:cNvSpPr/>
            <p:nvPr/>
          </p:nvSpPr>
          <p:spPr>
            <a:xfrm>
              <a:off x="2181820" y="5504058"/>
              <a:ext cx="2889506" cy="434445"/>
            </a:xfrm>
            <a:prstGeom prst="snip2DiagRect">
              <a:avLst/>
            </a:prstGeom>
            <a:effectLst/>
            <a:scene3d>
              <a:camera prst="orthographicFront"/>
              <a:lightRig rig="threePt" dir="t"/>
            </a:scene3d>
            <a:sp3d>
              <a:bevelT prst="relaxedInset"/>
            </a:sp3d>
          </p:spPr>
          <p:style>
            <a:lnRef idx="2">
              <a:schemeClr val="dk1"/>
            </a:lnRef>
            <a:fillRef idx="1">
              <a:schemeClr val="lt1"/>
            </a:fillRef>
            <a:effectRef idx="0">
              <a:schemeClr val="dk1"/>
            </a:effectRef>
            <a:fontRef idx="minor">
              <a:schemeClr val="dk1"/>
            </a:fontRef>
          </p:style>
          <p:txBody>
            <a:bodyPr rtlCol="0" anchor="ctr"/>
            <a:lstStyle/>
            <a:p>
              <a:pPr marL="631190" marR="5080" indent="-619125">
                <a:lnSpc>
                  <a:spcPct val="102400"/>
                </a:lnSpc>
                <a:spcBef>
                  <a:spcPts val="85"/>
                </a:spcBef>
              </a:pPr>
              <a:r>
                <a:rPr lang="en-US" sz="1800" spc="5">
                  <a:latin typeface="Times New Roman"/>
                  <a:cs typeface="Times New Roman"/>
                </a:rPr>
                <a:t>Optimized gate-level  netlist</a:t>
              </a:r>
              <a:endParaRPr lang="en-US" sz="1800" dirty="0">
                <a:latin typeface="Times New Roman"/>
                <a:cs typeface="Times New Roman"/>
              </a:endParaRPr>
            </a:p>
          </p:txBody>
        </p:sp>
        <p:sp>
          <p:nvSpPr>
            <p:cNvPr id="29" name="Left Brace 28">
              <a:extLst>
                <a:ext uri="{FF2B5EF4-FFF2-40B4-BE49-F238E27FC236}">
                  <a16:creationId xmlns:a16="http://schemas.microsoft.com/office/drawing/2014/main" id="{CCF176D3-9200-4250-637B-E27549D198AD}"/>
                </a:ext>
              </a:extLst>
            </p:cNvPr>
            <p:cNvSpPr/>
            <p:nvPr/>
          </p:nvSpPr>
          <p:spPr>
            <a:xfrm>
              <a:off x="2024814" y="1802919"/>
              <a:ext cx="330633" cy="80032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Left Brace 30">
              <a:extLst>
                <a:ext uri="{FF2B5EF4-FFF2-40B4-BE49-F238E27FC236}">
                  <a16:creationId xmlns:a16="http://schemas.microsoft.com/office/drawing/2014/main" id="{9E1E0938-1D09-7D1D-D104-0D8C351AE993}"/>
                </a:ext>
              </a:extLst>
            </p:cNvPr>
            <p:cNvSpPr/>
            <p:nvPr/>
          </p:nvSpPr>
          <p:spPr>
            <a:xfrm>
              <a:off x="1384849" y="3366488"/>
              <a:ext cx="448290" cy="244211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41338569-5051-E372-4BEF-B8DEE432CFC2}"/>
                </a:ext>
              </a:extLst>
            </p:cNvPr>
            <p:cNvCxnSpPr>
              <a:stCxn id="5" idx="2"/>
              <a:endCxn id="4" idx="0"/>
            </p:cNvCxnSpPr>
            <p:nvPr/>
          </p:nvCxnSpPr>
          <p:spPr>
            <a:xfrm flipH="1" flipV="1">
              <a:off x="4830343" y="1802920"/>
              <a:ext cx="1903832" cy="25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C7A8A48-D8BC-399F-82FC-6A2C6BFFCB6C}"/>
                </a:ext>
              </a:extLst>
            </p:cNvPr>
            <p:cNvCxnSpPr>
              <a:cxnSpLocks/>
              <a:stCxn id="6" idx="2"/>
              <a:endCxn id="22" idx="0"/>
            </p:cNvCxnSpPr>
            <p:nvPr/>
          </p:nvCxnSpPr>
          <p:spPr>
            <a:xfrm flipH="1" flipV="1">
              <a:off x="5731746" y="5018344"/>
              <a:ext cx="1209697" cy="19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02D097D5-1BD6-9F06-F6DA-489463365476}"/>
                </a:ext>
              </a:extLst>
            </p:cNvPr>
            <p:cNvSpPr/>
            <p:nvPr/>
          </p:nvSpPr>
          <p:spPr>
            <a:xfrm>
              <a:off x="1704975" y="3861342"/>
              <a:ext cx="4171950" cy="1507906"/>
            </a:xfrm>
            <a:prstGeom prst="rect">
              <a:avLst/>
            </a:prstGeom>
            <a:noFill/>
            <a:ln w="381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Footer Placeholder 27">
            <a:extLst>
              <a:ext uri="{FF2B5EF4-FFF2-40B4-BE49-F238E27FC236}">
                <a16:creationId xmlns:a16="http://schemas.microsoft.com/office/drawing/2014/main" id="{28869309-F1A2-D06C-382D-445E02F4E333}"/>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33" name="Slide Number Placeholder 32">
            <a:extLst>
              <a:ext uri="{FF2B5EF4-FFF2-40B4-BE49-F238E27FC236}">
                <a16:creationId xmlns:a16="http://schemas.microsoft.com/office/drawing/2014/main" id="{037C182A-DBF7-3BEA-600F-A1322A6ABB64}"/>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27" name="Picture 26">
            <a:extLst>
              <a:ext uri="{FF2B5EF4-FFF2-40B4-BE49-F238E27FC236}">
                <a16:creationId xmlns:a16="http://schemas.microsoft.com/office/drawing/2014/main" id="{B93C7A64-BAD0-C63A-AEC3-9CA26603E667}"/>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113" y="6055143"/>
            <a:ext cx="457200" cy="457200"/>
          </a:xfrm>
          <a:prstGeom prst="rect">
            <a:avLst/>
          </a:prstGeom>
        </p:spPr>
      </p:pic>
    </p:spTree>
    <p:custDataLst>
      <p:tags r:id="rId1"/>
    </p:custDataLst>
    <p:extLst>
      <p:ext uri="{BB962C8B-B14F-4D97-AF65-F5344CB8AC3E}">
        <p14:creationId xmlns:p14="http://schemas.microsoft.com/office/powerpoint/2010/main" val="4169862652"/>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7C8486-FDBD-489E-7AA0-996982F7A2B5}"/>
              </a:ext>
            </a:extLst>
          </p:cNvPr>
          <p:cNvSpPr>
            <a:spLocks noGrp="1"/>
          </p:cNvSpPr>
          <p:nvPr>
            <p:ph sz="quarter" idx="12"/>
          </p:nvPr>
        </p:nvSpPr>
        <p:spPr>
          <a:xfrm>
            <a:off x="289560" y="802894"/>
            <a:ext cx="11612880" cy="5486400"/>
          </a:xfrm>
        </p:spPr>
        <p:txBody>
          <a:bodyPr/>
          <a:lstStyle/>
          <a:p>
            <a:pPr marL="355600" indent="-342900">
              <a:spcBef>
                <a:spcPts val="675"/>
              </a:spcBef>
              <a:tabLst>
                <a:tab pos="355600" algn="l"/>
              </a:tabLst>
            </a:pPr>
            <a:r>
              <a:rPr lang="en-US" sz="2600" b="1" u="sng" spc="-5" dirty="0">
                <a:solidFill>
                  <a:schemeClr val="tx2"/>
                </a:solidFill>
                <a:latin typeface="Times New Roman"/>
                <a:cs typeface="Times New Roman"/>
              </a:rPr>
              <a:t>Parsing</a:t>
            </a:r>
            <a:r>
              <a:rPr lang="en-US" sz="2600" b="1" u="sng" spc="-35" dirty="0">
                <a:solidFill>
                  <a:schemeClr val="tx2"/>
                </a:solidFill>
                <a:latin typeface="Times New Roman"/>
                <a:cs typeface="Times New Roman"/>
              </a:rPr>
              <a:t> </a:t>
            </a:r>
            <a:r>
              <a:rPr lang="en-US" sz="2600" b="1" u="sng" spc="-5" dirty="0">
                <a:solidFill>
                  <a:schemeClr val="tx2"/>
                </a:solidFill>
                <a:latin typeface="Times New Roman"/>
                <a:cs typeface="Times New Roman"/>
              </a:rPr>
              <a:t>phase</a:t>
            </a:r>
            <a:endParaRPr lang="en-US" sz="2600" b="1" u="sng" dirty="0">
              <a:solidFill>
                <a:schemeClr val="tx2"/>
              </a:solidFill>
              <a:latin typeface="Times New Roman"/>
              <a:cs typeface="Times New Roman"/>
            </a:endParaRPr>
          </a:p>
          <a:p>
            <a:pPr marL="812165" lvl="1" indent="-342900">
              <a:spcBef>
                <a:spcPts val="575"/>
              </a:spcBef>
              <a:buClr>
                <a:schemeClr val="tx1"/>
              </a:buClr>
              <a:buFont typeface="Arial" panose="020B0604020202020204" pitchFamily="34" charset="0"/>
              <a:buChar char="•"/>
              <a:tabLst>
                <a:tab pos="756285" algn="l"/>
                <a:tab pos="756920" algn="l"/>
              </a:tabLst>
            </a:pPr>
            <a:r>
              <a:rPr lang="en-US" sz="2600" spc="-5" dirty="0">
                <a:latin typeface="Times New Roman"/>
                <a:cs typeface="Times New Roman"/>
              </a:rPr>
              <a:t>checks </a:t>
            </a:r>
            <a:r>
              <a:rPr lang="en-US" sz="2600" dirty="0">
                <a:latin typeface="Times New Roman"/>
                <a:cs typeface="Times New Roman"/>
              </a:rPr>
              <a:t>the </a:t>
            </a:r>
            <a:r>
              <a:rPr lang="en-US" sz="2600" spc="-5" dirty="0">
                <a:latin typeface="Times New Roman"/>
                <a:cs typeface="Times New Roman"/>
              </a:rPr>
              <a:t>syntax </a:t>
            </a:r>
            <a:r>
              <a:rPr lang="en-US" sz="2600" dirty="0">
                <a:latin typeface="Times New Roman"/>
                <a:cs typeface="Times New Roman"/>
              </a:rPr>
              <a:t>of the </a:t>
            </a:r>
            <a:r>
              <a:rPr lang="en-US" sz="2600" spc="-5" dirty="0">
                <a:latin typeface="Times New Roman"/>
                <a:cs typeface="Times New Roman"/>
              </a:rPr>
              <a:t>source</a:t>
            </a:r>
            <a:r>
              <a:rPr lang="en-US" sz="2600" spc="-80" dirty="0">
                <a:latin typeface="Times New Roman"/>
                <a:cs typeface="Times New Roman"/>
              </a:rPr>
              <a:t> </a:t>
            </a:r>
            <a:r>
              <a:rPr lang="en-US" sz="2600" dirty="0">
                <a:latin typeface="Times New Roman"/>
                <a:cs typeface="Times New Roman"/>
              </a:rPr>
              <a:t>code</a:t>
            </a:r>
          </a:p>
          <a:p>
            <a:pPr marL="812165" lvl="1" indent="-342900">
              <a:spcBef>
                <a:spcPts val="575"/>
              </a:spcBef>
              <a:buClrTx/>
              <a:buFont typeface="Arial" panose="020B0604020202020204" pitchFamily="34" charset="0"/>
              <a:buChar char="•"/>
              <a:tabLst>
                <a:tab pos="756285" algn="l"/>
                <a:tab pos="756920" algn="l"/>
              </a:tabLst>
            </a:pPr>
            <a:r>
              <a:rPr lang="en-US" sz="2600" dirty="0">
                <a:latin typeface="Times New Roman"/>
                <a:cs typeface="Times New Roman"/>
              </a:rPr>
              <a:t>creates internal</a:t>
            </a:r>
            <a:r>
              <a:rPr lang="en-US" sz="2600" spc="-90" dirty="0">
                <a:latin typeface="Times New Roman"/>
                <a:cs typeface="Times New Roman"/>
              </a:rPr>
              <a:t> </a:t>
            </a:r>
            <a:r>
              <a:rPr lang="en-US" sz="2600" spc="-5" dirty="0">
                <a:latin typeface="Times New Roman"/>
                <a:cs typeface="Times New Roman"/>
              </a:rPr>
              <a:t>components</a:t>
            </a:r>
          </a:p>
          <a:p>
            <a:pPr marL="812165" lvl="1" indent="-342900">
              <a:spcBef>
                <a:spcPts val="575"/>
              </a:spcBef>
              <a:buClrTx/>
              <a:buFont typeface="Arial" panose="020B0604020202020204" pitchFamily="34" charset="0"/>
              <a:buChar char="•"/>
              <a:tabLst>
                <a:tab pos="756285" algn="l"/>
                <a:tab pos="756920" algn="l"/>
              </a:tabLst>
            </a:pPr>
            <a:endParaRPr lang="en-US" sz="2600" dirty="0">
              <a:latin typeface="Times New Roman"/>
              <a:cs typeface="Times New Roman"/>
            </a:endParaRPr>
          </a:p>
          <a:p>
            <a:pPr marL="354965" marR="5080" indent="-342900">
              <a:spcBef>
                <a:spcPts val="575"/>
              </a:spcBef>
              <a:tabLst>
                <a:tab pos="355600" algn="l"/>
              </a:tabLst>
            </a:pPr>
            <a:r>
              <a:rPr lang="en-US" sz="2600" b="1" u="sng" spc="-5" dirty="0">
                <a:solidFill>
                  <a:schemeClr val="tx2"/>
                </a:solidFill>
                <a:latin typeface="Times New Roman"/>
                <a:cs typeface="Times New Roman"/>
              </a:rPr>
              <a:t>Elaboration phase </a:t>
            </a:r>
            <a:r>
              <a:rPr lang="en-US" sz="2600" dirty="0">
                <a:latin typeface="Times New Roman"/>
                <a:cs typeface="Times New Roman"/>
              </a:rPr>
              <a:t>(to construct a </a:t>
            </a:r>
            <a:r>
              <a:rPr lang="en-US" sz="2600" spc="-5" dirty="0">
                <a:latin typeface="Times New Roman"/>
                <a:cs typeface="Times New Roman"/>
              </a:rPr>
              <a:t>complete </a:t>
            </a:r>
            <a:r>
              <a:rPr lang="en-US" sz="2600" dirty="0">
                <a:latin typeface="Times New Roman"/>
                <a:cs typeface="Times New Roman"/>
              </a:rPr>
              <a:t>description of</a:t>
            </a:r>
            <a:r>
              <a:rPr lang="en-US" sz="2600" spc="-135" dirty="0">
                <a:latin typeface="Times New Roman"/>
                <a:cs typeface="Times New Roman"/>
              </a:rPr>
              <a:t> </a:t>
            </a:r>
            <a:r>
              <a:rPr lang="en-US" sz="2600" dirty="0">
                <a:latin typeface="Times New Roman"/>
                <a:cs typeface="Times New Roman"/>
              </a:rPr>
              <a:t>the  input</a:t>
            </a:r>
            <a:r>
              <a:rPr lang="en-US" sz="2600" spc="-55" dirty="0">
                <a:latin typeface="Times New Roman"/>
                <a:cs typeface="Times New Roman"/>
              </a:rPr>
              <a:t> </a:t>
            </a:r>
            <a:r>
              <a:rPr lang="en-US" sz="2600" dirty="0">
                <a:latin typeface="Times New Roman"/>
                <a:cs typeface="Times New Roman"/>
              </a:rPr>
              <a:t>circuit)</a:t>
            </a:r>
          </a:p>
          <a:p>
            <a:pPr marL="811530" lvl="1" indent="-342900">
              <a:spcBef>
                <a:spcPts val="580"/>
              </a:spcBef>
              <a:buClr>
                <a:schemeClr val="tx1"/>
              </a:buClr>
              <a:buFont typeface="Arial" panose="020B0604020202020204" pitchFamily="34" charset="0"/>
              <a:buChar char="•"/>
              <a:tabLst>
                <a:tab pos="756285" algn="l"/>
                <a:tab pos="756920" algn="l"/>
              </a:tabLst>
            </a:pPr>
            <a:r>
              <a:rPr lang="en-US" sz="2600" spc="-5" dirty="0">
                <a:latin typeface="Times New Roman"/>
                <a:cs typeface="Times New Roman"/>
              </a:rPr>
              <a:t>connects the internal components</a:t>
            </a:r>
          </a:p>
          <a:p>
            <a:pPr marL="811530" lvl="1" indent="-342900">
              <a:spcBef>
                <a:spcPts val="575"/>
              </a:spcBef>
              <a:buClr>
                <a:schemeClr val="tx1"/>
              </a:buClr>
              <a:buFont typeface="Arial" panose="020B0604020202020204" pitchFamily="34" charset="0"/>
              <a:buChar char="•"/>
              <a:tabLst>
                <a:tab pos="756285" algn="l"/>
                <a:tab pos="756920" algn="l"/>
              </a:tabLst>
            </a:pPr>
            <a:r>
              <a:rPr lang="en-US" sz="2600" spc="-5" dirty="0">
                <a:latin typeface="Times New Roman"/>
                <a:cs typeface="Times New Roman"/>
              </a:rPr>
              <a:t>unrolls loops</a:t>
            </a:r>
          </a:p>
          <a:p>
            <a:pPr marL="811530" lvl="1" indent="-342900">
              <a:spcBef>
                <a:spcPts val="575"/>
              </a:spcBef>
              <a:buClr>
                <a:schemeClr val="tx1"/>
              </a:buClr>
              <a:buFont typeface="Arial" panose="020B0604020202020204" pitchFamily="34" charset="0"/>
              <a:buChar char="•"/>
              <a:tabLst>
                <a:tab pos="756285" algn="l"/>
                <a:tab pos="756920" algn="l"/>
              </a:tabLst>
            </a:pPr>
            <a:r>
              <a:rPr lang="en-US" sz="2600" spc="-5" dirty="0">
                <a:latin typeface="Times New Roman"/>
                <a:cs typeface="Times New Roman"/>
              </a:rPr>
              <a:t>expands generate-loops</a:t>
            </a:r>
          </a:p>
          <a:p>
            <a:pPr marL="812165" lvl="1" indent="-342900">
              <a:spcBef>
                <a:spcPts val="575"/>
              </a:spcBef>
              <a:buClr>
                <a:schemeClr val="tx1"/>
              </a:buClr>
              <a:buFont typeface="Arial" panose="020B0604020202020204" pitchFamily="34" charset="0"/>
              <a:buChar char="•"/>
              <a:tabLst>
                <a:tab pos="756285" algn="l"/>
                <a:tab pos="756920" algn="l"/>
              </a:tabLst>
            </a:pPr>
            <a:r>
              <a:rPr lang="en-US" sz="2600" spc="-5" dirty="0">
                <a:latin typeface="Times New Roman"/>
                <a:cs typeface="Times New Roman"/>
              </a:rPr>
              <a:t>sets up parameters passing for tasks and functions</a:t>
            </a:r>
          </a:p>
          <a:p>
            <a:pPr marL="812165" lvl="1" indent="-342900">
              <a:spcBef>
                <a:spcPts val="575"/>
              </a:spcBef>
              <a:buClr>
                <a:schemeClr val="tx1"/>
              </a:buClr>
              <a:buFont typeface="Arial" panose="020B0604020202020204" pitchFamily="34" charset="0"/>
              <a:buChar char="•"/>
              <a:tabLst>
                <a:tab pos="756285" algn="l"/>
                <a:tab pos="756920" algn="l"/>
              </a:tabLst>
            </a:pPr>
            <a:r>
              <a:rPr lang="en-US" sz="2600" spc="-5" dirty="0">
                <a:latin typeface="Times New Roman"/>
                <a:cs typeface="Times New Roman"/>
              </a:rPr>
              <a:t>and so on</a:t>
            </a:r>
          </a:p>
          <a:p>
            <a:endParaRPr lang="en-US" sz="2600" dirty="0"/>
          </a:p>
        </p:txBody>
      </p:sp>
      <p:sp>
        <p:nvSpPr>
          <p:cNvPr id="3" name="Title 2">
            <a:extLst>
              <a:ext uri="{FF2B5EF4-FFF2-40B4-BE49-F238E27FC236}">
                <a16:creationId xmlns:a16="http://schemas.microsoft.com/office/drawing/2014/main" id="{88BE483D-C264-1F09-64C6-110052D0EA86}"/>
              </a:ext>
            </a:extLst>
          </p:cNvPr>
          <p:cNvSpPr>
            <a:spLocks noGrp="1"/>
          </p:cNvSpPr>
          <p:nvPr>
            <p:ph type="title"/>
          </p:nvPr>
        </p:nvSpPr>
        <p:spPr>
          <a:xfrm>
            <a:off x="274320" y="119888"/>
            <a:ext cx="11612880" cy="868680"/>
          </a:xfrm>
        </p:spPr>
        <p:txBody>
          <a:bodyPr/>
          <a:lstStyle/>
          <a:p>
            <a:r>
              <a:rPr lang="en-US" b="1" spc="-5" dirty="0">
                <a:latin typeface="Times New Roman"/>
                <a:cs typeface="Times New Roman"/>
              </a:rPr>
              <a:t>Logic Synthesis Tools: </a:t>
            </a:r>
            <a:r>
              <a:rPr lang="en-US" b="1" dirty="0">
                <a:latin typeface="Times New Roman"/>
                <a:cs typeface="Times New Roman"/>
              </a:rPr>
              <a:t>Front</a:t>
            </a:r>
            <a:r>
              <a:rPr lang="en-US" b="1" spc="-55" dirty="0">
                <a:latin typeface="Times New Roman"/>
                <a:cs typeface="Times New Roman"/>
              </a:rPr>
              <a:t> </a:t>
            </a:r>
            <a:r>
              <a:rPr lang="en-US" b="1" spc="-5" dirty="0">
                <a:latin typeface="Times New Roman"/>
                <a:cs typeface="Times New Roman"/>
              </a:rPr>
              <a:t>end</a:t>
            </a:r>
            <a:endParaRPr lang="en-US" b="1" dirty="0"/>
          </a:p>
        </p:txBody>
      </p:sp>
      <p:sp>
        <p:nvSpPr>
          <p:cNvPr id="5" name="Footer Placeholder 4">
            <a:extLst>
              <a:ext uri="{FF2B5EF4-FFF2-40B4-BE49-F238E27FC236}">
                <a16:creationId xmlns:a16="http://schemas.microsoft.com/office/drawing/2014/main" id="{6309F9AD-B864-3EAB-B64F-F2D90647C9DC}"/>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C5EA014B-3ED0-5084-800A-5BBE73A37410}"/>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1C6DB2B2-CAF2-A0AE-BDBE-3432AB5B7CEC}"/>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923" y="6080760"/>
            <a:ext cx="457200" cy="457200"/>
          </a:xfrm>
          <a:prstGeom prst="rect">
            <a:avLst/>
          </a:prstGeom>
        </p:spPr>
      </p:pic>
    </p:spTree>
    <p:custDataLst>
      <p:tags r:id="rId1"/>
    </p:custDataLst>
    <p:extLst>
      <p:ext uri="{BB962C8B-B14F-4D97-AF65-F5344CB8AC3E}">
        <p14:creationId xmlns:p14="http://schemas.microsoft.com/office/powerpoint/2010/main" val="4179351238"/>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D36F47-5D37-1A1C-4AF0-17FC5ED5AF37}"/>
              </a:ext>
            </a:extLst>
          </p:cNvPr>
          <p:cNvSpPr>
            <a:spLocks noGrp="1"/>
          </p:cNvSpPr>
          <p:nvPr>
            <p:ph sz="quarter" idx="12"/>
          </p:nvPr>
        </p:nvSpPr>
        <p:spPr>
          <a:xfrm>
            <a:off x="274320" y="802894"/>
            <a:ext cx="11612880" cy="5486400"/>
          </a:xfrm>
        </p:spPr>
        <p:txBody>
          <a:bodyPr/>
          <a:lstStyle/>
          <a:p>
            <a:pPr marL="355600" marR="321310" indent="-342900">
              <a:spcBef>
                <a:spcPts val="100"/>
              </a:spcBef>
              <a:buClrTx/>
              <a:tabLst>
                <a:tab pos="355600" algn="l"/>
              </a:tabLst>
            </a:pPr>
            <a:r>
              <a:rPr lang="en-US" sz="2600" b="1" u="sng" spc="-5" dirty="0">
                <a:solidFill>
                  <a:schemeClr val="tx2"/>
                </a:solidFill>
                <a:latin typeface="Times New Roman"/>
                <a:cs typeface="Times New Roman"/>
              </a:rPr>
              <a:t>Analysis/translation </a:t>
            </a:r>
            <a:r>
              <a:rPr lang="en-US" sz="2600" dirty="0">
                <a:latin typeface="Times New Roman"/>
                <a:cs typeface="Times New Roman"/>
              </a:rPr>
              <a:t>prepares </a:t>
            </a:r>
            <a:r>
              <a:rPr lang="en-US" sz="2600" spc="-5" dirty="0">
                <a:latin typeface="Times New Roman"/>
                <a:cs typeface="Times New Roman"/>
              </a:rPr>
              <a:t>for </a:t>
            </a:r>
            <a:r>
              <a:rPr lang="en-US" sz="2600" dirty="0">
                <a:latin typeface="Times New Roman"/>
                <a:cs typeface="Times New Roman"/>
              </a:rPr>
              <a:t>technology-independent logic</a:t>
            </a:r>
            <a:r>
              <a:rPr lang="en-US" sz="2600" spc="-40" dirty="0">
                <a:latin typeface="Times New Roman"/>
                <a:cs typeface="Times New Roman"/>
              </a:rPr>
              <a:t> </a:t>
            </a:r>
            <a:r>
              <a:rPr lang="en-US" sz="2600" dirty="0">
                <a:latin typeface="Times New Roman"/>
                <a:cs typeface="Times New Roman"/>
              </a:rPr>
              <a:t>synthesis.</a:t>
            </a:r>
          </a:p>
          <a:p>
            <a:pPr marL="812165" lvl="1" indent="-342900">
              <a:spcBef>
                <a:spcPts val="575"/>
              </a:spcBef>
              <a:buClrTx/>
              <a:buFont typeface="Arial" panose="020B0604020202020204" pitchFamily="34" charset="0"/>
              <a:buChar char="•"/>
              <a:tabLst>
                <a:tab pos="756285" algn="l"/>
                <a:tab pos="756920" algn="l"/>
              </a:tabLst>
            </a:pPr>
            <a:r>
              <a:rPr lang="en-US" sz="2600" spc="-5" dirty="0">
                <a:latin typeface="Times New Roman"/>
                <a:cs typeface="Times New Roman"/>
              </a:rPr>
              <a:t>managing </a:t>
            </a:r>
            <a:r>
              <a:rPr lang="en-US" sz="2600" dirty="0">
                <a:latin typeface="Times New Roman"/>
                <a:cs typeface="Times New Roman"/>
              </a:rPr>
              <a:t>the design</a:t>
            </a:r>
            <a:r>
              <a:rPr lang="en-US" sz="2600" spc="-120" dirty="0">
                <a:latin typeface="Times New Roman"/>
                <a:cs typeface="Times New Roman"/>
              </a:rPr>
              <a:t> </a:t>
            </a:r>
            <a:r>
              <a:rPr lang="en-US" sz="2600" dirty="0">
                <a:latin typeface="Times New Roman"/>
                <a:cs typeface="Times New Roman"/>
              </a:rPr>
              <a:t>hierarchy</a:t>
            </a:r>
          </a:p>
          <a:p>
            <a:pPr marL="812165" lvl="1" indent="-342900">
              <a:spcBef>
                <a:spcPts val="575"/>
              </a:spcBef>
              <a:buClrTx/>
              <a:buFont typeface="Arial" panose="020B0604020202020204" pitchFamily="34" charset="0"/>
              <a:buChar char="•"/>
              <a:tabLst>
                <a:tab pos="756285" algn="l"/>
                <a:tab pos="756920" algn="l"/>
              </a:tabLst>
            </a:pPr>
            <a:r>
              <a:rPr lang="en-US" sz="2600" spc="-5" dirty="0">
                <a:latin typeface="Times New Roman"/>
                <a:cs typeface="Times New Roman"/>
              </a:rPr>
              <a:t>extracting </a:t>
            </a:r>
            <a:r>
              <a:rPr lang="en-US" sz="2600" dirty="0">
                <a:latin typeface="Times New Roman"/>
                <a:cs typeface="Times New Roman"/>
              </a:rPr>
              <a:t>finite-state </a:t>
            </a:r>
            <a:r>
              <a:rPr lang="en-US" sz="2600" spc="-5" dirty="0">
                <a:latin typeface="Times New Roman"/>
                <a:cs typeface="Times New Roman"/>
              </a:rPr>
              <a:t>machine</a:t>
            </a:r>
            <a:r>
              <a:rPr lang="en-US" sz="2600" spc="-130" dirty="0">
                <a:latin typeface="Times New Roman"/>
                <a:cs typeface="Times New Roman"/>
              </a:rPr>
              <a:t> </a:t>
            </a:r>
            <a:r>
              <a:rPr lang="en-US" sz="2600" spc="-5" dirty="0">
                <a:latin typeface="Times New Roman"/>
                <a:cs typeface="Times New Roman"/>
              </a:rPr>
              <a:t>(FSM)</a:t>
            </a:r>
            <a:endParaRPr lang="en-US" sz="2600" dirty="0">
              <a:latin typeface="Times New Roman"/>
              <a:cs typeface="Times New Roman"/>
            </a:endParaRPr>
          </a:p>
          <a:p>
            <a:pPr marL="812165" lvl="1" indent="-342900">
              <a:spcBef>
                <a:spcPts val="575"/>
              </a:spcBef>
              <a:buClrTx/>
              <a:buFont typeface="Arial" panose="020B0604020202020204" pitchFamily="34" charset="0"/>
              <a:buChar char="•"/>
              <a:tabLst>
                <a:tab pos="756285" algn="l"/>
                <a:tab pos="756920" algn="l"/>
              </a:tabLst>
            </a:pPr>
            <a:r>
              <a:rPr lang="en-US" sz="2600" dirty="0">
                <a:latin typeface="Times New Roman"/>
                <a:cs typeface="Times New Roman"/>
              </a:rPr>
              <a:t>exploring </a:t>
            </a:r>
            <a:r>
              <a:rPr lang="en-US" sz="2600" spc="-5" dirty="0">
                <a:latin typeface="Times New Roman"/>
                <a:cs typeface="Times New Roman"/>
              </a:rPr>
              <a:t>resource</a:t>
            </a:r>
            <a:r>
              <a:rPr lang="en-US" sz="2600" spc="-70" dirty="0">
                <a:latin typeface="Times New Roman"/>
                <a:cs typeface="Times New Roman"/>
              </a:rPr>
              <a:t> </a:t>
            </a:r>
            <a:r>
              <a:rPr lang="en-US" sz="2600" dirty="0">
                <a:latin typeface="Times New Roman"/>
                <a:cs typeface="Times New Roman"/>
              </a:rPr>
              <a:t>sharing and </a:t>
            </a:r>
            <a:r>
              <a:rPr lang="en-US" sz="2600" spc="-5" dirty="0">
                <a:latin typeface="Times New Roman"/>
                <a:cs typeface="Times New Roman"/>
              </a:rPr>
              <a:t>so</a:t>
            </a:r>
            <a:r>
              <a:rPr lang="en-US" sz="2600" spc="-35" dirty="0">
                <a:latin typeface="Times New Roman"/>
                <a:cs typeface="Times New Roman"/>
              </a:rPr>
              <a:t> </a:t>
            </a:r>
            <a:r>
              <a:rPr lang="en-US" sz="2600" dirty="0">
                <a:latin typeface="Times New Roman"/>
                <a:cs typeface="Times New Roman"/>
              </a:rPr>
              <a:t>on.</a:t>
            </a:r>
          </a:p>
          <a:p>
            <a:pPr marL="812165" lvl="1" indent="-342900">
              <a:spcBef>
                <a:spcPts val="575"/>
              </a:spcBef>
              <a:buClrTx/>
              <a:buFont typeface="Arial" panose="020B0604020202020204" pitchFamily="34" charset="0"/>
              <a:buChar char="•"/>
              <a:tabLst>
                <a:tab pos="756285" algn="l"/>
                <a:tab pos="756920" algn="l"/>
              </a:tabLst>
            </a:pPr>
            <a:endParaRPr lang="en-US" sz="2600" dirty="0">
              <a:latin typeface="Times New Roman"/>
              <a:cs typeface="Times New Roman"/>
            </a:endParaRPr>
          </a:p>
          <a:p>
            <a:pPr marL="355600" marR="5080" indent="-342900">
              <a:spcBef>
                <a:spcPts val="580"/>
              </a:spcBef>
              <a:buClrTx/>
              <a:tabLst>
                <a:tab pos="355600" algn="l"/>
              </a:tabLst>
            </a:pPr>
            <a:r>
              <a:rPr lang="en-US" sz="2600" b="1" u="sng" spc="-5" dirty="0">
                <a:solidFill>
                  <a:schemeClr val="tx2"/>
                </a:solidFill>
                <a:latin typeface="Times New Roman"/>
                <a:cs typeface="Times New Roman"/>
              </a:rPr>
              <a:t>Logic optimization </a:t>
            </a:r>
            <a:r>
              <a:rPr lang="en-US" sz="2600" dirty="0">
                <a:latin typeface="Times New Roman"/>
                <a:cs typeface="Times New Roman"/>
              </a:rPr>
              <a:t>creates a </a:t>
            </a:r>
            <a:r>
              <a:rPr lang="en-US" sz="2600" spc="-5" dirty="0">
                <a:latin typeface="Times New Roman"/>
                <a:cs typeface="Times New Roman"/>
              </a:rPr>
              <a:t>new </a:t>
            </a:r>
            <a:r>
              <a:rPr lang="en-US" sz="2600" dirty="0">
                <a:latin typeface="Times New Roman"/>
                <a:cs typeface="Times New Roman"/>
              </a:rPr>
              <a:t>gate </a:t>
            </a:r>
            <a:r>
              <a:rPr lang="en-US" sz="2600" spc="-5" dirty="0">
                <a:latin typeface="Times New Roman"/>
                <a:cs typeface="Times New Roman"/>
              </a:rPr>
              <a:t>network that computes </a:t>
            </a:r>
            <a:r>
              <a:rPr lang="en-US" sz="2600" dirty="0">
                <a:latin typeface="Times New Roman"/>
                <a:cs typeface="Times New Roman"/>
              </a:rPr>
              <a:t>the functions specified by a </a:t>
            </a:r>
            <a:r>
              <a:rPr lang="en-US" sz="2600" spc="-5" dirty="0">
                <a:latin typeface="Times New Roman"/>
                <a:cs typeface="Times New Roman"/>
              </a:rPr>
              <a:t>set</a:t>
            </a:r>
            <a:r>
              <a:rPr lang="en-US" sz="2600" spc="-105" dirty="0">
                <a:latin typeface="Times New Roman"/>
                <a:cs typeface="Times New Roman"/>
              </a:rPr>
              <a:t> </a:t>
            </a:r>
            <a:r>
              <a:rPr lang="en-US" sz="2600" dirty="0">
                <a:latin typeface="Times New Roman"/>
                <a:cs typeface="Times New Roman"/>
              </a:rPr>
              <a:t>of  </a:t>
            </a:r>
            <a:r>
              <a:rPr lang="en-US" sz="2600" spc="-5" dirty="0">
                <a:latin typeface="Times New Roman"/>
                <a:cs typeface="Times New Roman"/>
              </a:rPr>
              <a:t>Boolean </a:t>
            </a:r>
            <a:r>
              <a:rPr lang="en-US" sz="2600" dirty="0">
                <a:latin typeface="Times New Roman"/>
                <a:cs typeface="Times New Roman"/>
              </a:rPr>
              <a:t>functions, one </a:t>
            </a:r>
            <a:r>
              <a:rPr lang="en-US" sz="2600" spc="5" dirty="0">
                <a:latin typeface="Times New Roman"/>
                <a:cs typeface="Times New Roman"/>
              </a:rPr>
              <a:t>per </a:t>
            </a:r>
            <a:r>
              <a:rPr lang="en-US" sz="2600" spc="-5" dirty="0">
                <a:latin typeface="Times New Roman"/>
                <a:cs typeface="Times New Roman"/>
              </a:rPr>
              <a:t>primary</a:t>
            </a:r>
            <a:r>
              <a:rPr lang="en-US" sz="2600" spc="-110" dirty="0">
                <a:latin typeface="Times New Roman"/>
                <a:cs typeface="Times New Roman"/>
              </a:rPr>
              <a:t> </a:t>
            </a:r>
            <a:r>
              <a:rPr lang="en-US" sz="2600" dirty="0">
                <a:latin typeface="Times New Roman"/>
                <a:cs typeface="Times New Roman"/>
              </a:rPr>
              <a:t>output.</a:t>
            </a:r>
          </a:p>
          <a:p>
            <a:pPr marL="355600" marR="5080" indent="-342900">
              <a:spcBef>
                <a:spcPts val="580"/>
              </a:spcBef>
              <a:buClrTx/>
              <a:tabLst>
                <a:tab pos="355600" algn="l"/>
              </a:tabLst>
            </a:pPr>
            <a:endParaRPr lang="en-US" sz="2600" dirty="0">
              <a:latin typeface="Times New Roman"/>
              <a:cs typeface="Times New Roman"/>
            </a:endParaRPr>
          </a:p>
          <a:p>
            <a:pPr marL="355600" indent="-342900">
              <a:spcBef>
                <a:spcPts val="575"/>
              </a:spcBef>
              <a:buClrTx/>
              <a:tabLst>
                <a:tab pos="355600" algn="l"/>
              </a:tabLst>
            </a:pPr>
            <a:r>
              <a:rPr lang="en-US" sz="2600" b="1" u="sng" spc="-5" dirty="0">
                <a:solidFill>
                  <a:schemeClr val="tx2"/>
                </a:solidFill>
                <a:latin typeface="Times New Roman"/>
                <a:cs typeface="Times New Roman"/>
              </a:rPr>
              <a:t>Netlist generation </a:t>
            </a:r>
            <a:r>
              <a:rPr lang="en-US" sz="2600" dirty="0">
                <a:latin typeface="Times New Roman"/>
                <a:cs typeface="Times New Roman"/>
              </a:rPr>
              <a:t>generates a gate-level</a:t>
            </a:r>
            <a:r>
              <a:rPr lang="en-US" sz="2600" spc="-225" dirty="0">
                <a:latin typeface="Times New Roman"/>
                <a:cs typeface="Times New Roman"/>
              </a:rPr>
              <a:t> </a:t>
            </a:r>
            <a:r>
              <a:rPr lang="en-US" sz="2600" dirty="0">
                <a:latin typeface="Times New Roman"/>
                <a:cs typeface="Times New Roman"/>
              </a:rPr>
              <a:t>netlist.</a:t>
            </a:r>
          </a:p>
          <a:p>
            <a:endParaRPr lang="en-US" sz="2600" dirty="0"/>
          </a:p>
        </p:txBody>
      </p:sp>
      <p:sp>
        <p:nvSpPr>
          <p:cNvPr id="3" name="Title 2">
            <a:extLst>
              <a:ext uri="{FF2B5EF4-FFF2-40B4-BE49-F238E27FC236}">
                <a16:creationId xmlns:a16="http://schemas.microsoft.com/office/drawing/2014/main" id="{F7FEFC73-5BF7-275F-9F7B-E3C14106E087}"/>
              </a:ext>
            </a:extLst>
          </p:cNvPr>
          <p:cNvSpPr>
            <a:spLocks noGrp="1"/>
          </p:cNvSpPr>
          <p:nvPr>
            <p:ph type="title"/>
          </p:nvPr>
        </p:nvSpPr>
        <p:spPr/>
        <p:txBody>
          <a:bodyPr/>
          <a:lstStyle/>
          <a:p>
            <a:r>
              <a:rPr lang="en-US" b="1" spc="-5" dirty="0">
                <a:latin typeface="Times New Roman"/>
                <a:cs typeface="Times New Roman"/>
              </a:rPr>
              <a:t>Logic Synthesis Tools: </a:t>
            </a:r>
            <a:r>
              <a:rPr lang="en-US" b="1" spc="-10" dirty="0">
                <a:latin typeface="Times New Roman"/>
                <a:cs typeface="Times New Roman"/>
              </a:rPr>
              <a:t>Back</a:t>
            </a:r>
            <a:r>
              <a:rPr lang="en-US" b="1" spc="-55" dirty="0">
                <a:latin typeface="Times New Roman"/>
                <a:cs typeface="Times New Roman"/>
              </a:rPr>
              <a:t> </a:t>
            </a:r>
            <a:r>
              <a:rPr lang="en-US" b="1" spc="-5" dirty="0">
                <a:latin typeface="Times New Roman"/>
                <a:cs typeface="Times New Roman"/>
              </a:rPr>
              <a:t>end</a:t>
            </a:r>
            <a:endParaRPr lang="en-US" b="1" dirty="0"/>
          </a:p>
        </p:txBody>
      </p:sp>
      <p:sp>
        <p:nvSpPr>
          <p:cNvPr id="5" name="Footer Placeholder 4">
            <a:extLst>
              <a:ext uri="{FF2B5EF4-FFF2-40B4-BE49-F238E27FC236}">
                <a16:creationId xmlns:a16="http://schemas.microsoft.com/office/drawing/2014/main" id="{D5AC22AF-DDC1-729F-0F70-0083490DFB57}"/>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46AC01A3-3EF5-054D-838C-41EEF8C07704}"/>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79E7D6C4-ED46-E640-2516-0C0BDE11989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055106"/>
            <a:ext cx="457200" cy="457200"/>
          </a:xfrm>
          <a:prstGeom prst="rect">
            <a:avLst/>
          </a:prstGeom>
        </p:spPr>
      </p:pic>
    </p:spTree>
    <p:custDataLst>
      <p:tags r:id="rId1"/>
    </p:custDataLst>
    <p:extLst>
      <p:ext uri="{BB962C8B-B14F-4D97-AF65-F5344CB8AC3E}">
        <p14:creationId xmlns:p14="http://schemas.microsoft.com/office/powerpoint/2010/main" val="1774645271"/>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520E90-3592-D69D-012E-ED939CF47880}"/>
              </a:ext>
            </a:extLst>
          </p:cNvPr>
          <p:cNvSpPr>
            <a:spLocks noGrp="1"/>
          </p:cNvSpPr>
          <p:nvPr>
            <p:ph sz="quarter" idx="12"/>
          </p:nvPr>
        </p:nvSpPr>
        <p:spPr>
          <a:xfrm>
            <a:off x="274320" y="802894"/>
            <a:ext cx="11612880" cy="5486400"/>
          </a:xfrm>
        </p:spPr>
        <p:txBody>
          <a:bodyPr/>
          <a:lstStyle/>
          <a:p>
            <a:pPr marL="355600" indent="-342900">
              <a:spcBef>
                <a:spcPts val="675"/>
              </a:spcBef>
              <a:buClr>
                <a:srgbClr val="3333CC"/>
              </a:buClr>
              <a:tabLst>
                <a:tab pos="355600" algn="l"/>
              </a:tabLst>
            </a:pPr>
            <a:r>
              <a:rPr lang="en-US" sz="2600" dirty="0">
                <a:latin typeface="Times New Roman"/>
                <a:cs typeface="Times New Roman"/>
              </a:rPr>
              <a:t>Major concerns </a:t>
            </a:r>
            <a:r>
              <a:rPr lang="en-US" sz="2600" spc="-5" dirty="0">
                <a:latin typeface="Times New Roman"/>
                <a:cs typeface="Times New Roman"/>
              </a:rPr>
              <a:t>when </a:t>
            </a:r>
            <a:r>
              <a:rPr lang="en-US" sz="2600" dirty="0">
                <a:latin typeface="Times New Roman"/>
                <a:cs typeface="Times New Roman"/>
              </a:rPr>
              <a:t>synthesizing a </a:t>
            </a:r>
            <a:r>
              <a:rPr lang="en-US" sz="2600" spc="5" dirty="0">
                <a:latin typeface="Times New Roman"/>
                <a:cs typeface="Times New Roman"/>
              </a:rPr>
              <a:t>logic </a:t>
            </a:r>
            <a:r>
              <a:rPr lang="en-US" sz="2600" dirty="0">
                <a:latin typeface="Times New Roman"/>
                <a:cs typeface="Times New Roman"/>
              </a:rPr>
              <a:t>gate</a:t>
            </a:r>
            <a:r>
              <a:rPr lang="en-US" sz="2600" spc="-190" dirty="0">
                <a:latin typeface="Times New Roman"/>
                <a:cs typeface="Times New Roman"/>
              </a:rPr>
              <a:t> </a:t>
            </a:r>
            <a:r>
              <a:rPr lang="en-US" sz="2600" spc="-5" dirty="0">
                <a:latin typeface="Times New Roman"/>
                <a:cs typeface="Times New Roman"/>
              </a:rPr>
              <a:t>network:</a:t>
            </a:r>
            <a:endParaRPr lang="en-US" sz="2600" dirty="0">
              <a:latin typeface="Times New Roman"/>
              <a:cs typeface="Times New Roman"/>
            </a:endParaRPr>
          </a:p>
          <a:p>
            <a:pPr marL="812165" lvl="1" indent="-342900">
              <a:spcBef>
                <a:spcPts val="575"/>
              </a:spcBef>
              <a:buClrTx/>
              <a:buFont typeface="Arial" panose="020B0604020202020204" pitchFamily="34" charset="0"/>
              <a:buChar char="•"/>
              <a:tabLst>
                <a:tab pos="756285" algn="l"/>
                <a:tab pos="756920" algn="l"/>
                <a:tab pos="3077210" algn="l"/>
              </a:tabLst>
            </a:pPr>
            <a:r>
              <a:rPr lang="en-US" sz="2600" u="sng" spc="-5" dirty="0">
                <a:solidFill>
                  <a:schemeClr val="tx2"/>
                </a:solidFill>
                <a:latin typeface="Times New Roman"/>
                <a:cs typeface="Times New Roman"/>
              </a:rPr>
              <a:t>functional</a:t>
            </a:r>
            <a:r>
              <a:rPr lang="en-US" sz="2600" u="sng" spc="-25" dirty="0">
                <a:solidFill>
                  <a:schemeClr val="tx2"/>
                </a:solidFill>
                <a:latin typeface="Times New Roman"/>
                <a:cs typeface="Times New Roman"/>
              </a:rPr>
              <a:t> </a:t>
            </a:r>
            <a:r>
              <a:rPr lang="en-US" sz="2600" u="sng" spc="-5" dirty="0">
                <a:solidFill>
                  <a:schemeClr val="tx2"/>
                </a:solidFill>
                <a:latin typeface="Times New Roman"/>
                <a:cs typeface="Times New Roman"/>
              </a:rPr>
              <a:t>metric:</a:t>
            </a:r>
            <a:r>
              <a:rPr lang="en-US" sz="2600" spc="-5" dirty="0">
                <a:latin typeface="Times New Roman"/>
                <a:cs typeface="Times New Roman"/>
              </a:rPr>
              <a:t>	such as fan-in, fan-out, </a:t>
            </a:r>
            <a:r>
              <a:rPr lang="en-US" sz="2600" dirty="0">
                <a:latin typeface="Times New Roman"/>
                <a:cs typeface="Times New Roman"/>
              </a:rPr>
              <a:t>and </a:t>
            </a:r>
            <a:r>
              <a:rPr lang="en-US" sz="2600" spc="-5" dirty="0">
                <a:latin typeface="Times New Roman"/>
                <a:cs typeface="Times New Roman"/>
              </a:rPr>
              <a:t>others.</a:t>
            </a:r>
            <a:endParaRPr lang="en-US" sz="2600" dirty="0">
              <a:latin typeface="Times New Roman"/>
              <a:cs typeface="Times New Roman"/>
            </a:endParaRPr>
          </a:p>
          <a:p>
            <a:pPr marL="812165" lvl="1" indent="-342900">
              <a:spcBef>
                <a:spcPts val="575"/>
              </a:spcBef>
              <a:buClrTx/>
              <a:buFont typeface="Arial" panose="020B0604020202020204" pitchFamily="34" charset="0"/>
              <a:buChar char="•"/>
              <a:tabLst>
                <a:tab pos="756285" algn="l"/>
                <a:tab pos="756920" algn="l"/>
              </a:tabLst>
            </a:pPr>
            <a:r>
              <a:rPr lang="en-US" sz="2600" u="sng" spc="-5" dirty="0">
                <a:solidFill>
                  <a:schemeClr val="tx2"/>
                </a:solidFill>
                <a:latin typeface="Times New Roman"/>
                <a:cs typeface="Times New Roman"/>
              </a:rPr>
              <a:t>non-functional metrics: </a:t>
            </a:r>
            <a:r>
              <a:rPr lang="en-US" sz="2600" spc="-5" dirty="0">
                <a:latin typeface="Times New Roman"/>
                <a:cs typeface="Times New Roman"/>
              </a:rPr>
              <a:t>such as </a:t>
            </a:r>
            <a:r>
              <a:rPr lang="en-US" sz="2600" dirty="0">
                <a:latin typeface="Times New Roman"/>
                <a:cs typeface="Times New Roman"/>
              </a:rPr>
              <a:t>area, </a:t>
            </a:r>
            <a:r>
              <a:rPr lang="en-US" sz="2600" spc="-5" dirty="0">
                <a:latin typeface="Times New Roman"/>
                <a:cs typeface="Times New Roman"/>
              </a:rPr>
              <a:t>power, </a:t>
            </a:r>
            <a:r>
              <a:rPr lang="en-US" sz="2600" dirty="0">
                <a:latin typeface="Times New Roman"/>
                <a:cs typeface="Times New Roman"/>
              </a:rPr>
              <a:t>and</a:t>
            </a:r>
            <a:r>
              <a:rPr lang="en-US" sz="2600" spc="-45" dirty="0">
                <a:latin typeface="Times New Roman"/>
                <a:cs typeface="Times New Roman"/>
              </a:rPr>
              <a:t> </a:t>
            </a:r>
            <a:r>
              <a:rPr lang="en-US" sz="2600" dirty="0">
                <a:latin typeface="Times New Roman"/>
                <a:cs typeface="Times New Roman"/>
              </a:rPr>
              <a:t>delay.</a:t>
            </a:r>
          </a:p>
          <a:p>
            <a:pPr marL="812165" lvl="1" indent="-342900">
              <a:spcBef>
                <a:spcPts val="575"/>
              </a:spcBef>
              <a:buClrTx/>
              <a:buFont typeface="Arial" panose="020B0604020202020204" pitchFamily="34" charset="0"/>
              <a:buChar char="•"/>
              <a:tabLst>
                <a:tab pos="756285" algn="l"/>
                <a:tab pos="756920" algn="l"/>
              </a:tabLst>
            </a:pPr>
            <a:endParaRPr lang="en-US" sz="2600" dirty="0">
              <a:latin typeface="Times New Roman"/>
              <a:cs typeface="Times New Roman"/>
            </a:endParaRPr>
          </a:p>
          <a:p>
            <a:pPr marL="355600" indent="-342900">
              <a:spcBef>
                <a:spcPts val="575"/>
              </a:spcBef>
              <a:buClr>
                <a:srgbClr val="3333CC"/>
              </a:buClr>
              <a:tabLst>
                <a:tab pos="355600" algn="l"/>
              </a:tabLst>
            </a:pPr>
            <a:r>
              <a:rPr lang="en-US" sz="2600" spc="-5" dirty="0">
                <a:latin typeface="Times New Roman"/>
                <a:cs typeface="Times New Roman"/>
              </a:rPr>
              <a:t>Two </a:t>
            </a:r>
            <a:r>
              <a:rPr lang="en-US" sz="2600" dirty="0">
                <a:latin typeface="Times New Roman"/>
                <a:cs typeface="Times New Roman"/>
              </a:rPr>
              <a:t>phases of logic</a:t>
            </a:r>
            <a:r>
              <a:rPr lang="en-US" sz="2600" spc="-60" dirty="0">
                <a:latin typeface="Times New Roman"/>
                <a:cs typeface="Times New Roman"/>
              </a:rPr>
              <a:t> </a:t>
            </a:r>
            <a:r>
              <a:rPr lang="en-US" sz="2600" dirty="0">
                <a:latin typeface="Times New Roman"/>
                <a:cs typeface="Times New Roman"/>
              </a:rPr>
              <a:t>synthesis:</a:t>
            </a:r>
          </a:p>
          <a:p>
            <a:pPr marL="812165" lvl="1" indent="-342900">
              <a:spcBef>
                <a:spcPts val="580"/>
              </a:spcBef>
              <a:buClrTx/>
              <a:buFont typeface="Arial" panose="020B0604020202020204" pitchFamily="34" charset="0"/>
              <a:buChar char="•"/>
              <a:tabLst>
                <a:tab pos="756285" algn="l"/>
                <a:tab pos="756920" algn="l"/>
              </a:tabLst>
            </a:pPr>
            <a:r>
              <a:rPr lang="en-US" sz="2600" spc="-5" dirty="0">
                <a:latin typeface="Times New Roman"/>
                <a:cs typeface="Times New Roman"/>
              </a:rPr>
              <a:t>technology-independent </a:t>
            </a:r>
            <a:r>
              <a:rPr lang="en-US" sz="2600" dirty="0">
                <a:latin typeface="Times New Roman"/>
                <a:cs typeface="Times New Roman"/>
              </a:rPr>
              <a:t>logic</a:t>
            </a:r>
            <a:r>
              <a:rPr lang="en-US" sz="2600" spc="-80" dirty="0">
                <a:latin typeface="Times New Roman"/>
                <a:cs typeface="Times New Roman"/>
              </a:rPr>
              <a:t> </a:t>
            </a:r>
            <a:r>
              <a:rPr lang="en-US" sz="2600" dirty="0">
                <a:latin typeface="Times New Roman"/>
                <a:cs typeface="Times New Roman"/>
              </a:rPr>
              <a:t>optimization</a:t>
            </a:r>
          </a:p>
          <a:p>
            <a:pPr marL="812165" lvl="1" indent="-342900">
              <a:spcBef>
                <a:spcPts val="575"/>
              </a:spcBef>
              <a:buClrTx/>
              <a:buFont typeface="Arial" panose="020B0604020202020204" pitchFamily="34" charset="0"/>
              <a:buChar char="•"/>
              <a:tabLst>
                <a:tab pos="756285" algn="l"/>
                <a:tab pos="756920" algn="l"/>
              </a:tabLst>
            </a:pPr>
            <a:r>
              <a:rPr lang="en-US" sz="2600" dirty="0">
                <a:latin typeface="Times New Roman"/>
                <a:cs typeface="Times New Roman"/>
              </a:rPr>
              <a:t>technology-dependent logic</a:t>
            </a:r>
            <a:r>
              <a:rPr lang="en-US" sz="2600" spc="-95" dirty="0">
                <a:latin typeface="Times New Roman"/>
                <a:cs typeface="Times New Roman"/>
              </a:rPr>
              <a:t> </a:t>
            </a:r>
            <a:r>
              <a:rPr lang="en-US" sz="2600" dirty="0">
                <a:latin typeface="Times New Roman"/>
                <a:cs typeface="Times New Roman"/>
              </a:rPr>
              <a:t>optimization</a:t>
            </a:r>
          </a:p>
          <a:p>
            <a:pPr marL="812165" lvl="1" indent="-342900">
              <a:spcBef>
                <a:spcPts val="575"/>
              </a:spcBef>
              <a:buClrTx/>
              <a:buFont typeface="Arial" panose="020B0604020202020204" pitchFamily="34" charset="0"/>
              <a:buChar char="•"/>
              <a:tabLst>
                <a:tab pos="756285" algn="l"/>
                <a:tab pos="756920" algn="l"/>
              </a:tabLst>
            </a:pPr>
            <a:endParaRPr lang="en-US" sz="2600" dirty="0">
              <a:latin typeface="Times New Roman"/>
              <a:cs typeface="Times New Roman"/>
            </a:endParaRPr>
          </a:p>
          <a:p>
            <a:pPr marL="354965" marR="5080" indent="-342900">
              <a:spcBef>
                <a:spcPts val="575"/>
              </a:spcBef>
              <a:buClr>
                <a:srgbClr val="3333CC"/>
              </a:buClr>
              <a:tabLst>
                <a:tab pos="355600" algn="l"/>
              </a:tabLst>
            </a:pPr>
            <a:r>
              <a:rPr lang="en-US" sz="2600" spc="-5" dirty="0">
                <a:latin typeface="Times New Roman"/>
                <a:cs typeface="Times New Roman"/>
              </a:rPr>
              <a:t>The process </a:t>
            </a:r>
            <a:r>
              <a:rPr lang="en-US" sz="2600" dirty="0">
                <a:latin typeface="Times New Roman"/>
                <a:cs typeface="Times New Roman"/>
              </a:rPr>
              <a:t>of translating </a:t>
            </a:r>
            <a:r>
              <a:rPr lang="en-US" sz="2600" spc="-5" dirty="0">
                <a:latin typeface="Times New Roman"/>
                <a:cs typeface="Times New Roman"/>
              </a:rPr>
              <a:t>from a </a:t>
            </a:r>
            <a:r>
              <a:rPr lang="en-US" sz="2600" dirty="0">
                <a:latin typeface="Times New Roman"/>
                <a:cs typeface="Times New Roman"/>
              </a:rPr>
              <a:t>technology-independent</a:t>
            </a:r>
            <a:r>
              <a:rPr lang="en-US" sz="2600" spc="-145" dirty="0">
                <a:latin typeface="Times New Roman"/>
                <a:cs typeface="Times New Roman"/>
              </a:rPr>
              <a:t> </a:t>
            </a:r>
            <a:r>
              <a:rPr lang="en-US" sz="2600" dirty="0">
                <a:latin typeface="Times New Roman"/>
                <a:cs typeface="Times New Roman"/>
              </a:rPr>
              <a:t>to a technology-dependent gate </a:t>
            </a:r>
            <a:r>
              <a:rPr lang="en-US" sz="2600" spc="-5" dirty="0">
                <a:latin typeface="Times New Roman"/>
                <a:cs typeface="Times New Roman"/>
              </a:rPr>
              <a:t>network </a:t>
            </a:r>
            <a:r>
              <a:rPr lang="en-US" sz="2600" dirty="0">
                <a:latin typeface="Times New Roman"/>
                <a:cs typeface="Times New Roman"/>
              </a:rPr>
              <a:t>is </a:t>
            </a:r>
            <a:r>
              <a:rPr lang="en-US" sz="2600" spc="10" dirty="0">
                <a:latin typeface="Times New Roman"/>
                <a:cs typeface="Times New Roman"/>
              </a:rPr>
              <a:t>called </a:t>
            </a:r>
            <a:r>
              <a:rPr lang="en-US" sz="2600" b="1" dirty="0">
                <a:latin typeface="Times New Roman"/>
                <a:cs typeface="Times New Roman"/>
              </a:rPr>
              <a:t>library binding.</a:t>
            </a:r>
          </a:p>
          <a:p>
            <a:endParaRPr lang="en-US" sz="2600" dirty="0"/>
          </a:p>
        </p:txBody>
      </p:sp>
      <p:sp>
        <p:nvSpPr>
          <p:cNvPr id="3" name="Title 2">
            <a:extLst>
              <a:ext uri="{FF2B5EF4-FFF2-40B4-BE49-F238E27FC236}">
                <a16:creationId xmlns:a16="http://schemas.microsoft.com/office/drawing/2014/main" id="{81124091-EC76-15D2-B083-537263F7241E}"/>
              </a:ext>
            </a:extLst>
          </p:cNvPr>
          <p:cNvSpPr>
            <a:spLocks noGrp="1"/>
          </p:cNvSpPr>
          <p:nvPr>
            <p:ph type="title"/>
          </p:nvPr>
        </p:nvSpPr>
        <p:spPr/>
        <p:txBody>
          <a:bodyPr/>
          <a:lstStyle/>
          <a:p>
            <a:r>
              <a:rPr lang="en-US" b="1" spc="-5" dirty="0">
                <a:latin typeface="Times New Roman"/>
                <a:cs typeface="Times New Roman"/>
              </a:rPr>
              <a:t>Logic</a:t>
            </a:r>
            <a:r>
              <a:rPr lang="en-US" b="1" spc="-50" dirty="0">
                <a:latin typeface="Times New Roman"/>
                <a:cs typeface="Times New Roman"/>
              </a:rPr>
              <a:t> </a:t>
            </a:r>
            <a:r>
              <a:rPr lang="en-US" b="1" spc="-5" dirty="0">
                <a:latin typeface="Times New Roman"/>
                <a:cs typeface="Times New Roman"/>
              </a:rPr>
              <a:t>Optimization</a:t>
            </a:r>
            <a:endParaRPr lang="en-US" b="1" dirty="0"/>
          </a:p>
        </p:txBody>
      </p:sp>
      <p:sp>
        <p:nvSpPr>
          <p:cNvPr id="5" name="Footer Placeholder 4">
            <a:extLst>
              <a:ext uri="{FF2B5EF4-FFF2-40B4-BE49-F238E27FC236}">
                <a16:creationId xmlns:a16="http://schemas.microsoft.com/office/drawing/2014/main" id="{E43B130D-DAE3-2349-26EE-63F5BF97BABB}"/>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7E09F635-781A-5847-A39D-60CDA03156C0}"/>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9376169A-9B37-3FC8-051D-9460F3374A7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5956427"/>
            <a:ext cx="457200" cy="457200"/>
          </a:xfrm>
          <a:prstGeom prst="rect">
            <a:avLst/>
          </a:prstGeom>
        </p:spPr>
      </p:pic>
    </p:spTree>
    <p:custDataLst>
      <p:tags r:id="rId1"/>
    </p:custDataLst>
    <p:extLst>
      <p:ext uri="{BB962C8B-B14F-4D97-AF65-F5344CB8AC3E}">
        <p14:creationId xmlns:p14="http://schemas.microsoft.com/office/powerpoint/2010/main" val="3457358591"/>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F0AB3B-632C-68AB-4FCD-84884BFDD5D4}"/>
              </a:ext>
            </a:extLst>
          </p:cNvPr>
          <p:cNvSpPr>
            <a:spLocks noGrp="1"/>
          </p:cNvSpPr>
          <p:nvPr>
            <p:ph sz="quarter" idx="12"/>
          </p:nvPr>
        </p:nvSpPr>
        <p:spPr/>
        <p:txBody>
          <a:bodyPr/>
          <a:lstStyle/>
          <a:p>
            <a:pPr marL="355600" indent="-342900">
              <a:lnSpc>
                <a:spcPct val="150000"/>
              </a:lnSpc>
              <a:spcBef>
                <a:spcPts val="675"/>
              </a:spcBef>
              <a:buClr>
                <a:srgbClr val="3333CC"/>
              </a:buClr>
              <a:tabLst>
                <a:tab pos="355600" algn="l"/>
              </a:tabLst>
            </a:pPr>
            <a:r>
              <a:rPr lang="en-US" sz="2600" spc="-5" dirty="0">
                <a:latin typeface="Times New Roman"/>
                <a:cs typeface="Times New Roman"/>
              </a:rPr>
              <a:t>Technology-independent </a:t>
            </a:r>
            <a:r>
              <a:rPr lang="en-US" sz="2600" dirty="0">
                <a:latin typeface="Times New Roman"/>
                <a:cs typeface="Times New Roman"/>
              </a:rPr>
              <a:t>logic</a:t>
            </a:r>
            <a:r>
              <a:rPr lang="en-US" sz="2600" spc="-80" dirty="0">
                <a:latin typeface="Times New Roman"/>
                <a:cs typeface="Times New Roman"/>
              </a:rPr>
              <a:t> </a:t>
            </a:r>
            <a:r>
              <a:rPr lang="en-US" sz="2600" dirty="0">
                <a:latin typeface="Times New Roman"/>
                <a:cs typeface="Times New Roman"/>
              </a:rPr>
              <a:t>synthesis</a:t>
            </a:r>
          </a:p>
          <a:p>
            <a:pPr marL="812165" marR="5080" lvl="1" indent="-342900" algn="just">
              <a:lnSpc>
                <a:spcPct val="150000"/>
              </a:lnSpc>
              <a:spcBef>
                <a:spcPts val="575"/>
              </a:spcBef>
              <a:buClr>
                <a:srgbClr val="0070C0"/>
              </a:buClr>
              <a:buFont typeface="Arial" panose="020B0604020202020204" pitchFamily="34" charset="0"/>
              <a:buChar char="•"/>
              <a:tabLst>
                <a:tab pos="756285" algn="l"/>
                <a:tab pos="756920" algn="l"/>
              </a:tabLst>
            </a:pPr>
            <a:r>
              <a:rPr lang="en-US" sz="2600" spc="-5" dirty="0">
                <a:latin typeface="Times New Roman"/>
                <a:cs typeface="Times New Roman"/>
              </a:rPr>
              <a:t>Simplification rewrites </a:t>
            </a:r>
            <a:r>
              <a:rPr lang="en-US" sz="2600" dirty="0">
                <a:latin typeface="Times New Roman"/>
                <a:cs typeface="Times New Roman"/>
              </a:rPr>
              <a:t>a single </a:t>
            </a:r>
            <a:r>
              <a:rPr lang="en-US" sz="2600" spc="-5" dirty="0">
                <a:latin typeface="Times New Roman"/>
                <a:cs typeface="Times New Roman"/>
              </a:rPr>
              <a:t>function </a:t>
            </a:r>
            <a:r>
              <a:rPr lang="en-US" sz="2600" dirty="0">
                <a:latin typeface="Times New Roman"/>
                <a:cs typeface="Times New Roman"/>
              </a:rPr>
              <a:t>in the </a:t>
            </a:r>
            <a:r>
              <a:rPr lang="en-US" sz="2600" spc="-5" dirty="0">
                <a:latin typeface="Times New Roman"/>
                <a:cs typeface="Times New Roman"/>
              </a:rPr>
              <a:t>network </a:t>
            </a:r>
            <a:r>
              <a:rPr lang="en-US" sz="2600" spc="5" dirty="0">
                <a:latin typeface="Times New Roman"/>
                <a:cs typeface="Times New Roman"/>
              </a:rPr>
              <a:t>to </a:t>
            </a:r>
            <a:r>
              <a:rPr lang="en-US" sz="2600" dirty="0">
                <a:latin typeface="Times New Roman"/>
                <a:cs typeface="Times New Roman"/>
              </a:rPr>
              <a:t>the literals of that</a:t>
            </a:r>
            <a:r>
              <a:rPr lang="en-US" sz="2600" spc="-105" dirty="0">
                <a:latin typeface="Times New Roman"/>
                <a:cs typeface="Times New Roman"/>
              </a:rPr>
              <a:t> </a:t>
            </a:r>
            <a:r>
              <a:rPr lang="en-US" sz="2600" spc="-5" dirty="0">
                <a:latin typeface="Times New Roman"/>
                <a:cs typeface="Times New Roman"/>
              </a:rPr>
              <a:t>network.</a:t>
            </a:r>
            <a:endParaRPr lang="en-US" sz="2600" dirty="0">
              <a:latin typeface="Times New Roman"/>
              <a:cs typeface="Times New Roman"/>
            </a:endParaRPr>
          </a:p>
          <a:p>
            <a:pPr marL="812165" marR="163830" lvl="1" indent="-342900" algn="just">
              <a:lnSpc>
                <a:spcPct val="150000"/>
              </a:lnSpc>
              <a:spcBef>
                <a:spcPts val="575"/>
              </a:spcBef>
              <a:buClr>
                <a:srgbClr val="0070C0"/>
              </a:buClr>
              <a:buFont typeface="Arial" panose="020B0604020202020204" pitchFamily="34" charset="0"/>
              <a:buChar char="•"/>
              <a:tabLst>
                <a:tab pos="756285" algn="l"/>
                <a:tab pos="756920" algn="l"/>
              </a:tabLst>
            </a:pPr>
            <a:r>
              <a:rPr lang="en-US" sz="2600" dirty="0">
                <a:latin typeface="Times New Roman"/>
                <a:cs typeface="Times New Roman"/>
              </a:rPr>
              <a:t>Restructuring the </a:t>
            </a:r>
            <a:r>
              <a:rPr lang="en-US" sz="2600" spc="-5" dirty="0">
                <a:latin typeface="Times New Roman"/>
                <a:cs typeface="Times New Roman"/>
              </a:rPr>
              <a:t>network </a:t>
            </a:r>
            <a:r>
              <a:rPr lang="en-US" sz="2600" dirty="0">
                <a:latin typeface="Times New Roman"/>
                <a:cs typeface="Times New Roman"/>
              </a:rPr>
              <a:t>creates </a:t>
            </a:r>
            <a:r>
              <a:rPr lang="en-US" sz="2600" spc="-5" dirty="0">
                <a:latin typeface="Times New Roman"/>
                <a:cs typeface="Times New Roman"/>
              </a:rPr>
              <a:t>new function nodes </a:t>
            </a:r>
            <a:r>
              <a:rPr lang="en-US" sz="2600" dirty="0">
                <a:latin typeface="Times New Roman"/>
                <a:cs typeface="Times New Roman"/>
              </a:rPr>
              <a:t>that  can be used </a:t>
            </a:r>
            <a:r>
              <a:rPr lang="en-US" sz="2600" spc="-5" dirty="0">
                <a:latin typeface="Times New Roman"/>
                <a:cs typeface="Times New Roman"/>
              </a:rPr>
              <a:t>as </a:t>
            </a:r>
            <a:r>
              <a:rPr lang="en-US" sz="2600" spc="-10" dirty="0">
                <a:latin typeface="Times New Roman"/>
                <a:cs typeface="Times New Roman"/>
              </a:rPr>
              <a:t>common </a:t>
            </a:r>
            <a:r>
              <a:rPr lang="en-US" sz="2600" spc="-5" dirty="0">
                <a:latin typeface="Times New Roman"/>
                <a:cs typeface="Times New Roman"/>
              </a:rPr>
              <a:t>factors </a:t>
            </a:r>
            <a:r>
              <a:rPr lang="en-US" sz="2600" dirty="0">
                <a:latin typeface="Times New Roman"/>
                <a:cs typeface="Times New Roman"/>
              </a:rPr>
              <a:t>and collapses sections</a:t>
            </a:r>
            <a:r>
              <a:rPr lang="en-US" sz="2600" spc="-130" dirty="0">
                <a:latin typeface="Times New Roman"/>
                <a:cs typeface="Times New Roman"/>
              </a:rPr>
              <a:t> </a:t>
            </a:r>
            <a:r>
              <a:rPr lang="en-US" sz="2600" dirty="0">
                <a:latin typeface="Times New Roman"/>
                <a:cs typeface="Times New Roman"/>
              </a:rPr>
              <a:t>of  the </a:t>
            </a:r>
            <a:r>
              <a:rPr lang="en-US" sz="2600" spc="-5" dirty="0">
                <a:latin typeface="Times New Roman"/>
                <a:cs typeface="Times New Roman"/>
              </a:rPr>
              <a:t>network </a:t>
            </a:r>
            <a:r>
              <a:rPr lang="en-US" sz="2600" dirty="0">
                <a:latin typeface="Times New Roman"/>
                <a:cs typeface="Times New Roman"/>
              </a:rPr>
              <a:t>into a single</a:t>
            </a:r>
            <a:r>
              <a:rPr lang="en-US" sz="2600" spc="-114" dirty="0">
                <a:latin typeface="Times New Roman"/>
                <a:cs typeface="Times New Roman"/>
              </a:rPr>
              <a:t> </a:t>
            </a:r>
            <a:r>
              <a:rPr lang="en-US" sz="2600" dirty="0">
                <a:latin typeface="Times New Roman"/>
                <a:cs typeface="Times New Roman"/>
              </a:rPr>
              <a:t>node.</a:t>
            </a:r>
          </a:p>
          <a:p>
            <a:pPr marL="812165" marR="772795" lvl="1" indent="-342900" algn="just">
              <a:lnSpc>
                <a:spcPct val="150000"/>
              </a:lnSpc>
              <a:spcBef>
                <a:spcPts val="575"/>
              </a:spcBef>
              <a:buClr>
                <a:srgbClr val="0070C0"/>
              </a:buClr>
              <a:buFont typeface="Arial" panose="020B0604020202020204" pitchFamily="34" charset="0"/>
              <a:buChar char="•"/>
              <a:tabLst>
                <a:tab pos="756285" algn="l"/>
                <a:tab pos="756920" algn="l"/>
              </a:tabLst>
            </a:pPr>
            <a:r>
              <a:rPr lang="en-US" sz="2600" dirty="0">
                <a:latin typeface="Times New Roman"/>
                <a:cs typeface="Times New Roman"/>
              </a:rPr>
              <a:t>Restructuring delay </a:t>
            </a:r>
            <a:r>
              <a:rPr lang="en-US" sz="2600" spc="-5" dirty="0">
                <a:latin typeface="Times New Roman"/>
                <a:cs typeface="Times New Roman"/>
              </a:rPr>
              <a:t>changes </a:t>
            </a:r>
            <a:r>
              <a:rPr lang="en-US" sz="2600" dirty="0">
                <a:latin typeface="Times New Roman"/>
                <a:cs typeface="Times New Roman"/>
              </a:rPr>
              <a:t>the factorization of a </a:t>
            </a:r>
            <a:r>
              <a:rPr lang="en-US" sz="2600" spc="-5" dirty="0">
                <a:latin typeface="Times New Roman"/>
                <a:cs typeface="Times New Roman"/>
              </a:rPr>
              <a:t>subnetwork </a:t>
            </a:r>
            <a:r>
              <a:rPr lang="en-US" sz="2600" dirty="0">
                <a:latin typeface="Times New Roman"/>
                <a:cs typeface="Times New Roman"/>
              </a:rPr>
              <a:t>to reduce the </a:t>
            </a:r>
            <a:r>
              <a:rPr lang="en-US" sz="2600" spc="-5" dirty="0">
                <a:latin typeface="Times New Roman"/>
                <a:cs typeface="Times New Roman"/>
              </a:rPr>
              <a:t>number </a:t>
            </a:r>
            <a:r>
              <a:rPr lang="en-US" sz="2600" dirty="0">
                <a:latin typeface="Times New Roman"/>
                <a:cs typeface="Times New Roman"/>
              </a:rPr>
              <a:t>of function</a:t>
            </a:r>
            <a:r>
              <a:rPr lang="en-US" sz="2600" spc="-80" dirty="0">
                <a:latin typeface="Times New Roman"/>
                <a:cs typeface="Times New Roman"/>
              </a:rPr>
              <a:t> </a:t>
            </a:r>
            <a:r>
              <a:rPr lang="en-US" sz="2600" spc="-5" dirty="0">
                <a:latin typeface="Times New Roman"/>
                <a:cs typeface="Times New Roman"/>
              </a:rPr>
              <a:t>nodes  </a:t>
            </a:r>
            <a:r>
              <a:rPr lang="en-US" sz="2600" dirty="0">
                <a:latin typeface="Times New Roman"/>
                <a:cs typeface="Times New Roman"/>
              </a:rPr>
              <a:t>through </a:t>
            </a:r>
            <a:r>
              <a:rPr lang="en-US" sz="2600" spc="-5" dirty="0">
                <a:latin typeface="Times New Roman"/>
                <a:cs typeface="Times New Roman"/>
              </a:rPr>
              <a:t>which </a:t>
            </a:r>
            <a:r>
              <a:rPr lang="en-US" sz="2600" dirty="0">
                <a:latin typeface="Times New Roman"/>
                <a:cs typeface="Times New Roman"/>
              </a:rPr>
              <a:t>delay-critical </a:t>
            </a:r>
            <a:r>
              <a:rPr lang="en-US" sz="2600" spc="-5" dirty="0">
                <a:latin typeface="Times New Roman"/>
                <a:cs typeface="Times New Roman"/>
              </a:rPr>
              <a:t>signal </a:t>
            </a:r>
            <a:r>
              <a:rPr lang="en-US" sz="2600" spc="-10" dirty="0">
                <a:latin typeface="Times New Roman"/>
                <a:cs typeface="Times New Roman"/>
              </a:rPr>
              <a:t>must</a:t>
            </a:r>
            <a:r>
              <a:rPr lang="en-US" sz="2600" spc="-145" dirty="0">
                <a:latin typeface="Times New Roman"/>
                <a:cs typeface="Times New Roman"/>
              </a:rPr>
              <a:t> </a:t>
            </a:r>
            <a:r>
              <a:rPr lang="en-US" sz="2600" spc="5" dirty="0">
                <a:latin typeface="Times New Roman"/>
                <a:cs typeface="Times New Roman"/>
              </a:rPr>
              <a:t>pass.</a:t>
            </a:r>
            <a:endParaRPr lang="en-US" sz="2600" dirty="0">
              <a:latin typeface="Times New Roman"/>
              <a:cs typeface="Times New Roman"/>
            </a:endParaRPr>
          </a:p>
          <a:p>
            <a:endParaRPr lang="en-US" sz="2600" dirty="0"/>
          </a:p>
        </p:txBody>
      </p:sp>
      <p:sp>
        <p:nvSpPr>
          <p:cNvPr id="3" name="Title 2">
            <a:extLst>
              <a:ext uri="{FF2B5EF4-FFF2-40B4-BE49-F238E27FC236}">
                <a16:creationId xmlns:a16="http://schemas.microsoft.com/office/drawing/2014/main" id="{1ADA2096-B212-AB0D-ACA2-0BF31706C4B4}"/>
              </a:ext>
            </a:extLst>
          </p:cNvPr>
          <p:cNvSpPr>
            <a:spLocks noGrp="1"/>
          </p:cNvSpPr>
          <p:nvPr>
            <p:ph type="title"/>
          </p:nvPr>
        </p:nvSpPr>
        <p:spPr/>
        <p:txBody>
          <a:bodyPr/>
          <a:lstStyle/>
          <a:p>
            <a:r>
              <a:rPr lang="en-US" b="1" spc="-5" dirty="0">
                <a:latin typeface="Times New Roman"/>
                <a:cs typeface="Times New Roman"/>
              </a:rPr>
              <a:t>Technology-Independent Logic</a:t>
            </a:r>
            <a:r>
              <a:rPr lang="en-US" b="1" spc="-55" dirty="0">
                <a:latin typeface="Times New Roman"/>
                <a:cs typeface="Times New Roman"/>
              </a:rPr>
              <a:t> </a:t>
            </a:r>
            <a:r>
              <a:rPr lang="en-US" b="1" spc="-5" dirty="0">
                <a:latin typeface="Times New Roman"/>
                <a:cs typeface="Times New Roman"/>
              </a:rPr>
              <a:t>Optimization</a:t>
            </a:r>
            <a:endParaRPr lang="en-US" b="1" dirty="0"/>
          </a:p>
        </p:txBody>
      </p:sp>
      <p:sp>
        <p:nvSpPr>
          <p:cNvPr id="5" name="Footer Placeholder 4">
            <a:extLst>
              <a:ext uri="{FF2B5EF4-FFF2-40B4-BE49-F238E27FC236}">
                <a16:creationId xmlns:a16="http://schemas.microsoft.com/office/drawing/2014/main" id="{4F13CD6F-1870-81B8-7070-C5E1EAA3D865}"/>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68C770AD-2EF0-42B8-A2A7-AF6A0B7136C7}"/>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97DEC7C2-0522-A4C3-F9C4-BE339858EE8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 y="6035040"/>
            <a:ext cx="457200" cy="457200"/>
          </a:xfrm>
          <a:prstGeom prst="rect">
            <a:avLst/>
          </a:prstGeom>
        </p:spPr>
      </p:pic>
    </p:spTree>
    <p:custDataLst>
      <p:tags r:id="rId1"/>
    </p:custDataLst>
    <p:extLst>
      <p:ext uri="{BB962C8B-B14F-4D97-AF65-F5344CB8AC3E}">
        <p14:creationId xmlns:p14="http://schemas.microsoft.com/office/powerpoint/2010/main" val="2259541865"/>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F0AB3B-632C-68AB-4FCD-84884BFDD5D4}"/>
              </a:ext>
            </a:extLst>
          </p:cNvPr>
          <p:cNvSpPr>
            <a:spLocks noGrp="1"/>
          </p:cNvSpPr>
          <p:nvPr>
            <p:ph sz="quarter" idx="12"/>
          </p:nvPr>
        </p:nvSpPr>
        <p:spPr/>
        <p:txBody>
          <a:bodyPr/>
          <a:lstStyle/>
          <a:p>
            <a:pPr algn="just"/>
            <a:r>
              <a:rPr lang="en-GB" sz="2600" dirty="0"/>
              <a:t>An example of simplification could be by expressing the network with newly created functions and variables.  </a:t>
            </a:r>
          </a:p>
          <a:p>
            <a:endParaRPr lang="en-GB" sz="2600" dirty="0"/>
          </a:p>
          <a:p>
            <a:r>
              <a:rPr lang="en-GB" sz="2600" dirty="0"/>
              <a:t>For example: </a:t>
            </a:r>
          </a:p>
          <a:p>
            <a:pPr marL="57150" indent="0" algn="ctr">
              <a:buNone/>
            </a:pPr>
            <a:r>
              <a:rPr lang="en-GB" sz="2600" dirty="0"/>
              <a:t>S = </a:t>
            </a:r>
            <a:r>
              <a:rPr lang="en-GB" sz="2600" dirty="0" err="1"/>
              <a:t>xyz</a:t>
            </a:r>
            <a:r>
              <a:rPr lang="en-GB" sz="2600" dirty="0"/>
              <a:t> + ab</a:t>
            </a:r>
            <a:r>
              <a:rPr lang="en-GB" sz="2600" dirty="0">
                <a:solidFill>
                  <a:schemeClr val="bg2"/>
                </a:solidFill>
              </a:rPr>
              <a:t>, </a:t>
            </a:r>
            <a:r>
              <a:rPr lang="en-GB" sz="2600" dirty="0"/>
              <a:t>and T = </a:t>
            </a:r>
            <a:r>
              <a:rPr lang="en-GB" sz="2600" dirty="0" err="1"/>
              <a:t>xyz</a:t>
            </a:r>
            <a:r>
              <a:rPr lang="en-GB" sz="2600" dirty="0"/>
              <a:t> + ac</a:t>
            </a:r>
          </a:p>
          <a:p>
            <a:pPr marL="57150" indent="0">
              <a:buNone/>
            </a:pPr>
            <a:endParaRPr lang="en-GB" sz="2600" dirty="0"/>
          </a:p>
          <a:p>
            <a:pPr marL="57150" indent="0">
              <a:buNone/>
            </a:pPr>
            <a:endParaRPr lang="en-GB" sz="2600" dirty="0"/>
          </a:p>
          <a:p>
            <a:pPr marL="57150" indent="0">
              <a:buNone/>
            </a:pPr>
            <a:r>
              <a:rPr lang="en-GB" sz="2600" dirty="0"/>
              <a:t>    the new function is denoted by F = </a:t>
            </a:r>
            <a:r>
              <a:rPr lang="en-GB" sz="2600" dirty="0" err="1"/>
              <a:t>xyz</a:t>
            </a:r>
            <a:r>
              <a:rPr lang="en-GB" sz="2600" dirty="0"/>
              <a:t> therefore: </a:t>
            </a:r>
          </a:p>
          <a:p>
            <a:pPr marL="57150" indent="0" algn="ctr">
              <a:buNone/>
            </a:pPr>
            <a:r>
              <a:rPr lang="en-US" sz="2600" dirty="0">
                <a:solidFill>
                  <a:schemeClr val="accent5"/>
                </a:solidFill>
              </a:rPr>
              <a:t>S = F + ab</a:t>
            </a:r>
          </a:p>
          <a:p>
            <a:pPr marL="57150" indent="0" algn="ctr">
              <a:buNone/>
            </a:pPr>
            <a:r>
              <a:rPr lang="en-US" sz="2600" dirty="0">
                <a:solidFill>
                  <a:schemeClr val="accent5"/>
                </a:solidFill>
              </a:rPr>
              <a:t>T = F + ac</a:t>
            </a:r>
            <a:endParaRPr lang="en-GB" sz="2600" dirty="0">
              <a:solidFill>
                <a:schemeClr val="accent5"/>
              </a:solidFill>
            </a:endParaRPr>
          </a:p>
        </p:txBody>
      </p:sp>
      <p:sp>
        <p:nvSpPr>
          <p:cNvPr id="3" name="Title 2">
            <a:extLst>
              <a:ext uri="{FF2B5EF4-FFF2-40B4-BE49-F238E27FC236}">
                <a16:creationId xmlns:a16="http://schemas.microsoft.com/office/drawing/2014/main" id="{1ADA2096-B212-AB0D-ACA2-0BF31706C4B4}"/>
              </a:ext>
            </a:extLst>
          </p:cNvPr>
          <p:cNvSpPr>
            <a:spLocks noGrp="1"/>
          </p:cNvSpPr>
          <p:nvPr>
            <p:ph type="title"/>
          </p:nvPr>
        </p:nvSpPr>
        <p:spPr/>
        <p:txBody>
          <a:bodyPr/>
          <a:lstStyle/>
          <a:p>
            <a:r>
              <a:rPr lang="en-US" b="1" spc="-5" dirty="0">
                <a:latin typeface="Times New Roman"/>
                <a:cs typeface="Times New Roman"/>
              </a:rPr>
              <a:t>Technology-Independent Logic</a:t>
            </a:r>
            <a:r>
              <a:rPr lang="en-US" b="1" spc="-55" dirty="0">
                <a:latin typeface="Times New Roman"/>
                <a:cs typeface="Times New Roman"/>
              </a:rPr>
              <a:t> </a:t>
            </a:r>
            <a:r>
              <a:rPr lang="en-US" b="1" spc="-5" dirty="0">
                <a:latin typeface="Times New Roman"/>
                <a:cs typeface="Times New Roman"/>
              </a:rPr>
              <a:t>Optimization</a:t>
            </a:r>
            <a:endParaRPr lang="en-US" b="1" dirty="0"/>
          </a:p>
        </p:txBody>
      </p:sp>
      <p:sp>
        <p:nvSpPr>
          <p:cNvPr id="5" name="Footer Placeholder 4">
            <a:extLst>
              <a:ext uri="{FF2B5EF4-FFF2-40B4-BE49-F238E27FC236}">
                <a16:creationId xmlns:a16="http://schemas.microsoft.com/office/drawing/2014/main" id="{110202F9-5865-79BC-860B-CFB090F8439C}"/>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F534BB75-C7E6-743E-5FAE-D1F2A0EA76C2}"/>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6EE9E9BE-603F-E3CC-D41C-285861DD29B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 y="6032212"/>
            <a:ext cx="457200" cy="457200"/>
          </a:xfrm>
          <a:prstGeom prst="rect">
            <a:avLst/>
          </a:prstGeom>
        </p:spPr>
      </p:pic>
    </p:spTree>
    <p:custDataLst>
      <p:tags r:id="rId1"/>
    </p:custDataLst>
    <p:extLst>
      <p:ext uri="{BB962C8B-B14F-4D97-AF65-F5344CB8AC3E}">
        <p14:creationId xmlns:p14="http://schemas.microsoft.com/office/powerpoint/2010/main" val="2046347864"/>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F0AB3B-632C-68AB-4FCD-84884BFDD5D4}"/>
              </a:ext>
            </a:extLst>
          </p:cNvPr>
          <p:cNvSpPr>
            <a:spLocks noGrp="1"/>
          </p:cNvSpPr>
          <p:nvPr>
            <p:ph sz="quarter" idx="12"/>
          </p:nvPr>
        </p:nvSpPr>
        <p:spPr/>
        <p:txBody>
          <a:bodyPr/>
          <a:lstStyle/>
          <a:p>
            <a:r>
              <a:rPr lang="en-GB" sz="2600" dirty="0"/>
              <a:t>An example of the restructuring the network is when the divisor of the logical function is replaced by a new literal.  </a:t>
            </a:r>
          </a:p>
          <a:p>
            <a:endParaRPr lang="en-GB" sz="2600" dirty="0"/>
          </a:p>
          <a:p>
            <a:r>
              <a:rPr lang="en-GB" sz="2600" dirty="0"/>
              <a:t>For example: </a:t>
            </a:r>
          </a:p>
          <a:p>
            <a:pPr marL="57150" indent="0" algn="ctr">
              <a:buNone/>
            </a:pPr>
            <a:r>
              <a:rPr lang="en-GB" sz="2600" dirty="0">
                <a:latin typeface="Courier New" panose="02070309020205020404" pitchFamily="49" charset="0"/>
                <a:cs typeface="Courier New" panose="02070309020205020404" pitchFamily="49" charset="0"/>
              </a:rPr>
              <a:t>S = </a:t>
            </a:r>
            <a:r>
              <a:rPr lang="en-GB" sz="2600" dirty="0" err="1">
                <a:latin typeface="Courier New" panose="02070309020205020404" pitchFamily="49" charset="0"/>
                <a:cs typeface="Courier New" panose="02070309020205020404" pitchFamily="49" charset="0"/>
              </a:rPr>
              <a:t>xyz</a:t>
            </a:r>
            <a:r>
              <a:rPr lang="en-GB" sz="2600" dirty="0">
                <a:latin typeface="Courier New" panose="02070309020205020404" pitchFamily="49" charset="0"/>
                <a:cs typeface="Courier New" panose="02070309020205020404" pitchFamily="49" charset="0"/>
              </a:rPr>
              <a:t> + </a:t>
            </a:r>
            <a:r>
              <a:rPr lang="en-GB" sz="2600" dirty="0" err="1">
                <a:latin typeface="Courier New" panose="02070309020205020404" pitchFamily="49" charset="0"/>
                <a:cs typeface="Courier New" panose="02070309020205020404" pitchFamily="49" charset="0"/>
              </a:rPr>
              <a:t>xyw</a:t>
            </a:r>
            <a:r>
              <a:rPr lang="en-GB" sz="2600" dirty="0">
                <a:latin typeface="Courier New" panose="02070309020205020404" pitchFamily="49" charset="0"/>
                <a:cs typeface="Courier New" panose="02070309020205020404" pitchFamily="49" charset="0"/>
              </a:rPr>
              <a:t>  </a:t>
            </a:r>
            <a:r>
              <a:rPr lang="en-GB" sz="2600" dirty="0">
                <a:solidFill>
                  <a:schemeClr val="bg2"/>
                </a:solidFill>
              </a:rPr>
              <a:t>ab, </a:t>
            </a:r>
            <a:r>
              <a:rPr lang="en-GB" sz="2600" dirty="0"/>
              <a:t>let u = </a:t>
            </a:r>
            <a:r>
              <a:rPr lang="en-GB" sz="2600" dirty="0" err="1"/>
              <a:t>xy</a:t>
            </a:r>
            <a:r>
              <a:rPr lang="en-GB" sz="2600" dirty="0"/>
              <a:t> and v = z + w </a:t>
            </a:r>
          </a:p>
          <a:p>
            <a:pPr marL="57150" indent="0">
              <a:buNone/>
            </a:pPr>
            <a:endParaRPr lang="en-GB" sz="2600" dirty="0"/>
          </a:p>
          <a:p>
            <a:pPr marL="57150" indent="0">
              <a:buNone/>
            </a:pPr>
            <a:endParaRPr lang="en-GB" sz="2600" dirty="0"/>
          </a:p>
          <a:p>
            <a:pPr marL="57150" indent="0">
              <a:buNone/>
            </a:pPr>
            <a:r>
              <a:rPr lang="en-GB" sz="2600" dirty="0"/>
              <a:t>    then we will have: </a:t>
            </a:r>
          </a:p>
          <a:p>
            <a:pPr marL="57150" indent="0" algn="ctr">
              <a:buNone/>
            </a:pPr>
            <a:r>
              <a:rPr lang="en-US" sz="2600" dirty="0">
                <a:solidFill>
                  <a:schemeClr val="accent5"/>
                </a:solidFill>
              </a:rPr>
              <a:t>S = </a:t>
            </a:r>
            <a:r>
              <a:rPr lang="en-US" sz="2600" dirty="0" err="1">
                <a:solidFill>
                  <a:schemeClr val="accent5"/>
                </a:solidFill>
              </a:rPr>
              <a:t>uv</a:t>
            </a:r>
            <a:r>
              <a:rPr lang="en-US" sz="2600" dirty="0">
                <a:solidFill>
                  <a:schemeClr val="accent5"/>
                </a:solidFill>
              </a:rPr>
              <a:t> + ab</a:t>
            </a:r>
            <a:endParaRPr lang="en-GB" sz="2600" dirty="0">
              <a:solidFill>
                <a:schemeClr val="accent5"/>
              </a:solidFill>
            </a:endParaRPr>
          </a:p>
        </p:txBody>
      </p:sp>
      <p:sp>
        <p:nvSpPr>
          <p:cNvPr id="3" name="Title 2">
            <a:extLst>
              <a:ext uri="{FF2B5EF4-FFF2-40B4-BE49-F238E27FC236}">
                <a16:creationId xmlns:a16="http://schemas.microsoft.com/office/drawing/2014/main" id="{1ADA2096-B212-AB0D-ACA2-0BF31706C4B4}"/>
              </a:ext>
            </a:extLst>
          </p:cNvPr>
          <p:cNvSpPr>
            <a:spLocks noGrp="1"/>
          </p:cNvSpPr>
          <p:nvPr>
            <p:ph type="title"/>
          </p:nvPr>
        </p:nvSpPr>
        <p:spPr/>
        <p:txBody>
          <a:bodyPr/>
          <a:lstStyle/>
          <a:p>
            <a:r>
              <a:rPr lang="en-US" b="1" spc="-5" dirty="0">
                <a:latin typeface="Times New Roman"/>
                <a:cs typeface="Times New Roman"/>
              </a:rPr>
              <a:t>Technology-Independent Logic</a:t>
            </a:r>
            <a:r>
              <a:rPr lang="en-US" b="1" spc="-55" dirty="0">
                <a:latin typeface="Times New Roman"/>
                <a:cs typeface="Times New Roman"/>
              </a:rPr>
              <a:t> </a:t>
            </a:r>
            <a:r>
              <a:rPr lang="en-US" b="1" spc="-5" dirty="0">
                <a:latin typeface="Times New Roman"/>
                <a:cs typeface="Times New Roman"/>
              </a:rPr>
              <a:t>Optimization</a:t>
            </a:r>
            <a:endParaRPr lang="en-US" b="1" dirty="0"/>
          </a:p>
        </p:txBody>
      </p:sp>
      <p:sp>
        <p:nvSpPr>
          <p:cNvPr id="5" name="Footer Placeholder 4">
            <a:extLst>
              <a:ext uri="{FF2B5EF4-FFF2-40B4-BE49-F238E27FC236}">
                <a16:creationId xmlns:a16="http://schemas.microsoft.com/office/drawing/2014/main" id="{1F634B15-FDDD-5163-C273-6E57A420ACC5}"/>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4BE748E8-4D39-C928-2A80-3B9B254A42D6}"/>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51FC8EDC-BD77-DCFE-CCAD-EEF938A22D5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 y="6108360"/>
            <a:ext cx="457200" cy="457200"/>
          </a:xfrm>
          <a:prstGeom prst="rect">
            <a:avLst/>
          </a:prstGeom>
        </p:spPr>
      </p:pic>
    </p:spTree>
    <p:custDataLst>
      <p:tags r:id="rId1"/>
    </p:custDataLst>
    <p:extLst>
      <p:ext uri="{BB962C8B-B14F-4D97-AF65-F5344CB8AC3E}">
        <p14:creationId xmlns:p14="http://schemas.microsoft.com/office/powerpoint/2010/main" val="153344580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868" y="171281"/>
            <a:ext cx="11310257" cy="666871"/>
          </a:xfrm>
        </p:spPr>
        <p:txBody>
          <a:bodyPr>
            <a:normAutofit/>
          </a:bodyPr>
          <a:lstStyle/>
          <a:p>
            <a:r>
              <a:rPr lang="en-US" sz="2600" dirty="0"/>
              <a:t>Cadence</a:t>
            </a:r>
            <a:r>
              <a:rPr lang="en-US" sz="2600" baseline="30000" dirty="0"/>
              <a:t>®</a:t>
            </a:r>
            <a:r>
              <a:rPr lang="en-US" sz="2600" dirty="0"/>
              <a:t> Digital Realization of the RTL-to-GDSII Flow</a:t>
            </a:r>
          </a:p>
        </p:txBody>
      </p:sp>
      <p:sp>
        <p:nvSpPr>
          <p:cNvPr id="7" name="Rectangle 3"/>
          <p:cNvSpPr>
            <a:spLocks noChangeAspect="1" noChangeArrowheads="1"/>
          </p:cNvSpPr>
          <p:nvPr/>
        </p:nvSpPr>
        <p:spPr bwMode="auto">
          <a:xfrm>
            <a:off x="1626366" y="1120086"/>
            <a:ext cx="2514600" cy="476252"/>
          </a:xfrm>
          <a:prstGeom prst="rect">
            <a:avLst/>
          </a:prstGeom>
          <a:solidFill>
            <a:srgbClr val="FFFF99"/>
          </a:solidFill>
          <a:ln w="12700">
            <a:solidFill>
              <a:schemeClr val="accent6">
                <a:lumMod val="75000"/>
              </a:schemeClr>
            </a:solidFill>
            <a:miter lim="800000"/>
            <a:headEnd/>
            <a:tailEnd/>
          </a:ln>
        </p:spPr>
        <p:txBody>
          <a:bodyPr lIns="45720" rIns="45720" anchor="ctr" anchorCtr="1"/>
          <a:lstStyle/>
          <a:p>
            <a:pPr eaLnBrk="0" hangingPunct="0"/>
            <a:r>
              <a:rPr lang="en-US" sz="1200" dirty="0"/>
              <a:t>Design Specification </a:t>
            </a:r>
          </a:p>
        </p:txBody>
      </p:sp>
      <p:sp>
        <p:nvSpPr>
          <p:cNvPr id="8" name="Rectangle 4"/>
          <p:cNvSpPr>
            <a:spLocks noChangeAspect="1" noChangeArrowheads="1"/>
          </p:cNvSpPr>
          <p:nvPr/>
        </p:nvSpPr>
        <p:spPr bwMode="auto">
          <a:xfrm>
            <a:off x="1626366" y="1805886"/>
            <a:ext cx="2514600" cy="455612"/>
          </a:xfrm>
          <a:prstGeom prst="rect">
            <a:avLst/>
          </a:prstGeom>
          <a:solidFill>
            <a:srgbClr val="FFFF99"/>
          </a:solidFill>
          <a:ln w="12700">
            <a:solidFill>
              <a:schemeClr val="accent6">
                <a:lumMod val="75000"/>
              </a:schemeClr>
            </a:solidFill>
            <a:miter lim="800000"/>
            <a:headEnd/>
            <a:tailEnd/>
          </a:ln>
        </p:spPr>
        <p:txBody>
          <a:bodyPr lIns="45720" rIns="45720" anchor="ctr" anchorCtr="1"/>
          <a:lstStyle/>
          <a:p>
            <a:pPr eaLnBrk="0" hangingPunct="0"/>
            <a:r>
              <a:rPr lang="en-US" sz="1200" dirty="0"/>
              <a:t>RTL Coding</a:t>
            </a:r>
          </a:p>
        </p:txBody>
      </p:sp>
      <p:sp>
        <p:nvSpPr>
          <p:cNvPr id="9" name="Rectangle 5"/>
          <p:cNvSpPr>
            <a:spLocks noChangeAspect="1" noChangeArrowheads="1"/>
          </p:cNvSpPr>
          <p:nvPr/>
        </p:nvSpPr>
        <p:spPr bwMode="auto">
          <a:xfrm>
            <a:off x="1626366" y="2481274"/>
            <a:ext cx="2514600" cy="374650"/>
          </a:xfrm>
          <a:prstGeom prst="rect">
            <a:avLst/>
          </a:prstGeom>
          <a:solidFill>
            <a:srgbClr val="FFFF99"/>
          </a:solidFill>
          <a:ln w="12700">
            <a:solidFill>
              <a:schemeClr val="accent6">
                <a:lumMod val="75000"/>
              </a:schemeClr>
            </a:solidFill>
            <a:miter lim="800000"/>
            <a:headEnd/>
            <a:tailEnd/>
          </a:ln>
        </p:spPr>
        <p:txBody>
          <a:bodyPr lIns="45720" rIns="45720" anchor="ctr" anchorCtr="1"/>
          <a:lstStyle/>
          <a:p>
            <a:pPr eaLnBrk="0" hangingPunct="0"/>
            <a:r>
              <a:rPr lang="en-US" sz="1200" dirty="0"/>
              <a:t>Functional Simulation </a:t>
            </a:r>
          </a:p>
        </p:txBody>
      </p:sp>
      <p:sp>
        <p:nvSpPr>
          <p:cNvPr id="10" name="Rectangle 6"/>
          <p:cNvSpPr>
            <a:spLocks noChangeAspect="1" noChangeArrowheads="1"/>
          </p:cNvSpPr>
          <p:nvPr/>
        </p:nvSpPr>
        <p:spPr bwMode="auto">
          <a:xfrm>
            <a:off x="1626366" y="3101286"/>
            <a:ext cx="2514600" cy="436562"/>
          </a:xfrm>
          <a:prstGeom prst="rect">
            <a:avLst/>
          </a:prstGeom>
          <a:solidFill>
            <a:schemeClr val="accent3">
              <a:lumMod val="20000"/>
              <a:lumOff val="80000"/>
            </a:schemeClr>
          </a:solidFill>
          <a:ln w="12700">
            <a:solidFill>
              <a:schemeClr val="accent6">
                <a:lumMod val="75000"/>
              </a:schemeClr>
            </a:solidFill>
            <a:miter lim="800000"/>
            <a:headEnd/>
            <a:tailEnd/>
          </a:ln>
        </p:spPr>
        <p:txBody>
          <a:bodyPr lIns="45720" rIns="45720" anchor="ctr" anchorCtr="1"/>
          <a:lstStyle/>
          <a:p>
            <a:pPr eaLnBrk="0" hangingPunct="0"/>
            <a:r>
              <a:rPr lang="en-US" sz="1200" dirty="0"/>
              <a:t>Logic Synthesis</a:t>
            </a:r>
          </a:p>
        </p:txBody>
      </p:sp>
      <p:sp>
        <p:nvSpPr>
          <p:cNvPr id="23" name="Rectangle 19"/>
          <p:cNvSpPr>
            <a:spLocks noChangeAspect="1" noChangeArrowheads="1"/>
          </p:cNvSpPr>
          <p:nvPr/>
        </p:nvSpPr>
        <p:spPr bwMode="auto">
          <a:xfrm rot="16200000">
            <a:off x="3844870" y="4149849"/>
            <a:ext cx="2167064" cy="350837"/>
          </a:xfrm>
          <a:prstGeom prst="rect">
            <a:avLst/>
          </a:prstGeom>
          <a:solidFill>
            <a:srgbClr val="FAD0D7"/>
          </a:solidFill>
          <a:ln w="12700">
            <a:solidFill>
              <a:schemeClr val="accent3">
                <a:lumMod val="50000"/>
              </a:schemeClr>
            </a:solidFill>
            <a:miter lim="800000"/>
            <a:headEnd/>
            <a:tailEnd/>
          </a:ln>
        </p:spPr>
        <p:txBody>
          <a:bodyPr lIns="45720" rIns="45720" anchor="ctr" anchorCtr="1"/>
          <a:lstStyle/>
          <a:p>
            <a:pPr eaLnBrk="0" hangingPunct="0"/>
            <a:r>
              <a:rPr lang="en-US" sz="1200" dirty="0"/>
              <a:t>Logic Equivalency Checking </a:t>
            </a:r>
          </a:p>
        </p:txBody>
      </p:sp>
      <p:pic>
        <p:nvPicPr>
          <p:cNvPr id="29" name="Picture 28"/>
          <p:cNvPicPr>
            <a:picLocks noChangeAspect="1"/>
          </p:cNvPicPr>
          <p:nvPr/>
        </p:nvPicPr>
        <p:blipFill>
          <a:blip r:embed="rId4"/>
          <a:stretch>
            <a:fillRect/>
          </a:stretch>
        </p:blipFill>
        <p:spPr>
          <a:xfrm>
            <a:off x="3693712" y="1176525"/>
            <a:ext cx="409575" cy="327660"/>
          </a:xfrm>
          <a:prstGeom prst="rect">
            <a:avLst/>
          </a:prstGeom>
          <a:solidFill>
            <a:srgbClr val="FFFF99"/>
          </a:solidFill>
        </p:spPr>
      </p:pic>
      <p:pic>
        <p:nvPicPr>
          <p:cNvPr id="30" name="Picture 29"/>
          <p:cNvPicPr>
            <a:picLocks noChangeAspect="1"/>
          </p:cNvPicPr>
          <p:nvPr/>
        </p:nvPicPr>
        <p:blipFill>
          <a:blip r:embed="rId5"/>
          <a:stretch>
            <a:fillRect/>
          </a:stretch>
        </p:blipFill>
        <p:spPr>
          <a:xfrm>
            <a:off x="3362948" y="1895967"/>
            <a:ext cx="893791" cy="355523"/>
          </a:xfrm>
          <a:prstGeom prst="rect">
            <a:avLst/>
          </a:prstGeom>
          <a:solidFill>
            <a:srgbClr val="FFFF99"/>
          </a:solidFill>
          <a:ln>
            <a:solidFill>
              <a:schemeClr val="accent5">
                <a:lumMod val="50000"/>
              </a:schemeClr>
            </a:solidFill>
          </a:ln>
        </p:spPr>
      </p:pic>
      <p:pic>
        <p:nvPicPr>
          <p:cNvPr id="31" name="Picture 30"/>
          <p:cNvPicPr>
            <a:picLocks noChangeAspect="1"/>
          </p:cNvPicPr>
          <p:nvPr/>
        </p:nvPicPr>
        <p:blipFill>
          <a:blip r:embed="rId6"/>
          <a:stretch>
            <a:fillRect/>
          </a:stretch>
        </p:blipFill>
        <p:spPr>
          <a:xfrm>
            <a:off x="3749233" y="2551030"/>
            <a:ext cx="388980" cy="321656"/>
          </a:xfrm>
          <a:prstGeom prst="rect">
            <a:avLst/>
          </a:prstGeom>
          <a:solidFill>
            <a:srgbClr val="FFFF99"/>
          </a:solidFill>
        </p:spPr>
      </p:pic>
      <p:pic>
        <p:nvPicPr>
          <p:cNvPr id="32" name="Picture 31"/>
          <p:cNvPicPr>
            <a:picLocks noChangeAspect="1"/>
          </p:cNvPicPr>
          <p:nvPr/>
        </p:nvPicPr>
        <p:blipFill>
          <a:blip r:embed="rId7"/>
          <a:stretch>
            <a:fillRect/>
          </a:stretch>
        </p:blipFill>
        <p:spPr>
          <a:xfrm>
            <a:off x="3819992" y="3177486"/>
            <a:ext cx="294735" cy="339848"/>
          </a:xfrm>
          <a:prstGeom prst="rect">
            <a:avLst/>
          </a:prstGeom>
          <a:solidFill>
            <a:schemeClr val="accent3">
              <a:lumMod val="20000"/>
              <a:lumOff val="80000"/>
            </a:schemeClr>
          </a:solidFill>
        </p:spPr>
      </p:pic>
      <p:pic>
        <p:nvPicPr>
          <p:cNvPr id="35" name="Picture 34"/>
          <p:cNvPicPr>
            <a:picLocks noChangeAspect="1"/>
          </p:cNvPicPr>
          <p:nvPr/>
        </p:nvPicPr>
        <p:blipFill>
          <a:blip r:embed="rId8"/>
          <a:stretch>
            <a:fillRect/>
          </a:stretch>
        </p:blipFill>
        <p:spPr>
          <a:xfrm>
            <a:off x="4624512" y="2002453"/>
            <a:ext cx="1699095" cy="1123810"/>
          </a:xfrm>
          <a:prstGeom prst="rect">
            <a:avLst/>
          </a:prstGeom>
          <a:ln>
            <a:solidFill>
              <a:schemeClr val="accent5">
                <a:lumMod val="50000"/>
              </a:schemeClr>
            </a:solidFill>
          </a:ln>
        </p:spPr>
      </p:pic>
      <p:sp>
        <p:nvSpPr>
          <p:cNvPr id="36" name="Rectangle 3"/>
          <p:cNvSpPr>
            <a:spLocks noChangeAspect="1" noChangeArrowheads="1"/>
          </p:cNvSpPr>
          <p:nvPr/>
        </p:nvSpPr>
        <p:spPr bwMode="auto">
          <a:xfrm>
            <a:off x="1626366" y="3833906"/>
            <a:ext cx="2514600" cy="468519"/>
          </a:xfrm>
          <a:prstGeom prst="rect">
            <a:avLst/>
          </a:prstGeom>
          <a:solidFill>
            <a:srgbClr val="FFCC66"/>
          </a:solidFill>
          <a:ln w="12700">
            <a:solidFill>
              <a:schemeClr val="accent6">
                <a:lumMod val="75000"/>
              </a:schemeClr>
            </a:solidFill>
            <a:miter lim="800000"/>
            <a:headEnd/>
            <a:tailEnd/>
          </a:ln>
        </p:spPr>
        <p:txBody>
          <a:bodyPr lIns="45720" rIns="45720" anchor="ctr" anchorCtr="1"/>
          <a:lstStyle/>
          <a:p>
            <a:pPr eaLnBrk="0" hangingPunct="0"/>
            <a:r>
              <a:rPr lang="en-US" sz="1200" dirty="0"/>
              <a:t>Floor Planning</a:t>
            </a:r>
          </a:p>
          <a:p>
            <a:pPr eaLnBrk="0" hangingPunct="0"/>
            <a:endParaRPr lang="en-US" sz="1200" dirty="0"/>
          </a:p>
        </p:txBody>
      </p:sp>
      <p:sp>
        <p:nvSpPr>
          <p:cNvPr id="37" name="Rectangle 4"/>
          <p:cNvSpPr>
            <a:spLocks noChangeAspect="1" noChangeArrowheads="1"/>
          </p:cNvSpPr>
          <p:nvPr/>
        </p:nvSpPr>
        <p:spPr bwMode="auto">
          <a:xfrm>
            <a:off x="1626366" y="4577710"/>
            <a:ext cx="2514600" cy="395972"/>
          </a:xfrm>
          <a:prstGeom prst="rect">
            <a:avLst/>
          </a:prstGeom>
          <a:solidFill>
            <a:srgbClr val="FFCC66"/>
          </a:solidFill>
          <a:ln w="12700">
            <a:solidFill>
              <a:schemeClr val="accent6">
                <a:lumMod val="75000"/>
              </a:schemeClr>
            </a:solidFill>
            <a:miter lim="800000"/>
            <a:headEnd/>
            <a:tailEnd/>
          </a:ln>
        </p:spPr>
        <p:txBody>
          <a:bodyPr lIns="45720" rIns="45720" anchor="ctr" anchorCtr="1"/>
          <a:lstStyle/>
          <a:p>
            <a:pPr eaLnBrk="0" hangingPunct="0"/>
            <a:endParaRPr lang="en-US" sz="1200" dirty="0"/>
          </a:p>
          <a:p>
            <a:pPr eaLnBrk="0" hangingPunct="0"/>
            <a:r>
              <a:rPr lang="en-US" sz="1200" dirty="0"/>
              <a:t>Power Planning</a:t>
            </a:r>
          </a:p>
          <a:p>
            <a:pPr eaLnBrk="0" hangingPunct="0"/>
            <a:endParaRPr lang="en-US" sz="1200" dirty="0"/>
          </a:p>
        </p:txBody>
      </p:sp>
      <p:sp>
        <p:nvSpPr>
          <p:cNvPr id="39" name="Rectangle 6"/>
          <p:cNvSpPr>
            <a:spLocks noChangeAspect="1" noChangeArrowheads="1"/>
          </p:cNvSpPr>
          <p:nvPr/>
        </p:nvSpPr>
        <p:spPr bwMode="auto">
          <a:xfrm>
            <a:off x="7133176" y="1159747"/>
            <a:ext cx="2514600" cy="380446"/>
          </a:xfrm>
          <a:prstGeom prst="rect">
            <a:avLst/>
          </a:prstGeom>
          <a:solidFill>
            <a:srgbClr val="FFCC66"/>
          </a:solidFill>
          <a:ln w="12700">
            <a:solidFill>
              <a:schemeClr val="accent6">
                <a:lumMod val="75000"/>
              </a:schemeClr>
            </a:solidFill>
            <a:miter lim="800000"/>
            <a:headEnd/>
            <a:tailEnd/>
          </a:ln>
        </p:spPr>
        <p:txBody>
          <a:bodyPr lIns="45720" rIns="45720" anchor="ctr" anchorCtr="1"/>
          <a:lstStyle/>
          <a:p>
            <a:pPr eaLnBrk="0" hangingPunct="0"/>
            <a:r>
              <a:rPr lang="en-US" sz="1200" dirty="0"/>
              <a:t>CTS</a:t>
            </a:r>
          </a:p>
        </p:txBody>
      </p:sp>
      <p:sp>
        <p:nvSpPr>
          <p:cNvPr id="40" name="Rectangle 7"/>
          <p:cNvSpPr>
            <a:spLocks noChangeAspect="1" noChangeArrowheads="1"/>
          </p:cNvSpPr>
          <p:nvPr/>
        </p:nvSpPr>
        <p:spPr bwMode="auto">
          <a:xfrm>
            <a:off x="7167439" y="3139618"/>
            <a:ext cx="2514600" cy="432958"/>
          </a:xfrm>
          <a:prstGeom prst="rect">
            <a:avLst/>
          </a:prstGeom>
          <a:solidFill>
            <a:srgbClr val="00FFFF"/>
          </a:solidFill>
          <a:ln w="12700">
            <a:solidFill>
              <a:schemeClr val="accent6">
                <a:lumMod val="75000"/>
              </a:schemeClr>
            </a:solidFill>
            <a:miter lim="800000"/>
            <a:headEnd/>
            <a:tailEnd/>
          </a:ln>
        </p:spPr>
        <p:txBody>
          <a:bodyPr lIns="45720" rIns="45720" anchor="ctr" anchorCtr="1"/>
          <a:lstStyle/>
          <a:p>
            <a:pPr eaLnBrk="0" hangingPunct="0"/>
            <a:r>
              <a:rPr lang="en-US" sz="1200" dirty="0"/>
              <a:t>Static Timing Analysis/</a:t>
            </a:r>
          </a:p>
          <a:p>
            <a:pPr eaLnBrk="0" hangingPunct="0"/>
            <a:r>
              <a:rPr lang="en-US" sz="1200" dirty="0"/>
              <a:t>Optimization</a:t>
            </a:r>
          </a:p>
        </p:txBody>
      </p:sp>
      <p:sp>
        <p:nvSpPr>
          <p:cNvPr id="41" name="Rectangle 9"/>
          <p:cNvSpPr>
            <a:spLocks noChangeAspect="1" noChangeArrowheads="1"/>
          </p:cNvSpPr>
          <p:nvPr/>
        </p:nvSpPr>
        <p:spPr bwMode="auto">
          <a:xfrm>
            <a:off x="7155716" y="1812687"/>
            <a:ext cx="2514600" cy="436872"/>
          </a:xfrm>
          <a:prstGeom prst="rect">
            <a:avLst/>
          </a:prstGeom>
          <a:solidFill>
            <a:srgbClr val="FFCC66"/>
          </a:solidFill>
          <a:ln w="12700">
            <a:solidFill>
              <a:schemeClr val="accent6">
                <a:lumMod val="75000"/>
              </a:schemeClr>
            </a:solidFill>
            <a:miter lim="800000"/>
            <a:headEnd/>
            <a:tailEnd/>
          </a:ln>
        </p:spPr>
        <p:txBody>
          <a:bodyPr lIns="45720" rIns="45720" anchor="ctr" anchorCtr="1"/>
          <a:lstStyle/>
          <a:p>
            <a:pPr eaLnBrk="0" hangingPunct="0"/>
            <a:r>
              <a:rPr lang="en-US" sz="1200" dirty="0"/>
              <a:t>Routing</a:t>
            </a:r>
          </a:p>
        </p:txBody>
      </p:sp>
      <p:sp>
        <p:nvSpPr>
          <p:cNvPr id="48" name="Rectangle 7"/>
          <p:cNvSpPr>
            <a:spLocks noChangeAspect="1" noChangeArrowheads="1"/>
          </p:cNvSpPr>
          <p:nvPr/>
        </p:nvSpPr>
        <p:spPr bwMode="auto">
          <a:xfrm>
            <a:off x="7201140" y="5009574"/>
            <a:ext cx="2514600" cy="441692"/>
          </a:xfrm>
          <a:prstGeom prst="rect">
            <a:avLst/>
          </a:prstGeom>
          <a:solidFill>
            <a:srgbClr val="FFFF99"/>
          </a:solidFill>
          <a:ln w="12700">
            <a:solidFill>
              <a:schemeClr val="accent6">
                <a:lumMod val="75000"/>
              </a:schemeClr>
            </a:solidFill>
            <a:miter lim="800000"/>
            <a:headEnd/>
            <a:tailEnd/>
          </a:ln>
        </p:spPr>
        <p:txBody>
          <a:bodyPr lIns="45720" rIns="45720" anchor="ctr" anchorCtr="1"/>
          <a:lstStyle/>
          <a:p>
            <a:pPr eaLnBrk="0" hangingPunct="0"/>
            <a:r>
              <a:rPr lang="en-US" sz="1200" dirty="0"/>
              <a:t>Gate-Level Simulation</a:t>
            </a:r>
          </a:p>
        </p:txBody>
      </p:sp>
      <p:pic>
        <p:nvPicPr>
          <p:cNvPr id="58" name="Picture 57"/>
          <p:cNvPicPr>
            <a:picLocks noChangeAspect="1"/>
          </p:cNvPicPr>
          <p:nvPr/>
        </p:nvPicPr>
        <p:blipFill>
          <a:blip r:embed="rId9"/>
          <a:stretch>
            <a:fillRect/>
          </a:stretch>
        </p:blipFill>
        <p:spPr>
          <a:xfrm>
            <a:off x="9305698" y="5120444"/>
            <a:ext cx="432214" cy="294273"/>
          </a:xfrm>
          <a:prstGeom prst="rect">
            <a:avLst/>
          </a:prstGeom>
        </p:spPr>
      </p:pic>
      <p:pic>
        <p:nvPicPr>
          <p:cNvPr id="59" name="Picture 58"/>
          <p:cNvPicPr>
            <a:picLocks noChangeAspect="1"/>
          </p:cNvPicPr>
          <p:nvPr/>
        </p:nvPicPr>
        <p:blipFill>
          <a:blip r:embed="rId10"/>
          <a:stretch>
            <a:fillRect/>
          </a:stretch>
        </p:blipFill>
        <p:spPr>
          <a:xfrm>
            <a:off x="9227704" y="3175987"/>
            <a:ext cx="495198" cy="342628"/>
          </a:xfrm>
          <a:prstGeom prst="rect">
            <a:avLst/>
          </a:prstGeom>
        </p:spPr>
      </p:pic>
      <p:pic>
        <p:nvPicPr>
          <p:cNvPr id="60" name="Picture 59"/>
          <p:cNvPicPr>
            <a:picLocks noChangeAspect="1"/>
          </p:cNvPicPr>
          <p:nvPr/>
        </p:nvPicPr>
        <p:blipFill>
          <a:blip r:embed="rId11"/>
          <a:stretch>
            <a:fillRect/>
          </a:stretch>
        </p:blipFill>
        <p:spPr>
          <a:xfrm>
            <a:off x="2643407" y="4109191"/>
            <a:ext cx="1495137" cy="162651"/>
          </a:xfrm>
          <a:prstGeom prst="rect">
            <a:avLst/>
          </a:prstGeom>
          <a:solidFill>
            <a:srgbClr val="FFCC66"/>
          </a:solidFill>
        </p:spPr>
      </p:pic>
      <p:pic>
        <p:nvPicPr>
          <p:cNvPr id="61" name="Picture 60"/>
          <p:cNvPicPr>
            <a:picLocks noChangeAspect="1"/>
          </p:cNvPicPr>
          <p:nvPr/>
        </p:nvPicPr>
        <p:blipFill>
          <a:blip r:embed="rId12"/>
          <a:stretch>
            <a:fillRect/>
          </a:stretch>
        </p:blipFill>
        <p:spPr>
          <a:xfrm>
            <a:off x="3606039" y="4672978"/>
            <a:ext cx="525505" cy="300704"/>
          </a:xfrm>
          <a:prstGeom prst="rect">
            <a:avLst/>
          </a:prstGeom>
          <a:solidFill>
            <a:srgbClr val="FFCC66"/>
          </a:solidFill>
        </p:spPr>
      </p:pic>
      <p:pic>
        <p:nvPicPr>
          <p:cNvPr id="63" name="Picture 62"/>
          <p:cNvPicPr>
            <a:picLocks noChangeAspect="1"/>
          </p:cNvPicPr>
          <p:nvPr/>
        </p:nvPicPr>
        <p:blipFill>
          <a:blip r:embed="rId13"/>
          <a:stretch>
            <a:fillRect/>
          </a:stretch>
        </p:blipFill>
        <p:spPr>
          <a:xfrm>
            <a:off x="9130202" y="1216752"/>
            <a:ext cx="554703" cy="294255"/>
          </a:xfrm>
          <a:prstGeom prst="rect">
            <a:avLst/>
          </a:prstGeom>
          <a:solidFill>
            <a:srgbClr val="FFCC66"/>
          </a:solidFill>
        </p:spPr>
      </p:pic>
      <p:pic>
        <p:nvPicPr>
          <p:cNvPr id="65" name="Picture 64"/>
          <p:cNvPicPr>
            <a:picLocks noChangeAspect="1"/>
          </p:cNvPicPr>
          <p:nvPr/>
        </p:nvPicPr>
        <p:blipFill>
          <a:blip r:embed="rId14"/>
          <a:stretch>
            <a:fillRect/>
          </a:stretch>
        </p:blipFill>
        <p:spPr>
          <a:xfrm>
            <a:off x="9138792" y="1901366"/>
            <a:ext cx="546112" cy="344425"/>
          </a:xfrm>
          <a:prstGeom prst="rect">
            <a:avLst/>
          </a:prstGeom>
          <a:solidFill>
            <a:srgbClr val="FFCC66"/>
          </a:solidFill>
        </p:spPr>
      </p:pic>
      <p:sp>
        <p:nvSpPr>
          <p:cNvPr id="68" name="Right Brace 67"/>
          <p:cNvSpPr/>
          <p:nvPr/>
        </p:nvSpPr>
        <p:spPr>
          <a:xfrm>
            <a:off x="4154845" y="3146515"/>
            <a:ext cx="517108" cy="2455836"/>
          </a:xfrm>
          <a:prstGeom prst="rightBrace">
            <a:avLst>
              <a:gd name="adj1" fmla="val 39498"/>
              <a:gd name="adj2" fmla="val 50000"/>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82" name="Straight Arrow Connector 81"/>
          <p:cNvCxnSpPr>
            <a:cxnSpLocks/>
          </p:cNvCxnSpPr>
          <p:nvPr/>
        </p:nvCxnSpPr>
        <p:spPr>
          <a:xfrm>
            <a:off x="2902176" y="1606432"/>
            <a:ext cx="0" cy="19945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p:cNvCxnSpPr>
          <p:nvPr/>
        </p:nvCxnSpPr>
        <p:spPr>
          <a:xfrm>
            <a:off x="2902176" y="3537849"/>
            <a:ext cx="0" cy="269993"/>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cxnSpLocks/>
            <a:endCxn id="37" idx="0"/>
          </p:cNvCxnSpPr>
          <p:nvPr/>
        </p:nvCxnSpPr>
        <p:spPr>
          <a:xfrm flipH="1">
            <a:off x="2883666" y="4330633"/>
            <a:ext cx="14481" cy="247077"/>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cxnSpLocks/>
          </p:cNvCxnSpPr>
          <p:nvPr/>
        </p:nvCxnSpPr>
        <p:spPr>
          <a:xfrm>
            <a:off x="2868059" y="4961916"/>
            <a:ext cx="0" cy="269993"/>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8444047" y="1542695"/>
            <a:ext cx="0" cy="269993"/>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8424739" y="5412500"/>
            <a:ext cx="0" cy="269993"/>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7551305" y="6355613"/>
            <a:ext cx="1796597" cy="324209"/>
          </a:xfrm>
          <a:prstGeom prst="ellipse">
            <a:avLst/>
          </a:prstGeom>
          <a:solidFill>
            <a:schemeClr val="bg1">
              <a:lumMod val="85000"/>
            </a:schemeClr>
          </a:soli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fontScale="62500" lnSpcReduction="20000"/>
          </a:bodyPr>
          <a:lstStyle/>
          <a:p>
            <a:pPr algn="ctr"/>
            <a:r>
              <a:rPr lang="en-US" b="1" dirty="0">
                <a:solidFill>
                  <a:srgbClr val="000000"/>
                </a:solidFill>
                <a:latin typeface="Arial" panose="020B0604020202020204" pitchFamily="34" charset="0"/>
                <a:cs typeface="Arial" panose="020B0604020202020204" pitchFamily="34" charset="0"/>
              </a:rPr>
              <a:t>GDSII</a:t>
            </a:r>
          </a:p>
        </p:txBody>
      </p:sp>
      <p:cxnSp>
        <p:nvCxnSpPr>
          <p:cNvPr id="114" name="Elbow Connector 113"/>
          <p:cNvCxnSpPr>
            <a:cxnSpLocks/>
            <a:stCxn id="64" idx="3"/>
            <a:endCxn id="39" idx="0"/>
          </p:cNvCxnSpPr>
          <p:nvPr/>
        </p:nvCxnSpPr>
        <p:spPr>
          <a:xfrm flipV="1">
            <a:off x="4126982" y="1159747"/>
            <a:ext cx="4263494" cy="4299632"/>
          </a:xfrm>
          <a:prstGeom prst="bentConnector4">
            <a:avLst>
              <a:gd name="adj1" fmla="val 35255"/>
              <a:gd name="adj2" fmla="val 105317"/>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cxnSpLocks/>
          </p:cNvCxnSpPr>
          <p:nvPr/>
        </p:nvCxnSpPr>
        <p:spPr>
          <a:xfrm>
            <a:off x="2902176" y="2278496"/>
            <a:ext cx="0" cy="19945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8421324" y="2257887"/>
            <a:ext cx="0" cy="19945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8441480" y="6059121"/>
            <a:ext cx="0" cy="269993"/>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cxnSpLocks/>
          </p:cNvCxnSpPr>
          <p:nvPr/>
        </p:nvCxnSpPr>
        <p:spPr>
          <a:xfrm>
            <a:off x="2905591" y="2872687"/>
            <a:ext cx="0" cy="19945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9">
            <a:extLst>
              <a:ext uri="{FF2B5EF4-FFF2-40B4-BE49-F238E27FC236}">
                <a16:creationId xmlns:a16="http://schemas.microsoft.com/office/drawing/2014/main" id="{21ACC1F8-8029-94EE-0C2A-587208D916C4}"/>
              </a:ext>
            </a:extLst>
          </p:cNvPr>
          <p:cNvSpPr>
            <a:spLocks noChangeAspect="1" noChangeArrowheads="1"/>
          </p:cNvSpPr>
          <p:nvPr/>
        </p:nvSpPr>
        <p:spPr bwMode="auto">
          <a:xfrm>
            <a:off x="7182713" y="2463705"/>
            <a:ext cx="2514600" cy="436872"/>
          </a:xfrm>
          <a:prstGeom prst="rect">
            <a:avLst/>
          </a:prstGeom>
          <a:solidFill>
            <a:srgbClr val="FFCC66"/>
          </a:solidFill>
          <a:ln w="12700">
            <a:solidFill>
              <a:schemeClr val="accent6">
                <a:lumMod val="75000"/>
              </a:schemeClr>
            </a:solidFill>
            <a:miter lim="800000"/>
            <a:headEnd/>
            <a:tailEnd/>
          </a:ln>
        </p:spPr>
        <p:txBody>
          <a:bodyPr lIns="45720" rIns="45720" anchor="ctr" anchorCtr="1"/>
          <a:lstStyle/>
          <a:p>
            <a:pPr eaLnBrk="0" hangingPunct="0"/>
            <a:r>
              <a:rPr lang="en-US" sz="1200" dirty="0"/>
              <a:t>Parasitic Extraction</a:t>
            </a:r>
          </a:p>
        </p:txBody>
      </p:sp>
      <p:pic>
        <p:nvPicPr>
          <p:cNvPr id="45" name="Picture 64">
            <a:extLst>
              <a:ext uri="{FF2B5EF4-FFF2-40B4-BE49-F238E27FC236}">
                <a16:creationId xmlns:a16="http://schemas.microsoft.com/office/drawing/2014/main" id="{F7BC29CC-34A5-A1A7-0DBB-1E4498E36CFF}"/>
              </a:ext>
            </a:extLst>
          </p:cNvPr>
          <p:cNvPicPr>
            <a:picLocks noChangeAspect="1"/>
          </p:cNvPicPr>
          <p:nvPr/>
        </p:nvPicPr>
        <p:blipFill>
          <a:blip r:embed="rId14"/>
          <a:stretch>
            <a:fillRect/>
          </a:stretch>
        </p:blipFill>
        <p:spPr>
          <a:xfrm>
            <a:off x="9165789" y="2552384"/>
            <a:ext cx="546112" cy="344425"/>
          </a:xfrm>
          <a:prstGeom prst="rect">
            <a:avLst/>
          </a:prstGeom>
          <a:solidFill>
            <a:srgbClr val="FFCC66"/>
          </a:solidFill>
        </p:spPr>
      </p:pic>
      <p:cxnSp>
        <p:nvCxnSpPr>
          <p:cNvPr id="46" name="Straight Arrow Connector 116">
            <a:extLst>
              <a:ext uri="{FF2B5EF4-FFF2-40B4-BE49-F238E27FC236}">
                <a16:creationId xmlns:a16="http://schemas.microsoft.com/office/drawing/2014/main" id="{C798F348-87D5-C1B6-D532-C74B726B5E9F}"/>
              </a:ext>
            </a:extLst>
          </p:cNvPr>
          <p:cNvCxnSpPr/>
          <p:nvPr/>
        </p:nvCxnSpPr>
        <p:spPr>
          <a:xfrm>
            <a:off x="8434466" y="2922760"/>
            <a:ext cx="0" cy="19945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5"/>
          <p:cNvSpPr>
            <a:spLocks noChangeAspect="1" noChangeArrowheads="1"/>
          </p:cNvSpPr>
          <p:nvPr/>
        </p:nvSpPr>
        <p:spPr bwMode="auto">
          <a:xfrm>
            <a:off x="1626366" y="5215249"/>
            <a:ext cx="2514600" cy="387102"/>
          </a:xfrm>
          <a:prstGeom prst="rect">
            <a:avLst/>
          </a:prstGeom>
          <a:solidFill>
            <a:srgbClr val="FFCC66"/>
          </a:solidFill>
          <a:ln w="12700">
            <a:solidFill>
              <a:schemeClr val="accent6">
                <a:lumMod val="75000"/>
              </a:schemeClr>
            </a:solidFill>
            <a:miter lim="800000"/>
            <a:headEnd/>
            <a:tailEnd/>
          </a:ln>
        </p:spPr>
        <p:txBody>
          <a:bodyPr lIns="45720" rIns="45720" anchor="ctr" anchorCtr="1"/>
          <a:lstStyle/>
          <a:p>
            <a:pPr eaLnBrk="0" hangingPunct="0"/>
            <a:r>
              <a:rPr lang="en-US" sz="1200" dirty="0"/>
              <a:t>Placement </a:t>
            </a:r>
          </a:p>
        </p:txBody>
      </p:sp>
      <p:pic>
        <p:nvPicPr>
          <p:cNvPr id="64" name="Picture 63"/>
          <p:cNvPicPr>
            <a:picLocks noChangeAspect="1"/>
          </p:cNvPicPr>
          <p:nvPr/>
        </p:nvPicPr>
        <p:blipFill>
          <a:blip r:embed="rId15"/>
          <a:stretch>
            <a:fillRect/>
          </a:stretch>
        </p:blipFill>
        <p:spPr>
          <a:xfrm>
            <a:off x="3630079" y="5310613"/>
            <a:ext cx="496903" cy="297532"/>
          </a:xfrm>
          <a:prstGeom prst="rect">
            <a:avLst/>
          </a:prstGeom>
          <a:solidFill>
            <a:srgbClr val="FFCC66"/>
          </a:solidFill>
        </p:spPr>
      </p:pic>
      <p:cxnSp>
        <p:nvCxnSpPr>
          <p:cNvPr id="74" name="Straight Arrow Connector 116">
            <a:extLst>
              <a:ext uri="{FF2B5EF4-FFF2-40B4-BE49-F238E27FC236}">
                <a16:creationId xmlns:a16="http://schemas.microsoft.com/office/drawing/2014/main" id="{AFBFEAC9-24A2-D4E2-A657-110E82F7A231}"/>
              </a:ext>
            </a:extLst>
          </p:cNvPr>
          <p:cNvCxnSpPr/>
          <p:nvPr/>
        </p:nvCxnSpPr>
        <p:spPr>
          <a:xfrm>
            <a:off x="8448316" y="3560073"/>
            <a:ext cx="0" cy="19945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
            <a:extLst>
              <a:ext uri="{FF2B5EF4-FFF2-40B4-BE49-F238E27FC236}">
                <a16:creationId xmlns:a16="http://schemas.microsoft.com/office/drawing/2014/main" id="{A878384F-02E0-DCEC-AD98-83A72DD503A2}"/>
              </a:ext>
            </a:extLst>
          </p:cNvPr>
          <p:cNvSpPr>
            <a:spLocks noChangeAspect="1" noChangeArrowheads="1"/>
          </p:cNvSpPr>
          <p:nvPr/>
        </p:nvSpPr>
        <p:spPr bwMode="auto">
          <a:xfrm>
            <a:off x="7174067" y="3769098"/>
            <a:ext cx="2514600" cy="432958"/>
          </a:xfrm>
          <a:prstGeom prst="rect">
            <a:avLst/>
          </a:prstGeom>
          <a:solidFill>
            <a:schemeClr val="accent5">
              <a:lumMod val="60000"/>
              <a:lumOff val="40000"/>
            </a:schemeClr>
          </a:solidFill>
          <a:ln w="12700">
            <a:solidFill>
              <a:schemeClr val="accent6">
                <a:lumMod val="75000"/>
              </a:schemeClr>
            </a:solidFill>
            <a:miter lim="800000"/>
            <a:headEnd/>
            <a:tailEnd/>
          </a:ln>
        </p:spPr>
        <p:txBody>
          <a:bodyPr lIns="45720" rIns="45720" anchor="ctr" anchorCtr="1"/>
          <a:lstStyle/>
          <a:p>
            <a:pPr eaLnBrk="0" hangingPunct="0"/>
            <a:r>
              <a:rPr lang="en-US" sz="1200" dirty="0"/>
              <a:t>Signal Integrity </a:t>
            </a:r>
          </a:p>
        </p:txBody>
      </p:sp>
      <p:pic>
        <p:nvPicPr>
          <p:cNvPr id="77" name="Picture 58">
            <a:extLst>
              <a:ext uri="{FF2B5EF4-FFF2-40B4-BE49-F238E27FC236}">
                <a16:creationId xmlns:a16="http://schemas.microsoft.com/office/drawing/2014/main" id="{69F046C6-0CE6-2F08-C04F-A5E92CDACEF2}"/>
              </a:ext>
            </a:extLst>
          </p:cNvPr>
          <p:cNvPicPr>
            <a:picLocks noChangeAspect="1"/>
          </p:cNvPicPr>
          <p:nvPr/>
        </p:nvPicPr>
        <p:blipFill>
          <a:blip r:embed="rId10"/>
          <a:stretch>
            <a:fillRect/>
          </a:stretch>
        </p:blipFill>
        <p:spPr>
          <a:xfrm>
            <a:off x="9234332" y="3805467"/>
            <a:ext cx="495198" cy="342628"/>
          </a:xfrm>
          <a:prstGeom prst="rect">
            <a:avLst/>
          </a:prstGeom>
        </p:spPr>
      </p:pic>
      <p:cxnSp>
        <p:nvCxnSpPr>
          <p:cNvPr id="78" name="Straight Arrow Connector 116">
            <a:extLst>
              <a:ext uri="{FF2B5EF4-FFF2-40B4-BE49-F238E27FC236}">
                <a16:creationId xmlns:a16="http://schemas.microsoft.com/office/drawing/2014/main" id="{07F9996F-3180-EAB3-E9AA-57340CD065EB}"/>
              </a:ext>
            </a:extLst>
          </p:cNvPr>
          <p:cNvCxnSpPr/>
          <p:nvPr/>
        </p:nvCxnSpPr>
        <p:spPr>
          <a:xfrm>
            <a:off x="8428440" y="4202805"/>
            <a:ext cx="0" cy="19945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
            <a:extLst>
              <a:ext uri="{FF2B5EF4-FFF2-40B4-BE49-F238E27FC236}">
                <a16:creationId xmlns:a16="http://schemas.microsoft.com/office/drawing/2014/main" id="{CCEEF751-DA64-5523-9C15-125BC07533BE}"/>
              </a:ext>
            </a:extLst>
          </p:cNvPr>
          <p:cNvSpPr>
            <a:spLocks noChangeAspect="1" noChangeArrowheads="1"/>
          </p:cNvSpPr>
          <p:nvPr/>
        </p:nvSpPr>
        <p:spPr bwMode="auto">
          <a:xfrm>
            <a:off x="7193947" y="4411829"/>
            <a:ext cx="2514600" cy="432958"/>
          </a:xfrm>
          <a:prstGeom prst="rect">
            <a:avLst/>
          </a:prstGeom>
          <a:solidFill>
            <a:schemeClr val="accent5">
              <a:lumMod val="60000"/>
              <a:lumOff val="40000"/>
            </a:schemeClr>
          </a:solidFill>
          <a:ln w="12700">
            <a:solidFill>
              <a:schemeClr val="accent6">
                <a:lumMod val="75000"/>
              </a:schemeClr>
            </a:solidFill>
            <a:miter lim="800000"/>
            <a:headEnd/>
            <a:tailEnd/>
          </a:ln>
        </p:spPr>
        <p:txBody>
          <a:bodyPr lIns="45720" rIns="45720" anchor="ctr" anchorCtr="1"/>
          <a:lstStyle/>
          <a:p>
            <a:pPr eaLnBrk="0" hangingPunct="0"/>
            <a:r>
              <a:rPr lang="en-US" sz="1200" dirty="0"/>
              <a:t>IR-drop/Electromigration  </a:t>
            </a:r>
          </a:p>
        </p:txBody>
      </p:sp>
      <p:pic>
        <p:nvPicPr>
          <p:cNvPr id="80" name="Picture 58">
            <a:extLst>
              <a:ext uri="{FF2B5EF4-FFF2-40B4-BE49-F238E27FC236}">
                <a16:creationId xmlns:a16="http://schemas.microsoft.com/office/drawing/2014/main" id="{A9B5971E-43B1-02EA-79C4-830A4B3DEE16}"/>
              </a:ext>
            </a:extLst>
          </p:cNvPr>
          <p:cNvPicPr>
            <a:picLocks noChangeAspect="1"/>
          </p:cNvPicPr>
          <p:nvPr/>
        </p:nvPicPr>
        <p:blipFill>
          <a:blip r:embed="rId10"/>
          <a:stretch>
            <a:fillRect/>
          </a:stretch>
        </p:blipFill>
        <p:spPr>
          <a:xfrm>
            <a:off x="9254212" y="4448198"/>
            <a:ext cx="495198" cy="342628"/>
          </a:xfrm>
          <a:prstGeom prst="rect">
            <a:avLst/>
          </a:prstGeom>
        </p:spPr>
      </p:pic>
      <p:cxnSp>
        <p:nvCxnSpPr>
          <p:cNvPr id="81" name="Straight Arrow Connector 116">
            <a:extLst>
              <a:ext uri="{FF2B5EF4-FFF2-40B4-BE49-F238E27FC236}">
                <a16:creationId xmlns:a16="http://schemas.microsoft.com/office/drawing/2014/main" id="{83B5C153-68DD-639A-73B7-AAB01E0682B3}"/>
              </a:ext>
            </a:extLst>
          </p:cNvPr>
          <p:cNvCxnSpPr/>
          <p:nvPr/>
        </p:nvCxnSpPr>
        <p:spPr>
          <a:xfrm>
            <a:off x="8448320" y="4845536"/>
            <a:ext cx="0" cy="19945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7">
            <a:extLst>
              <a:ext uri="{FF2B5EF4-FFF2-40B4-BE49-F238E27FC236}">
                <a16:creationId xmlns:a16="http://schemas.microsoft.com/office/drawing/2014/main" id="{A427BD49-48F4-A5B7-45AA-C4F857E01B61}"/>
              </a:ext>
            </a:extLst>
          </p:cNvPr>
          <p:cNvSpPr>
            <a:spLocks noChangeAspect="1" noChangeArrowheads="1"/>
          </p:cNvSpPr>
          <p:nvPr/>
        </p:nvSpPr>
        <p:spPr bwMode="auto">
          <a:xfrm>
            <a:off x="7207768" y="5692057"/>
            <a:ext cx="2514600" cy="441692"/>
          </a:xfrm>
          <a:prstGeom prst="rect">
            <a:avLst/>
          </a:prstGeom>
          <a:solidFill>
            <a:schemeClr val="accent5">
              <a:lumMod val="60000"/>
              <a:lumOff val="40000"/>
            </a:schemeClr>
          </a:solidFill>
          <a:ln w="12700">
            <a:solidFill>
              <a:schemeClr val="accent6">
                <a:lumMod val="75000"/>
              </a:schemeClr>
            </a:solidFill>
            <a:miter lim="800000"/>
            <a:headEnd/>
            <a:tailEnd/>
          </a:ln>
        </p:spPr>
        <p:txBody>
          <a:bodyPr lIns="45720" rIns="45720" anchor="ctr" anchorCtr="1"/>
          <a:lstStyle/>
          <a:p>
            <a:pPr eaLnBrk="0" hangingPunct="0"/>
            <a:r>
              <a:rPr lang="en-US" sz="1200" dirty="0"/>
              <a:t>Signoff-Checks</a:t>
            </a:r>
          </a:p>
        </p:txBody>
      </p:sp>
      <p:pic>
        <p:nvPicPr>
          <p:cNvPr id="87" name="Picture 57">
            <a:extLst>
              <a:ext uri="{FF2B5EF4-FFF2-40B4-BE49-F238E27FC236}">
                <a16:creationId xmlns:a16="http://schemas.microsoft.com/office/drawing/2014/main" id="{6BC073B0-6A6F-8439-2175-41B22AB50221}"/>
              </a:ext>
            </a:extLst>
          </p:cNvPr>
          <p:cNvPicPr>
            <a:picLocks noChangeAspect="1"/>
          </p:cNvPicPr>
          <p:nvPr/>
        </p:nvPicPr>
        <p:blipFill>
          <a:blip r:embed="rId9"/>
          <a:stretch>
            <a:fillRect/>
          </a:stretch>
        </p:blipFill>
        <p:spPr>
          <a:xfrm>
            <a:off x="9312326" y="5802927"/>
            <a:ext cx="432214" cy="294273"/>
          </a:xfrm>
          <a:prstGeom prst="rect">
            <a:avLst/>
          </a:prstGeom>
        </p:spPr>
      </p:pic>
      <p:pic>
        <p:nvPicPr>
          <p:cNvPr id="91" name="Grafik 90">
            <a:extLst>
              <a:ext uri="{FF2B5EF4-FFF2-40B4-BE49-F238E27FC236}">
                <a16:creationId xmlns:a16="http://schemas.microsoft.com/office/drawing/2014/main" id="{58F3C90A-8418-8B77-B324-99FDA5BC3319}"/>
              </a:ext>
            </a:extLst>
          </p:cNvPr>
          <p:cNvPicPr>
            <a:picLocks noChangeAspect="1"/>
          </p:cNvPicPr>
          <p:nvPr/>
        </p:nvPicPr>
        <p:blipFill>
          <a:blip r:embed="rId16"/>
          <a:stretch>
            <a:fillRect/>
          </a:stretch>
        </p:blipFill>
        <p:spPr>
          <a:xfrm>
            <a:off x="9147734" y="2556785"/>
            <a:ext cx="564772" cy="340266"/>
          </a:xfrm>
          <a:prstGeom prst="rect">
            <a:avLst/>
          </a:prstGeom>
        </p:spPr>
      </p:pic>
      <p:pic>
        <p:nvPicPr>
          <p:cNvPr id="92" name="Picture 3">
            <a:extLst>
              <a:ext uri="{FF2B5EF4-FFF2-40B4-BE49-F238E27FC236}">
                <a16:creationId xmlns:a16="http://schemas.microsoft.com/office/drawing/2014/main" id="{E11C8813-DBAB-E028-EED2-A961D40948E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234331" y="3804436"/>
            <a:ext cx="494739" cy="343659"/>
          </a:xfrm>
          <a:prstGeom prst="rect">
            <a:avLst/>
          </a:prstGeom>
          <a:noFill/>
          <a:extLst>
            <a:ext uri="{909E8E84-426E-40DD-AFC4-6F175D3DCCD1}">
              <a14:hiddenFill xmlns:a14="http://schemas.microsoft.com/office/drawing/2010/main">
                <a:solidFill>
                  <a:srgbClr val="FFFFFF"/>
                </a:solidFill>
              </a14:hiddenFill>
            </a:ext>
          </a:extLst>
        </p:spPr>
      </p:pic>
      <p:pic>
        <p:nvPicPr>
          <p:cNvPr id="93" name="Grafik 92">
            <a:extLst>
              <a:ext uri="{FF2B5EF4-FFF2-40B4-BE49-F238E27FC236}">
                <a16:creationId xmlns:a16="http://schemas.microsoft.com/office/drawing/2014/main" id="{A0BAF2ED-6A62-9249-414F-345C78665D42}"/>
              </a:ext>
            </a:extLst>
          </p:cNvPr>
          <p:cNvPicPr>
            <a:picLocks noChangeAspect="1"/>
          </p:cNvPicPr>
          <p:nvPr/>
        </p:nvPicPr>
        <p:blipFill>
          <a:blip r:embed="rId18"/>
          <a:stretch>
            <a:fillRect/>
          </a:stretch>
        </p:blipFill>
        <p:spPr>
          <a:xfrm>
            <a:off x="9258170" y="4453024"/>
            <a:ext cx="490328" cy="338095"/>
          </a:xfrm>
          <a:prstGeom prst="rect">
            <a:avLst/>
          </a:prstGeom>
        </p:spPr>
      </p:pic>
      <p:pic>
        <p:nvPicPr>
          <p:cNvPr id="94" name="Picture 4" descr="2003_02_28_155041_shot">
            <a:extLst>
              <a:ext uri="{FF2B5EF4-FFF2-40B4-BE49-F238E27FC236}">
                <a16:creationId xmlns:a16="http://schemas.microsoft.com/office/drawing/2014/main" id="{994D84A8-C2D9-E915-DCB8-D113C59AC4D8}"/>
              </a:ext>
            </a:extLst>
          </p:cNvPr>
          <p:cNvPicPr>
            <a:picLocks noChangeAspect="1" noChangeArrowheads="1"/>
          </p:cNvPicPr>
          <p:nvPr/>
        </p:nvPicPr>
        <p:blipFill>
          <a:blip r:embed="rId19"/>
          <a:srcRect/>
          <a:stretch>
            <a:fillRect/>
          </a:stretch>
        </p:blipFill>
        <p:spPr bwMode="auto">
          <a:xfrm>
            <a:off x="9305699" y="5792793"/>
            <a:ext cx="444198" cy="304408"/>
          </a:xfrm>
          <a:prstGeom prst="rect">
            <a:avLst/>
          </a:prstGeom>
          <a:noFill/>
          <a:ln w="9525">
            <a:noFill/>
            <a:miter lim="800000"/>
            <a:headEnd/>
            <a:tailEnd/>
          </a:ln>
        </p:spPr>
      </p:pic>
      <p:sp>
        <p:nvSpPr>
          <p:cNvPr id="4" name="Footer Placeholder 3">
            <a:extLst>
              <a:ext uri="{FF2B5EF4-FFF2-40B4-BE49-F238E27FC236}">
                <a16:creationId xmlns:a16="http://schemas.microsoft.com/office/drawing/2014/main" id="{6D916A0B-D11D-9640-3022-651C2702D07C}"/>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A9B9F7B3-3A00-AB14-BC66-C1D2722D0379}"/>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3" name="Arrow: Right 2">
            <a:extLst>
              <a:ext uri="{FF2B5EF4-FFF2-40B4-BE49-F238E27FC236}">
                <a16:creationId xmlns:a16="http://schemas.microsoft.com/office/drawing/2014/main" id="{01305E8F-6FCE-5B48-F884-19AE9FF7C0AC}"/>
              </a:ext>
            </a:extLst>
          </p:cNvPr>
          <p:cNvSpPr/>
          <p:nvPr/>
        </p:nvSpPr>
        <p:spPr>
          <a:xfrm>
            <a:off x="487920" y="3077251"/>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145910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F0AB3B-632C-68AB-4FCD-84884BFDD5D4}"/>
              </a:ext>
            </a:extLst>
          </p:cNvPr>
          <p:cNvSpPr>
            <a:spLocks noGrp="1"/>
          </p:cNvSpPr>
          <p:nvPr>
            <p:ph sz="quarter" idx="12"/>
          </p:nvPr>
        </p:nvSpPr>
        <p:spPr/>
        <p:txBody>
          <a:bodyPr/>
          <a:lstStyle/>
          <a:p>
            <a:r>
              <a:rPr lang="en-GB" sz="2600" dirty="0"/>
              <a:t>An example of the restructuring delay is by factorization which take place following three different steps: 1) generating the common factors, 2) selecting the factors to be substituted in the network, and then 3) reconstructing the network with the new factors. </a:t>
            </a:r>
          </a:p>
          <a:p>
            <a:r>
              <a:rPr lang="en-GB" sz="2600" dirty="0"/>
              <a:t>For example: </a:t>
            </a:r>
          </a:p>
          <a:p>
            <a:pPr marL="57150" indent="0" algn="ctr">
              <a:buNone/>
            </a:pPr>
            <a:r>
              <a:rPr lang="en-GB" sz="2600" dirty="0">
                <a:latin typeface="Courier New" panose="02070309020205020404" pitchFamily="49" charset="0"/>
                <a:cs typeface="Courier New" panose="02070309020205020404" pitchFamily="49" charset="0"/>
              </a:rPr>
              <a:t>S = </a:t>
            </a:r>
            <a:r>
              <a:rPr lang="en-GB" sz="2600" dirty="0" err="1">
                <a:latin typeface="Courier New" panose="02070309020205020404" pitchFamily="49" charset="0"/>
                <a:cs typeface="Courier New" panose="02070309020205020404" pitchFamily="49" charset="0"/>
              </a:rPr>
              <a:t>xyz</a:t>
            </a:r>
            <a:r>
              <a:rPr lang="en-GB" sz="2600" dirty="0">
                <a:latin typeface="Courier New" panose="02070309020205020404" pitchFamily="49" charset="0"/>
                <a:cs typeface="Courier New" panose="02070309020205020404" pitchFamily="49" charset="0"/>
              </a:rPr>
              <a:t> + </a:t>
            </a:r>
            <a:r>
              <a:rPr lang="en-GB" sz="2600" dirty="0" err="1">
                <a:latin typeface="Courier New" panose="02070309020205020404" pitchFamily="49" charset="0"/>
                <a:cs typeface="Courier New" panose="02070309020205020404" pitchFamily="49" charset="0"/>
              </a:rPr>
              <a:t>xyw</a:t>
            </a:r>
            <a:r>
              <a:rPr lang="en-GB" sz="2600" dirty="0">
                <a:latin typeface="Courier New" panose="02070309020205020404" pitchFamily="49" charset="0"/>
                <a:cs typeface="Courier New" panose="02070309020205020404" pitchFamily="49" charset="0"/>
              </a:rPr>
              <a:t> + ab, </a:t>
            </a:r>
          </a:p>
          <a:p>
            <a:pPr marL="57150" indent="0">
              <a:buNone/>
            </a:pPr>
            <a:endParaRPr lang="en-GB" sz="2600" dirty="0"/>
          </a:p>
          <a:p>
            <a:pPr marL="57150" indent="0">
              <a:buNone/>
            </a:pPr>
            <a:r>
              <a:rPr lang="en-GB" sz="2600" dirty="0"/>
              <a:t>   Can be factorized into: </a:t>
            </a:r>
          </a:p>
          <a:p>
            <a:pPr marL="57150" indent="0" algn="ctr">
              <a:buNone/>
            </a:pPr>
            <a:r>
              <a:rPr lang="en-US" sz="2600" dirty="0"/>
              <a:t>S = </a:t>
            </a:r>
            <a:r>
              <a:rPr lang="en-US" sz="2600" dirty="0" err="1"/>
              <a:t>xy</a:t>
            </a:r>
            <a:r>
              <a:rPr lang="en-US" sz="2600" dirty="0"/>
              <a:t>(</a:t>
            </a:r>
            <a:r>
              <a:rPr lang="en-US" sz="2600" dirty="0" err="1"/>
              <a:t>z+w</a:t>
            </a:r>
            <a:r>
              <a:rPr lang="en-US" sz="2600" dirty="0"/>
              <a:t>) + ab</a:t>
            </a:r>
            <a:endParaRPr lang="en-GB" sz="2600" dirty="0"/>
          </a:p>
        </p:txBody>
      </p:sp>
      <p:sp>
        <p:nvSpPr>
          <p:cNvPr id="3" name="Title 2">
            <a:extLst>
              <a:ext uri="{FF2B5EF4-FFF2-40B4-BE49-F238E27FC236}">
                <a16:creationId xmlns:a16="http://schemas.microsoft.com/office/drawing/2014/main" id="{1ADA2096-B212-AB0D-ACA2-0BF31706C4B4}"/>
              </a:ext>
            </a:extLst>
          </p:cNvPr>
          <p:cNvSpPr>
            <a:spLocks noGrp="1"/>
          </p:cNvSpPr>
          <p:nvPr>
            <p:ph type="title"/>
          </p:nvPr>
        </p:nvSpPr>
        <p:spPr/>
        <p:txBody>
          <a:bodyPr/>
          <a:lstStyle/>
          <a:p>
            <a:r>
              <a:rPr lang="en-US" b="1" spc="-5" dirty="0">
                <a:latin typeface="Times New Roman"/>
                <a:cs typeface="Times New Roman"/>
              </a:rPr>
              <a:t>Technology-Independent Logic</a:t>
            </a:r>
            <a:r>
              <a:rPr lang="en-US" b="1" spc="-55" dirty="0">
                <a:latin typeface="Times New Roman"/>
                <a:cs typeface="Times New Roman"/>
              </a:rPr>
              <a:t> </a:t>
            </a:r>
            <a:r>
              <a:rPr lang="en-US" b="1" spc="-5" dirty="0">
                <a:latin typeface="Times New Roman"/>
                <a:cs typeface="Times New Roman"/>
              </a:rPr>
              <a:t>Optimization</a:t>
            </a:r>
            <a:endParaRPr lang="en-US" b="1" dirty="0"/>
          </a:p>
        </p:txBody>
      </p:sp>
      <p:sp>
        <p:nvSpPr>
          <p:cNvPr id="5" name="Footer Placeholder 4">
            <a:extLst>
              <a:ext uri="{FF2B5EF4-FFF2-40B4-BE49-F238E27FC236}">
                <a16:creationId xmlns:a16="http://schemas.microsoft.com/office/drawing/2014/main" id="{7BD47F58-0757-BC1E-2067-8D28EEE00E1D}"/>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FD79615A-B36F-B199-32B8-798719537CAD}"/>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3DB2C163-3DBC-B8FD-7E3B-1D9D721F4E8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 y="6035040"/>
            <a:ext cx="457200" cy="457200"/>
          </a:xfrm>
          <a:prstGeom prst="rect">
            <a:avLst/>
          </a:prstGeom>
        </p:spPr>
      </p:pic>
    </p:spTree>
    <p:custDataLst>
      <p:tags r:id="rId1"/>
    </p:custDataLst>
    <p:extLst>
      <p:ext uri="{BB962C8B-B14F-4D97-AF65-F5344CB8AC3E}">
        <p14:creationId xmlns:p14="http://schemas.microsoft.com/office/powerpoint/2010/main" val="2485625472"/>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CB0991-3D8B-EFB7-D0F7-68933CF7CADB}"/>
              </a:ext>
            </a:extLst>
          </p:cNvPr>
          <p:cNvSpPr>
            <a:spLocks noGrp="1"/>
          </p:cNvSpPr>
          <p:nvPr>
            <p:ph sz="quarter" idx="12"/>
          </p:nvPr>
        </p:nvSpPr>
        <p:spPr>
          <a:xfrm>
            <a:off x="244877" y="845681"/>
            <a:ext cx="11612880" cy="5486400"/>
          </a:xfrm>
        </p:spPr>
        <p:txBody>
          <a:bodyPr/>
          <a:lstStyle/>
          <a:p>
            <a:pPr marL="355600" indent="-342900">
              <a:spcBef>
                <a:spcPts val="675"/>
              </a:spcBef>
              <a:buClr>
                <a:srgbClr val="3333CC"/>
              </a:buClr>
              <a:tabLst>
                <a:tab pos="355600" algn="l"/>
              </a:tabLst>
            </a:pPr>
            <a:r>
              <a:rPr lang="en-US" sz="2600" spc="-5" dirty="0">
                <a:latin typeface="Times New Roman"/>
                <a:cs typeface="Times New Roman"/>
              </a:rPr>
              <a:t>A two-step</a:t>
            </a:r>
            <a:r>
              <a:rPr lang="en-US" sz="2600" spc="-30" dirty="0">
                <a:latin typeface="Times New Roman"/>
                <a:cs typeface="Times New Roman"/>
              </a:rPr>
              <a:t> </a:t>
            </a:r>
            <a:r>
              <a:rPr lang="en-US" sz="2600" dirty="0">
                <a:latin typeface="Times New Roman"/>
                <a:cs typeface="Times New Roman"/>
              </a:rPr>
              <a:t>approach</a:t>
            </a:r>
          </a:p>
          <a:p>
            <a:pPr marL="812165" marR="5080" lvl="1" indent="-342900" algn="just">
              <a:spcBef>
                <a:spcPts val="575"/>
              </a:spcBef>
              <a:buClrTx/>
              <a:buFont typeface="Arial" panose="020B0604020202020204" pitchFamily="34" charset="0"/>
              <a:buChar char="•"/>
              <a:tabLst>
                <a:tab pos="756285" algn="l"/>
                <a:tab pos="756920" algn="l"/>
              </a:tabLst>
            </a:pPr>
            <a:r>
              <a:rPr lang="en-US" sz="2600" spc="-5" dirty="0">
                <a:latin typeface="Times New Roman"/>
                <a:cs typeface="Times New Roman"/>
              </a:rPr>
              <a:t>The network </a:t>
            </a:r>
            <a:r>
              <a:rPr lang="en-US" sz="2600" dirty="0">
                <a:latin typeface="Times New Roman"/>
                <a:cs typeface="Times New Roman"/>
              </a:rPr>
              <a:t>is </a:t>
            </a:r>
            <a:r>
              <a:rPr lang="en-US" sz="2600" spc="-5" dirty="0">
                <a:latin typeface="Times New Roman"/>
                <a:cs typeface="Times New Roman"/>
              </a:rPr>
              <a:t>decomposed </a:t>
            </a:r>
            <a:r>
              <a:rPr lang="en-US" sz="2600" dirty="0">
                <a:latin typeface="Times New Roman"/>
                <a:cs typeface="Times New Roman"/>
              </a:rPr>
              <a:t>into </a:t>
            </a:r>
            <a:r>
              <a:rPr lang="en-US" sz="2600" spc="-5" dirty="0">
                <a:latin typeface="Times New Roman"/>
                <a:cs typeface="Times New Roman"/>
              </a:rPr>
              <a:t>nodes </a:t>
            </a:r>
            <a:r>
              <a:rPr lang="en-US" sz="2600" dirty="0">
                <a:latin typeface="Times New Roman"/>
                <a:cs typeface="Times New Roman"/>
              </a:rPr>
              <a:t>with no </a:t>
            </a:r>
            <a:r>
              <a:rPr lang="en-US" sz="2600" spc="-5" dirty="0">
                <a:latin typeface="Times New Roman"/>
                <a:cs typeface="Times New Roman"/>
              </a:rPr>
              <a:t>nodes more </a:t>
            </a:r>
            <a:r>
              <a:rPr lang="en-US" sz="2600" dirty="0">
                <a:latin typeface="Times New Roman"/>
                <a:cs typeface="Times New Roman"/>
              </a:rPr>
              <a:t>than k inputs, </a:t>
            </a:r>
            <a:r>
              <a:rPr lang="en-US" sz="2600" spc="-5" dirty="0">
                <a:latin typeface="Times New Roman"/>
                <a:cs typeface="Times New Roman"/>
              </a:rPr>
              <a:t>where </a:t>
            </a:r>
            <a:r>
              <a:rPr lang="en-US" sz="2600" dirty="0">
                <a:latin typeface="Times New Roman"/>
                <a:cs typeface="Times New Roman"/>
              </a:rPr>
              <a:t>k </a:t>
            </a:r>
            <a:r>
              <a:rPr lang="en-US" sz="2600" spc="5" dirty="0">
                <a:latin typeface="Times New Roman"/>
                <a:cs typeface="Times New Roman"/>
              </a:rPr>
              <a:t>is </a:t>
            </a:r>
            <a:r>
              <a:rPr lang="en-US" sz="2600" dirty="0">
                <a:latin typeface="Times New Roman"/>
                <a:cs typeface="Times New Roman"/>
              </a:rPr>
              <a:t>determined by </a:t>
            </a:r>
            <a:r>
              <a:rPr lang="en-US" sz="2600" spc="5" dirty="0">
                <a:latin typeface="Times New Roman"/>
                <a:cs typeface="Times New Roman"/>
              </a:rPr>
              <a:t>the</a:t>
            </a:r>
            <a:r>
              <a:rPr lang="en-US" sz="2600" spc="-210" dirty="0">
                <a:latin typeface="Times New Roman"/>
                <a:cs typeface="Times New Roman"/>
              </a:rPr>
              <a:t> </a:t>
            </a:r>
            <a:r>
              <a:rPr lang="en-US" sz="2600" dirty="0">
                <a:latin typeface="Times New Roman"/>
                <a:cs typeface="Times New Roman"/>
              </a:rPr>
              <a:t>fan-in of </a:t>
            </a:r>
            <a:r>
              <a:rPr lang="en-US" sz="2600" spc="5" dirty="0">
                <a:latin typeface="Times New Roman"/>
                <a:cs typeface="Times New Roman"/>
              </a:rPr>
              <a:t>each</a:t>
            </a:r>
            <a:r>
              <a:rPr lang="en-US" sz="2600" spc="-65" dirty="0">
                <a:latin typeface="Times New Roman"/>
                <a:cs typeface="Times New Roman"/>
              </a:rPr>
              <a:t> </a:t>
            </a:r>
            <a:r>
              <a:rPr lang="en-US" sz="2600" spc="-5" dirty="0">
                <a:latin typeface="Times New Roman"/>
                <a:cs typeface="Times New Roman"/>
              </a:rPr>
              <a:t>LUT.</a:t>
            </a:r>
            <a:endParaRPr lang="en-US" sz="2600" dirty="0">
              <a:latin typeface="Times New Roman"/>
              <a:cs typeface="Times New Roman"/>
            </a:endParaRPr>
          </a:p>
          <a:p>
            <a:pPr marL="812165" marR="38100" lvl="1" indent="-342900" algn="just">
              <a:spcBef>
                <a:spcPts val="575"/>
              </a:spcBef>
              <a:buClrTx/>
              <a:buFont typeface="Arial" panose="020B0604020202020204" pitchFamily="34" charset="0"/>
              <a:buChar char="•"/>
              <a:tabLst>
                <a:tab pos="756285" algn="l"/>
                <a:tab pos="756920" algn="l"/>
              </a:tabLst>
            </a:pPr>
            <a:r>
              <a:rPr lang="en-US" sz="2600" spc="-5" dirty="0">
                <a:latin typeface="Times New Roman"/>
                <a:cs typeface="Times New Roman"/>
              </a:rPr>
              <a:t>The number </a:t>
            </a:r>
            <a:r>
              <a:rPr lang="en-US" sz="2600" dirty="0">
                <a:latin typeface="Times New Roman"/>
                <a:cs typeface="Times New Roman"/>
              </a:rPr>
              <a:t>of </a:t>
            </a:r>
            <a:r>
              <a:rPr lang="en-US" sz="2600" spc="-5" dirty="0">
                <a:latin typeface="Times New Roman"/>
                <a:cs typeface="Times New Roman"/>
              </a:rPr>
              <a:t>nodes </a:t>
            </a:r>
            <a:r>
              <a:rPr lang="en-US" sz="2600" dirty="0">
                <a:latin typeface="Times New Roman"/>
                <a:cs typeface="Times New Roman"/>
              </a:rPr>
              <a:t>is </a:t>
            </a:r>
            <a:r>
              <a:rPr lang="en-US" sz="2600" spc="-5" dirty="0">
                <a:latin typeface="Times New Roman"/>
                <a:cs typeface="Times New Roman"/>
              </a:rPr>
              <a:t>reduced </a:t>
            </a:r>
            <a:r>
              <a:rPr lang="en-US" sz="2600" dirty="0">
                <a:latin typeface="Times New Roman"/>
                <a:cs typeface="Times New Roman"/>
              </a:rPr>
              <a:t>by </a:t>
            </a:r>
            <a:r>
              <a:rPr lang="en-US" sz="2600" spc="-5" dirty="0">
                <a:latin typeface="Times New Roman"/>
                <a:cs typeface="Times New Roman"/>
              </a:rPr>
              <a:t>combining </a:t>
            </a:r>
            <a:r>
              <a:rPr lang="en-US" sz="2600" spc="-10" dirty="0">
                <a:latin typeface="Times New Roman"/>
                <a:cs typeface="Times New Roman"/>
              </a:rPr>
              <a:t>some </a:t>
            </a:r>
            <a:r>
              <a:rPr lang="en-US" sz="2600" dirty="0">
                <a:latin typeface="Times New Roman"/>
                <a:cs typeface="Times New Roman"/>
              </a:rPr>
              <a:t>of them taking into account the special </a:t>
            </a:r>
            <a:r>
              <a:rPr lang="en-US" sz="2600" spc="-5" dirty="0">
                <a:latin typeface="Times New Roman"/>
                <a:cs typeface="Times New Roman"/>
              </a:rPr>
              <a:t>features </a:t>
            </a:r>
            <a:r>
              <a:rPr lang="en-US" sz="2600" dirty="0">
                <a:latin typeface="Times New Roman"/>
                <a:cs typeface="Times New Roman"/>
              </a:rPr>
              <a:t>of</a:t>
            </a:r>
            <a:r>
              <a:rPr lang="en-US" sz="2600" spc="-220" dirty="0">
                <a:latin typeface="Times New Roman"/>
                <a:cs typeface="Times New Roman"/>
              </a:rPr>
              <a:t> </a:t>
            </a:r>
            <a:r>
              <a:rPr lang="en-US" sz="2600" spc="-5" dirty="0">
                <a:latin typeface="Times New Roman"/>
                <a:cs typeface="Times New Roman"/>
              </a:rPr>
              <a:t>LUTs.</a:t>
            </a:r>
            <a:endParaRPr lang="en-US" sz="2600" dirty="0">
              <a:latin typeface="Times New Roman"/>
              <a:cs typeface="Times New Roman"/>
            </a:endParaRPr>
          </a:p>
          <a:p>
            <a:pPr marL="57150" indent="0">
              <a:buNone/>
            </a:pPr>
            <a:endParaRPr lang="en-US" sz="2600" dirty="0"/>
          </a:p>
        </p:txBody>
      </p:sp>
      <p:sp>
        <p:nvSpPr>
          <p:cNvPr id="3" name="Title 2">
            <a:extLst>
              <a:ext uri="{FF2B5EF4-FFF2-40B4-BE49-F238E27FC236}">
                <a16:creationId xmlns:a16="http://schemas.microsoft.com/office/drawing/2014/main" id="{CFF48E7A-A846-FB9F-7BA9-96532E779CD3}"/>
              </a:ext>
            </a:extLst>
          </p:cNvPr>
          <p:cNvSpPr>
            <a:spLocks noGrp="1"/>
          </p:cNvSpPr>
          <p:nvPr>
            <p:ph type="title"/>
          </p:nvPr>
        </p:nvSpPr>
        <p:spPr/>
        <p:txBody>
          <a:bodyPr/>
          <a:lstStyle/>
          <a:p>
            <a:r>
              <a:rPr lang="en-US" b="1" spc="-5" dirty="0">
                <a:latin typeface="Times New Roman"/>
                <a:cs typeface="Times New Roman"/>
              </a:rPr>
              <a:t>Technology</a:t>
            </a:r>
            <a:r>
              <a:rPr lang="en-US" b="1" spc="-70" dirty="0">
                <a:latin typeface="Times New Roman"/>
                <a:cs typeface="Times New Roman"/>
              </a:rPr>
              <a:t> </a:t>
            </a:r>
            <a:r>
              <a:rPr lang="en-US" b="1" spc="-5" dirty="0">
                <a:latin typeface="Times New Roman"/>
                <a:cs typeface="Times New Roman"/>
              </a:rPr>
              <a:t>Mapping</a:t>
            </a:r>
            <a:endParaRPr lang="en-US" b="1" dirty="0"/>
          </a:p>
        </p:txBody>
      </p:sp>
      <p:grpSp>
        <p:nvGrpSpPr>
          <p:cNvPr id="180" name="object 5">
            <a:extLst>
              <a:ext uri="{FF2B5EF4-FFF2-40B4-BE49-F238E27FC236}">
                <a16:creationId xmlns:a16="http://schemas.microsoft.com/office/drawing/2014/main" id="{980DCE45-1636-1E95-2C6F-ADFAA2B9F392}"/>
              </a:ext>
            </a:extLst>
          </p:cNvPr>
          <p:cNvGrpSpPr/>
          <p:nvPr/>
        </p:nvGrpSpPr>
        <p:grpSpPr>
          <a:xfrm>
            <a:off x="6612340" y="3699078"/>
            <a:ext cx="2067560" cy="1893570"/>
            <a:chOff x="5023025" y="4165609"/>
            <a:chExt cx="2067560" cy="1893570"/>
          </a:xfrm>
        </p:grpSpPr>
        <p:sp>
          <p:nvSpPr>
            <p:cNvPr id="181" name="object 6">
              <a:extLst>
                <a:ext uri="{FF2B5EF4-FFF2-40B4-BE49-F238E27FC236}">
                  <a16:creationId xmlns:a16="http://schemas.microsoft.com/office/drawing/2014/main" id="{F40A2753-36B1-B0CE-4598-8D1A95C12CC2}"/>
                </a:ext>
              </a:extLst>
            </p:cNvPr>
            <p:cNvSpPr/>
            <p:nvPr/>
          </p:nvSpPr>
          <p:spPr>
            <a:xfrm>
              <a:off x="5234889" y="4823536"/>
              <a:ext cx="1855470" cy="1235075"/>
            </a:xfrm>
            <a:custGeom>
              <a:avLst/>
              <a:gdLst/>
              <a:ahLst/>
              <a:cxnLst/>
              <a:rect l="l" t="t" r="r" b="b"/>
              <a:pathLst>
                <a:path w="1855470" h="1235075">
                  <a:moveTo>
                    <a:pt x="1855343" y="616889"/>
                  </a:moveTo>
                  <a:lnTo>
                    <a:pt x="1168184" y="616889"/>
                  </a:lnTo>
                  <a:lnTo>
                    <a:pt x="1168184" y="685431"/>
                  </a:lnTo>
                  <a:lnTo>
                    <a:pt x="893318" y="685431"/>
                  </a:lnTo>
                  <a:lnTo>
                    <a:pt x="893318" y="616889"/>
                  </a:lnTo>
                  <a:lnTo>
                    <a:pt x="893318" y="342722"/>
                  </a:lnTo>
                  <a:lnTo>
                    <a:pt x="1030744" y="342722"/>
                  </a:lnTo>
                  <a:lnTo>
                    <a:pt x="1030744" y="0"/>
                  </a:lnTo>
                  <a:lnTo>
                    <a:pt x="0" y="0"/>
                  </a:lnTo>
                  <a:lnTo>
                    <a:pt x="0" y="342722"/>
                  </a:lnTo>
                  <a:lnTo>
                    <a:pt x="0" y="616889"/>
                  </a:lnTo>
                  <a:lnTo>
                    <a:pt x="0" y="685431"/>
                  </a:lnTo>
                  <a:lnTo>
                    <a:pt x="0" y="1235049"/>
                  </a:lnTo>
                  <a:lnTo>
                    <a:pt x="1855343" y="1235049"/>
                  </a:lnTo>
                  <a:lnTo>
                    <a:pt x="1855343" y="685431"/>
                  </a:lnTo>
                  <a:lnTo>
                    <a:pt x="1855343" y="616889"/>
                  </a:lnTo>
                  <a:close/>
                </a:path>
              </a:pathLst>
            </a:custGeom>
            <a:solidFill>
              <a:schemeClr val="accent3">
                <a:lumMod val="20000"/>
                <a:lumOff val="80000"/>
              </a:schemeClr>
            </a:solidFill>
          </p:spPr>
          <p:txBody>
            <a:bodyPr wrap="square" lIns="0" tIns="0" rIns="0" bIns="0" rtlCol="0"/>
            <a:lstStyle/>
            <a:p>
              <a:endParaRPr dirty="0"/>
            </a:p>
          </p:txBody>
        </p:sp>
        <p:sp>
          <p:nvSpPr>
            <p:cNvPr id="182" name="object 7">
              <a:extLst>
                <a:ext uri="{FF2B5EF4-FFF2-40B4-BE49-F238E27FC236}">
                  <a16:creationId xmlns:a16="http://schemas.microsoft.com/office/drawing/2014/main" id="{18035BB7-6EFB-C9AD-2303-D158C381B11F}"/>
                </a:ext>
              </a:extLst>
            </p:cNvPr>
            <p:cNvSpPr/>
            <p:nvPr/>
          </p:nvSpPr>
          <p:spPr>
            <a:xfrm>
              <a:off x="5028740" y="4171324"/>
              <a:ext cx="292735" cy="0"/>
            </a:xfrm>
            <a:custGeom>
              <a:avLst/>
              <a:gdLst/>
              <a:ahLst/>
              <a:cxnLst/>
              <a:rect l="l" t="t" r="r" b="b"/>
              <a:pathLst>
                <a:path w="292735">
                  <a:moveTo>
                    <a:pt x="0" y="0"/>
                  </a:moveTo>
                  <a:lnTo>
                    <a:pt x="292275" y="0"/>
                  </a:lnTo>
                </a:path>
              </a:pathLst>
            </a:custGeom>
            <a:ln w="10983">
              <a:solidFill>
                <a:srgbClr val="000000"/>
              </a:solidFill>
            </a:ln>
          </p:spPr>
          <p:txBody>
            <a:bodyPr wrap="square" lIns="0" tIns="0" rIns="0" bIns="0" rtlCol="0"/>
            <a:lstStyle/>
            <a:p>
              <a:endParaRPr/>
            </a:p>
          </p:txBody>
        </p:sp>
        <p:sp>
          <p:nvSpPr>
            <p:cNvPr id="183" name="object 8">
              <a:extLst>
                <a:ext uri="{FF2B5EF4-FFF2-40B4-BE49-F238E27FC236}">
                  <a16:creationId xmlns:a16="http://schemas.microsoft.com/office/drawing/2014/main" id="{7019A75F-DD02-1840-8589-B2B657284A79}"/>
                </a:ext>
              </a:extLst>
            </p:cNvPr>
            <p:cNvSpPr/>
            <p:nvPr/>
          </p:nvSpPr>
          <p:spPr>
            <a:xfrm>
              <a:off x="5031489" y="4377256"/>
              <a:ext cx="289560" cy="0"/>
            </a:xfrm>
            <a:custGeom>
              <a:avLst/>
              <a:gdLst/>
              <a:ahLst/>
              <a:cxnLst/>
              <a:rect l="l" t="t" r="r" b="b"/>
              <a:pathLst>
                <a:path w="289560">
                  <a:moveTo>
                    <a:pt x="0" y="0"/>
                  </a:moveTo>
                  <a:lnTo>
                    <a:pt x="289526" y="0"/>
                  </a:lnTo>
                </a:path>
              </a:pathLst>
            </a:custGeom>
            <a:ln w="10983">
              <a:solidFill>
                <a:srgbClr val="000000"/>
              </a:solidFill>
            </a:ln>
          </p:spPr>
          <p:txBody>
            <a:bodyPr wrap="square" lIns="0" tIns="0" rIns="0" bIns="0" rtlCol="0"/>
            <a:lstStyle/>
            <a:p>
              <a:endParaRPr/>
            </a:p>
          </p:txBody>
        </p:sp>
      </p:grpSp>
      <p:sp>
        <p:nvSpPr>
          <p:cNvPr id="184" name="object 9">
            <a:extLst>
              <a:ext uri="{FF2B5EF4-FFF2-40B4-BE49-F238E27FC236}">
                <a16:creationId xmlns:a16="http://schemas.microsoft.com/office/drawing/2014/main" id="{B1E9958C-16E1-501F-D3E4-2843C5CB995A}"/>
              </a:ext>
            </a:extLst>
          </p:cNvPr>
          <p:cNvSpPr txBox="1"/>
          <p:nvPr/>
        </p:nvSpPr>
        <p:spPr>
          <a:xfrm>
            <a:off x="6460527" y="3562294"/>
            <a:ext cx="102870" cy="414024"/>
          </a:xfrm>
          <a:prstGeom prst="rect">
            <a:avLst/>
          </a:prstGeom>
        </p:spPr>
        <p:txBody>
          <a:bodyPr vert="horz" wrap="square" lIns="0" tIns="12700" rIns="0" bIns="0" rtlCol="0">
            <a:spAutoFit/>
          </a:bodyPr>
          <a:lstStyle/>
          <a:p>
            <a:pPr marL="12700" marR="5080" indent="34290">
              <a:lnSpc>
                <a:spcPct val="112599"/>
              </a:lnSpc>
              <a:spcBef>
                <a:spcPts val="100"/>
              </a:spcBef>
            </a:pPr>
            <a:r>
              <a:rPr sz="1200" i="1" dirty="0">
                <a:latin typeface="Times New Roman"/>
                <a:cs typeface="Times New Roman"/>
              </a:rPr>
              <a:t>t  u</a:t>
            </a:r>
            <a:endParaRPr sz="1200">
              <a:latin typeface="Times New Roman"/>
              <a:cs typeface="Times New Roman"/>
            </a:endParaRPr>
          </a:p>
        </p:txBody>
      </p:sp>
      <p:sp>
        <p:nvSpPr>
          <p:cNvPr id="185" name="object 10">
            <a:extLst>
              <a:ext uri="{FF2B5EF4-FFF2-40B4-BE49-F238E27FC236}">
                <a16:creationId xmlns:a16="http://schemas.microsoft.com/office/drawing/2014/main" id="{D3772EC2-C9FC-A169-CD28-3D303CA5DF3B}"/>
              </a:ext>
            </a:extLst>
          </p:cNvPr>
          <p:cNvSpPr txBox="1"/>
          <p:nvPr/>
        </p:nvSpPr>
        <p:spPr>
          <a:xfrm>
            <a:off x="6460528" y="4391177"/>
            <a:ext cx="127635" cy="1118870"/>
          </a:xfrm>
          <a:prstGeom prst="rect">
            <a:avLst/>
          </a:prstGeom>
        </p:spPr>
        <p:txBody>
          <a:bodyPr vert="horz" wrap="square" lIns="0" tIns="6985" rIns="0" bIns="0" rtlCol="0">
            <a:spAutoFit/>
          </a:bodyPr>
          <a:lstStyle/>
          <a:p>
            <a:pPr marL="12700" marR="5080">
              <a:lnSpc>
                <a:spcPct val="103099"/>
              </a:lnSpc>
              <a:spcBef>
                <a:spcPts val="55"/>
              </a:spcBef>
            </a:pPr>
            <a:r>
              <a:rPr sz="1200" i="1" dirty="0">
                <a:latin typeface="Times New Roman"/>
                <a:cs typeface="Times New Roman"/>
              </a:rPr>
              <a:t>v  w</a:t>
            </a:r>
            <a:endParaRPr sz="1200">
              <a:latin typeface="Times New Roman"/>
              <a:cs typeface="Times New Roman"/>
            </a:endParaRPr>
          </a:p>
          <a:p>
            <a:pPr marL="12700" marR="6350" algn="just">
              <a:lnSpc>
                <a:spcPct val="122100"/>
              </a:lnSpc>
              <a:spcBef>
                <a:spcPts val="405"/>
              </a:spcBef>
            </a:pPr>
            <a:r>
              <a:rPr sz="1200" i="1" dirty="0">
                <a:latin typeface="Times New Roman"/>
                <a:cs typeface="Times New Roman"/>
              </a:rPr>
              <a:t>u  x  </a:t>
            </a:r>
            <a:r>
              <a:rPr sz="1200" i="1" spc="-5" dirty="0">
                <a:latin typeface="Times New Roman"/>
                <a:cs typeface="Times New Roman"/>
              </a:rPr>
              <a:t>y'</a:t>
            </a:r>
            <a:endParaRPr sz="1200">
              <a:latin typeface="Times New Roman"/>
              <a:cs typeface="Times New Roman"/>
            </a:endParaRPr>
          </a:p>
        </p:txBody>
      </p:sp>
      <p:sp>
        <p:nvSpPr>
          <p:cNvPr id="186" name="object 11">
            <a:extLst>
              <a:ext uri="{FF2B5EF4-FFF2-40B4-BE49-F238E27FC236}">
                <a16:creationId xmlns:a16="http://schemas.microsoft.com/office/drawing/2014/main" id="{2E9B0F47-15D3-202F-27E5-A096608BEE85}"/>
              </a:ext>
            </a:extLst>
          </p:cNvPr>
          <p:cNvSpPr txBox="1"/>
          <p:nvPr/>
        </p:nvSpPr>
        <p:spPr>
          <a:xfrm>
            <a:off x="7294362" y="5095031"/>
            <a:ext cx="850265" cy="197490"/>
          </a:xfrm>
          <a:prstGeom prst="rect">
            <a:avLst/>
          </a:prstGeom>
        </p:spPr>
        <p:txBody>
          <a:bodyPr vert="horz" wrap="square" lIns="0" tIns="12700" rIns="0" bIns="0" rtlCol="0">
            <a:spAutoFit/>
          </a:bodyPr>
          <a:lstStyle/>
          <a:p>
            <a:pPr marL="12700">
              <a:spcBef>
                <a:spcPts val="100"/>
              </a:spcBef>
              <a:tabLst>
                <a:tab pos="836930" algn="l"/>
              </a:tabLst>
            </a:pPr>
            <a:r>
              <a:rPr sz="1200" i="1" u="sng" dirty="0">
                <a:uFill>
                  <a:solidFill>
                    <a:srgbClr val="000000"/>
                  </a:solidFill>
                </a:uFill>
                <a:latin typeface="Times New Roman"/>
                <a:cs typeface="Times New Roman"/>
              </a:rPr>
              <a:t> 	</a:t>
            </a:r>
            <a:endParaRPr sz="1200">
              <a:latin typeface="Times New Roman"/>
              <a:cs typeface="Times New Roman"/>
            </a:endParaRPr>
          </a:p>
        </p:txBody>
      </p:sp>
      <p:grpSp>
        <p:nvGrpSpPr>
          <p:cNvPr id="187" name="object 12">
            <a:extLst>
              <a:ext uri="{FF2B5EF4-FFF2-40B4-BE49-F238E27FC236}">
                <a16:creationId xmlns:a16="http://schemas.microsoft.com/office/drawing/2014/main" id="{3CE33130-F32F-682C-B01A-F9537B88E162}"/>
              </a:ext>
            </a:extLst>
          </p:cNvPr>
          <p:cNvGrpSpPr/>
          <p:nvPr/>
        </p:nvGrpSpPr>
        <p:grpSpPr>
          <a:xfrm>
            <a:off x="6612343" y="3801585"/>
            <a:ext cx="3241675" cy="1625600"/>
            <a:chOff x="5023027" y="4268116"/>
            <a:chExt cx="3241675" cy="1625600"/>
          </a:xfrm>
        </p:grpSpPr>
        <p:sp>
          <p:nvSpPr>
            <p:cNvPr id="188" name="object 13">
              <a:extLst>
                <a:ext uri="{FF2B5EF4-FFF2-40B4-BE49-F238E27FC236}">
                  <a16:creationId xmlns:a16="http://schemas.microsoft.com/office/drawing/2014/main" id="{AB938094-7FC3-0F67-715B-B26C48ED1871}"/>
                </a:ext>
              </a:extLst>
            </p:cNvPr>
            <p:cNvSpPr/>
            <p:nvPr/>
          </p:nvSpPr>
          <p:spPr>
            <a:xfrm>
              <a:off x="5028742" y="4960273"/>
              <a:ext cx="292735" cy="0"/>
            </a:xfrm>
            <a:custGeom>
              <a:avLst/>
              <a:gdLst/>
              <a:ahLst/>
              <a:cxnLst/>
              <a:rect l="l" t="t" r="r" b="b"/>
              <a:pathLst>
                <a:path w="292735">
                  <a:moveTo>
                    <a:pt x="0" y="0"/>
                  </a:moveTo>
                  <a:lnTo>
                    <a:pt x="292275" y="0"/>
                  </a:lnTo>
                </a:path>
              </a:pathLst>
            </a:custGeom>
            <a:ln w="10983">
              <a:solidFill>
                <a:srgbClr val="000000"/>
              </a:solidFill>
            </a:ln>
          </p:spPr>
          <p:txBody>
            <a:bodyPr wrap="square" lIns="0" tIns="0" rIns="0" bIns="0" rtlCol="0"/>
            <a:lstStyle/>
            <a:p>
              <a:endParaRPr/>
            </a:p>
          </p:txBody>
        </p:sp>
        <p:sp>
          <p:nvSpPr>
            <p:cNvPr id="189" name="object 14">
              <a:extLst>
                <a:ext uri="{FF2B5EF4-FFF2-40B4-BE49-F238E27FC236}">
                  <a16:creationId xmlns:a16="http://schemas.microsoft.com/office/drawing/2014/main" id="{EC9AB035-98F4-16E3-2D45-5B7227D5562E}"/>
                </a:ext>
              </a:extLst>
            </p:cNvPr>
            <p:cNvSpPr/>
            <p:nvPr/>
          </p:nvSpPr>
          <p:spPr>
            <a:xfrm>
              <a:off x="5752561" y="5065527"/>
              <a:ext cx="789940" cy="0"/>
            </a:xfrm>
            <a:custGeom>
              <a:avLst/>
              <a:gdLst/>
              <a:ahLst/>
              <a:cxnLst/>
              <a:rect l="l" t="t" r="r" b="b"/>
              <a:pathLst>
                <a:path w="789940">
                  <a:moveTo>
                    <a:pt x="0" y="0"/>
                  </a:moveTo>
                  <a:lnTo>
                    <a:pt x="789784" y="0"/>
                  </a:lnTo>
                </a:path>
              </a:pathLst>
            </a:custGeom>
            <a:ln w="10983">
              <a:solidFill>
                <a:srgbClr val="000000"/>
              </a:solidFill>
            </a:ln>
          </p:spPr>
          <p:txBody>
            <a:bodyPr wrap="square" lIns="0" tIns="0" rIns="0" bIns="0" rtlCol="0"/>
            <a:lstStyle/>
            <a:p>
              <a:endParaRPr/>
            </a:p>
          </p:txBody>
        </p:sp>
        <p:sp>
          <p:nvSpPr>
            <p:cNvPr id="190" name="object 15">
              <a:extLst>
                <a:ext uri="{FF2B5EF4-FFF2-40B4-BE49-F238E27FC236}">
                  <a16:creationId xmlns:a16="http://schemas.microsoft.com/office/drawing/2014/main" id="{2077A282-B8ED-AF32-C96E-5520C40B128A}"/>
                </a:ext>
              </a:extLst>
            </p:cNvPr>
            <p:cNvSpPr/>
            <p:nvPr/>
          </p:nvSpPr>
          <p:spPr>
            <a:xfrm>
              <a:off x="5028742" y="4720476"/>
              <a:ext cx="2268220" cy="0"/>
            </a:xfrm>
            <a:custGeom>
              <a:avLst/>
              <a:gdLst/>
              <a:ahLst/>
              <a:cxnLst/>
              <a:rect l="l" t="t" r="r" b="b"/>
              <a:pathLst>
                <a:path w="2268220">
                  <a:moveTo>
                    <a:pt x="0" y="0"/>
                  </a:moveTo>
                  <a:lnTo>
                    <a:pt x="2267653" y="0"/>
                  </a:lnTo>
                </a:path>
              </a:pathLst>
            </a:custGeom>
            <a:ln w="10983">
              <a:solidFill>
                <a:srgbClr val="000000"/>
              </a:solidFill>
            </a:ln>
          </p:spPr>
          <p:txBody>
            <a:bodyPr wrap="square" lIns="0" tIns="0" rIns="0" bIns="0" rtlCol="0"/>
            <a:lstStyle/>
            <a:p>
              <a:endParaRPr/>
            </a:p>
          </p:txBody>
        </p:sp>
        <p:sp>
          <p:nvSpPr>
            <p:cNvPr id="191" name="object 16">
              <a:extLst>
                <a:ext uri="{FF2B5EF4-FFF2-40B4-BE49-F238E27FC236}">
                  <a16:creationId xmlns:a16="http://schemas.microsoft.com/office/drawing/2014/main" id="{2583C88D-AC07-BB65-B5E2-FC8CF7CFED54}"/>
                </a:ext>
              </a:extLst>
            </p:cNvPr>
            <p:cNvSpPr/>
            <p:nvPr/>
          </p:nvSpPr>
          <p:spPr>
            <a:xfrm>
              <a:off x="5990779" y="4479763"/>
              <a:ext cx="549910" cy="1098550"/>
            </a:xfrm>
            <a:custGeom>
              <a:avLst/>
              <a:gdLst/>
              <a:ahLst/>
              <a:cxnLst/>
              <a:rect l="l" t="t" r="r" b="b"/>
              <a:pathLst>
                <a:path w="549909" h="1098550">
                  <a:moveTo>
                    <a:pt x="0" y="0"/>
                  </a:moveTo>
                  <a:lnTo>
                    <a:pt x="0" y="1098305"/>
                  </a:lnTo>
                </a:path>
                <a:path w="549909" h="1098550">
                  <a:moveTo>
                    <a:pt x="0" y="0"/>
                  </a:moveTo>
                  <a:lnTo>
                    <a:pt x="549734" y="0"/>
                  </a:lnTo>
                </a:path>
              </a:pathLst>
            </a:custGeom>
            <a:ln w="10988">
              <a:solidFill>
                <a:srgbClr val="000000"/>
              </a:solidFill>
            </a:ln>
          </p:spPr>
          <p:txBody>
            <a:bodyPr wrap="square" lIns="0" tIns="0" rIns="0" bIns="0" rtlCol="0"/>
            <a:lstStyle/>
            <a:p>
              <a:endParaRPr/>
            </a:p>
          </p:txBody>
        </p:sp>
        <p:sp>
          <p:nvSpPr>
            <p:cNvPr id="192" name="object 17">
              <a:extLst>
                <a:ext uri="{FF2B5EF4-FFF2-40B4-BE49-F238E27FC236}">
                  <a16:creationId xmlns:a16="http://schemas.microsoft.com/office/drawing/2014/main" id="{DF54A641-26FA-2544-4720-460282B13B6F}"/>
                </a:ext>
              </a:extLst>
            </p:cNvPr>
            <p:cNvSpPr/>
            <p:nvPr/>
          </p:nvSpPr>
          <p:spPr>
            <a:xfrm>
              <a:off x="5028745" y="5440780"/>
              <a:ext cx="1236980" cy="0"/>
            </a:xfrm>
            <a:custGeom>
              <a:avLst/>
              <a:gdLst/>
              <a:ahLst/>
              <a:cxnLst/>
              <a:rect l="l" t="t" r="r" b="b"/>
              <a:pathLst>
                <a:path w="1236979">
                  <a:moveTo>
                    <a:pt x="0" y="0"/>
                  </a:moveTo>
                  <a:lnTo>
                    <a:pt x="1236902" y="0"/>
                  </a:lnTo>
                </a:path>
              </a:pathLst>
            </a:custGeom>
            <a:ln w="10983">
              <a:solidFill>
                <a:srgbClr val="000000"/>
              </a:solidFill>
            </a:ln>
          </p:spPr>
          <p:txBody>
            <a:bodyPr wrap="square" lIns="0" tIns="0" rIns="0" bIns="0" rtlCol="0"/>
            <a:lstStyle/>
            <a:p>
              <a:endParaRPr/>
            </a:p>
          </p:txBody>
        </p:sp>
        <p:sp>
          <p:nvSpPr>
            <p:cNvPr id="193" name="object 18">
              <a:extLst>
                <a:ext uri="{FF2B5EF4-FFF2-40B4-BE49-F238E27FC236}">
                  <a16:creationId xmlns:a16="http://schemas.microsoft.com/office/drawing/2014/main" id="{40119445-B43B-9AD6-E450-AEDF53AF539F}"/>
                </a:ext>
              </a:extLst>
            </p:cNvPr>
            <p:cNvSpPr/>
            <p:nvPr/>
          </p:nvSpPr>
          <p:spPr>
            <a:xfrm>
              <a:off x="6267480" y="5269628"/>
              <a:ext cx="273050" cy="1905"/>
            </a:xfrm>
            <a:custGeom>
              <a:avLst/>
              <a:gdLst/>
              <a:ahLst/>
              <a:cxnLst/>
              <a:rect l="l" t="t" r="r" b="b"/>
              <a:pathLst>
                <a:path w="273050" h="1904">
                  <a:moveTo>
                    <a:pt x="0" y="1830"/>
                  </a:moveTo>
                  <a:lnTo>
                    <a:pt x="273034" y="0"/>
                  </a:lnTo>
                </a:path>
              </a:pathLst>
            </a:custGeom>
            <a:ln w="10983">
              <a:solidFill>
                <a:srgbClr val="000000"/>
              </a:solidFill>
            </a:ln>
          </p:spPr>
          <p:txBody>
            <a:bodyPr wrap="square" lIns="0" tIns="0" rIns="0" bIns="0" rtlCol="0"/>
            <a:lstStyle/>
            <a:p>
              <a:endParaRPr/>
            </a:p>
          </p:txBody>
        </p:sp>
        <p:sp>
          <p:nvSpPr>
            <p:cNvPr id="194" name="object 19">
              <a:extLst>
                <a:ext uri="{FF2B5EF4-FFF2-40B4-BE49-F238E27FC236}">
                  <a16:creationId xmlns:a16="http://schemas.microsoft.com/office/drawing/2014/main" id="{B56BB256-B44A-4B5E-2759-E0403A3196BB}"/>
                </a:ext>
              </a:extLst>
            </p:cNvPr>
            <p:cNvSpPr/>
            <p:nvPr/>
          </p:nvSpPr>
          <p:spPr>
            <a:xfrm>
              <a:off x="6265648" y="5269627"/>
              <a:ext cx="0" cy="171450"/>
            </a:xfrm>
            <a:custGeom>
              <a:avLst/>
              <a:gdLst/>
              <a:ahLst/>
              <a:cxnLst/>
              <a:rect l="l" t="t" r="r" b="b"/>
              <a:pathLst>
                <a:path h="171450">
                  <a:moveTo>
                    <a:pt x="0" y="0"/>
                  </a:moveTo>
                  <a:lnTo>
                    <a:pt x="0" y="171152"/>
                  </a:lnTo>
                </a:path>
              </a:pathLst>
            </a:custGeom>
            <a:ln w="10994">
              <a:solidFill>
                <a:srgbClr val="000000"/>
              </a:solidFill>
            </a:ln>
          </p:spPr>
          <p:txBody>
            <a:bodyPr wrap="square" lIns="0" tIns="0" rIns="0" bIns="0" rtlCol="0"/>
            <a:lstStyle/>
            <a:p>
              <a:endParaRPr/>
            </a:p>
          </p:txBody>
        </p:sp>
        <p:sp>
          <p:nvSpPr>
            <p:cNvPr id="195" name="object 20">
              <a:extLst>
                <a:ext uri="{FF2B5EF4-FFF2-40B4-BE49-F238E27FC236}">
                  <a16:creationId xmlns:a16="http://schemas.microsoft.com/office/drawing/2014/main" id="{6E1402D5-333E-6098-3C06-9F7BF4FC6E42}"/>
                </a:ext>
              </a:extLst>
            </p:cNvPr>
            <p:cNvSpPr/>
            <p:nvPr/>
          </p:nvSpPr>
          <p:spPr>
            <a:xfrm>
              <a:off x="5990782" y="5578068"/>
              <a:ext cx="549910" cy="0"/>
            </a:xfrm>
            <a:custGeom>
              <a:avLst/>
              <a:gdLst/>
              <a:ahLst/>
              <a:cxnLst/>
              <a:rect l="l" t="t" r="r" b="b"/>
              <a:pathLst>
                <a:path w="549909">
                  <a:moveTo>
                    <a:pt x="0" y="0"/>
                  </a:moveTo>
                  <a:lnTo>
                    <a:pt x="549734" y="0"/>
                  </a:lnTo>
                </a:path>
              </a:pathLst>
            </a:custGeom>
            <a:ln w="10983">
              <a:solidFill>
                <a:srgbClr val="000000"/>
              </a:solidFill>
            </a:ln>
          </p:spPr>
          <p:txBody>
            <a:bodyPr wrap="square" lIns="0" tIns="0" rIns="0" bIns="0" rtlCol="0"/>
            <a:lstStyle/>
            <a:p>
              <a:endParaRPr/>
            </a:p>
          </p:txBody>
        </p:sp>
        <p:sp>
          <p:nvSpPr>
            <p:cNvPr id="196" name="object 21">
              <a:extLst>
                <a:ext uri="{FF2B5EF4-FFF2-40B4-BE49-F238E27FC236}">
                  <a16:creationId xmlns:a16="http://schemas.microsoft.com/office/drawing/2014/main" id="{84BBE4CB-5E80-40C2-7E3D-16712A209E3F}"/>
                </a:ext>
              </a:extLst>
            </p:cNvPr>
            <p:cNvSpPr/>
            <p:nvPr/>
          </p:nvSpPr>
          <p:spPr>
            <a:xfrm>
              <a:off x="5028747" y="5681491"/>
              <a:ext cx="274955" cy="0"/>
            </a:xfrm>
            <a:custGeom>
              <a:avLst/>
              <a:gdLst/>
              <a:ahLst/>
              <a:cxnLst/>
              <a:rect l="l" t="t" r="r" b="b"/>
              <a:pathLst>
                <a:path w="274954">
                  <a:moveTo>
                    <a:pt x="0" y="0"/>
                  </a:moveTo>
                  <a:lnTo>
                    <a:pt x="274867" y="0"/>
                  </a:lnTo>
                </a:path>
              </a:pathLst>
            </a:custGeom>
            <a:ln w="10983">
              <a:solidFill>
                <a:srgbClr val="000000"/>
              </a:solidFill>
            </a:ln>
          </p:spPr>
          <p:txBody>
            <a:bodyPr wrap="square" lIns="0" tIns="0" rIns="0" bIns="0" rtlCol="0"/>
            <a:lstStyle/>
            <a:p>
              <a:endParaRPr/>
            </a:p>
          </p:txBody>
        </p:sp>
        <p:sp>
          <p:nvSpPr>
            <p:cNvPr id="197" name="object 22">
              <a:extLst>
                <a:ext uri="{FF2B5EF4-FFF2-40B4-BE49-F238E27FC236}">
                  <a16:creationId xmlns:a16="http://schemas.microsoft.com/office/drawing/2014/main" id="{D45B5A62-7C89-E57D-6372-9E1662FFB80F}"/>
                </a:ext>
              </a:extLst>
            </p:cNvPr>
            <p:cNvSpPr/>
            <p:nvPr/>
          </p:nvSpPr>
          <p:spPr>
            <a:xfrm>
              <a:off x="5028747" y="5887424"/>
              <a:ext cx="274955" cy="0"/>
            </a:xfrm>
            <a:custGeom>
              <a:avLst/>
              <a:gdLst/>
              <a:ahLst/>
              <a:cxnLst/>
              <a:rect l="l" t="t" r="r" b="b"/>
              <a:pathLst>
                <a:path w="274954">
                  <a:moveTo>
                    <a:pt x="0" y="0"/>
                  </a:moveTo>
                  <a:lnTo>
                    <a:pt x="274867" y="0"/>
                  </a:lnTo>
                </a:path>
              </a:pathLst>
            </a:custGeom>
            <a:ln w="10983">
              <a:solidFill>
                <a:srgbClr val="000000"/>
              </a:solidFill>
            </a:ln>
          </p:spPr>
          <p:txBody>
            <a:bodyPr wrap="square" lIns="0" tIns="0" rIns="0" bIns="0" rtlCol="0"/>
            <a:lstStyle/>
            <a:p>
              <a:endParaRPr/>
            </a:p>
          </p:txBody>
        </p:sp>
        <p:sp>
          <p:nvSpPr>
            <p:cNvPr id="198" name="object 23">
              <a:extLst>
                <a:ext uri="{FF2B5EF4-FFF2-40B4-BE49-F238E27FC236}">
                  <a16:creationId xmlns:a16="http://schemas.microsoft.com/office/drawing/2014/main" id="{0886E0C8-374E-3753-7122-0F63B4D54DA9}"/>
                </a:ext>
              </a:extLst>
            </p:cNvPr>
            <p:cNvSpPr/>
            <p:nvPr/>
          </p:nvSpPr>
          <p:spPr>
            <a:xfrm>
              <a:off x="6952818" y="5166203"/>
              <a:ext cx="687705" cy="0"/>
            </a:xfrm>
            <a:custGeom>
              <a:avLst/>
              <a:gdLst/>
              <a:ahLst/>
              <a:cxnLst/>
              <a:rect l="l" t="t" r="r" b="b"/>
              <a:pathLst>
                <a:path w="687704">
                  <a:moveTo>
                    <a:pt x="0" y="0"/>
                  </a:moveTo>
                  <a:lnTo>
                    <a:pt x="687167" y="0"/>
                  </a:lnTo>
                </a:path>
              </a:pathLst>
            </a:custGeom>
            <a:ln w="10983">
              <a:solidFill>
                <a:srgbClr val="000000"/>
              </a:solidFill>
            </a:ln>
          </p:spPr>
          <p:txBody>
            <a:bodyPr wrap="square" lIns="0" tIns="0" rIns="0" bIns="0" rtlCol="0"/>
            <a:lstStyle/>
            <a:p>
              <a:endParaRPr/>
            </a:p>
          </p:txBody>
        </p:sp>
        <p:sp>
          <p:nvSpPr>
            <p:cNvPr id="199" name="object 24">
              <a:extLst>
                <a:ext uri="{FF2B5EF4-FFF2-40B4-BE49-F238E27FC236}">
                  <a16:creationId xmlns:a16="http://schemas.microsoft.com/office/drawing/2014/main" id="{ABFC9CB4-449B-1AEB-468A-09F7DFB3F83A}"/>
                </a:ext>
              </a:extLst>
            </p:cNvPr>
            <p:cNvSpPr/>
            <p:nvPr/>
          </p:nvSpPr>
          <p:spPr>
            <a:xfrm>
              <a:off x="7296402" y="5028914"/>
              <a:ext cx="344170" cy="0"/>
            </a:xfrm>
            <a:custGeom>
              <a:avLst/>
              <a:gdLst/>
              <a:ahLst/>
              <a:cxnLst/>
              <a:rect l="l" t="t" r="r" b="b"/>
              <a:pathLst>
                <a:path w="344170">
                  <a:moveTo>
                    <a:pt x="0" y="0"/>
                  </a:moveTo>
                  <a:lnTo>
                    <a:pt x="343583" y="0"/>
                  </a:lnTo>
                </a:path>
              </a:pathLst>
            </a:custGeom>
            <a:ln w="10983">
              <a:solidFill>
                <a:srgbClr val="000000"/>
              </a:solidFill>
            </a:ln>
          </p:spPr>
          <p:txBody>
            <a:bodyPr wrap="square" lIns="0" tIns="0" rIns="0" bIns="0" rtlCol="0"/>
            <a:lstStyle/>
            <a:p>
              <a:endParaRPr/>
            </a:p>
          </p:txBody>
        </p:sp>
        <p:sp>
          <p:nvSpPr>
            <p:cNvPr id="200" name="object 25">
              <a:extLst>
                <a:ext uri="{FF2B5EF4-FFF2-40B4-BE49-F238E27FC236}">
                  <a16:creationId xmlns:a16="http://schemas.microsoft.com/office/drawing/2014/main" id="{6F01909D-995F-6D1F-804E-8E1AD1DF6187}"/>
                </a:ext>
              </a:extLst>
            </p:cNvPr>
            <p:cNvSpPr/>
            <p:nvPr/>
          </p:nvSpPr>
          <p:spPr>
            <a:xfrm>
              <a:off x="7296402" y="4720473"/>
              <a:ext cx="0" cy="308610"/>
            </a:xfrm>
            <a:custGeom>
              <a:avLst/>
              <a:gdLst/>
              <a:ahLst/>
              <a:cxnLst/>
              <a:rect l="l" t="t" r="r" b="b"/>
              <a:pathLst>
                <a:path h="308610">
                  <a:moveTo>
                    <a:pt x="0" y="0"/>
                  </a:moveTo>
                  <a:lnTo>
                    <a:pt x="0" y="308440"/>
                  </a:lnTo>
                </a:path>
              </a:pathLst>
            </a:custGeom>
            <a:ln w="10994">
              <a:solidFill>
                <a:srgbClr val="000000"/>
              </a:solidFill>
            </a:ln>
          </p:spPr>
          <p:txBody>
            <a:bodyPr wrap="square" lIns="0" tIns="0" rIns="0" bIns="0" rtlCol="0"/>
            <a:lstStyle/>
            <a:p>
              <a:endParaRPr/>
            </a:p>
          </p:txBody>
        </p:sp>
        <p:sp>
          <p:nvSpPr>
            <p:cNvPr id="201" name="object 26">
              <a:extLst>
                <a:ext uri="{FF2B5EF4-FFF2-40B4-BE49-F238E27FC236}">
                  <a16:creationId xmlns:a16="http://schemas.microsoft.com/office/drawing/2014/main" id="{76393DE5-C02F-C7F0-2FF0-B2731903CADF}"/>
                </a:ext>
              </a:extLst>
            </p:cNvPr>
            <p:cNvSpPr/>
            <p:nvPr/>
          </p:nvSpPr>
          <p:spPr>
            <a:xfrm>
              <a:off x="6952819" y="5681490"/>
              <a:ext cx="1306195" cy="0"/>
            </a:xfrm>
            <a:custGeom>
              <a:avLst/>
              <a:gdLst/>
              <a:ahLst/>
              <a:cxnLst/>
              <a:rect l="l" t="t" r="r" b="b"/>
              <a:pathLst>
                <a:path w="1306195">
                  <a:moveTo>
                    <a:pt x="0" y="0"/>
                  </a:moveTo>
                  <a:lnTo>
                    <a:pt x="1305618" y="0"/>
                  </a:lnTo>
                </a:path>
              </a:pathLst>
            </a:custGeom>
            <a:ln w="10983">
              <a:solidFill>
                <a:srgbClr val="000000"/>
              </a:solidFill>
            </a:ln>
          </p:spPr>
          <p:txBody>
            <a:bodyPr wrap="square" lIns="0" tIns="0" rIns="0" bIns="0" rtlCol="0"/>
            <a:lstStyle/>
            <a:p>
              <a:endParaRPr/>
            </a:p>
          </p:txBody>
        </p:sp>
        <p:sp>
          <p:nvSpPr>
            <p:cNvPr id="202" name="object 27">
              <a:extLst>
                <a:ext uri="{FF2B5EF4-FFF2-40B4-BE49-F238E27FC236}">
                  <a16:creationId xmlns:a16="http://schemas.microsoft.com/office/drawing/2014/main" id="{35066925-D7EA-F096-9377-38CCB94F784D}"/>
                </a:ext>
              </a:extLst>
            </p:cNvPr>
            <p:cNvSpPr/>
            <p:nvPr/>
          </p:nvSpPr>
          <p:spPr>
            <a:xfrm>
              <a:off x="5750728" y="4273831"/>
              <a:ext cx="789940" cy="0"/>
            </a:xfrm>
            <a:custGeom>
              <a:avLst/>
              <a:gdLst/>
              <a:ahLst/>
              <a:cxnLst/>
              <a:rect l="l" t="t" r="r" b="b"/>
              <a:pathLst>
                <a:path w="789940">
                  <a:moveTo>
                    <a:pt x="0" y="0"/>
                  </a:moveTo>
                  <a:lnTo>
                    <a:pt x="789784" y="0"/>
                  </a:lnTo>
                </a:path>
              </a:pathLst>
            </a:custGeom>
            <a:ln w="10983">
              <a:solidFill>
                <a:srgbClr val="000000"/>
              </a:solidFill>
            </a:ln>
          </p:spPr>
          <p:txBody>
            <a:bodyPr wrap="square" lIns="0" tIns="0" rIns="0" bIns="0" rtlCol="0"/>
            <a:lstStyle/>
            <a:p>
              <a:endParaRPr/>
            </a:p>
          </p:txBody>
        </p:sp>
        <p:sp>
          <p:nvSpPr>
            <p:cNvPr id="203" name="object 28">
              <a:extLst>
                <a:ext uri="{FF2B5EF4-FFF2-40B4-BE49-F238E27FC236}">
                  <a16:creationId xmlns:a16="http://schemas.microsoft.com/office/drawing/2014/main" id="{01E61FAC-7E9B-4F05-0C13-CA0DDA679E26}"/>
                </a:ext>
              </a:extLst>
            </p:cNvPr>
            <p:cNvSpPr/>
            <p:nvPr/>
          </p:nvSpPr>
          <p:spPr>
            <a:xfrm>
              <a:off x="6952819" y="4377252"/>
              <a:ext cx="1306195" cy="0"/>
            </a:xfrm>
            <a:custGeom>
              <a:avLst/>
              <a:gdLst/>
              <a:ahLst/>
              <a:cxnLst/>
              <a:rect l="l" t="t" r="r" b="b"/>
              <a:pathLst>
                <a:path w="1306195">
                  <a:moveTo>
                    <a:pt x="0" y="0"/>
                  </a:moveTo>
                  <a:lnTo>
                    <a:pt x="1305618" y="0"/>
                  </a:lnTo>
                </a:path>
              </a:pathLst>
            </a:custGeom>
            <a:ln w="10983">
              <a:solidFill>
                <a:srgbClr val="000000"/>
              </a:solidFill>
            </a:ln>
          </p:spPr>
          <p:txBody>
            <a:bodyPr wrap="square" lIns="0" tIns="0" rIns="0" bIns="0" rtlCol="0"/>
            <a:lstStyle/>
            <a:p>
              <a:endParaRPr/>
            </a:p>
          </p:txBody>
        </p:sp>
        <p:sp>
          <p:nvSpPr>
            <p:cNvPr id="204" name="object 29">
              <a:extLst>
                <a:ext uri="{FF2B5EF4-FFF2-40B4-BE49-F238E27FC236}">
                  <a16:creationId xmlns:a16="http://schemas.microsoft.com/office/drawing/2014/main" id="{3D5B1D76-2742-D693-A5FA-2C7068FDB89D}"/>
                </a:ext>
              </a:extLst>
            </p:cNvPr>
            <p:cNvSpPr/>
            <p:nvPr/>
          </p:nvSpPr>
          <p:spPr>
            <a:xfrm>
              <a:off x="8052287" y="5097558"/>
              <a:ext cx="206375" cy="0"/>
            </a:xfrm>
            <a:custGeom>
              <a:avLst/>
              <a:gdLst/>
              <a:ahLst/>
              <a:cxnLst/>
              <a:rect l="l" t="t" r="r" b="b"/>
              <a:pathLst>
                <a:path w="206375">
                  <a:moveTo>
                    <a:pt x="0" y="0"/>
                  </a:moveTo>
                  <a:lnTo>
                    <a:pt x="206150" y="0"/>
                  </a:lnTo>
                </a:path>
              </a:pathLst>
            </a:custGeom>
            <a:ln w="10983">
              <a:solidFill>
                <a:srgbClr val="000000"/>
              </a:solidFill>
            </a:ln>
          </p:spPr>
          <p:txBody>
            <a:bodyPr wrap="square" lIns="0" tIns="0" rIns="0" bIns="0" rtlCol="0"/>
            <a:lstStyle/>
            <a:p>
              <a:endParaRPr/>
            </a:p>
          </p:txBody>
        </p:sp>
      </p:grpSp>
      <p:sp>
        <p:nvSpPr>
          <p:cNvPr id="205" name="object 30">
            <a:extLst>
              <a:ext uri="{FF2B5EF4-FFF2-40B4-BE49-F238E27FC236}">
                <a16:creationId xmlns:a16="http://schemas.microsoft.com/office/drawing/2014/main" id="{FBCB4532-4721-04A1-A284-CA2C83463ECA}"/>
              </a:ext>
            </a:extLst>
          </p:cNvPr>
          <p:cNvSpPr txBox="1"/>
          <p:nvPr/>
        </p:nvSpPr>
        <p:spPr>
          <a:xfrm>
            <a:off x="6460590" y="4116638"/>
            <a:ext cx="118110" cy="197490"/>
          </a:xfrm>
          <a:prstGeom prst="rect">
            <a:avLst/>
          </a:prstGeom>
        </p:spPr>
        <p:txBody>
          <a:bodyPr vert="horz" wrap="square" lIns="0" tIns="12700" rIns="0" bIns="0" rtlCol="0">
            <a:spAutoFit/>
          </a:bodyPr>
          <a:lstStyle/>
          <a:p>
            <a:pPr marL="12700">
              <a:spcBef>
                <a:spcPts val="100"/>
              </a:spcBef>
            </a:pPr>
            <a:r>
              <a:rPr sz="1200" i="1" dirty="0">
                <a:latin typeface="Times New Roman"/>
                <a:cs typeface="Times New Roman"/>
              </a:rPr>
              <a:t>z'</a:t>
            </a:r>
            <a:endParaRPr sz="1200">
              <a:latin typeface="Times New Roman"/>
              <a:cs typeface="Times New Roman"/>
            </a:endParaRPr>
          </a:p>
        </p:txBody>
      </p:sp>
      <p:sp>
        <p:nvSpPr>
          <p:cNvPr id="206" name="object 31">
            <a:extLst>
              <a:ext uri="{FF2B5EF4-FFF2-40B4-BE49-F238E27FC236}">
                <a16:creationId xmlns:a16="http://schemas.microsoft.com/office/drawing/2014/main" id="{50FF9501-7245-59EC-3C83-04463D194ECF}"/>
              </a:ext>
            </a:extLst>
          </p:cNvPr>
          <p:cNvSpPr txBox="1"/>
          <p:nvPr/>
        </p:nvSpPr>
        <p:spPr>
          <a:xfrm>
            <a:off x="7700251" y="4373790"/>
            <a:ext cx="102235" cy="197490"/>
          </a:xfrm>
          <a:prstGeom prst="rect">
            <a:avLst/>
          </a:prstGeom>
        </p:spPr>
        <p:txBody>
          <a:bodyPr vert="horz" wrap="square" lIns="0" tIns="12700" rIns="0" bIns="0" rtlCol="0">
            <a:spAutoFit/>
          </a:bodyPr>
          <a:lstStyle/>
          <a:p>
            <a:pPr marL="12700">
              <a:spcBef>
                <a:spcPts val="100"/>
              </a:spcBef>
            </a:pPr>
            <a:r>
              <a:rPr sz="1200" i="1" dirty="0">
                <a:latin typeface="Times New Roman"/>
                <a:cs typeface="Times New Roman"/>
              </a:rPr>
              <a:t>g</a:t>
            </a:r>
            <a:endParaRPr sz="1200">
              <a:latin typeface="Times New Roman"/>
              <a:cs typeface="Times New Roman"/>
            </a:endParaRPr>
          </a:p>
        </p:txBody>
      </p:sp>
      <p:grpSp>
        <p:nvGrpSpPr>
          <p:cNvPr id="207" name="object 32">
            <a:extLst>
              <a:ext uri="{FF2B5EF4-FFF2-40B4-BE49-F238E27FC236}">
                <a16:creationId xmlns:a16="http://schemas.microsoft.com/office/drawing/2014/main" id="{D4705718-C207-10B4-6872-117424CED56D}"/>
              </a:ext>
            </a:extLst>
          </p:cNvPr>
          <p:cNvGrpSpPr/>
          <p:nvPr/>
        </p:nvGrpSpPr>
        <p:grpSpPr>
          <a:xfrm>
            <a:off x="6618067" y="3523564"/>
            <a:ext cx="3101975" cy="1975485"/>
            <a:chOff x="5028751" y="3990094"/>
            <a:chExt cx="3101975" cy="1975485"/>
          </a:xfrm>
        </p:grpSpPr>
        <p:sp>
          <p:nvSpPr>
            <p:cNvPr id="208" name="object 33">
              <a:extLst>
                <a:ext uri="{FF2B5EF4-FFF2-40B4-BE49-F238E27FC236}">
                  <a16:creationId xmlns:a16="http://schemas.microsoft.com/office/drawing/2014/main" id="{967918E4-1B17-C8D0-0F07-79B0BDB2686F}"/>
                </a:ext>
              </a:extLst>
            </p:cNvPr>
            <p:cNvSpPr/>
            <p:nvPr/>
          </p:nvSpPr>
          <p:spPr>
            <a:xfrm>
              <a:off x="5971535" y="5048140"/>
              <a:ext cx="43180" cy="43180"/>
            </a:xfrm>
            <a:custGeom>
              <a:avLst/>
              <a:gdLst/>
              <a:ahLst/>
              <a:cxnLst/>
              <a:rect l="l" t="t" r="r" b="b"/>
              <a:pathLst>
                <a:path w="43179" h="43179">
                  <a:moveTo>
                    <a:pt x="21073" y="43016"/>
                  </a:moveTo>
                  <a:lnTo>
                    <a:pt x="12826" y="41184"/>
                  </a:lnTo>
                  <a:lnTo>
                    <a:pt x="6412" y="36608"/>
                  </a:lnTo>
                  <a:lnTo>
                    <a:pt x="917" y="29287"/>
                  </a:lnTo>
                  <a:lnTo>
                    <a:pt x="0" y="21049"/>
                  </a:lnTo>
                  <a:lnTo>
                    <a:pt x="917" y="12812"/>
                  </a:lnTo>
                  <a:lnTo>
                    <a:pt x="6412" y="6404"/>
                  </a:lnTo>
                  <a:lnTo>
                    <a:pt x="12826" y="1828"/>
                  </a:lnTo>
                  <a:lnTo>
                    <a:pt x="21073" y="0"/>
                  </a:lnTo>
                  <a:lnTo>
                    <a:pt x="29319" y="1828"/>
                  </a:lnTo>
                  <a:lnTo>
                    <a:pt x="36649" y="6404"/>
                  </a:lnTo>
                  <a:lnTo>
                    <a:pt x="41230" y="12812"/>
                  </a:lnTo>
                  <a:lnTo>
                    <a:pt x="43061" y="21049"/>
                  </a:lnTo>
                  <a:lnTo>
                    <a:pt x="41230" y="29287"/>
                  </a:lnTo>
                  <a:lnTo>
                    <a:pt x="36649" y="36608"/>
                  </a:lnTo>
                  <a:lnTo>
                    <a:pt x="29319" y="41184"/>
                  </a:lnTo>
                  <a:lnTo>
                    <a:pt x="21073" y="43016"/>
                  </a:lnTo>
                  <a:close/>
                </a:path>
              </a:pathLst>
            </a:custGeom>
            <a:solidFill>
              <a:srgbClr val="000000"/>
            </a:solidFill>
          </p:spPr>
          <p:txBody>
            <a:bodyPr wrap="square" lIns="0" tIns="0" rIns="0" bIns="0" rtlCol="0"/>
            <a:lstStyle/>
            <a:p>
              <a:endParaRPr/>
            </a:p>
          </p:txBody>
        </p:sp>
        <p:sp>
          <p:nvSpPr>
            <p:cNvPr id="209" name="object 34">
              <a:extLst>
                <a:ext uri="{FF2B5EF4-FFF2-40B4-BE49-F238E27FC236}">
                  <a16:creationId xmlns:a16="http://schemas.microsoft.com/office/drawing/2014/main" id="{DB395039-DDE3-3054-2BE8-C8AD026C25D9}"/>
                </a:ext>
              </a:extLst>
            </p:cNvPr>
            <p:cNvSpPr/>
            <p:nvPr/>
          </p:nvSpPr>
          <p:spPr>
            <a:xfrm>
              <a:off x="5971544" y="5048134"/>
              <a:ext cx="43180" cy="43180"/>
            </a:xfrm>
            <a:custGeom>
              <a:avLst/>
              <a:gdLst/>
              <a:ahLst/>
              <a:cxnLst/>
              <a:rect l="l" t="t" r="r" b="b"/>
              <a:pathLst>
                <a:path w="43179" h="43179">
                  <a:moveTo>
                    <a:pt x="0" y="21050"/>
                  </a:moveTo>
                  <a:lnTo>
                    <a:pt x="916" y="12813"/>
                  </a:lnTo>
                  <a:lnTo>
                    <a:pt x="6413" y="6406"/>
                  </a:lnTo>
                  <a:lnTo>
                    <a:pt x="12827" y="1830"/>
                  </a:lnTo>
                  <a:lnTo>
                    <a:pt x="21073" y="0"/>
                  </a:lnTo>
                  <a:lnTo>
                    <a:pt x="29319" y="1830"/>
                  </a:lnTo>
                  <a:lnTo>
                    <a:pt x="36648" y="6406"/>
                  </a:lnTo>
                  <a:lnTo>
                    <a:pt x="41230" y="12813"/>
                  </a:lnTo>
                  <a:lnTo>
                    <a:pt x="43062" y="21050"/>
                  </a:lnTo>
                  <a:lnTo>
                    <a:pt x="41230" y="29288"/>
                  </a:lnTo>
                  <a:lnTo>
                    <a:pt x="36648" y="36610"/>
                  </a:lnTo>
                  <a:lnTo>
                    <a:pt x="29319" y="41186"/>
                  </a:lnTo>
                  <a:lnTo>
                    <a:pt x="21073" y="43016"/>
                  </a:lnTo>
                  <a:lnTo>
                    <a:pt x="12827" y="41186"/>
                  </a:lnTo>
                  <a:lnTo>
                    <a:pt x="6413" y="36610"/>
                  </a:lnTo>
                  <a:lnTo>
                    <a:pt x="916" y="29288"/>
                  </a:lnTo>
                  <a:lnTo>
                    <a:pt x="0" y="21050"/>
                  </a:lnTo>
                  <a:close/>
                </a:path>
              </a:pathLst>
            </a:custGeom>
            <a:ln w="10988">
              <a:solidFill>
                <a:srgbClr val="000000"/>
              </a:solidFill>
            </a:ln>
          </p:spPr>
          <p:txBody>
            <a:bodyPr wrap="square" lIns="0" tIns="0" rIns="0" bIns="0" rtlCol="0"/>
            <a:lstStyle/>
            <a:p>
              <a:endParaRPr/>
            </a:p>
          </p:txBody>
        </p:sp>
        <p:sp>
          <p:nvSpPr>
            <p:cNvPr id="210" name="object 35">
              <a:extLst>
                <a:ext uri="{FF2B5EF4-FFF2-40B4-BE49-F238E27FC236}">
                  <a16:creationId xmlns:a16="http://schemas.microsoft.com/office/drawing/2014/main" id="{BB2A19B5-C36C-B9FB-2AF4-4E95461581EE}"/>
                </a:ext>
              </a:extLst>
            </p:cNvPr>
            <p:cNvSpPr/>
            <p:nvPr/>
          </p:nvSpPr>
          <p:spPr>
            <a:xfrm>
              <a:off x="5028751" y="5166201"/>
              <a:ext cx="292735" cy="0"/>
            </a:xfrm>
            <a:custGeom>
              <a:avLst/>
              <a:gdLst/>
              <a:ahLst/>
              <a:cxnLst/>
              <a:rect l="l" t="t" r="r" b="b"/>
              <a:pathLst>
                <a:path w="292735">
                  <a:moveTo>
                    <a:pt x="0" y="0"/>
                  </a:moveTo>
                  <a:lnTo>
                    <a:pt x="292275" y="0"/>
                  </a:lnTo>
                </a:path>
              </a:pathLst>
            </a:custGeom>
            <a:ln w="10983">
              <a:solidFill>
                <a:srgbClr val="000000"/>
              </a:solidFill>
            </a:ln>
          </p:spPr>
          <p:txBody>
            <a:bodyPr wrap="square" lIns="0" tIns="0" rIns="0" bIns="0" rtlCol="0"/>
            <a:lstStyle/>
            <a:p>
              <a:endParaRPr/>
            </a:p>
          </p:txBody>
        </p:sp>
        <p:sp>
          <p:nvSpPr>
            <p:cNvPr id="211" name="object 36">
              <a:extLst>
                <a:ext uri="{FF2B5EF4-FFF2-40B4-BE49-F238E27FC236}">
                  <a16:creationId xmlns:a16="http://schemas.microsoft.com/office/drawing/2014/main" id="{3D2B63D3-3CEC-5FB4-B8DD-2DFA335B6C74}"/>
                </a:ext>
              </a:extLst>
            </p:cNvPr>
            <p:cNvSpPr/>
            <p:nvPr/>
          </p:nvSpPr>
          <p:spPr>
            <a:xfrm>
              <a:off x="5303623" y="4102675"/>
              <a:ext cx="447675" cy="343535"/>
            </a:xfrm>
            <a:custGeom>
              <a:avLst/>
              <a:gdLst/>
              <a:ahLst/>
              <a:cxnLst/>
              <a:rect l="l" t="t" r="r" b="b"/>
              <a:pathLst>
                <a:path w="447675" h="343535">
                  <a:moveTo>
                    <a:pt x="193323" y="0"/>
                  </a:moveTo>
                  <a:lnTo>
                    <a:pt x="262039" y="18305"/>
                  </a:lnTo>
                  <a:lnTo>
                    <a:pt x="325259" y="48508"/>
                  </a:lnTo>
                  <a:lnTo>
                    <a:pt x="381149" y="90610"/>
                  </a:lnTo>
                  <a:lnTo>
                    <a:pt x="427876" y="142779"/>
                  </a:lnTo>
                  <a:lnTo>
                    <a:pt x="447117" y="171152"/>
                  </a:lnTo>
                  <a:lnTo>
                    <a:pt x="430625" y="197695"/>
                  </a:lnTo>
                  <a:lnTo>
                    <a:pt x="390311" y="246203"/>
                  </a:lnTo>
                  <a:lnTo>
                    <a:pt x="341751" y="286474"/>
                  </a:lnTo>
                  <a:lnTo>
                    <a:pt x="285861" y="316678"/>
                  </a:lnTo>
                  <a:lnTo>
                    <a:pt x="225391" y="336813"/>
                  </a:lnTo>
                  <a:lnTo>
                    <a:pt x="193323" y="343220"/>
                  </a:lnTo>
                  <a:lnTo>
                    <a:pt x="0" y="343220"/>
                  </a:lnTo>
                  <a:lnTo>
                    <a:pt x="12827" y="310271"/>
                  </a:lnTo>
                  <a:lnTo>
                    <a:pt x="23821" y="276406"/>
                  </a:lnTo>
                  <a:lnTo>
                    <a:pt x="31151" y="241627"/>
                  </a:lnTo>
                  <a:lnTo>
                    <a:pt x="35732" y="206847"/>
                  </a:lnTo>
                  <a:lnTo>
                    <a:pt x="37565" y="171152"/>
                  </a:lnTo>
                  <a:lnTo>
                    <a:pt x="35732" y="135457"/>
                  </a:lnTo>
                  <a:lnTo>
                    <a:pt x="31151" y="100678"/>
                  </a:lnTo>
                  <a:lnTo>
                    <a:pt x="23821" y="65898"/>
                  </a:lnTo>
                  <a:lnTo>
                    <a:pt x="12827" y="32033"/>
                  </a:lnTo>
                  <a:lnTo>
                    <a:pt x="0" y="0"/>
                  </a:lnTo>
                  <a:lnTo>
                    <a:pt x="193323" y="0"/>
                  </a:lnTo>
                </a:path>
              </a:pathLst>
            </a:custGeom>
            <a:ln w="18312">
              <a:solidFill>
                <a:srgbClr val="000000"/>
              </a:solidFill>
            </a:ln>
          </p:spPr>
          <p:txBody>
            <a:bodyPr wrap="square" lIns="0" tIns="0" rIns="0" bIns="0" rtlCol="0"/>
            <a:lstStyle/>
            <a:p>
              <a:endParaRPr/>
            </a:p>
          </p:txBody>
        </p:sp>
        <p:sp>
          <p:nvSpPr>
            <p:cNvPr id="212" name="object 37">
              <a:extLst>
                <a:ext uri="{FF2B5EF4-FFF2-40B4-BE49-F238E27FC236}">
                  <a16:creationId xmlns:a16="http://schemas.microsoft.com/office/drawing/2014/main" id="{637BDEC0-AE2F-55A1-86A1-728F18A8525A}"/>
                </a:ext>
              </a:extLst>
            </p:cNvPr>
            <p:cNvSpPr/>
            <p:nvPr/>
          </p:nvSpPr>
          <p:spPr>
            <a:xfrm>
              <a:off x="6540526" y="4205183"/>
              <a:ext cx="412750" cy="343535"/>
            </a:xfrm>
            <a:custGeom>
              <a:avLst/>
              <a:gdLst/>
              <a:ahLst/>
              <a:cxnLst/>
              <a:rect l="l" t="t" r="r" b="b"/>
              <a:pathLst>
                <a:path w="412750" h="343535">
                  <a:moveTo>
                    <a:pt x="0" y="0"/>
                  </a:moveTo>
                  <a:lnTo>
                    <a:pt x="0" y="343220"/>
                  </a:lnTo>
                  <a:lnTo>
                    <a:pt x="247380" y="343220"/>
                  </a:lnTo>
                  <a:lnTo>
                    <a:pt x="294107" y="335898"/>
                  </a:lnTo>
                  <a:lnTo>
                    <a:pt x="336254" y="315762"/>
                  </a:lnTo>
                  <a:lnTo>
                    <a:pt x="371986" y="283728"/>
                  </a:lnTo>
                  <a:lnTo>
                    <a:pt x="397641" y="242542"/>
                  </a:lnTo>
                  <a:lnTo>
                    <a:pt x="410468" y="195864"/>
                  </a:lnTo>
                  <a:lnTo>
                    <a:pt x="412300" y="172067"/>
                  </a:lnTo>
                  <a:lnTo>
                    <a:pt x="410468" y="147356"/>
                  </a:lnTo>
                  <a:lnTo>
                    <a:pt x="397641" y="100678"/>
                  </a:lnTo>
                  <a:lnTo>
                    <a:pt x="371986" y="59491"/>
                  </a:lnTo>
                  <a:lnTo>
                    <a:pt x="336254" y="27457"/>
                  </a:lnTo>
                  <a:lnTo>
                    <a:pt x="294107" y="7322"/>
                  </a:lnTo>
                  <a:lnTo>
                    <a:pt x="247380" y="0"/>
                  </a:lnTo>
                  <a:lnTo>
                    <a:pt x="0" y="0"/>
                  </a:lnTo>
                </a:path>
              </a:pathLst>
            </a:custGeom>
            <a:ln w="18313">
              <a:solidFill>
                <a:srgbClr val="000000"/>
              </a:solidFill>
            </a:ln>
          </p:spPr>
          <p:txBody>
            <a:bodyPr wrap="square" lIns="0" tIns="0" rIns="0" bIns="0" rtlCol="0"/>
            <a:lstStyle/>
            <a:p>
              <a:endParaRPr/>
            </a:p>
          </p:txBody>
        </p:sp>
        <p:sp>
          <p:nvSpPr>
            <p:cNvPr id="213" name="object 38">
              <a:extLst>
                <a:ext uri="{FF2B5EF4-FFF2-40B4-BE49-F238E27FC236}">
                  <a16:creationId xmlns:a16="http://schemas.microsoft.com/office/drawing/2014/main" id="{E7E01C4C-2915-F674-9786-0CF4E10ADC33}"/>
                </a:ext>
              </a:extLst>
            </p:cNvPr>
            <p:cNvSpPr/>
            <p:nvPr/>
          </p:nvSpPr>
          <p:spPr>
            <a:xfrm>
              <a:off x="5303624" y="4891624"/>
              <a:ext cx="447675" cy="343535"/>
            </a:xfrm>
            <a:custGeom>
              <a:avLst/>
              <a:gdLst/>
              <a:ahLst/>
              <a:cxnLst/>
              <a:rect l="l" t="t" r="r" b="b"/>
              <a:pathLst>
                <a:path w="447675" h="343535">
                  <a:moveTo>
                    <a:pt x="193323" y="0"/>
                  </a:moveTo>
                  <a:lnTo>
                    <a:pt x="262039" y="18305"/>
                  </a:lnTo>
                  <a:lnTo>
                    <a:pt x="325259" y="49423"/>
                  </a:lnTo>
                  <a:lnTo>
                    <a:pt x="381149" y="91525"/>
                  </a:lnTo>
                  <a:lnTo>
                    <a:pt x="427876" y="142779"/>
                  </a:lnTo>
                  <a:lnTo>
                    <a:pt x="447117" y="172067"/>
                  </a:lnTo>
                  <a:lnTo>
                    <a:pt x="430625" y="198610"/>
                  </a:lnTo>
                  <a:lnTo>
                    <a:pt x="390311" y="246203"/>
                  </a:lnTo>
                  <a:lnTo>
                    <a:pt x="341751" y="286474"/>
                  </a:lnTo>
                  <a:lnTo>
                    <a:pt x="285861" y="317593"/>
                  </a:lnTo>
                  <a:lnTo>
                    <a:pt x="225391" y="337728"/>
                  </a:lnTo>
                  <a:lnTo>
                    <a:pt x="193323" y="343220"/>
                  </a:lnTo>
                  <a:lnTo>
                    <a:pt x="0" y="343220"/>
                  </a:lnTo>
                  <a:lnTo>
                    <a:pt x="12827" y="310271"/>
                  </a:lnTo>
                  <a:lnTo>
                    <a:pt x="23821" y="276406"/>
                  </a:lnTo>
                  <a:lnTo>
                    <a:pt x="31151" y="241627"/>
                  </a:lnTo>
                  <a:lnTo>
                    <a:pt x="35732" y="206847"/>
                  </a:lnTo>
                  <a:lnTo>
                    <a:pt x="37565" y="172067"/>
                  </a:lnTo>
                  <a:lnTo>
                    <a:pt x="35732" y="136372"/>
                  </a:lnTo>
                  <a:lnTo>
                    <a:pt x="31151" y="101593"/>
                  </a:lnTo>
                  <a:lnTo>
                    <a:pt x="23821" y="66813"/>
                  </a:lnTo>
                  <a:lnTo>
                    <a:pt x="12827" y="32949"/>
                  </a:lnTo>
                  <a:lnTo>
                    <a:pt x="0" y="0"/>
                  </a:lnTo>
                  <a:lnTo>
                    <a:pt x="193323" y="0"/>
                  </a:lnTo>
                </a:path>
              </a:pathLst>
            </a:custGeom>
            <a:ln w="18312">
              <a:solidFill>
                <a:srgbClr val="000000"/>
              </a:solidFill>
            </a:ln>
          </p:spPr>
          <p:txBody>
            <a:bodyPr wrap="square" lIns="0" tIns="0" rIns="0" bIns="0" rtlCol="0"/>
            <a:lstStyle/>
            <a:p>
              <a:endParaRPr/>
            </a:p>
          </p:txBody>
        </p:sp>
        <p:sp>
          <p:nvSpPr>
            <p:cNvPr id="214" name="object 39">
              <a:extLst>
                <a:ext uri="{FF2B5EF4-FFF2-40B4-BE49-F238E27FC236}">
                  <a16:creationId xmlns:a16="http://schemas.microsoft.com/office/drawing/2014/main" id="{1D045A31-FA0D-5652-6EA6-88BC64DB4446}"/>
                </a:ext>
              </a:extLst>
            </p:cNvPr>
            <p:cNvSpPr/>
            <p:nvPr/>
          </p:nvSpPr>
          <p:spPr>
            <a:xfrm>
              <a:off x="6540526" y="4995047"/>
              <a:ext cx="412750" cy="343535"/>
            </a:xfrm>
            <a:custGeom>
              <a:avLst/>
              <a:gdLst/>
              <a:ahLst/>
              <a:cxnLst/>
              <a:rect l="l" t="t" r="r" b="b"/>
              <a:pathLst>
                <a:path w="412750" h="343535">
                  <a:moveTo>
                    <a:pt x="0" y="0"/>
                  </a:moveTo>
                  <a:lnTo>
                    <a:pt x="0" y="343220"/>
                  </a:lnTo>
                  <a:lnTo>
                    <a:pt x="247380" y="343220"/>
                  </a:lnTo>
                  <a:lnTo>
                    <a:pt x="294107" y="335898"/>
                  </a:lnTo>
                  <a:lnTo>
                    <a:pt x="336254" y="315762"/>
                  </a:lnTo>
                  <a:lnTo>
                    <a:pt x="371986" y="283728"/>
                  </a:lnTo>
                  <a:lnTo>
                    <a:pt x="397641" y="242542"/>
                  </a:lnTo>
                  <a:lnTo>
                    <a:pt x="410468" y="195864"/>
                  </a:lnTo>
                  <a:lnTo>
                    <a:pt x="412300" y="171152"/>
                  </a:lnTo>
                  <a:lnTo>
                    <a:pt x="410468" y="146440"/>
                  </a:lnTo>
                  <a:lnTo>
                    <a:pt x="397641" y="99762"/>
                  </a:lnTo>
                  <a:lnTo>
                    <a:pt x="371986" y="58576"/>
                  </a:lnTo>
                  <a:lnTo>
                    <a:pt x="336254" y="26542"/>
                  </a:lnTo>
                  <a:lnTo>
                    <a:pt x="294107" y="6406"/>
                  </a:lnTo>
                  <a:lnTo>
                    <a:pt x="247380" y="0"/>
                  </a:lnTo>
                  <a:lnTo>
                    <a:pt x="0" y="0"/>
                  </a:lnTo>
                </a:path>
              </a:pathLst>
            </a:custGeom>
            <a:ln w="18313">
              <a:solidFill>
                <a:srgbClr val="000000"/>
              </a:solidFill>
            </a:ln>
          </p:spPr>
          <p:txBody>
            <a:bodyPr wrap="square" lIns="0" tIns="0" rIns="0" bIns="0" rtlCol="0"/>
            <a:lstStyle/>
            <a:p>
              <a:endParaRPr/>
            </a:p>
          </p:txBody>
        </p:sp>
        <p:sp>
          <p:nvSpPr>
            <p:cNvPr id="215" name="object 40">
              <a:extLst>
                <a:ext uri="{FF2B5EF4-FFF2-40B4-BE49-F238E27FC236}">
                  <a16:creationId xmlns:a16="http://schemas.microsoft.com/office/drawing/2014/main" id="{09CB04B4-A24B-7461-C3E6-D7EAA622C4EB}"/>
                </a:ext>
              </a:extLst>
            </p:cNvPr>
            <p:cNvSpPr/>
            <p:nvPr/>
          </p:nvSpPr>
          <p:spPr>
            <a:xfrm>
              <a:off x="6540527" y="5509420"/>
              <a:ext cx="412750" cy="343535"/>
            </a:xfrm>
            <a:custGeom>
              <a:avLst/>
              <a:gdLst/>
              <a:ahLst/>
              <a:cxnLst/>
              <a:rect l="l" t="t" r="r" b="b"/>
              <a:pathLst>
                <a:path w="412750" h="343535">
                  <a:moveTo>
                    <a:pt x="0" y="0"/>
                  </a:moveTo>
                  <a:lnTo>
                    <a:pt x="0" y="343220"/>
                  </a:lnTo>
                  <a:lnTo>
                    <a:pt x="247380" y="343220"/>
                  </a:lnTo>
                  <a:lnTo>
                    <a:pt x="294107" y="335898"/>
                  </a:lnTo>
                  <a:lnTo>
                    <a:pt x="336254" y="315762"/>
                  </a:lnTo>
                  <a:lnTo>
                    <a:pt x="371986" y="283728"/>
                  </a:lnTo>
                  <a:lnTo>
                    <a:pt x="397641" y="242542"/>
                  </a:lnTo>
                  <a:lnTo>
                    <a:pt x="410468" y="195864"/>
                  </a:lnTo>
                  <a:lnTo>
                    <a:pt x="412300" y="172067"/>
                  </a:lnTo>
                  <a:lnTo>
                    <a:pt x="410468" y="147356"/>
                  </a:lnTo>
                  <a:lnTo>
                    <a:pt x="397641" y="100678"/>
                  </a:lnTo>
                  <a:lnTo>
                    <a:pt x="371986" y="59491"/>
                  </a:lnTo>
                  <a:lnTo>
                    <a:pt x="336254" y="27457"/>
                  </a:lnTo>
                  <a:lnTo>
                    <a:pt x="294107" y="7322"/>
                  </a:lnTo>
                  <a:lnTo>
                    <a:pt x="247380" y="0"/>
                  </a:lnTo>
                  <a:lnTo>
                    <a:pt x="0" y="0"/>
                  </a:lnTo>
                </a:path>
              </a:pathLst>
            </a:custGeom>
            <a:ln w="18313">
              <a:solidFill>
                <a:srgbClr val="000000"/>
              </a:solidFill>
            </a:ln>
          </p:spPr>
          <p:txBody>
            <a:bodyPr wrap="square" lIns="0" tIns="0" rIns="0" bIns="0" rtlCol="0"/>
            <a:lstStyle/>
            <a:p>
              <a:endParaRPr/>
            </a:p>
          </p:txBody>
        </p:sp>
        <p:sp>
          <p:nvSpPr>
            <p:cNvPr id="216" name="object 41">
              <a:extLst>
                <a:ext uri="{FF2B5EF4-FFF2-40B4-BE49-F238E27FC236}">
                  <a16:creationId xmlns:a16="http://schemas.microsoft.com/office/drawing/2014/main" id="{2D233AD8-DD54-9066-D19B-1EC7352C0D5C}"/>
                </a:ext>
              </a:extLst>
            </p:cNvPr>
            <p:cNvSpPr/>
            <p:nvPr/>
          </p:nvSpPr>
          <p:spPr>
            <a:xfrm>
              <a:off x="5303625" y="5612844"/>
              <a:ext cx="412750" cy="343535"/>
            </a:xfrm>
            <a:custGeom>
              <a:avLst/>
              <a:gdLst/>
              <a:ahLst/>
              <a:cxnLst/>
              <a:rect l="l" t="t" r="r" b="b"/>
              <a:pathLst>
                <a:path w="412750" h="343535">
                  <a:moveTo>
                    <a:pt x="0" y="0"/>
                  </a:moveTo>
                  <a:lnTo>
                    <a:pt x="0" y="343220"/>
                  </a:lnTo>
                  <a:lnTo>
                    <a:pt x="247380" y="343220"/>
                  </a:lnTo>
                  <a:lnTo>
                    <a:pt x="294107" y="335898"/>
                  </a:lnTo>
                  <a:lnTo>
                    <a:pt x="336254" y="315762"/>
                  </a:lnTo>
                  <a:lnTo>
                    <a:pt x="371986" y="283728"/>
                  </a:lnTo>
                  <a:lnTo>
                    <a:pt x="397641" y="242542"/>
                  </a:lnTo>
                  <a:lnTo>
                    <a:pt x="410468" y="195864"/>
                  </a:lnTo>
                  <a:lnTo>
                    <a:pt x="412300" y="171152"/>
                  </a:lnTo>
                  <a:lnTo>
                    <a:pt x="410468" y="146440"/>
                  </a:lnTo>
                  <a:lnTo>
                    <a:pt x="397641" y="99762"/>
                  </a:lnTo>
                  <a:lnTo>
                    <a:pt x="371986" y="58576"/>
                  </a:lnTo>
                  <a:lnTo>
                    <a:pt x="336254" y="26542"/>
                  </a:lnTo>
                  <a:lnTo>
                    <a:pt x="294107" y="6406"/>
                  </a:lnTo>
                  <a:lnTo>
                    <a:pt x="247380" y="0"/>
                  </a:lnTo>
                  <a:lnTo>
                    <a:pt x="0" y="0"/>
                  </a:lnTo>
                </a:path>
              </a:pathLst>
            </a:custGeom>
            <a:ln w="18313">
              <a:solidFill>
                <a:srgbClr val="000000"/>
              </a:solidFill>
            </a:ln>
          </p:spPr>
          <p:txBody>
            <a:bodyPr wrap="square" lIns="0" tIns="0" rIns="0" bIns="0" rtlCol="0"/>
            <a:lstStyle/>
            <a:p>
              <a:endParaRPr/>
            </a:p>
          </p:txBody>
        </p:sp>
        <p:sp>
          <p:nvSpPr>
            <p:cNvPr id="217" name="object 42">
              <a:extLst>
                <a:ext uri="{FF2B5EF4-FFF2-40B4-BE49-F238E27FC236}">
                  <a16:creationId xmlns:a16="http://schemas.microsoft.com/office/drawing/2014/main" id="{B6735546-5153-73A0-DF04-538E6CECDE40}"/>
                </a:ext>
              </a:extLst>
            </p:cNvPr>
            <p:cNvSpPr/>
            <p:nvPr/>
          </p:nvSpPr>
          <p:spPr>
            <a:xfrm>
              <a:off x="7606096" y="4926403"/>
              <a:ext cx="446405" cy="343535"/>
            </a:xfrm>
            <a:custGeom>
              <a:avLst/>
              <a:gdLst/>
              <a:ahLst/>
              <a:cxnLst/>
              <a:rect l="l" t="t" r="r" b="b"/>
              <a:pathLst>
                <a:path w="446404" h="343535">
                  <a:moveTo>
                    <a:pt x="193323" y="0"/>
                  </a:moveTo>
                  <a:lnTo>
                    <a:pt x="261123" y="18305"/>
                  </a:lnTo>
                  <a:lnTo>
                    <a:pt x="324343" y="48508"/>
                  </a:lnTo>
                  <a:lnTo>
                    <a:pt x="380232" y="90610"/>
                  </a:lnTo>
                  <a:lnTo>
                    <a:pt x="426960" y="142779"/>
                  </a:lnTo>
                  <a:lnTo>
                    <a:pt x="446200" y="171152"/>
                  </a:lnTo>
                  <a:lnTo>
                    <a:pt x="429708" y="197695"/>
                  </a:lnTo>
                  <a:lnTo>
                    <a:pt x="389395" y="246203"/>
                  </a:lnTo>
                  <a:lnTo>
                    <a:pt x="340835" y="286474"/>
                  </a:lnTo>
                  <a:lnTo>
                    <a:pt x="284945" y="316678"/>
                  </a:lnTo>
                  <a:lnTo>
                    <a:pt x="224474" y="336813"/>
                  </a:lnTo>
                  <a:lnTo>
                    <a:pt x="193323" y="343220"/>
                  </a:lnTo>
                  <a:lnTo>
                    <a:pt x="0" y="343220"/>
                  </a:lnTo>
                  <a:lnTo>
                    <a:pt x="12827" y="310271"/>
                  </a:lnTo>
                  <a:lnTo>
                    <a:pt x="22905" y="276406"/>
                  </a:lnTo>
                  <a:lnTo>
                    <a:pt x="31151" y="241627"/>
                  </a:lnTo>
                  <a:lnTo>
                    <a:pt x="34816" y="206847"/>
                  </a:lnTo>
                  <a:lnTo>
                    <a:pt x="36648" y="171152"/>
                  </a:lnTo>
                  <a:lnTo>
                    <a:pt x="34816" y="135457"/>
                  </a:lnTo>
                  <a:lnTo>
                    <a:pt x="31151" y="100678"/>
                  </a:lnTo>
                  <a:lnTo>
                    <a:pt x="22905" y="65898"/>
                  </a:lnTo>
                  <a:lnTo>
                    <a:pt x="12827" y="32033"/>
                  </a:lnTo>
                  <a:lnTo>
                    <a:pt x="0" y="0"/>
                  </a:lnTo>
                  <a:lnTo>
                    <a:pt x="193323" y="0"/>
                  </a:lnTo>
                </a:path>
              </a:pathLst>
            </a:custGeom>
            <a:ln w="18312">
              <a:solidFill>
                <a:srgbClr val="000000"/>
              </a:solidFill>
            </a:ln>
          </p:spPr>
          <p:txBody>
            <a:bodyPr wrap="square" lIns="0" tIns="0" rIns="0" bIns="0" rtlCol="0"/>
            <a:lstStyle/>
            <a:p>
              <a:endParaRPr/>
            </a:p>
          </p:txBody>
        </p:sp>
        <p:sp>
          <p:nvSpPr>
            <p:cNvPr id="218" name="object 43">
              <a:extLst>
                <a:ext uri="{FF2B5EF4-FFF2-40B4-BE49-F238E27FC236}">
                  <a16:creationId xmlns:a16="http://schemas.microsoft.com/office/drawing/2014/main" id="{173DC8A8-1A22-1D51-79E4-38573C2B2A82}"/>
                </a:ext>
              </a:extLst>
            </p:cNvPr>
            <p:cNvSpPr/>
            <p:nvPr/>
          </p:nvSpPr>
          <p:spPr>
            <a:xfrm>
              <a:off x="5166192" y="3999250"/>
              <a:ext cx="1924685" cy="1304290"/>
            </a:xfrm>
            <a:custGeom>
              <a:avLst/>
              <a:gdLst/>
              <a:ahLst/>
              <a:cxnLst/>
              <a:rect l="l" t="t" r="r" b="b"/>
              <a:pathLst>
                <a:path w="1924684" h="1304289">
                  <a:moveTo>
                    <a:pt x="0" y="0"/>
                  </a:moveTo>
                  <a:lnTo>
                    <a:pt x="1924069" y="0"/>
                  </a:lnTo>
                  <a:lnTo>
                    <a:pt x="1924069" y="617796"/>
                  </a:lnTo>
                  <a:lnTo>
                    <a:pt x="893318" y="617796"/>
                  </a:lnTo>
                  <a:lnTo>
                    <a:pt x="893318" y="1304237"/>
                  </a:lnTo>
                  <a:lnTo>
                    <a:pt x="0" y="1304237"/>
                  </a:lnTo>
                  <a:lnTo>
                    <a:pt x="0" y="0"/>
                  </a:lnTo>
                </a:path>
              </a:pathLst>
            </a:custGeom>
            <a:ln w="18311">
              <a:solidFill>
                <a:schemeClr val="accent5">
                  <a:lumMod val="60000"/>
                  <a:lumOff val="40000"/>
                </a:schemeClr>
              </a:solidFill>
              <a:prstDash val="dash"/>
            </a:ln>
          </p:spPr>
          <p:txBody>
            <a:bodyPr wrap="square" lIns="0" tIns="0" rIns="0" bIns="0" rtlCol="0"/>
            <a:lstStyle/>
            <a:p>
              <a:endParaRPr dirty="0"/>
            </a:p>
          </p:txBody>
        </p:sp>
        <p:sp>
          <p:nvSpPr>
            <p:cNvPr id="219" name="object 44">
              <a:extLst>
                <a:ext uri="{FF2B5EF4-FFF2-40B4-BE49-F238E27FC236}">
                  <a16:creationId xmlns:a16="http://schemas.microsoft.com/office/drawing/2014/main" id="{C040ABD2-55F5-F0F5-09C8-3470BFB18D8B}"/>
                </a:ext>
              </a:extLst>
            </p:cNvPr>
            <p:cNvSpPr/>
            <p:nvPr/>
          </p:nvSpPr>
          <p:spPr>
            <a:xfrm>
              <a:off x="5234910" y="4651826"/>
              <a:ext cx="2886710" cy="857885"/>
            </a:xfrm>
            <a:custGeom>
              <a:avLst/>
              <a:gdLst/>
              <a:ahLst/>
              <a:cxnLst/>
              <a:rect l="l" t="t" r="r" b="b"/>
              <a:pathLst>
                <a:path w="2886709" h="857885">
                  <a:moveTo>
                    <a:pt x="0" y="0"/>
                  </a:moveTo>
                  <a:lnTo>
                    <a:pt x="2886104" y="0"/>
                  </a:lnTo>
                  <a:lnTo>
                    <a:pt x="2886104" y="788949"/>
                  </a:lnTo>
                  <a:lnTo>
                    <a:pt x="1168185" y="788949"/>
                  </a:lnTo>
                  <a:lnTo>
                    <a:pt x="1168185" y="857593"/>
                  </a:lnTo>
                  <a:lnTo>
                    <a:pt x="0" y="857593"/>
                  </a:lnTo>
                  <a:lnTo>
                    <a:pt x="0" y="0"/>
                  </a:lnTo>
                </a:path>
              </a:pathLst>
            </a:custGeom>
            <a:ln w="18306">
              <a:solidFill>
                <a:schemeClr val="accent1">
                  <a:lumMod val="40000"/>
                  <a:lumOff val="60000"/>
                </a:schemeClr>
              </a:solidFill>
            </a:ln>
          </p:spPr>
          <p:txBody>
            <a:bodyPr wrap="square" lIns="0" tIns="0" rIns="0" bIns="0" rtlCol="0"/>
            <a:lstStyle/>
            <a:p>
              <a:endParaRPr/>
            </a:p>
          </p:txBody>
        </p:sp>
      </p:grpSp>
      <p:sp>
        <p:nvSpPr>
          <p:cNvPr id="220" name="object 45">
            <a:extLst>
              <a:ext uri="{FF2B5EF4-FFF2-40B4-BE49-F238E27FC236}">
                <a16:creationId xmlns:a16="http://schemas.microsoft.com/office/drawing/2014/main" id="{C96A7711-7536-E2D0-C698-EB6FF181AD2E}"/>
              </a:ext>
            </a:extLst>
          </p:cNvPr>
          <p:cNvSpPr txBox="1"/>
          <p:nvPr/>
        </p:nvSpPr>
        <p:spPr>
          <a:xfrm>
            <a:off x="9928758" y="3790721"/>
            <a:ext cx="169545" cy="197490"/>
          </a:xfrm>
          <a:prstGeom prst="rect">
            <a:avLst/>
          </a:prstGeom>
        </p:spPr>
        <p:txBody>
          <a:bodyPr vert="horz" wrap="square" lIns="0" tIns="12700" rIns="0" bIns="0" rtlCol="0">
            <a:spAutoFit/>
          </a:bodyPr>
          <a:lstStyle/>
          <a:p>
            <a:pPr marL="38100">
              <a:spcBef>
                <a:spcPts val="100"/>
              </a:spcBef>
            </a:pPr>
            <a:r>
              <a:rPr sz="1200" i="1" spc="-5" dirty="0">
                <a:latin typeface="Times New Roman"/>
                <a:cs typeface="Times New Roman"/>
              </a:rPr>
              <a:t>f</a:t>
            </a:r>
            <a:r>
              <a:rPr sz="1200" spc="-7" baseline="-27777" dirty="0">
                <a:latin typeface="Times New Roman"/>
                <a:cs typeface="Times New Roman"/>
              </a:rPr>
              <a:t>1</a:t>
            </a:r>
            <a:endParaRPr sz="1200" baseline="-27777">
              <a:latin typeface="Times New Roman"/>
              <a:cs typeface="Times New Roman"/>
            </a:endParaRPr>
          </a:p>
        </p:txBody>
      </p:sp>
      <p:sp>
        <p:nvSpPr>
          <p:cNvPr id="221" name="object 46">
            <a:extLst>
              <a:ext uri="{FF2B5EF4-FFF2-40B4-BE49-F238E27FC236}">
                <a16:creationId xmlns:a16="http://schemas.microsoft.com/office/drawing/2014/main" id="{EB94CDFA-84FC-57B2-7FF2-D24A22EEB00F}"/>
              </a:ext>
            </a:extLst>
          </p:cNvPr>
          <p:cNvSpPr txBox="1"/>
          <p:nvPr/>
        </p:nvSpPr>
        <p:spPr>
          <a:xfrm>
            <a:off x="9930599" y="4511077"/>
            <a:ext cx="169545" cy="197490"/>
          </a:xfrm>
          <a:prstGeom prst="rect">
            <a:avLst/>
          </a:prstGeom>
        </p:spPr>
        <p:txBody>
          <a:bodyPr vert="horz" wrap="square" lIns="0" tIns="12700" rIns="0" bIns="0" rtlCol="0">
            <a:spAutoFit/>
          </a:bodyPr>
          <a:lstStyle/>
          <a:p>
            <a:pPr marL="38100">
              <a:spcBef>
                <a:spcPts val="100"/>
              </a:spcBef>
            </a:pPr>
            <a:r>
              <a:rPr sz="1200" i="1" spc="-5" dirty="0">
                <a:latin typeface="Times New Roman"/>
                <a:cs typeface="Times New Roman"/>
              </a:rPr>
              <a:t>f</a:t>
            </a:r>
            <a:r>
              <a:rPr sz="1200" spc="-7" baseline="-27777" dirty="0">
                <a:latin typeface="Times New Roman"/>
                <a:cs typeface="Times New Roman"/>
              </a:rPr>
              <a:t>3</a:t>
            </a:r>
            <a:endParaRPr sz="1200" baseline="-27777">
              <a:latin typeface="Times New Roman"/>
              <a:cs typeface="Times New Roman"/>
            </a:endParaRPr>
          </a:p>
        </p:txBody>
      </p:sp>
      <p:sp>
        <p:nvSpPr>
          <p:cNvPr id="222" name="object 47">
            <a:extLst>
              <a:ext uri="{FF2B5EF4-FFF2-40B4-BE49-F238E27FC236}">
                <a16:creationId xmlns:a16="http://schemas.microsoft.com/office/drawing/2014/main" id="{F6402778-2E00-165F-C4F5-3D84BE0201D8}"/>
              </a:ext>
            </a:extLst>
          </p:cNvPr>
          <p:cNvSpPr txBox="1"/>
          <p:nvPr/>
        </p:nvSpPr>
        <p:spPr>
          <a:xfrm>
            <a:off x="9928771" y="5095067"/>
            <a:ext cx="169545" cy="197490"/>
          </a:xfrm>
          <a:prstGeom prst="rect">
            <a:avLst/>
          </a:prstGeom>
        </p:spPr>
        <p:txBody>
          <a:bodyPr vert="horz" wrap="square" lIns="0" tIns="12700" rIns="0" bIns="0" rtlCol="0">
            <a:spAutoFit/>
          </a:bodyPr>
          <a:lstStyle/>
          <a:p>
            <a:pPr marL="38100">
              <a:spcBef>
                <a:spcPts val="100"/>
              </a:spcBef>
            </a:pPr>
            <a:r>
              <a:rPr sz="1200" i="1" spc="-5" dirty="0">
                <a:latin typeface="Times New Roman"/>
                <a:cs typeface="Times New Roman"/>
              </a:rPr>
              <a:t>f</a:t>
            </a:r>
            <a:r>
              <a:rPr sz="1200" spc="-7" baseline="-27777" dirty="0">
                <a:latin typeface="Times New Roman"/>
                <a:cs typeface="Times New Roman"/>
              </a:rPr>
              <a:t>2</a:t>
            </a:r>
            <a:endParaRPr sz="1200" baseline="-27777">
              <a:latin typeface="Times New Roman"/>
              <a:cs typeface="Times New Roman"/>
            </a:endParaRPr>
          </a:p>
        </p:txBody>
      </p:sp>
      <p:grpSp>
        <p:nvGrpSpPr>
          <p:cNvPr id="223" name="object 48">
            <a:extLst>
              <a:ext uri="{FF2B5EF4-FFF2-40B4-BE49-F238E27FC236}">
                <a16:creationId xmlns:a16="http://schemas.microsoft.com/office/drawing/2014/main" id="{D10252A7-E9C2-E4C9-94EF-E9A20F9D83AA}"/>
              </a:ext>
            </a:extLst>
          </p:cNvPr>
          <p:cNvGrpSpPr/>
          <p:nvPr/>
        </p:nvGrpSpPr>
        <p:grpSpPr>
          <a:xfrm>
            <a:off x="2502869" y="3502943"/>
            <a:ext cx="3087404" cy="2040255"/>
            <a:chOff x="913553" y="3969473"/>
            <a:chExt cx="3087404" cy="2040255"/>
          </a:xfrm>
        </p:grpSpPr>
        <p:sp>
          <p:nvSpPr>
            <p:cNvPr id="224" name="object 49">
              <a:extLst>
                <a:ext uri="{FF2B5EF4-FFF2-40B4-BE49-F238E27FC236}">
                  <a16:creationId xmlns:a16="http://schemas.microsoft.com/office/drawing/2014/main" id="{352CA738-094E-5A51-74C7-95D64C3B9DE4}"/>
                </a:ext>
              </a:extLst>
            </p:cNvPr>
            <p:cNvSpPr/>
            <p:nvPr/>
          </p:nvSpPr>
          <p:spPr>
            <a:xfrm>
              <a:off x="1050747" y="3969473"/>
              <a:ext cx="2950210" cy="2040255"/>
            </a:xfrm>
            <a:custGeom>
              <a:avLst/>
              <a:gdLst/>
              <a:ahLst/>
              <a:cxnLst/>
              <a:rect l="l" t="t" r="r" b="b"/>
              <a:pathLst>
                <a:path w="2950210" h="2040254">
                  <a:moveTo>
                    <a:pt x="720763" y="771664"/>
                  </a:moveTo>
                  <a:lnTo>
                    <a:pt x="0" y="771664"/>
                  </a:lnTo>
                  <a:lnTo>
                    <a:pt x="0" y="1320228"/>
                  </a:lnTo>
                  <a:lnTo>
                    <a:pt x="720763" y="1320228"/>
                  </a:lnTo>
                  <a:lnTo>
                    <a:pt x="720763" y="771664"/>
                  </a:lnTo>
                  <a:close/>
                </a:path>
                <a:path w="2950210" h="2040254">
                  <a:moveTo>
                    <a:pt x="1852218" y="1457375"/>
                  </a:moveTo>
                  <a:lnTo>
                    <a:pt x="0" y="1457375"/>
                  </a:lnTo>
                  <a:lnTo>
                    <a:pt x="0" y="2039772"/>
                  </a:lnTo>
                  <a:lnTo>
                    <a:pt x="1852218" y="2039772"/>
                  </a:lnTo>
                  <a:lnTo>
                    <a:pt x="1852218" y="1457375"/>
                  </a:lnTo>
                  <a:close/>
                </a:path>
                <a:path w="2950210" h="2040254">
                  <a:moveTo>
                    <a:pt x="1852218" y="0"/>
                  </a:moveTo>
                  <a:lnTo>
                    <a:pt x="0" y="0"/>
                  </a:lnTo>
                  <a:lnTo>
                    <a:pt x="0" y="583311"/>
                  </a:lnTo>
                  <a:lnTo>
                    <a:pt x="1852218" y="583311"/>
                  </a:lnTo>
                  <a:lnTo>
                    <a:pt x="1852218" y="0"/>
                  </a:lnTo>
                  <a:close/>
                </a:path>
                <a:path w="2950210" h="2040254">
                  <a:moveTo>
                    <a:pt x="2949829" y="634517"/>
                  </a:moveTo>
                  <a:lnTo>
                    <a:pt x="1303413" y="634517"/>
                  </a:lnTo>
                  <a:lnTo>
                    <a:pt x="1303413" y="1388808"/>
                  </a:lnTo>
                  <a:lnTo>
                    <a:pt x="2949829" y="1388808"/>
                  </a:lnTo>
                  <a:lnTo>
                    <a:pt x="2949829" y="634517"/>
                  </a:lnTo>
                  <a:close/>
                </a:path>
              </a:pathLst>
            </a:custGeom>
            <a:solidFill>
              <a:schemeClr val="accent2">
                <a:lumMod val="20000"/>
                <a:lumOff val="80000"/>
              </a:schemeClr>
            </a:solidFill>
          </p:spPr>
          <p:txBody>
            <a:bodyPr wrap="square" lIns="0" tIns="0" rIns="0" bIns="0" rtlCol="0"/>
            <a:lstStyle/>
            <a:p>
              <a:endParaRPr dirty="0"/>
            </a:p>
          </p:txBody>
        </p:sp>
        <p:sp>
          <p:nvSpPr>
            <p:cNvPr id="225" name="object 50">
              <a:extLst>
                <a:ext uri="{FF2B5EF4-FFF2-40B4-BE49-F238E27FC236}">
                  <a16:creationId xmlns:a16="http://schemas.microsoft.com/office/drawing/2014/main" id="{5EAA978A-4611-2957-2AB9-D97ADC702658}"/>
                </a:ext>
              </a:extLst>
            </p:cNvPr>
            <p:cNvSpPr/>
            <p:nvPr/>
          </p:nvSpPr>
          <p:spPr>
            <a:xfrm>
              <a:off x="913553" y="4123983"/>
              <a:ext cx="292100" cy="0"/>
            </a:xfrm>
            <a:custGeom>
              <a:avLst/>
              <a:gdLst/>
              <a:ahLst/>
              <a:cxnLst/>
              <a:rect l="l" t="t" r="r" b="b"/>
              <a:pathLst>
                <a:path w="292100">
                  <a:moveTo>
                    <a:pt x="0" y="0"/>
                  </a:moveTo>
                  <a:lnTo>
                    <a:pt x="291780" y="0"/>
                  </a:lnTo>
                </a:path>
              </a:pathLst>
            </a:custGeom>
            <a:ln w="10971">
              <a:solidFill>
                <a:srgbClr val="000000"/>
              </a:solidFill>
            </a:ln>
          </p:spPr>
          <p:txBody>
            <a:bodyPr wrap="square" lIns="0" tIns="0" rIns="0" bIns="0" rtlCol="0"/>
            <a:lstStyle/>
            <a:p>
              <a:endParaRPr/>
            </a:p>
          </p:txBody>
        </p:sp>
        <p:sp>
          <p:nvSpPr>
            <p:cNvPr id="226" name="object 51">
              <a:extLst>
                <a:ext uri="{FF2B5EF4-FFF2-40B4-BE49-F238E27FC236}">
                  <a16:creationId xmlns:a16="http://schemas.microsoft.com/office/drawing/2014/main" id="{5A6284CA-D23E-44C6-E334-AF1A8ED77724}"/>
                </a:ext>
              </a:extLst>
            </p:cNvPr>
            <p:cNvSpPr/>
            <p:nvPr/>
          </p:nvSpPr>
          <p:spPr>
            <a:xfrm>
              <a:off x="916301" y="4329698"/>
              <a:ext cx="289560" cy="0"/>
            </a:xfrm>
            <a:custGeom>
              <a:avLst/>
              <a:gdLst/>
              <a:ahLst/>
              <a:cxnLst/>
              <a:rect l="l" t="t" r="r" b="b"/>
              <a:pathLst>
                <a:path w="289559">
                  <a:moveTo>
                    <a:pt x="0" y="0"/>
                  </a:moveTo>
                  <a:lnTo>
                    <a:pt x="289036" y="0"/>
                  </a:lnTo>
                </a:path>
              </a:pathLst>
            </a:custGeom>
            <a:ln w="10971">
              <a:solidFill>
                <a:srgbClr val="000000"/>
              </a:solidFill>
            </a:ln>
          </p:spPr>
          <p:txBody>
            <a:bodyPr wrap="square" lIns="0" tIns="0" rIns="0" bIns="0" rtlCol="0"/>
            <a:lstStyle/>
            <a:p>
              <a:endParaRPr/>
            </a:p>
          </p:txBody>
        </p:sp>
      </p:grpSp>
      <p:sp>
        <p:nvSpPr>
          <p:cNvPr id="227" name="object 52">
            <a:extLst>
              <a:ext uri="{FF2B5EF4-FFF2-40B4-BE49-F238E27FC236}">
                <a16:creationId xmlns:a16="http://schemas.microsoft.com/office/drawing/2014/main" id="{1B82D087-65FE-AD71-A5A6-9082CD850441}"/>
              </a:ext>
            </a:extLst>
          </p:cNvPr>
          <p:cNvSpPr txBox="1"/>
          <p:nvPr/>
        </p:nvSpPr>
        <p:spPr>
          <a:xfrm>
            <a:off x="2345582" y="3515584"/>
            <a:ext cx="1679575" cy="413383"/>
          </a:xfrm>
          <a:prstGeom prst="rect">
            <a:avLst/>
          </a:prstGeom>
        </p:spPr>
        <p:txBody>
          <a:bodyPr vert="horz" wrap="square" lIns="0" tIns="12065" rIns="0" bIns="0" rtlCol="0">
            <a:spAutoFit/>
          </a:bodyPr>
          <a:lstStyle/>
          <a:p>
            <a:pPr marL="12700" marR="5080" indent="34290">
              <a:lnSpc>
                <a:spcPct val="112500"/>
              </a:lnSpc>
              <a:spcBef>
                <a:spcPts val="95"/>
              </a:spcBef>
              <a:tabLst>
                <a:tab pos="877569" algn="l"/>
                <a:tab pos="1666239" algn="l"/>
              </a:tabLst>
            </a:pPr>
            <a:r>
              <a:rPr sz="1200" i="1" dirty="0">
                <a:latin typeface="Times New Roman"/>
                <a:cs typeface="Times New Roman"/>
              </a:rPr>
              <a:t>t 	</a:t>
            </a:r>
            <a:r>
              <a:rPr sz="1200" i="1" u="sng" dirty="0">
                <a:uFill>
                  <a:solidFill>
                    <a:srgbClr val="000000"/>
                  </a:solidFill>
                </a:uFill>
                <a:latin typeface="Times New Roman"/>
                <a:cs typeface="Times New Roman"/>
              </a:rPr>
              <a:t>	</a:t>
            </a:r>
            <a:r>
              <a:rPr sz="1200" i="1" dirty="0">
                <a:latin typeface="Times New Roman"/>
                <a:cs typeface="Times New Roman"/>
              </a:rPr>
              <a:t> u</a:t>
            </a:r>
            <a:endParaRPr sz="1200" dirty="0">
              <a:latin typeface="Times New Roman"/>
              <a:cs typeface="Times New Roman"/>
            </a:endParaRPr>
          </a:p>
        </p:txBody>
      </p:sp>
      <p:sp>
        <p:nvSpPr>
          <p:cNvPr id="228" name="object 53">
            <a:extLst>
              <a:ext uri="{FF2B5EF4-FFF2-40B4-BE49-F238E27FC236}">
                <a16:creationId xmlns:a16="http://schemas.microsoft.com/office/drawing/2014/main" id="{44DBFC36-4B5C-2470-F025-440773192A01}"/>
              </a:ext>
            </a:extLst>
          </p:cNvPr>
          <p:cNvSpPr txBox="1"/>
          <p:nvPr/>
        </p:nvSpPr>
        <p:spPr>
          <a:xfrm>
            <a:off x="3178006" y="5046436"/>
            <a:ext cx="848994" cy="197490"/>
          </a:xfrm>
          <a:prstGeom prst="rect">
            <a:avLst/>
          </a:prstGeom>
        </p:spPr>
        <p:txBody>
          <a:bodyPr vert="horz" wrap="square" lIns="0" tIns="12700" rIns="0" bIns="0" rtlCol="0">
            <a:spAutoFit/>
          </a:bodyPr>
          <a:lstStyle/>
          <a:p>
            <a:pPr marL="12700">
              <a:spcBef>
                <a:spcPts val="100"/>
              </a:spcBef>
              <a:tabLst>
                <a:tab pos="835660" algn="l"/>
              </a:tabLst>
            </a:pPr>
            <a:r>
              <a:rPr sz="1200" i="1" u="sng" dirty="0">
                <a:uFill>
                  <a:solidFill>
                    <a:srgbClr val="000000"/>
                  </a:solidFill>
                </a:uFill>
                <a:latin typeface="Times New Roman"/>
                <a:cs typeface="Times New Roman"/>
              </a:rPr>
              <a:t> 	</a:t>
            </a:r>
            <a:endParaRPr sz="1200">
              <a:latin typeface="Times New Roman"/>
              <a:cs typeface="Times New Roman"/>
            </a:endParaRPr>
          </a:p>
        </p:txBody>
      </p:sp>
      <p:grpSp>
        <p:nvGrpSpPr>
          <p:cNvPr id="229" name="object 54">
            <a:extLst>
              <a:ext uri="{FF2B5EF4-FFF2-40B4-BE49-F238E27FC236}">
                <a16:creationId xmlns:a16="http://schemas.microsoft.com/office/drawing/2014/main" id="{A76F267E-F84A-2E5B-A827-1053CEE0769E}"/>
              </a:ext>
            </a:extLst>
          </p:cNvPr>
          <p:cNvGrpSpPr/>
          <p:nvPr/>
        </p:nvGrpSpPr>
        <p:grpSpPr>
          <a:xfrm>
            <a:off x="2497153" y="4200309"/>
            <a:ext cx="2275840" cy="251460"/>
            <a:chOff x="907838" y="4666840"/>
            <a:chExt cx="2275840" cy="251460"/>
          </a:xfrm>
        </p:grpSpPr>
        <p:sp>
          <p:nvSpPr>
            <p:cNvPr id="230" name="object 55">
              <a:extLst>
                <a:ext uri="{FF2B5EF4-FFF2-40B4-BE49-F238E27FC236}">
                  <a16:creationId xmlns:a16="http://schemas.microsoft.com/office/drawing/2014/main" id="{0BED59EA-2610-8ABF-1CF0-EEE2DB18AAD5}"/>
                </a:ext>
              </a:extLst>
            </p:cNvPr>
            <p:cNvSpPr/>
            <p:nvPr/>
          </p:nvSpPr>
          <p:spPr>
            <a:xfrm>
              <a:off x="913553" y="4672555"/>
              <a:ext cx="2264410" cy="0"/>
            </a:xfrm>
            <a:custGeom>
              <a:avLst/>
              <a:gdLst/>
              <a:ahLst/>
              <a:cxnLst/>
              <a:rect l="l" t="t" r="r" b="b"/>
              <a:pathLst>
                <a:path w="2264410">
                  <a:moveTo>
                    <a:pt x="0" y="0"/>
                  </a:moveTo>
                  <a:lnTo>
                    <a:pt x="2263815" y="0"/>
                  </a:lnTo>
                </a:path>
              </a:pathLst>
            </a:custGeom>
            <a:ln w="10971">
              <a:solidFill>
                <a:srgbClr val="000000"/>
              </a:solidFill>
            </a:ln>
          </p:spPr>
          <p:txBody>
            <a:bodyPr wrap="square" lIns="0" tIns="0" rIns="0" bIns="0" rtlCol="0"/>
            <a:lstStyle/>
            <a:p>
              <a:endParaRPr/>
            </a:p>
          </p:txBody>
        </p:sp>
        <p:sp>
          <p:nvSpPr>
            <p:cNvPr id="231" name="object 56">
              <a:extLst>
                <a:ext uri="{FF2B5EF4-FFF2-40B4-BE49-F238E27FC236}">
                  <a16:creationId xmlns:a16="http://schemas.microsoft.com/office/drawing/2014/main" id="{8A3AF477-0403-98A6-A011-7DF25870D2E9}"/>
                </a:ext>
              </a:extLst>
            </p:cNvPr>
            <p:cNvSpPr/>
            <p:nvPr/>
          </p:nvSpPr>
          <p:spPr>
            <a:xfrm>
              <a:off x="913553" y="4912098"/>
              <a:ext cx="292100" cy="0"/>
            </a:xfrm>
            <a:custGeom>
              <a:avLst/>
              <a:gdLst/>
              <a:ahLst/>
              <a:cxnLst/>
              <a:rect l="l" t="t" r="r" b="b"/>
              <a:pathLst>
                <a:path w="292100">
                  <a:moveTo>
                    <a:pt x="0" y="0"/>
                  </a:moveTo>
                  <a:lnTo>
                    <a:pt x="291780" y="0"/>
                  </a:lnTo>
                </a:path>
              </a:pathLst>
            </a:custGeom>
            <a:ln w="10971">
              <a:solidFill>
                <a:srgbClr val="000000"/>
              </a:solidFill>
            </a:ln>
          </p:spPr>
          <p:txBody>
            <a:bodyPr wrap="square" lIns="0" tIns="0" rIns="0" bIns="0" rtlCol="0"/>
            <a:lstStyle/>
            <a:p>
              <a:endParaRPr/>
            </a:p>
          </p:txBody>
        </p:sp>
      </p:grpSp>
      <p:sp>
        <p:nvSpPr>
          <p:cNvPr id="232" name="object 57">
            <a:extLst>
              <a:ext uri="{FF2B5EF4-FFF2-40B4-BE49-F238E27FC236}">
                <a16:creationId xmlns:a16="http://schemas.microsoft.com/office/drawing/2014/main" id="{0F9CCD7B-0F9A-2140-54DB-F663C5F4663F}"/>
              </a:ext>
            </a:extLst>
          </p:cNvPr>
          <p:cNvSpPr txBox="1"/>
          <p:nvPr/>
        </p:nvSpPr>
        <p:spPr>
          <a:xfrm>
            <a:off x="2345650" y="4343435"/>
            <a:ext cx="462280" cy="197490"/>
          </a:xfrm>
          <a:prstGeom prst="rect">
            <a:avLst/>
          </a:prstGeom>
        </p:spPr>
        <p:txBody>
          <a:bodyPr vert="horz" wrap="square" lIns="0" tIns="12700" rIns="0" bIns="0" rtlCol="0">
            <a:spAutoFit/>
          </a:bodyPr>
          <a:lstStyle/>
          <a:p>
            <a:pPr marL="12700">
              <a:spcBef>
                <a:spcPts val="100"/>
              </a:spcBef>
              <a:tabLst>
                <a:tab pos="448309" algn="l"/>
              </a:tabLst>
            </a:pPr>
            <a:r>
              <a:rPr sz="1200" i="1" dirty="0">
                <a:latin typeface="Times New Roman"/>
                <a:cs typeface="Times New Roman"/>
              </a:rPr>
              <a:t>v  </a:t>
            </a:r>
            <a:r>
              <a:rPr sz="1200" i="1" u="sng" dirty="0">
                <a:uFill>
                  <a:solidFill>
                    <a:srgbClr val="000000"/>
                  </a:solidFill>
                </a:uFill>
                <a:latin typeface="Times New Roman"/>
                <a:cs typeface="Times New Roman"/>
              </a:rPr>
              <a:t> 	</a:t>
            </a:r>
            <a:endParaRPr sz="1200">
              <a:latin typeface="Times New Roman"/>
              <a:cs typeface="Times New Roman"/>
            </a:endParaRPr>
          </a:p>
        </p:txBody>
      </p:sp>
      <p:sp>
        <p:nvSpPr>
          <p:cNvPr id="233" name="object 58">
            <a:extLst>
              <a:ext uri="{FF2B5EF4-FFF2-40B4-BE49-F238E27FC236}">
                <a16:creationId xmlns:a16="http://schemas.microsoft.com/office/drawing/2014/main" id="{80939B82-44C8-6CF7-3920-352D5BDB3A44}"/>
              </a:ext>
            </a:extLst>
          </p:cNvPr>
          <p:cNvSpPr txBox="1"/>
          <p:nvPr/>
        </p:nvSpPr>
        <p:spPr>
          <a:xfrm>
            <a:off x="2345650" y="4069234"/>
            <a:ext cx="118110" cy="197490"/>
          </a:xfrm>
          <a:prstGeom prst="rect">
            <a:avLst/>
          </a:prstGeom>
        </p:spPr>
        <p:txBody>
          <a:bodyPr vert="horz" wrap="square" lIns="0" tIns="12700" rIns="0" bIns="0" rtlCol="0">
            <a:spAutoFit/>
          </a:bodyPr>
          <a:lstStyle/>
          <a:p>
            <a:pPr marL="12700">
              <a:spcBef>
                <a:spcPts val="100"/>
              </a:spcBef>
            </a:pPr>
            <a:r>
              <a:rPr sz="1200" i="1" dirty="0">
                <a:latin typeface="Times New Roman"/>
                <a:cs typeface="Times New Roman"/>
              </a:rPr>
              <a:t>z'</a:t>
            </a:r>
            <a:endParaRPr sz="1200">
              <a:latin typeface="Times New Roman"/>
              <a:cs typeface="Times New Roman"/>
            </a:endParaRPr>
          </a:p>
        </p:txBody>
      </p:sp>
      <p:grpSp>
        <p:nvGrpSpPr>
          <p:cNvPr id="234" name="object 59">
            <a:extLst>
              <a:ext uri="{FF2B5EF4-FFF2-40B4-BE49-F238E27FC236}">
                <a16:creationId xmlns:a16="http://schemas.microsoft.com/office/drawing/2014/main" id="{AF9C1D33-A70B-28FE-757C-FEDA7CCBBE72}"/>
              </a:ext>
            </a:extLst>
          </p:cNvPr>
          <p:cNvGrpSpPr/>
          <p:nvPr/>
        </p:nvGrpSpPr>
        <p:grpSpPr>
          <a:xfrm>
            <a:off x="3219749" y="3959851"/>
            <a:ext cx="800100" cy="1108710"/>
            <a:chOff x="1630434" y="4426382"/>
            <a:chExt cx="800100" cy="1108710"/>
          </a:xfrm>
        </p:grpSpPr>
        <p:sp>
          <p:nvSpPr>
            <p:cNvPr id="235" name="object 60">
              <a:extLst>
                <a:ext uri="{FF2B5EF4-FFF2-40B4-BE49-F238E27FC236}">
                  <a16:creationId xmlns:a16="http://schemas.microsoft.com/office/drawing/2014/main" id="{176CD354-D882-9073-379D-064DDE70F652}"/>
                </a:ext>
              </a:extLst>
            </p:cNvPr>
            <p:cNvSpPr/>
            <p:nvPr/>
          </p:nvSpPr>
          <p:spPr>
            <a:xfrm>
              <a:off x="1636149" y="5017240"/>
              <a:ext cx="788670" cy="0"/>
            </a:xfrm>
            <a:custGeom>
              <a:avLst/>
              <a:gdLst/>
              <a:ahLst/>
              <a:cxnLst/>
              <a:rect l="l" t="t" r="r" b="b"/>
              <a:pathLst>
                <a:path w="788669">
                  <a:moveTo>
                    <a:pt x="0" y="0"/>
                  </a:moveTo>
                  <a:lnTo>
                    <a:pt x="788448" y="0"/>
                  </a:lnTo>
                </a:path>
              </a:pathLst>
            </a:custGeom>
            <a:ln w="10971">
              <a:solidFill>
                <a:srgbClr val="000000"/>
              </a:solidFill>
            </a:ln>
          </p:spPr>
          <p:txBody>
            <a:bodyPr wrap="square" lIns="0" tIns="0" rIns="0" bIns="0" rtlCol="0"/>
            <a:lstStyle/>
            <a:p>
              <a:endParaRPr/>
            </a:p>
          </p:txBody>
        </p:sp>
        <p:sp>
          <p:nvSpPr>
            <p:cNvPr id="236" name="object 61">
              <a:extLst>
                <a:ext uri="{FF2B5EF4-FFF2-40B4-BE49-F238E27FC236}">
                  <a16:creationId xmlns:a16="http://schemas.microsoft.com/office/drawing/2014/main" id="{2236E0B2-4313-C60C-71F6-6CBEDB2ED16E}"/>
                </a:ext>
              </a:extLst>
            </p:cNvPr>
            <p:cNvSpPr/>
            <p:nvPr/>
          </p:nvSpPr>
          <p:spPr>
            <a:xfrm>
              <a:off x="1873964" y="4432097"/>
              <a:ext cx="549275" cy="1097280"/>
            </a:xfrm>
            <a:custGeom>
              <a:avLst/>
              <a:gdLst/>
              <a:ahLst/>
              <a:cxnLst/>
              <a:rect l="l" t="t" r="r" b="b"/>
              <a:pathLst>
                <a:path w="549275" h="1097279">
                  <a:moveTo>
                    <a:pt x="0" y="0"/>
                  </a:moveTo>
                  <a:lnTo>
                    <a:pt x="0" y="1097142"/>
                  </a:lnTo>
                </a:path>
                <a:path w="549275" h="1097279">
                  <a:moveTo>
                    <a:pt x="0" y="0"/>
                  </a:moveTo>
                  <a:lnTo>
                    <a:pt x="548803" y="0"/>
                  </a:lnTo>
                </a:path>
              </a:pathLst>
            </a:custGeom>
            <a:ln w="10973">
              <a:solidFill>
                <a:srgbClr val="000000"/>
              </a:solidFill>
            </a:ln>
          </p:spPr>
          <p:txBody>
            <a:bodyPr wrap="square" lIns="0" tIns="0" rIns="0" bIns="0" rtlCol="0"/>
            <a:lstStyle/>
            <a:p>
              <a:endParaRPr/>
            </a:p>
          </p:txBody>
        </p:sp>
      </p:grpSp>
      <p:sp>
        <p:nvSpPr>
          <p:cNvPr id="237" name="object 62">
            <a:extLst>
              <a:ext uri="{FF2B5EF4-FFF2-40B4-BE49-F238E27FC236}">
                <a16:creationId xmlns:a16="http://schemas.microsoft.com/office/drawing/2014/main" id="{E101299A-8635-A073-652C-E7AC8381C26A}"/>
              </a:ext>
            </a:extLst>
          </p:cNvPr>
          <p:cNvSpPr txBox="1"/>
          <p:nvPr/>
        </p:nvSpPr>
        <p:spPr>
          <a:xfrm>
            <a:off x="2345582" y="4440782"/>
            <a:ext cx="127635" cy="1020444"/>
          </a:xfrm>
          <a:prstGeom prst="rect">
            <a:avLst/>
          </a:prstGeom>
        </p:spPr>
        <p:txBody>
          <a:bodyPr vert="horz" wrap="square" lIns="0" tIns="12700" rIns="0" bIns="0" rtlCol="0">
            <a:spAutoFit/>
          </a:bodyPr>
          <a:lstStyle/>
          <a:p>
            <a:pPr marL="12700" marR="5080">
              <a:lnSpc>
                <a:spcPct val="149900"/>
              </a:lnSpc>
              <a:spcBef>
                <a:spcPts val="100"/>
              </a:spcBef>
            </a:pPr>
            <a:r>
              <a:rPr sz="1200" i="1" dirty="0">
                <a:latin typeface="Times New Roman"/>
                <a:cs typeface="Times New Roman"/>
              </a:rPr>
              <a:t>w  u</a:t>
            </a:r>
            <a:endParaRPr sz="1200" dirty="0">
              <a:latin typeface="Times New Roman"/>
              <a:cs typeface="Times New Roman"/>
            </a:endParaRPr>
          </a:p>
          <a:p>
            <a:pPr marL="12700" marR="6350" indent="-635">
              <a:lnSpc>
                <a:spcPct val="112500"/>
              </a:lnSpc>
              <a:spcBef>
                <a:spcPts val="270"/>
              </a:spcBef>
            </a:pPr>
            <a:r>
              <a:rPr sz="1200" i="1" dirty="0">
                <a:latin typeface="Times New Roman"/>
                <a:cs typeface="Times New Roman"/>
              </a:rPr>
              <a:t>x  </a:t>
            </a:r>
            <a:r>
              <a:rPr sz="1200" i="1" spc="-5" dirty="0">
                <a:latin typeface="Times New Roman"/>
                <a:cs typeface="Times New Roman"/>
              </a:rPr>
              <a:t>y'</a:t>
            </a:r>
            <a:endParaRPr sz="1200" dirty="0">
              <a:latin typeface="Times New Roman"/>
              <a:cs typeface="Times New Roman"/>
            </a:endParaRPr>
          </a:p>
        </p:txBody>
      </p:sp>
      <p:grpSp>
        <p:nvGrpSpPr>
          <p:cNvPr id="238" name="object 63">
            <a:extLst>
              <a:ext uri="{FF2B5EF4-FFF2-40B4-BE49-F238E27FC236}">
                <a16:creationId xmlns:a16="http://schemas.microsoft.com/office/drawing/2014/main" id="{C7528257-08FD-382E-5604-68AF18E2ED25}"/>
              </a:ext>
            </a:extLst>
          </p:cNvPr>
          <p:cNvGrpSpPr/>
          <p:nvPr/>
        </p:nvGrpSpPr>
        <p:grpSpPr>
          <a:xfrm>
            <a:off x="2497153" y="3857451"/>
            <a:ext cx="3235960" cy="1520190"/>
            <a:chOff x="907838" y="4323982"/>
            <a:chExt cx="3235960" cy="1520190"/>
          </a:xfrm>
        </p:grpSpPr>
        <p:sp>
          <p:nvSpPr>
            <p:cNvPr id="239" name="object 64">
              <a:extLst>
                <a:ext uri="{FF2B5EF4-FFF2-40B4-BE49-F238E27FC236}">
                  <a16:creationId xmlns:a16="http://schemas.microsoft.com/office/drawing/2014/main" id="{A0759F20-825A-DAFF-D92F-CA9DFE352663}"/>
                </a:ext>
              </a:extLst>
            </p:cNvPr>
            <p:cNvSpPr/>
            <p:nvPr/>
          </p:nvSpPr>
          <p:spPr>
            <a:xfrm>
              <a:off x="913553" y="5392097"/>
              <a:ext cx="1235075" cy="0"/>
            </a:xfrm>
            <a:custGeom>
              <a:avLst/>
              <a:gdLst/>
              <a:ahLst/>
              <a:cxnLst/>
              <a:rect l="l" t="t" r="r" b="b"/>
              <a:pathLst>
                <a:path w="1235075">
                  <a:moveTo>
                    <a:pt x="0" y="0"/>
                  </a:moveTo>
                  <a:lnTo>
                    <a:pt x="1234808" y="0"/>
                  </a:lnTo>
                </a:path>
              </a:pathLst>
            </a:custGeom>
            <a:ln w="10971">
              <a:solidFill>
                <a:srgbClr val="000000"/>
              </a:solidFill>
            </a:ln>
          </p:spPr>
          <p:txBody>
            <a:bodyPr wrap="square" lIns="0" tIns="0" rIns="0" bIns="0" rtlCol="0"/>
            <a:lstStyle/>
            <a:p>
              <a:endParaRPr/>
            </a:p>
          </p:txBody>
        </p:sp>
        <p:sp>
          <p:nvSpPr>
            <p:cNvPr id="240" name="object 65">
              <a:extLst>
                <a:ext uri="{FF2B5EF4-FFF2-40B4-BE49-F238E27FC236}">
                  <a16:creationId xmlns:a16="http://schemas.microsoft.com/office/drawing/2014/main" id="{34777A75-46DD-49BF-FFB7-A69BAFA6992B}"/>
                </a:ext>
              </a:extLst>
            </p:cNvPr>
            <p:cNvSpPr/>
            <p:nvPr/>
          </p:nvSpPr>
          <p:spPr>
            <a:xfrm>
              <a:off x="2150195" y="5221126"/>
              <a:ext cx="273050" cy="1905"/>
            </a:xfrm>
            <a:custGeom>
              <a:avLst/>
              <a:gdLst/>
              <a:ahLst/>
              <a:cxnLst/>
              <a:rect l="l" t="t" r="r" b="b"/>
              <a:pathLst>
                <a:path w="273050" h="1904">
                  <a:moveTo>
                    <a:pt x="0" y="1828"/>
                  </a:moveTo>
                  <a:lnTo>
                    <a:pt x="272572" y="0"/>
                  </a:lnTo>
                </a:path>
              </a:pathLst>
            </a:custGeom>
            <a:ln w="10971">
              <a:solidFill>
                <a:srgbClr val="000000"/>
              </a:solidFill>
            </a:ln>
          </p:spPr>
          <p:txBody>
            <a:bodyPr wrap="square" lIns="0" tIns="0" rIns="0" bIns="0" rtlCol="0"/>
            <a:lstStyle/>
            <a:p>
              <a:endParaRPr/>
            </a:p>
          </p:txBody>
        </p:sp>
        <p:sp>
          <p:nvSpPr>
            <p:cNvPr id="241" name="object 66">
              <a:extLst>
                <a:ext uri="{FF2B5EF4-FFF2-40B4-BE49-F238E27FC236}">
                  <a16:creationId xmlns:a16="http://schemas.microsoft.com/office/drawing/2014/main" id="{447D1EC0-66B6-D0B3-973D-806609D71E03}"/>
                </a:ext>
              </a:extLst>
            </p:cNvPr>
            <p:cNvSpPr/>
            <p:nvPr/>
          </p:nvSpPr>
          <p:spPr>
            <a:xfrm>
              <a:off x="2148365" y="5221126"/>
              <a:ext cx="0" cy="171450"/>
            </a:xfrm>
            <a:custGeom>
              <a:avLst/>
              <a:gdLst/>
              <a:ahLst/>
              <a:cxnLst/>
              <a:rect l="l" t="t" r="r" b="b"/>
              <a:pathLst>
                <a:path h="171450">
                  <a:moveTo>
                    <a:pt x="0" y="0"/>
                  </a:moveTo>
                  <a:lnTo>
                    <a:pt x="0" y="170971"/>
                  </a:lnTo>
                </a:path>
              </a:pathLst>
            </a:custGeom>
            <a:ln w="10976">
              <a:solidFill>
                <a:srgbClr val="000000"/>
              </a:solidFill>
            </a:ln>
          </p:spPr>
          <p:txBody>
            <a:bodyPr wrap="square" lIns="0" tIns="0" rIns="0" bIns="0" rtlCol="0"/>
            <a:lstStyle/>
            <a:p>
              <a:endParaRPr/>
            </a:p>
          </p:txBody>
        </p:sp>
        <p:sp>
          <p:nvSpPr>
            <p:cNvPr id="242" name="object 67">
              <a:extLst>
                <a:ext uri="{FF2B5EF4-FFF2-40B4-BE49-F238E27FC236}">
                  <a16:creationId xmlns:a16="http://schemas.microsoft.com/office/drawing/2014/main" id="{00212E64-799B-5A5A-C9AF-AD9AEDD164E2}"/>
                </a:ext>
              </a:extLst>
            </p:cNvPr>
            <p:cNvSpPr/>
            <p:nvPr/>
          </p:nvSpPr>
          <p:spPr>
            <a:xfrm>
              <a:off x="1873964" y="5529240"/>
              <a:ext cx="549275" cy="0"/>
            </a:xfrm>
            <a:custGeom>
              <a:avLst/>
              <a:gdLst/>
              <a:ahLst/>
              <a:cxnLst/>
              <a:rect l="l" t="t" r="r" b="b"/>
              <a:pathLst>
                <a:path w="549275">
                  <a:moveTo>
                    <a:pt x="0" y="0"/>
                  </a:moveTo>
                  <a:lnTo>
                    <a:pt x="548803" y="0"/>
                  </a:lnTo>
                </a:path>
              </a:pathLst>
            </a:custGeom>
            <a:ln w="10971">
              <a:solidFill>
                <a:srgbClr val="000000"/>
              </a:solidFill>
            </a:ln>
          </p:spPr>
          <p:txBody>
            <a:bodyPr wrap="square" lIns="0" tIns="0" rIns="0" bIns="0" rtlCol="0"/>
            <a:lstStyle/>
            <a:p>
              <a:endParaRPr/>
            </a:p>
          </p:txBody>
        </p:sp>
        <p:sp>
          <p:nvSpPr>
            <p:cNvPr id="243" name="object 68">
              <a:extLst>
                <a:ext uri="{FF2B5EF4-FFF2-40B4-BE49-F238E27FC236}">
                  <a16:creationId xmlns:a16="http://schemas.microsoft.com/office/drawing/2014/main" id="{E0283FC2-5D7E-5440-BB93-3E7FD0EEBCD2}"/>
                </a:ext>
              </a:extLst>
            </p:cNvPr>
            <p:cNvSpPr/>
            <p:nvPr/>
          </p:nvSpPr>
          <p:spPr>
            <a:xfrm>
              <a:off x="913553" y="5632555"/>
              <a:ext cx="274955" cy="0"/>
            </a:xfrm>
            <a:custGeom>
              <a:avLst/>
              <a:gdLst/>
              <a:ahLst/>
              <a:cxnLst/>
              <a:rect l="l" t="t" r="r" b="b"/>
              <a:pathLst>
                <a:path w="274955">
                  <a:moveTo>
                    <a:pt x="0" y="0"/>
                  </a:moveTo>
                  <a:lnTo>
                    <a:pt x="274401" y="0"/>
                  </a:lnTo>
                </a:path>
              </a:pathLst>
            </a:custGeom>
            <a:ln w="10971">
              <a:solidFill>
                <a:srgbClr val="000000"/>
              </a:solidFill>
            </a:ln>
          </p:spPr>
          <p:txBody>
            <a:bodyPr wrap="square" lIns="0" tIns="0" rIns="0" bIns="0" rtlCol="0"/>
            <a:lstStyle/>
            <a:p>
              <a:endParaRPr/>
            </a:p>
          </p:txBody>
        </p:sp>
        <p:sp>
          <p:nvSpPr>
            <p:cNvPr id="244" name="object 69">
              <a:extLst>
                <a:ext uri="{FF2B5EF4-FFF2-40B4-BE49-F238E27FC236}">
                  <a16:creationId xmlns:a16="http://schemas.microsoft.com/office/drawing/2014/main" id="{5C755626-B566-6827-46B2-613A69262A41}"/>
                </a:ext>
              </a:extLst>
            </p:cNvPr>
            <p:cNvSpPr/>
            <p:nvPr/>
          </p:nvSpPr>
          <p:spPr>
            <a:xfrm>
              <a:off x="913553" y="5838269"/>
              <a:ext cx="274955" cy="0"/>
            </a:xfrm>
            <a:custGeom>
              <a:avLst/>
              <a:gdLst/>
              <a:ahLst/>
              <a:cxnLst/>
              <a:rect l="l" t="t" r="r" b="b"/>
              <a:pathLst>
                <a:path w="274955">
                  <a:moveTo>
                    <a:pt x="0" y="0"/>
                  </a:moveTo>
                  <a:lnTo>
                    <a:pt x="274401" y="0"/>
                  </a:lnTo>
                </a:path>
              </a:pathLst>
            </a:custGeom>
            <a:ln w="10971">
              <a:solidFill>
                <a:srgbClr val="000000"/>
              </a:solidFill>
            </a:ln>
          </p:spPr>
          <p:txBody>
            <a:bodyPr wrap="square" lIns="0" tIns="0" rIns="0" bIns="0" rtlCol="0"/>
            <a:lstStyle/>
            <a:p>
              <a:endParaRPr/>
            </a:p>
          </p:txBody>
        </p:sp>
        <p:sp>
          <p:nvSpPr>
            <p:cNvPr id="245" name="object 70">
              <a:extLst>
                <a:ext uri="{FF2B5EF4-FFF2-40B4-BE49-F238E27FC236}">
                  <a16:creationId xmlns:a16="http://schemas.microsoft.com/office/drawing/2014/main" id="{916D71EB-9655-D6FA-847C-559A9C38ED88}"/>
                </a:ext>
              </a:extLst>
            </p:cNvPr>
            <p:cNvSpPr/>
            <p:nvPr/>
          </p:nvSpPr>
          <p:spPr>
            <a:xfrm>
              <a:off x="3177373" y="4980669"/>
              <a:ext cx="343535" cy="0"/>
            </a:xfrm>
            <a:custGeom>
              <a:avLst/>
              <a:gdLst/>
              <a:ahLst/>
              <a:cxnLst/>
              <a:rect l="l" t="t" r="r" b="b"/>
              <a:pathLst>
                <a:path w="343535">
                  <a:moveTo>
                    <a:pt x="0" y="0"/>
                  </a:moveTo>
                  <a:lnTo>
                    <a:pt x="343002" y="0"/>
                  </a:lnTo>
                </a:path>
              </a:pathLst>
            </a:custGeom>
            <a:ln w="10971">
              <a:solidFill>
                <a:srgbClr val="000000"/>
              </a:solidFill>
            </a:ln>
          </p:spPr>
          <p:txBody>
            <a:bodyPr wrap="square" lIns="0" tIns="0" rIns="0" bIns="0" rtlCol="0"/>
            <a:lstStyle/>
            <a:p>
              <a:endParaRPr/>
            </a:p>
          </p:txBody>
        </p:sp>
        <p:sp>
          <p:nvSpPr>
            <p:cNvPr id="246" name="object 71">
              <a:extLst>
                <a:ext uri="{FF2B5EF4-FFF2-40B4-BE49-F238E27FC236}">
                  <a16:creationId xmlns:a16="http://schemas.microsoft.com/office/drawing/2014/main" id="{D082FC6E-1451-7162-66A9-48F333E607EE}"/>
                </a:ext>
              </a:extLst>
            </p:cNvPr>
            <p:cNvSpPr/>
            <p:nvPr/>
          </p:nvSpPr>
          <p:spPr>
            <a:xfrm>
              <a:off x="3177373" y="4672555"/>
              <a:ext cx="0" cy="308610"/>
            </a:xfrm>
            <a:custGeom>
              <a:avLst/>
              <a:gdLst/>
              <a:ahLst/>
              <a:cxnLst/>
              <a:rect l="l" t="t" r="r" b="b"/>
              <a:pathLst>
                <a:path h="308610">
                  <a:moveTo>
                    <a:pt x="0" y="0"/>
                  </a:moveTo>
                  <a:lnTo>
                    <a:pt x="0" y="308114"/>
                  </a:lnTo>
                </a:path>
              </a:pathLst>
            </a:custGeom>
            <a:ln w="10976">
              <a:solidFill>
                <a:srgbClr val="000000"/>
              </a:solidFill>
            </a:ln>
          </p:spPr>
          <p:txBody>
            <a:bodyPr wrap="square" lIns="0" tIns="0" rIns="0" bIns="0" rtlCol="0"/>
            <a:lstStyle/>
            <a:p>
              <a:endParaRPr/>
            </a:p>
          </p:txBody>
        </p:sp>
        <p:sp>
          <p:nvSpPr>
            <p:cNvPr id="247" name="object 72">
              <a:extLst>
                <a:ext uri="{FF2B5EF4-FFF2-40B4-BE49-F238E27FC236}">
                  <a16:creationId xmlns:a16="http://schemas.microsoft.com/office/drawing/2014/main" id="{5E65C101-C996-25A4-0F7B-8634D6CF4000}"/>
                </a:ext>
              </a:extLst>
            </p:cNvPr>
            <p:cNvSpPr/>
            <p:nvPr/>
          </p:nvSpPr>
          <p:spPr>
            <a:xfrm>
              <a:off x="3931978" y="5049240"/>
              <a:ext cx="206375" cy="0"/>
            </a:xfrm>
            <a:custGeom>
              <a:avLst/>
              <a:gdLst/>
              <a:ahLst/>
              <a:cxnLst/>
              <a:rect l="l" t="t" r="r" b="b"/>
              <a:pathLst>
                <a:path w="206375">
                  <a:moveTo>
                    <a:pt x="0" y="0"/>
                  </a:moveTo>
                  <a:lnTo>
                    <a:pt x="205801" y="0"/>
                  </a:lnTo>
                </a:path>
              </a:pathLst>
            </a:custGeom>
            <a:ln w="10971">
              <a:solidFill>
                <a:srgbClr val="000000"/>
              </a:solidFill>
            </a:ln>
          </p:spPr>
          <p:txBody>
            <a:bodyPr wrap="square" lIns="0" tIns="0" rIns="0" bIns="0" rtlCol="0"/>
            <a:lstStyle/>
            <a:p>
              <a:endParaRPr/>
            </a:p>
          </p:txBody>
        </p:sp>
        <p:sp>
          <p:nvSpPr>
            <p:cNvPr id="248" name="object 73">
              <a:extLst>
                <a:ext uri="{FF2B5EF4-FFF2-40B4-BE49-F238E27FC236}">
                  <a16:creationId xmlns:a16="http://schemas.microsoft.com/office/drawing/2014/main" id="{8E88FC18-A545-BB5D-8DD0-3219DC3BA5A0}"/>
                </a:ext>
              </a:extLst>
            </p:cNvPr>
            <p:cNvSpPr/>
            <p:nvPr/>
          </p:nvSpPr>
          <p:spPr>
            <a:xfrm>
              <a:off x="2834370" y="4329697"/>
              <a:ext cx="1303655" cy="0"/>
            </a:xfrm>
            <a:custGeom>
              <a:avLst/>
              <a:gdLst/>
              <a:ahLst/>
              <a:cxnLst/>
              <a:rect l="l" t="t" r="r" b="b"/>
              <a:pathLst>
                <a:path w="1303654">
                  <a:moveTo>
                    <a:pt x="0" y="0"/>
                  </a:moveTo>
                  <a:lnTo>
                    <a:pt x="1303409" y="0"/>
                  </a:lnTo>
                </a:path>
              </a:pathLst>
            </a:custGeom>
            <a:ln w="10971">
              <a:solidFill>
                <a:srgbClr val="000000"/>
              </a:solidFill>
            </a:ln>
          </p:spPr>
          <p:txBody>
            <a:bodyPr wrap="square" lIns="0" tIns="0" rIns="0" bIns="0" rtlCol="0"/>
            <a:lstStyle/>
            <a:p>
              <a:endParaRPr/>
            </a:p>
          </p:txBody>
        </p:sp>
        <p:sp>
          <p:nvSpPr>
            <p:cNvPr id="249" name="object 74">
              <a:extLst>
                <a:ext uri="{FF2B5EF4-FFF2-40B4-BE49-F238E27FC236}">
                  <a16:creationId xmlns:a16="http://schemas.microsoft.com/office/drawing/2014/main" id="{4A9B737A-A486-9093-4413-58617FF50A58}"/>
                </a:ext>
              </a:extLst>
            </p:cNvPr>
            <p:cNvSpPr/>
            <p:nvPr/>
          </p:nvSpPr>
          <p:spPr>
            <a:xfrm>
              <a:off x="2834370" y="5632555"/>
              <a:ext cx="1303655" cy="0"/>
            </a:xfrm>
            <a:custGeom>
              <a:avLst/>
              <a:gdLst/>
              <a:ahLst/>
              <a:cxnLst/>
              <a:rect l="l" t="t" r="r" b="b"/>
              <a:pathLst>
                <a:path w="1303654">
                  <a:moveTo>
                    <a:pt x="0" y="0"/>
                  </a:moveTo>
                  <a:lnTo>
                    <a:pt x="1303409" y="0"/>
                  </a:lnTo>
                </a:path>
              </a:pathLst>
            </a:custGeom>
            <a:ln w="10971">
              <a:solidFill>
                <a:srgbClr val="000000"/>
              </a:solidFill>
            </a:ln>
          </p:spPr>
          <p:txBody>
            <a:bodyPr wrap="square" lIns="0" tIns="0" rIns="0" bIns="0" rtlCol="0"/>
            <a:lstStyle/>
            <a:p>
              <a:endParaRPr/>
            </a:p>
          </p:txBody>
        </p:sp>
      </p:grpSp>
      <p:sp>
        <p:nvSpPr>
          <p:cNvPr id="250" name="object 75">
            <a:extLst>
              <a:ext uri="{FF2B5EF4-FFF2-40B4-BE49-F238E27FC236}">
                <a16:creationId xmlns:a16="http://schemas.microsoft.com/office/drawing/2014/main" id="{3EF2FD00-6B92-4E9E-06C3-E14137FE9428}"/>
              </a:ext>
            </a:extLst>
          </p:cNvPr>
          <p:cNvSpPr txBox="1"/>
          <p:nvPr/>
        </p:nvSpPr>
        <p:spPr>
          <a:xfrm>
            <a:off x="3468767" y="4326074"/>
            <a:ext cx="474980" cy="197490"/>
          </a:xfrm>
          <a:prstGeom prst="rect">
            <a:avLst/>
          </a:prstGeom>
        </p:spPr>
        <p:txBody>
          <a:bodyPr vert="horz" wrap="square" lIns="0" tIns="12700" rIns="0" bIns="0" rtlCol="0">
            <a:spAutoFit/>
          </a:bodyPr>
          <a:lstStyle/>
          <a:p>
            <a:pPr marL="127000">
              <a:spcBef>
                <a:spcPts val="100"/>
              </a:spcBef>
            </a:pPr>
            <a:r>
              <a:rPr sz="1200" i="1" dirty="0">
                <a:latin typeface="Times New Roman"/>
                <a:cs typeface="Times New Roman"/>
              </a:rPr>
              <a:t>g</a:t>
            </a:r>
            <a:endParaRPr sz="1200" dirty="0">
              <a:latin typeface="Times New Roman"/>
              <a:cs typeface="Times New Roman"/>
            </a:endParaRPr>
          </a:p>
        </p:txBody>
      </p:sp>
      <p:grpSp>
        <p:nvGrpSpPr>
          <p:cNvPr id="251" name="object 76">
            <a:extLst>
              <a:ext uri="{FF2B5EF4-FFF2-40B4-BE49-F238E27FC236}">
                <a16:creationId xmlns:a16="http://schemas.microsoft.com/office/drawing/2014/main" id="{05F3CA00-9525-0B1A-13C4-83FD3B8384AE}"/>
              </a:ext>
            </a:extLst>
          </p:cNvPr>
          <p:cNvGrpSpPr/>
          <p:nvPr/>
        </p:nvGrpSpPr>
        <p:grpSpPr>
          <a:xfrm>
            <a:off x="2768132" y="3579737"/>
            <a:ext cx="2762885" cy="1870075"/>
            <a:chOff x="1178816" y="4046267"/>
            <a:chExt cx="2762885" cy="1870075"/>
          </a:xfrm>
        </p:grpSpPr>
        <p:sp>
          <p:nvSpPr>
            <p:cNvPr id="252" name="object 77">
              <a:extLst>
                <a:ext uri="{FF2B5EF4-FFF2-40B4-BE49-F238E27FC236}">
                  <a16:creationId xmlns:a16="http://schemas.microsoft.com/office/drawing/2014/main" id="{99F34CD2-DB17-E322-A62B-4B41DE8B5B05}"/>
                </a:ext>
              </a:extLst>
            </p:cNvPr>
            <p:cNvSpPr/>
            <p:nvPr/>
          </p:nvSpPr>
          <p:spPr>
            <a:xfrm>
              <a:off x="1854755" y="4999870"/>
              <a:ext cx="43180" cy="43180"/>
            </a:xfrm>
            <a:custGeom>
              <a:avLst/>
              <a:gdLst/>
              <a:ahLst/>
              <a:cxnLst/>
              <a:rect l="l" t="t" r="r" b="b"/>
              <a:pathLst>
                <a:path w="43180" h="43179">
                  <a:moveTo>
                    <a:pt x="21036" y="42970"/>
                  </a:moveTo>
                  <a:lnTo>
                    <a:pt x="12805" y="41141"/>
                  </a:lnTo>
                  <a:lnTo>
                    <a:pt x="6402" y="36570"/>
                  </a:lnTo>
                  <a:lnTo>
                    <a:pt x="914" y="29257"/>
                  </a:lnTo>
                  <a:lnTo>
                    <a:pt x="0" y="21941"/>
                  </a:lnTo>
                  <a:lnTo>
                    <a:pt x="914" y="13713"/>
                  </a:lnTo>
                  <a:lnTo>
                    <a:pt x="6402" y="6399"/>
                  </a:lnTo>
                  <a:lnTo>
                    <a:pt x="12805" y="1827"/>
                  </a:lnTo>
                  <a:lnTo>
                    <a:pt x="21036" y="0"/>
                  </a:lnTo>
                  <a:lnTo>
                    <a:pt x="29269" y="1827"/>
                  </a:lnTo>
                  <a:lnTo>
                    <a:pt x="36586" y="6399"/>
                  </a:lnTo>
                  <a:lnTo>
                    <a:pt x="41160" y="13713"/>
                  </a:lnTo>
                  <a:lnTo>
                    <a:pt x="42989" y="21941"/>
                  </a:lnTo>
                  <a:lnTo>
                    <a:pt x="41160" y="29257"/>
                  </a:lnTo>
                  <a:lnTo>
                    <a:pt x="36586" y="36570"/>
                  </a:lnTo>
                  <a:lnTo>
                    <a:pt x="29269" y="41141"/>
                  </a:lnTo>
                  <a:lnTo>
                    <a:pt x="21036" y="42970"/>
                  </a:lnTo>
                  <a:close/>
                </a:path>
              </a:pathLst>
            </a:custGeom>
            <a:solidFill>
              <a:srgbClr val="000000"/>
            </a:solidFill>
          </p:spPr>
          <p:txBody>
            <a:bodyPr wrap="square" lIns="0" tIns="0" rIns="0" bIns="0" rtlCol="0"/>
            <a:lstStyle/>
            <a:p>
              <a:endParaRPr/>
            </a:p>
          </p:txBody>
        </p:sp>
        <p:sp>
          <p:nvSpPr>
            <p:cNvPr id="253" name="object 78">
              <a:extLst>
                <a:ext uri="{FF2B5EF4-FFF2-40B4-BE49-F238E27FC236}">
                  <a16:creationId xmlns:a16="http://schemas.microsoft.com/office/drawing/2014/main" id="{C2BEC56C-8059-6773-077F-69622DD434C2}"/>
                </a:ext>
              </a:extLst>
            </p:cNvPr>
            <p:cNvSpPr/>
            <p:nvPr/>
          </p:nvSpPr>
          <p:spPr>
            <a:xfrm>
              <a:off x="1854755" y="4999869"/>
              <a:ext cx="43180" cy="43180"/>
            </a:xfrm>
            <a:custGeom>
              <a:avLst/>
              <a:gdLst/>
              <a:ahLst/>
              <a:cxnLst/>
              <a:rect l="l" t="t" r="r" b="b"/>
              <a:pathLst>
                <a:path w="43180" h="43179">
                  <a:moveTo>
                    <a:pt x="0" y="21942"/>
                  </a:moveTo>
                  <a:lnTo>
                    <a:pt x="914" y="13714"/>
                  </a:lnTo>
                  <a:lnTo>
                    <a:pt x="6402" y="6399"/>
                  </a:lnTo>
                  <a:lnTo>
                    <a:pt x="12805" y="1828"/>
                  </a:lnTo>
                  <a:lnTo>
                    <a:pt x="21037" y="0"/>
                  </a:lnTo>
                  <a:lnTo>
                    <a:pt x="29269" y="1828"/>
                  </a:lnTo>
                  <a:lnTo>
                    <a:pt x="36586" y="6399"/>
                  </a:lnTo>
                  <a:lnTo>
                    <a:pt x="41160" y="13714"/>
                  </a:lnTo>
                  <a:lnTo>
                    <a:pt x="42989" y="21942"/>
                  </a:lnTo>
                  <a:lnTo>
                    <a:pt x="41160" y="29257"/>
                  </a:lnTo>
                  <a:lnTo>
                    <a:pt x="36586" y="36571"/>
                  </a:lnTo>
                  <a:lnTo>
                    <a:pt x="29269" y="41142"/>
                  </a:lnTo>
                  <a:lnTo>
                    <a:pt x="21037" y="42971"/>
                  </a:lnTo>
                  <a:lnTo>
                    <a:pt x="12805" y="41142"/>
                  </a:lnTo>
                  <a:lnTo>
                    <a:pt x="6402" y="36571"/>
                  </a:lnTo>
                  <a:lnTo>
                    <a:pt x="914" y="29257"/>
                  </a:lnTo>
                  <a:lnTo>
                    <a:pt x="0" y="21942"/>
                  </a:lnTo>
                  <a:close/>
                </a:path>
              </a:pathLst>
            </a:custGeom>
            <a:ln w="10973">
              <a:solidFill>
                <a:srgbClr val="000000"/>
              </a:solidFill>
            </a:ln>
          </p:spPr>
          <p:txBody>
            <a:bodyPr wrap="square" lIns="0" tIns="0" rIns="0" bIns="0" rtlCol="0"/>
            <a:lstStyle/>
            <a:p>
              <a:endParaRPr/>
            </a:p>
          </p:txBody>
        </p:sp>
        <p:sp>
          <p:nvSpPr>
            <p:cNvPr id="254" name="object 79">
              <a:extLst>
                <a:ext uri="{FF2B5EF4-FFF2-40B4-BE49-F238E27FC236}">
                  <a16:creationId xmlns:a16="http://schemas.microsoft.com/office/drawing/2014/main" id="{2BC18ABD-554F-7238-7829-B105DD485305}"/>
                </a:ext>
              </a:extLst>
            </p:cNvPr>
            <p:cNvSpPr/>
            <p:nvPr/>
          </p:nvSpPr>
          <p:spPr>
            <a:xfrm>
              <a:off x="1187960" y="4055411"/>
              <a:ext cx="446405" cy="342900"/>
            </a:xfrm>
            <a:custGeom>
              <a:avLst/>
              <a:gdLst/>
              <a:ahLst/>
              <a:cxnLst/>
              <a:rect l="l" t="t" r="r" b="b"/>
              <a:pathLst>
                <a:path w="446405" h="342900">
                  <a:moveTo>
                    <a:pt x="192996" y="0"/>
                  </a:moveTo>
                  <a:lnTo>
                    <a:pt x="261596" y="18285"/>
                  </a:lnTo>
                  <a:lnTo>
                    <a:pt x="324708" y="49371"/>
                  </a:lnTo>
                  <a:lnTo>
                    <a:pt x="380503" y="91428"/>
                  </a:lnTo>
                  <a:lnTo>
                    <a:pt x="427152" y="142628"/>
                  </a:lnTo>
                  <a:lnTo>
                    <a:pt x="446360" y="170971"/>
                  </a:lnTo>
                  <a:lnTo>
                    <a:pt x="429896" y="197485"/>
                  </a:lnTo>
                  <a:lnTo>
                    <a:pt x="389650" y="245942"/>
                  </a:lnTo>
                  <a:lnTo>
                    <a:pt x="341173" y="286171"/>
                  </a:lnTo>
                  <a:lnTo>
                    <a:pt x="285377" y="316342"/>
                  </a:lnTo>
                  <a:lnTo>
                    <a:pt x="225009" y="336457"/>
                  </a:lnTo>
                  <a:lnTo>
                    <a:pt x="192996" y="342857"/>
                  </a:lnTo>
                  <a:lnTo>
                    <a:pt x="0" y="342857"/>
                  </a:lnTo>
                  <a:lnTo>
                    <a:pt x="12805" y="309942"/>
                  </a:lnTo>
                  <a:lnTo>
                    <a:pt x="23781" y="276114"/>
                  </a:lnTo>
                  <a:lnTo>
                    <a:pt x="31098" y="241371"/>
                  </a:lnTo>
                  <a:lnTo>
                    <a:pt x="35672" y="206628"/>
                  </a:lnTo>
                  <a:lnTo>
                    <a:pt x="37501" y="170971"/>
                  </a:lnTo>
                  <a:lnTo>
                    <a:pt x="35672" y="136228"/>
                  </a:lnTo>
                  <a:lnTo>
                    <a:pt x="31098" y="100571"/>
                  </a:lnTo>
                  <a:lnTo>
                    <a:pt x="23781" y="66742"/>
                  </a:lnTo>
                  <a:lnTo>
                    <a:pt x="12805" y="32914"/>
                  </a:lnTo>
                  <a:lnTo>
                    <a:pt x="0" y="0"/>
                  </a:lnTo>
                  <a:lnTo>
                    <a:pt x="192996" y="0"/>
                  </a:lnTo>
                </a:path>
              </a:pathLst>
            </a:custGeom>
            <a:ln w="18288">
              <a:solidFill>
                <a:srgbClr val="000000"/>
              </a:solidFill>
            </a:ln>
          </p:spPr>
          <p:txBody>
            <a:bodyPr wrap="square" lIns="0" tIns="0" rIns="0" bIns="0" rtlCol="0"/>
            <a:lstStyle/>
            <a:p>
              <a:endParaRPr/>
            </a:p>
          </p:txBody>
        </p:sp>
        <p:sp>
          <p:nvSpPr>
            <p:cNvPr id="255" name="object 80">
              <a:extLst>
                <a:ext uri="{FF2B5EF4-FFF2-40B4-BE49-F238E27FC236}">
                  <a16:creationId xmlns:a16="http://schemas.microsoft.com/office/drawing/2014/main" id="{A4C699B8-5E03-48DD-3C77-1DE6ABE47A68}"/>
                </a:ext>
              </a:extLst>
            </p:cNvPr>
            <p:cNvSpPr/>
            <p:nvPr/>
          </p:nvSpPr>
          <p:spPr>
            <a:xfrm>
              <a:off x="2422769" y="4157811"/>
              <a:ext cx="412115" cy="342900"/>
            </a:xfrm>
            <a:custGeom>
              <a:avLst/>
              <a:gdLst/>
              <a:ahLst/>
              <a:cxnLst/>
              <a:rect l="l" t="t" r="r" b="b"/>
              <a:pathLst>
                <a:path w="412114" h="342900">
                  <a:moveTo>
                    <a:pt x="0" y="0"/>
                  </a:moveTo>
                  <a:lnTo>
                    <a:pt x="0" y="342857"/>
                  </a:lnTo>
                  <a:lnTo>
                    <a:pt x="246961" y="342857"/>
                  </a:lnTo>
                  <a:lnTo>
                    <a:pt x="293610" y="336457"/>
                  </a:lnTo>
                  <a:lnTo>
                    <a:pt x="335685" y="315428"/>
                  </a:lnTo>
                  <a:lnTo>
                    <a:pt x="371357" y="284342"/>
                  </a:lnTo>
                  <a:lnTo>
                    <a:pt x="396968" y="243199"/>
                  </a:lnTo>
                  <a:lnTo>
                    <a:pt x="409773" y="195657"/>
                  </a:lnTo>
                  <a:lnTo>
                    <a:pt x="411602" y="171885"/>
                  </a:lnTo>
                  <a:lnTo>
                    <a:pt x="409773" y="147199"/>
                  </a:lnTo>
                  <a:lnTo>
                    <a:pt x="396968" y="100571"/>
                  </a:lnTo>
                  <a:lnTo>
                    <a:pt x="371357" y="59428"/>
                  </a:lnTo>
                  <a:lnTo>
                    <a:pt x="335685" y="27428"/>
                  </a:lnTo>
                  <a:lnTo>
                    <a:pt x="293610" y="7314"/>
                  </a:lnTo>
                  <a:lnTo>
                    <a:pt x="246961" y="0"/>
                  </a:lnTo>
                  <a:lnTo>
                    <a:pt x="0" y="0"/>
                  </a:lnTo>
                </a:path>
              </a:pathLst>
            </a:custGeom>
            <a:ln w="18288">
              <a:solidFill>
                <a:srgbClr val="000000"/>
              </a:solidFill>
            </a:ln>
          </p:spPr>
          <p:txBody>
            <a:bodyPr wrap="square" lIns="0" tIns="0" rIns="0" bIns="0" rtlCol="0"/>
            <a:lstStyle/>
            <a:p>
              <a:endParaRPr dirty="0"/>
            </a:p>
          </p:txBody>
        </p:sp>
        <p:sp>
          <p:nvSpPr>
            <p:cNvPr id="256" name="object 81">
              <a:extLst>
                <a:ext uri="{FF2B5EF4-FFF2-40B4-BE49-F238E27FC236}">
                  <a16:creationId xmlns:a16="http://schemas.microsoft.com/office/drawing/2014/main" id="{8C7BF930-013A-5BF7-D253-62CAA36AD18C}"/>
                </a:ext>
              </a:extLst>
            </p:cNvPr>
            <p:cNvSpPr/>
            <p:nvPr/>
          </p:nvSpPr>
          <p:spPr>
            <a:xfrm>
              <a:off x="1187960" y="4843525"/>
              <a:ext cx="446405" cy="342900"/>
            </a:xfrm>
            <a:custGeom>
              <a:avLst/>
              <a:gdLst/>
              <a:ahLst/>
              <a:cxnLst/>
              <a:rect l="l" t="t" r="r" b="b"/>
              <a:pathLst>
                <a:path w="446405" h="342900">
                  <a:moveTo>
                    <a:pt x="192996" y="0"/>
                  </a:moveTo>
                  <a:lnTo>
                    <a:pt x="261596" y="19199"/>
                  </a:lnTo>
                  <a:lnTo>
                    <a:pt x="324708" y="49371"/>
                  </a:lnTo>
                  <a:lnTo>
                    <a:pt x="380503" y="91428"/>
                  </a:lnTo>
                  <a:lnTo>
                    <a:pt x="427152" y="142628"/>
                  </a:lnTo>
                  <a:lnTo>
                    <a:pt x="446360" y="171885"/>
                  </a:lnTo>
                  <a:lnTo>
                    <a:pt x="429896" y="198399"/>
                  </a:lnTo>
                  <a:lnTo>
                    <a:pt x="389650" y="246857"/>
                  </a:lnTo>
                  <a:lnTo>
                    <a:pt x="341173" y="286171"/>
                  </a:lnTo>
                  <a:lnTo>
                    <a:pt x="285377" y="317257"/>
                  </a:lnTo>
                  <a:lnTo>
                    <a:pt x="225009" y="337371"/>
                  </a:lnTo>
                  <a:lnTo>
                    <a:pt x="192996" y="342857"/>
                  </a:lnTo>
                  <a:lnTo>
                    <a:pt x="0" y="342857"/>
                  </a:lnTo>
                  <a:lnTo>
                    <a:pt x="12805" y="309942"/>
                  </a:lnTo>
                  <a:lnTo>
                    <a:pt x="23781" y="276114"/>
                  </a:lnTo>
                  <a:lnTo>
                    <a:pt x="31098" y="242285"/>
                  </a:lnTo>
                  <a:lnTo>
                    <a:pt x="35672" y="206628"/>
                  </a:lnTo>
                  <a:lnTo>
                    <a:pt x="37501" y="171885"/>
                  </a:lnTo>
                  <a:lnTo>
                    <a:pt x="35672" y="136228"/>
                  </a:lnTo>
                  <a:lnTo>
                    <a:pt x="31098" y="101485"/>
                  </a:lnTo>
                  <a:lnTo>
                    <a:pt x="23781" y="66742"/>
                  </a:lnTo>
                  <a:lnTo>
                    <a:pt x="12805" y="32914"/>
                  </a:lnTo>
                  <a:lnTo>
                    <a:pt x="0" y="0"/>
                  </a:lnTo>
                  <a:lnTo>
                    <a:pt x="192996" y="0"/>
                  </a:lnTo>
                </a:path>
              </a:pathLst>
            </a:custGeom>
            <a:ln w="18288">
              <a:solidFill>
                <a:srgbClr val="000000"/>
              </a:solidFill>
            </a:ln>
          </p:spPr>
          <p:txBody>
            <a:bodyPr wrap="square" lIns="0" tIns="0" rIns="0" bIns="0" rtlCol="0"/>
            <a:lstStyle/>
            <a:p>
              <a:endParaRPr/>
            </a:p>
          </p:txBody>
        </p:sp>
        <p:sp>
          <p:nvSpPr>
            <p:cNvPr id="257" name="object 82">
              <a:extLst>
                <a:ext uri="{FF2B5EF4-FFF2-40B4-BE49-F238E27FC236}">
                  <a16:creationId xmlns:a16="http://schemas.microsoft.com/office/drawing/2014/main" id="{62BB030D-9947-E0D8-5C61-80F59C47B7C6}"/>
                </a:ext>
              </a:extLst>
            </p:cNvPr>
            <p:cNvSpPr/>
            <p:nvPr/>
          </p:nvSpPr>
          <p:spPr>
            <a:xfrm>
              <a:off x="2422769" y="4946840"/>
              <a:ext cx="412115" cy="342900"/>
            </a:xfrm>
            <a:custGeom>
              <a:avLst/>
              <a:gdLst/>
              <a:ahLst/>
              <a:cxnLst/>
              <a:rect l="l" t="t" r="r" b="b"/>
              <a:pathLst>
                <a:path w="412114" h="342900">
                  <a:moveTo>
                    <a:pt x="0" y="0"/>
                  </a:moveTo>
                  <a:lnTo>
                    <a:pt x="0" y="342857"/>
                  </a:lnTo>
                  <a:lnTo>
                    <a:pt x="246961" y="342857"/>
                  </a:lnTo>
                  <a:lnTo>
                    <a:pt x="293610" y="335542"/>
                  </a:lnTo>
                  <a:lnTo>
                    <a:pt x="335685" y="315428"/>
                  </a:lnTo>
                  <a:lnTo>
                    <a:pt x="371357" y="283428"/>
                  </a:lnTo>
                  <a:lnTo>
                    <a:pt x="396968" y="242285"/>
                  </a:lnTo>
                  <a:lnTo>
                    <a:pt x="409773" y="195657"/>
                  </a:lnTo>
                  <a:lnTo>
                    <a:pt x="411602" y="170971"/>
                  </a:lnTo>
                  <a:lnTo>
                    <a:pt x="409773" y="147199"/>
                  </a:lnTo>
                  <a:lnTo>
                    <a:pt x="396968" y="99657"/>
                  </a:lnTo>
                  <a:lnTo>
                    <a:pt x="371357" y="58514"/>
                  </a:lnTo>
                  <a:lnTo>
                    <a:pt x="335685" y="27428"/>
                  </a:lnTo>
                  <a:lnTo>
                    <a:pt x="293610" y="6399"/>
                  </a:lnTo>
                  <a:lnTo>
                    <a:pt x="246961" y="0"/>
                  </a:lnTo>
                  <a:lnTo>
                    <a:pt x="0" y="0"/>
                  </a:lnTo>
                </a:path>
              </a:pathLst>
            </a:custGeom>
            <a:ln w="18288">
              <a:solidFill>
                <a:srgbClr val="000000"/>
              </a:solidFill>
            </a:ln>
          </p:spPr>
          <p:txBody>
            <a:bodyPr wrap="square" lIns="0" tIns="0" rIns="0" bIns="0" rtlCol="0"/>
            <a:lstStyle/>
            <a:p>
              <a:endParaRPr/>
            </a:p>
          </p:txBody>
        </p:sp>
        <p:sp>
          <p:nvSpPr>
            <p:cNvPr id="258" name="object 83">
              <a:extLst>
                <a:ext uri="{FF2B5EF4-FFF2-40B4-BE49-F238E27FC236}">
                  <a16:creationId xmlns:a16="http://schemas.microsoft.com/office/drawing/2014/main" id="{DE78B423-9E44-5237-B914-D7A6BA1BBB1D}"/>
                </a:ext>
              </a:extLst>
            </p:cNvPr>
            <p:cNvSpPr/>
            <p:nvPr/>
          </p:nvSpPr>
          <p:spPr>
            <a:xfrm>
              <a:off x="2422769" y="5460668"/>
              <a:ext cx="412115" cy="342900"/>
            </a:xfrm>
            <a:custGeom>
              <a:avLst/>
              <a:gdLst/>
              <a:ahLst/>
              <a:cxnLst/>
              <a:rect l="l" t="t" r="r" b="b"/>
              <a:pathLst>
                <a:path w="412114" h="342900">
                  <a:moveTo>
                    <a:pt x="0" y="0"/>
                  </a:moveTo>
                  <a:lnTo>
                    <a:pt x="0" y="342857"/>
                  </a:lnTo>
                  <a:lnTo>
                    <a:pt x="246961" y="342857"/>
                  </a:lnTo>
                  <a:lnTo>
                    <a:pt x="293610" y="336457"/>
                  </a:lnTo>
                  <a:lnTo>
                    <a:pt x="335685" y="315428"/>
                  </a:lnTo>
                  <a:lnTo>
                    <a:pt x="371357" y="284342"/>
                  </a:lnTo>
                  <a:lnTo>
                    <a:pt x="396968" y="243199"/>
                  </a:lnTo>
                  <a:lnTo>
                    <a:pt x="409773" y="195657"/>
                  </a:lnTo>
                  <a:lnTo>
                    <a:pt x="411602" y="171885"/>
                  </a:lnTo>
                  <a:lnTo>
                    <a:pt x="409773" y="147199"/>
                  </a:lnTo>
                  <a:lnTo>
                    <a:pt x="396968" y="100571"/>
                  </a:lnTo>
                  <a:lnTo>
                    <a:pt x="371357" y="59428"/>
                  </a:lnTo>
                  <a:lnTo>
                    <a:pt x="335685" y="27428"/>
                  </a:lnTo>
                  <a:lnTo>
                    <a:pt x="293610" y="7314"/>
                  </a:lnTo>
                  <a:lnTo>
                    <a:pt x="246961" y="0"/>
                  </a:lnTo>
                  <a:lnTo>
                    <a:pt x="0" y="0"/>
                  </a:lnTo>
                </a:path>
              </a:pathLst>
            </a:custGeom>
            <a:ln w="18288">
              <a:solidFill>
                <a:srgbClr val="000000"/>
              </a:solidFill>
            </a:ln>
          </p:spPr>
          <p:txBody>
            <a:bodyPr wrap="square" lIns="0" tIns="0" rIns="0" bIns="0" rtlCol="0"/>
            <a:lstStyle/>
            <a:p>
              <a:endParaRPr/>
            </a:p>
          </p:txBody>
        </p:sp>
        <p:sp>
          <p:nvSpPr>
            <p:cNvPr id="259" name="object 84">
              <a:extLst>
                <a:ext uri="{FF2B5EF4-FFF2-40B4-BE49-F238E27FC236}">
                  <a16:creationId xmlns:a16="http://schemas.microsoft.com/office/drawing/2014/main" id="{2923E19E-3625-56CE-2DE5-F3AD52AC77C4}"/>
                </a:ext>
              </a:extLst>
            </p:cNvPr>
            <p:cNvSpPr/>
            <p:nvPr/>
          </p:nvSpPr>
          <p:spPr>
            <a:xfrm>
              <a:off x="1187960" y="5563983"/>
              <a:ext cx="412115" cy="342900"/>
            </a:xfrm>
            <a:custGeom>
              <a:avLst/>
              <a:gdLst/>
              <a:ahLst/>
              <a:cxnLst/>
              <a:rect l="l" t="t" r="r" b="b"/>
              <a:pathLst>
                <a:path w="412115" h="342900">
                  <a:moveTo>
                    <a:pt x="0" y="0"/>
                  </a:moveTo>
                  <a:lnTo>
                    <a:pt x="0" y="342857"/>
                  </a:lnTo>
                  <a:lnTo>
                    <a:pt x="246961" y="342857"/>
                  </a:lnTo>
                  <a:lnTo>
                    <a:pt x="293610" y="335542"/>
                  </a:lnTo>
                  <a:lnTo>
                    <a:pt x="335685" y="315428"/>
                  </a:lnTo>
                  <a:lnTo>
                    <a:pt x="371357" y="283428"/>
                  </a:lnTo>
                  <a:lnTo>
                    <a:pt x="396968" y="242285"/>
                  </a:lnTo>
                  <a:lnTo>
                    <a:pt x="409773" y="195657"/>
                  </a:lnTo>
                  <a:lnTo>
                    <a:pt x="411602" y="170971"/>
                  </a:lnTo>
                  <a:lnTo>
                    <a:pt x="409773" y="147199"/>
                  </a:lnTo>
                  <a:lnTo>
                    <a:pt x="396968" y="99657"/>
                  </a:lnTo>
                  <a:lnTo>
                    <a:pt x="371357" y="58514"/>
                  </a:lnTo>
                  <a:lnTo>
                    <a:pt x="335685" y="27428"/>
                  </a:lnTo>
                  <a:lnTo>
                    <a:pt x="293610" y="6399"/>
                  </a:lnTo>
                  <a:lnTo>
                    <a:pt x="246961" y="0"/>
                  </a:lnTo>
                  <a:lnTo>
                    <a:pt x="0" y="0"/>
                  </a:lnTo>
                </a:path>
              </a:pathLst>
            </a:custGeom>
            <a:ln w="18288">
              <a:solidFill>
                <a:srgbClr val="000000"/>
              </a:solidFill>
            </a:ln>
          </p:spPr>
          <p:txBody>
            <a:bodyPr wrap="square" lIns="0" tIns="0" rIns="0" bIns="0" rtlCol="0"/>
            <a:lstStyle/>
            <a:p>
              <a:endParaRPr/>
            </a:p>
          </p:txBody>
        </p:sp>
        <p:sp>
          <p:nvSpPr>
            <p:cNvPr id="260" name="object 85">
              <a:extLst>
                <a:ext uri="{FF2B5EF4-FFF2-40B4-BE49-F238E27FC236}">
                  <a16:creationId xmlns:a16="http://schemas.microsoft.com/office/drawing/2014/main" id="{D22ADDC8-2D82-D58D-1159-578BA992FE51}"/>
                </a:ext>
              </a:extLst>
            </p:cNvPr>
            <p:cNvSpPr/>
            <p:nvPr/>
          </p:nvSpPr>
          <p:spPr>
            <a:xfrm>
              <a:off x="3486534" y="4878268"/>
              <a:ext cx="445770" cy="342900"/>
            </a:xfrm>
            <a:custGeom>
              <a:avLst/>
              <a:gdLst/>
              <a:ahLst/>
              <a:cxnLst/>
              <a:rect l="l" t="t" r="r" b="b"/>
              <a:pathLst>
                <a:path w="445770" h="342900">
                  <a:moveTo>
                    <a:pt x="192996" y="0"/>
                  </a:moveTo>
                  <a:lnTo>
                    <a:pt x="260681" y="18285"/>
                  </a:lnTo>
                  <a:lnTo>
                    <a:pt x="323794" y="49371"/>
                  </a:lnTo>
                  <a:lnTo>
                    <a:pt x="379589" y="91428"/>
                  </a:lnTo>
                  <a:lnTo>
                    <a:pt x="426237" y="142628"/>
                  </a:lnTo>
                  <a:lnTo>
                    <a:pt x="445445" y="170971"/>
                  </a:lnTo>
                  <a:lnTo>
                    <a:pt x="428981" y="197485"/>
                  </a:lnTo>
                  <a:lnTo>
                    <a:pt x="388736" y="245942"/>
                  </a:lnTo>
                  <a:lnTo>
                    <a:pt x="340258" y="286171"/>
                  </a:lnTo>
                  <a:lnTo>
                    <a:pt x="284463" y="316342"/>
                  </a:lnTo>
                  <a:lnTo>
                    <a:pt x="224094" y="336457"/>
                  </a:lnTo>
                  <a:lnTo>
                    <a:pt x="192996" y="342857"/>
                  </a:lnTo>
                  <a:lnTo>
                    <a:pt x="0" y="342857"/>
                  </a:lnTo>
                  <a:lnTo>
                    <a:pt x="12805" y="309942"/>
                  </a:lnTo>
                  <a:lnTo>
                    <a:pt x="22866" y="276114"/>
                  </a:lnTo>
                  <a:lnTo>
                    <a:pt x="31098" y="241371"/>
                  </a:lnTo>
                  <a:lnTo>
                    <a:pt x="34757" y="206628"/>
                  </a:lnTo>
                  <a:lnTo>
                    <a:pt x="36586" y="170971"/>
                  </a:lnTo>
                  <a:lnTo>
                    <a:pt x="34757" y="136228"/>
                  </a:lnTo>
                  <a:lnTo>
                    <a:pt x="31098" y="100571"/>
                  </a:lnTo>
                  <a:lnTo>
                    <a:pt x="22866" y="66742"/>
                  </a:lnTo>
                  <a:lnTo>
                    <a:pt x="12805" y="32914"/>
                  </a:lnTo>
                  <a:lnTo>
                    <a:pt x="0" y="0"/>
                  </a:lnTo>
                  <a:lnTo>
                    <a:pt x="192996" y="0"/>
                  </a:lnTo>
                </a:path>
              </a:pathLst>
            </a:custGeom>
            <a:ln w="18288">
              <a:solidFill>
                <a:srgbClr val="000000"/>
              </a:solidFill>
            </a:ln>
          </p:spPr>
          <p:txBody>
            <a:bodyPr wrap="square" lIns="0" tIns="0" rIns="0" bIns="0" rtlCol="0"/>
            <a:lstStyle/>
            <a:p>
              <a:endParaRPr/>
            </a:p>
          </p:txBody>
        </p:sp>
      </p:grpSp>
      <p:sp>
        <p:nvSpPr>
          <p:cNvPr id="261" name="object 86">
            <a:extLst>
              <a:ext uri="{FF2B5EF4-FFF2-40B4-BE49-F238E27FC236}">
                <a16:creationId xmlns:a16="http://schemas.microsoft.com/office/drawing/2014/main" id="{1638E985-F158-FA78-1D0C-43990F30122B}"/>
              </a:ext>
            </a:extLst>
          </p:cNvPr>
          <p:cNvSpPr txBox="1"/>
          <p:nvPr/>
        </p:nvSpPr>
        <p:spPr>
          <a:xfrm>
            <a:off x="4410986" y="4326074"/>
            <a:ext cx="711835" cy="197490"/>
          </a:xfrm>
          <a:prstGeom prst="rect">
            <a:avLst/>
          </a:prstGeom>
        </p:spPr>
        <p:txBody>
          <a:bodyPr vert="horz" wrap="square" lIns="0" tIns="12700" rIns="0" bIns="0" rtlCol="0">
            <a:spAutoFit/>
          </a:bodyPr>
          <a:lstStyle/>
          <a:p>
            <a:pPr marL="12700">
              <a:spcBef>
                <a:spcPts val="100"/>
              </a:spcBef>
              <a:tabLst>
                <a:tab pos="698500" algn="l"/>
              </a:tabLst>
            </a:pPr>
            <a:r>
              <a:rPr sz="1200" i="1" u="sng" dirty="0">
                <a:uFill>
                  <a:solidFill>
                    <a:srgbClr val="000000"/>
                  </a:solidFill>
                </a:uFill>
                <a:latin typeface="Times New Roman"/>
                <a:cs typeface="Times New Roman"/>
              </a:rPr>
              <a:t> 	</a:t>
            </a:r>
            <a:endParaRPr sz="1200">
              <a:latin typeface="Times New Roman"/>
              <a:cs typeface="Times New Roman"/>
            </a:endParaRPr>
          </a:p>
        </p:txBody>
      </p:sp>
      <p:sp>
        <p:nvSpPr>
          <p:cNvPr id="262" name="object 87">
            <a:extLst>
              <a:ext uri="{FF2B5EF4-FFF2-40B4-BE49-F238E27FC236}">
                <a16:creationId xmlns:a16="http://schemas.microsoft.com/office/drawing/2014/main" id="{E3EC98A4-BEA4-5DBA-4DF0-020F5960641C}"/>
              </a:ext>
            </a:extLst>
          </p:cNvPr>
          <p:cNvSpPr txBox="1"/>
          <p:nvPr/>
        </p:nvSpPr>
        <p:spPr>
          <a:xfrm>
            <a:off x="5807900" y="3743715"/>
            <a:ext cx="169545" cy="197490"/>
          </a:xfrm>
          <a:prstGeom prst="rect">
            <a:avLst/>
          </a:prstGeom>
        </p:spPr>
        <p:txBody>
          <a:bodyPr vert="horz" wrap="square" lIns="0" tIns="12700" rIns="0" bIns="0" rtlCol="0">
            <a:spAutoFit/>
          </a:bodyPr>
          <a:lstStyle/>
          <a:p>
            <a:pPr marL="38100">
              <a:spcBef>
                <a:spcPts val="100"/>
              </a:spcBef>
            </a:pPr>
            <a:r>
              <a:rPr sz="1200" i="1" spc="-5" dirty="0">
                <a:latin typeface="Times New Roman"/>
                <a:cs typeface="Times New Roman"/>
              </a:rPr>
              <a:t>f</a:t>
            </a:r>
            <a:r>
              <a:rPr sz="1200" spc="-7" baseline="-27777" dirty="0">
                <a:latin typeface="Times New Roman"/>
                <a:cs typeface="Times New Roman"/>
              </a:rPr>
              <a:t>1</a:t>
            </a:r>
            <a:endParaRPr sz="1200" baseline="-27777">
              <a:latin typeface="Times New Roman"/>
              <a:cs typeface="Times New Roman"/>
            </a:endParaRPr>
          </a:p>
        </p:txBody>
      </p:sp>
      <p:sp>
        <p:nvSpPr>
          <p:cNvPr id="263" name="object 88">
            <a:extLst>
              <a:ext uri="{FF2B5EF4-FFF2-40B4-BE49-F238E27FC236}">
                <a16:creationId xmlns:a16="http://schemas.microsoft.com/office/drawing/2014/main" id="{A38700BA-7148-200C-CB69-2EEBCBA08AB2}"/>
              </a:ext>
            </a:extLst>
          </p:cNvPr>
          <p:cNvSpPr txBox="1"/>
          <p:nvPr/>
        </p:nvSpPr>
        <p:spPr>
          <a:xfrm>
            <a:off x="5835129" y="4463196"/>
            <a:ext cx="67945" cy="197490"/>
          </a:xfrm>
          <a:prstGeom prst="rect">
            <a:avLst/>
          </a:prstGeom>
        </p:spPr>
        <p:txBody>
          <a:bodyPr vert="horz" wrap="square" lIns="0" tIns="12700" rIns="0" bIns="0" rtlCol="0">
            <a:spAutoFit/>
          </a:bodyPr>
          <a:lstStyle/>
          <a:p>
            <a:pPr marL="12700">
              <a:spcBef>
                <a:spcPts val="100"/>
              </a:spcBef>
            </a:pPr>
            <a:r>
              <a:rPr sz="1200" i="1" dirty="0">
                <a:latin typeface="Times New Roman"/>
                <a:cs typeface="Times New Roman"/>
              </a:rPr>
              <a:t>f</a:t>
            </a:r>
            <a:endParaRPr sz="1200">
              <a:latin typeface="Times New Roman"/>
              <a:cs typeface="Times New Roman"/>
            </a:endParaRPr>
          </a:p>
        </p:txBody>
      </p:sp>
      <p:sp>
        <p:nvSpPr>
          <p:cNvPr id="264" name="object 89">
            <a:extLst>
              <a:ext uri="{FF2B5EF4-FFF2-40B4-BE49-F238E27FC236}">
                <a16:creationId xmlns:a16="http://schemas.microsoft.com/office/drawing/2014/main" id="{D13CCF71-58A7-B421-1686-EA055E6C2E44}"/>
              </a:ext>
            </a:extLst>
          </p:cNvPr>
          <p:cNvSpPr txBox="1"/>
          <p:nvPr/>
        </p:nvSpPr>
        <p:spPr>
          <a:xfrm>
            <a:off x="5877203" y="4565587"/>
            <a:ext cx="76200" cy="135935"/>
          </a:xfrm>
          <a:prstGeom prst="rect">
            <a:avLst/>
          </a:prstGeom>
        </p:spPr>
        <p:txBody>
          <a:bodyPr vert="horz" wrap="square" lIns="0" tIns="12700" rIns="0" bIns="0" rtlCol="0">
            <a:spAutoFit/>
          </a:bodyPr>
          <a:lstStyle/>
          <a:p>
            <a:pPr marL="12700">
              <a:spcBef>
                <a:spcPts val="100"/>
              </a:spcBef>
            </a:pPr>
            <a:r>
              <a:rPr sz="800" dirty="0">
                <a:latin typeface="Times New Roman"/>
                <a:cs typeface="Times New Roman"/>
              </a:rPr>
              <a:t>3</a:t>
            </a:r>
            <a:endParaRPr sz="800">
              <a:latin typeface="Times New Roman"/>
              <a:cs typeface="Times New Roman"/>
            </a:endParaRPr>
          </a:p>
        </p:txBody>
      </p:sp>
      <p:sp>
        <p:nvSpPr>
          <p:cNvPr id="265" name="object 90">
            <a:extLst>
              <a:ext uri="{FF2B5EF4-FFF2-40B4-BE49-F238E27FC236}">
                <a16:creationId xmlns:a16="http://schemas.microsoft.com/office/drawing/2014/main" id="{0357773E-8EBF-F975-0115-C66935EE21FD}"/>
              </a:ext>
            </a:extLst>
          </p:cNvPr>
          <p:cNvSpPr txBox="1"/>
          <p:nvPr/>
        </p:nvSpPr>
        <p:spPr>
          <a:xfrm>
            <a:off x="5807900" y="5046462"/>
            <a:ext cx="169545" cy="197490"/>
          </a:xfrm>
          <a:prstGeom prst="rect">
            <a:avLst/>
          </a:prstGeom>
        </p:spPr>
        <p:txBody>
          <a:bodyPr vert="horz" wrap="square" lIns="0" tIns="12700" rIns="0" bIns="0" rtlCol="0">
            <a:spAutoFit/>
          </a:bodyPr>
          <a:lstStyle/>
          <a:p>
            <a:pPr marL="38100">
              <a:spcBef>
                <a:spcPts val="100"/>
              </a:spcBef>
            </a:pPr>
            <a:r>
              <a:rPr sz="1200" i="1" spc="-5" dirty="0">
                <a:latin typeface="Times New Roman"/>
                <a:cs typeface="Times New Roman"/>
              </a:rPr>
              <a:t>f</a:t>
            </a:r>
            <a:r>
              <a:rPr sz="1200" spc="-7" baseline="-27777" dirty="0">
                <a:latin typeface="Times New Roman"/>
                <a:cs typeface="Times New Roman"/>
              </a:rPr>
              <a:t>2</a:t>
            </a:r>
            <a:endParaRPr sz="1200" baseline="-27777">
              <a:latin typeface="Times New Roman"/>
              <a:cs typeface="Times New Roman"/>
            </a:endParaRPr>
          </a:p>
        </p:txBody>
      </p:sp>
      <p:sp>
        <p:nvSpPr>
          <p:cNvPr id="266" name="object 91">
            <a:extLst>
              <a:ext uri="{FF2B5EF4-FFF2-40B4-BE49-F238E27FC236}">
                <a16:creationId xmlns:a16="http://schemas.microsoft.com/office/drawing/2014/main" id="{9FE957B7-D080-5106-F4B9-4E731B016EC0}"/>
              </a:ext>
            </a:extLst>
          </p:cNvPr>
          <p:cNvSpPr txBox="1"/>
          <p:nvPr/>
        </p:nvSpPr>
        <p:spPr>
          <a:xfrm>
            <a:off x="2506255" y="5577146"/>
            <a:ext cx="2333625" cy="330835"/>
          </a:xfrm>
          <a:prstGeom prst="rect">
            <a:avLst/>
          </a:prstGeom>
        </p:spPr>
        <p:txBody>
          <a:bodyPr vert="horz" wrap="square" lIns="0" tIns="12700" rIns="0" bIns="0" rtlCol="0">
            <a:spAutoFit/>
          </a:bodyPr>
          <a:lstStyle/>
          <a:p>
            <a:pPr marL="205740" indent="-193675">
              <a:spcBef>
                <a:spcPts val="100"/>
              </a:spcBef>
              <a:buChar char="•"/>
              <a:tabLst>
                <a:tab pos="206375" algn="l"/>
              </a:tabLst>
            </a:pPr>
            <a:r>
              <a:rPr lang="en-GB" sz="2000" dirty="0">
                <a:highlight>
                  <a:srgbClr val="00FFFF"/>
                </a:highlight>
                <a:latin typeface="Times New Roman"/>
                <a:cs typeface="Times New Roman"/>
              </a:rPr>
              <a:t>Mapping to </a:t>
            </a:r>
            <a:r>
              <a:rPr sz="2000" dirty="0">
                <a:highlight>
                  <a:srgbClr val="00FFFF"/>
                </a:highlight>
                <a:latin typeface="Times New Roman"/>
                <a:cs typeface="Times New Roman"/>
              </a:rPr>
              <a:t>4 </a:t>
            </a:r>
            <a:r>
              <a:rPr sz="2000" spc="-35" dirty="0">
                <a:highlight>
                  <a:srgbClr val="00FFFF"/>
                </a:highlight>
                <a:latin typeface="Times New Roman"/>
                <a:cs typeface="Times New Roman"/>
              </a:rPr>
              <a:t>LUTs</a:t>
            </a:r>
            <a:endParaRPr sz="2000" dirty="0">
              <a:highlight>
                <a:srgbClr val="00FFFF"/>
              </a:highlight>
              <a:latin typeface="Times New Roman"/>
              <a:cs typeface="Times New Roman"/>
            </a:endParaRPr>
          </a:p>
        </p:txBody>
      </p:sp>
      <p:sp>
        <p:nvSpPr>
          <p:cNvPr id="267" name="object 92">
            <a:extLst>
              <a:ext uri="{FF2B5EF4-FFF2-40B4-BE49-F238E27FC236}">
                <a16:creationId xmlns:a16="http://schemas.microsoft.com/office/drawing/2014/main" id="{2AEF7941-C34F-DFD7-9379-58C8745C2D39}"/>
              </a:ext>
            </a:extLst>
          </p:cNvPr>
          <p:cNvSpPr txBox="1"/>
          <p:nvPr/>
        </p:nvSpPr>
        <p:spPr>
          <a:xfrm>
            <a:off x="6849434" y="5577146"/>
            <a:ext cx="2720975" cy="320601"/>
          </a:xfrm>
          <a:prstGeom prst="rect">
            <a:avLst/>
          </a:prstGeom>
        </p:spPr>
        <p:txBody>
          <a:bodyPr vert="horz" wrap="square" lIns="0" tIns="12700" rIns="0" bIns="0" rtlCol="0">
            <a:spAutoFit/>
          </a:bodyPr>
          <a:lstStyle/>
          <a:p>
            <a:pPr marL="205740" indent="-193675">
              <a:spcBef>
                <a:spcPts val="100"/>
              </a:spcBef>
              <a:buChar char="•"/>
              <a:tabLst>
                <a:tab pos="206375" algn="l"/>
              </a:tabLst>
            </a:pPr>
            <a:r>
              <a:rPr lang="en-GB" sz="2000" dirty="0">
                <a:highlight>
                  <a:srgbClr val="00FFFF"/>
                </a:highlight>
                <a:latin typeface="Times New Roman"/>
                <a:cs typeface="Times New Roman"/>
              </a:rPr>
              <a:t>Mapping to </a:t>
            </a:r>
            <a:r>
              <a:rPr sz="2000" dirty="0">
                <a:highlight>
                  <a:srgbClr val="00FFFF"/>
                </a:highlight>
                <a:latin typeface="Times New Roman"/>
                <a:cs typeface="Times New Roman"/>
              </a:rPr>
              <a:t>only 3 </a:t>
            </a:r>
            <a:r>
              <a:rPr sz="2000" spc="-35" dirty="0">
                <a:highlight>
                  <a:srgbClr val="00FFFF"/>
                </a:highlight>
                <a:latin typeface="Times New Roman"/>
                <a:cs typeface="Times New Roman"/>
              </a:rPr>
              <a:t>LUTs</a:t>
            </a:r>
            <a:endParaRPr sz="2000" dirty="0">
              <a:highlight>
                <a:srgbClr val="00FFFF"/>
              </a:highlight>
              <a:latin typeface="Times New Roman"/>
              <a:cs typeface="Times New Roman"/>
            </a:endParaRPr>
          </a:p>
        </p:txBody>
      </p:sp>
      <p:sp>
        <p:nvSpPr>
          <p:cNvPr id="4" name="Footer Placeholder 3">
            <a:extLst>
              <a:ext uri="{FF2B5EF4-FFF2-40B4-BE49-F238E27FC236}">
                <a16:creationId xmlns:a16="http://schemas.microsoft.com/office/drawing/2014/main" id="{84CDBD1C-3A5D-1831-2B1E-E839CD60035D}"/>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78AD151B-52B0-1EE5-B258-200AEA71DEC1}"/>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6" name="Picture 5">
            <a:extLst>
              <a:ext uri="{FF2B5EF4-FFF2-40B4-BE49-F238E27FC236}">
                <a16:creationId xmlns:a16="http://schemas.microsoft.com/office/drawing/2014/main" id="{B5DFADA4-9499-0FB0-407A-D5E92983F0C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643" y="6012319"/>
            <a:ext cx="457200" cy="457200"/>
          </a:xfrm>
          <a:prstGeom prst="rect">
            <a:avLst/>
          </a:prstGeom>
        </p:spPr>
      </p:pic>
    </p:spTree>
    <p:custDataLst>
      <p:tags r:id="rId1"/>
    </p:custDataLst>
    <p:extLst>
      <p:ext uri="{BB962C8B-B14F-4D97-AF65-F5344CB8AC3E}">
        <p14:creationId xmlns:p14="http://schemas.microsoft.com/office/powerpoint/2010/main" val="1502095462"/>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F0AB3B-632C-68AB-4FCD-84884BFDD5D4}"/>
              </a:ext>
            </a:extLst>
          </p:cNvPr>
          <p:cNvSpPr>
            <a:spLocks noGrp="1"/>
          </p:cNvSpPr>
          <p:nvPr>
            <p:ph sz="quarter" idx="12"/>
          </p:nvPr>
        </p:nvSpPr>
        <p:spPr/>
        <p:txBody>
          <a:bodyPr/>
          <a:lstStyle/>
          <a:p>
            <a:pPr algn="just"/>
            <a:r>
              <a:rPr lang="en-GB" sz="2600" dirty="0"/>
              <a:t>This task involves selecting the most cost-effective combination of primitive logic elements from a given library to cover a Boolean network.</a:t>
            </a:r>
          </a:p>
          <a:p>
            <a:pPr algn="just"/>
            <a:endParaRPr lang="en-GB" sz="2600" dirty="0"/>
          </a:p>
          <a:p>
            <a:pPr algn="just"/>
            <a:r>
              <a:rPr lang="en-GB" sz="2600" dirty="0"/>
              <a:t>The optimization process aims to minimize both the area and delay of the system.</a:t>
            </a:r>
          </a:p>
        </p:txBody>
      </p:sp>
      <p:sp>
        <p:nvSpPr>
          <p:cNvPr id="3" name="Title 2">
            <a:extLst>
              <a:ext uri="{FF2B5EF4-FFF2-40B4-BE49-F238E27FC236}">
                <a16:creationId xmlns:a16="http://schemas.microsoft.com/office/drawing/2014/main" id="{1ADA2096-B212-AB0D-ACA2-0BF31706C4B4}"/>
              </a:ext>
            </a:extLst>
          </p:cNvPr>
          <p:cNvSpPr>
            <a:spLocks noGrp="1"/>
          </p:cNvSpPr>
          <p:nvPr>
            <p:ph type="title"/>
          </p:nvPr>
        </p:nvSpPr>
        <p:spPr/>
        <p:txBody>
          <a:bodyPr/>
          <a:lstStyle/>
          <a:p>
            <a:r>
              <a:rPr lang="en-US" b="1" spc="-5" dirty="0">
                <a:latin typeface="Times New Roman"/>
                <a:cs typeface="Times New Roman"/>
              </a:rPr>
              <a:t>Technology-Dependent Logic</a:t>
            </a:r>
            <a:r>
              <a:rPr lang="en-US" b="1" spc="-55" dirty="0">
                <a:latin typeface="Times New Roman"/>
                <a:cs typeface="Times New Roman"/>
              </a:rPr>
              <a:t> </a:t>
            </a:r>
            <a:r>
              <a:rPr lang="en-US" b="1" spc="-5" dirty="0">
                <a:latin typeface="Times New Roman"/>
                <a:cs typeface="Times New Roman"/>
              </a:rPr>
              <a:t>Optimization</a:t>
            </a:r>
            <a:endParaRPr lang="en-US" b="1" dirty="0"/>
          </a:p>
        </p:txBody>
      </p:sp>
      <p:sp>
        <p:nvSpPr>
          <p:cNvPr id="5" name="Footer Placeholder 4">
            <a:extLst>
              <a:ext uri="{FF2B5EF4-FFF2-40B4-BE49-F238E27FC236}">
                <a16:creationId xmlns:a16="http://schemas.microsoft.com/office/drawing/2014/main" id="{252F942C-2D1D-C997-1F21-5F848FAB10B3}"/>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99ED3DBD-42CD-176B-B78F-2230AB7C78E2}"/>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EF066BAF-A152-75EE-22FA-06FFDFA9BC8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080760"/>
            <a:ext cx="457200" cy="457200"/>
          </a:xfrm>
          <a:prstGeom prst="rect">
            <a:avLst/>
          </a:prstGeom>
        </p:spPr>
      </p:pic>
    </p:spTree>
    <p:custDataLst>
      <p:tags r:id="rId1"/>
    </p:custDataLst>
    <p:extLst>
      <p:ext uri="{BB962C8B-B14F-4D97-AF65-F5344CB8AC3E}">
        <p14:creationId xmlns:p14="http://schemas.microsoft.com/office/powerpoint/2010/main" val="3493339944"/>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4B5AFA-2EDD-B7F2-64D5-BDF3402F71BF}"/>
              </a:ext>
            </a:extLst>
          </p:cNvPr>
          <p:cNvSpPr>
            <a:spLocks noGrp="1"/>
          </p:cNvSpPr>
          <p:nvPr>
            <p:ph sz="quarter" idx="12"/>
          </p:nvPr>
        </p:nvSpPr>
        <p:spPr/>
        <p:txBody>
          <a:bodyPr/>
          <a:lstStyle/>
          <a:p>
            <a:pPr marL="355600" indent="-342900">
              <a:spcBef>
                <a:spcPts val="675"/>
              </a:spcBef>
              <a:buClr>
                <a:srgbClr val="3333CC"/>
              </a:buClr>
              <a:tabLst>
                <a:tab pos="355600" algn="l"/>
              </a:tabLst>
            </a:pPr>
            <a:r>
              <a:rPr lang="en-US" sz="2600" spc="-5" dirty="0">
                <a:latin typeface="Times New Roman"/>
                <a:cs typeface="Times New Roman"/>
              </a:rPr>
              <a:t>Synthesis </a:t>
            </a:r>
            <a:r>
              <a:rPr lang="en-US" sz="2600" dirty="0">
                <a:latin typeface="Times New Roman"/>
                <a:cs typeface="Times New Roman"/>
              </a:rPr>
              <a:t>tools at least </a:t>
            </a:r>
            <a:r>
              <a:rPr lang="en-US" sz="2600" spc="-5" dirty="0">
                <a:latin typeface="Times New Roman"/>
                <a:cs typeface="Times New Roman"/>
              </a:rPr>
              <a:t>perform </a:t>
            </a:r>
            <a:r>
              <a:rPr lang="en-US" sz="2600" spc="5" dirty="0">
                <a:latin typeface="Times New Roman"/>
                <a:cs typeface="Times New Roman"/>
              </a:rPr>
              <a:t>the </a:t>
            </a:r>
            <a:r>
              <a:rPr lang="en-US" sz="2600" dirty="0">
                <a:latin typeface="Times New Roman"/>
                <a:cs typeface="Times New Roman"/>
              </a:rPr>
              <a:t>following critical</a:t>
            </a:r>
            <a:r>
              <a:rPr lang="en-US" sz="2600" spc="-210" dirty="0">
                <a:latin typeface="Times New Roman"/>
                <a:cs typeface="Times New Roman"/>
              </a:rPr>
              <a:t> </a:t>
            </a:r>
            <a:r>
              <a:rPr lang="en-US" sz="2600" spc="-5" dirty="0">
                <a:latin typeface="Times New Roman"/>
                <a:cs typeface="Times New Roman"/>
              </a:rPr>
              <a:t>tasks:</a:t>
            </a:r>
            <a:endParaRPr lang="en-US" sz="2600" dirty="0">
              <a:latin typeface="Times New Roman"/>
              <a:cs typeface="Times New Roman"/>
            </a:endParaRPr>
          </a:p>
          <a:p>
            <a:pPr marL="812165" lvl="1" indent="-342900">
              <a:spcBef>
                <a:spcPts val="575"/>
              </a:spcBef>
              <a:buClr>
                <a:srgbClr val="0070C0"/>
              </a:buClr>
              <a:buFont typeface="Arial" panose="020B0604020202020204" pitchFamily="34" charset="0"/>
              <a:buChar char="•"/>
              <a:tabLst>
                <a:tab pos="756285" algn="l"/>
                <a:tab pos="756920" algn="l"/>
              </a:tabLst>
            </a:pPr>
            <a:r>
              <a:rPr lang="en-US" sz="2600" spc="-5" dirty="0">
                <a:latin typeface="Times New Roman"/>
                <a:cs typeface="Times New Roman"/>
              </a:rPr>
              <a:t>Detect </a:t>
            </a:r>
            <a:r>
              <a:rPr lang="en-US" sz="2600" dirty="0">
                <a:latin typeface="Times New Roman"/>
                <a:cs typeface="Times New Roman"/>
              </a:rPr>
              <a:t>and eliminate redundant</a:t>
            </a:r>
            <a:r>
              <a:rPr lang="en-US" sz="2600" spc="-170" dirty="0">
                <a:latin typeface="Times New Roman"/>
                <a:cs typeface="Times New Roman"/>
              </a:rPr>
              <a:t> </a:t>
            </a:r>
            <a:r>
              <a:rPr lang="en-US" sz="2600" dirty="0">
                <a:latin typeface="Times New Roman"/>
                <a:cs typeface="Times New Roman"/>
              </a:rPr>
              <a:t>logic</a:t>
            </a:r>
          </a:p>
          <a:p>
            <a:pPr marL="812165" lvl="1" indent="-342900">
              <a:spcBef>
                <a:spcPts val="575"/>
              </a:spcBef>
              <a:buClr>
                <a:srgbClr val="0070C0"/>
              </a:buClr>
              <a:buFont typeface="Arial" panose="020B0604020202020204" pitchFamily="34" charset="0"/>
              <a:buChar char="•"/>
              <a:tabLst>
                <a:tab pos="756285" algn="l"/>
                <a:tab pos="756920" algn="l"/>
              </a:tabLst>
            </a:pPr>
            <a:r>
              <a:rPr lang="en-US" sz="2600" spc="-5" dirty="0">
                <a:latin typeface="Times New Roman"/>
                <a:cs typeface="Times New Roman"/>
              </a:rPr>
              <a:t>Detect combinational feedback</a:t>
            </a:r>
            <a:r>
              <a:rPr lang="en-US" sz="2600" spc="-70" dirty="0">
                <a:latin typeface="Times New Roman"/>
                <a:cs typeface="Times New Roman"/>
              </a:rPr>
              <a:t> </a:t>
            </a:r>
            <a:r>
              <a:rPr lang="en-US" sz="2600" dirty="0">
                <a:latin typeface="Times New Roman"/>
                <a:cs typeface="Times New Roman"/>
              </a:rPr>
              <a:t>loops</a:t>
            </a:r>
          </a:p>
          <a:p>
            <a:pPr marL="812165" lvl="1" indent="-342900">
              <a:spcBef>
                <a:spcPts val="575"/>
              </a:spcBef>
              <a:buClr>
                <a:srgbClr val="0070C0"/>
              </a:buClr>
              <a:buFont typeface="Arial" panose="020B0604020202020204" pitchFamily="34" charset="0"/>
              <a:buChar char="•"/>
              <a:tabLst>
                <a:tab pos="756285" algn="l"/>
                <a:tab pos="756920" algn="l"/>
              </a:tabLst>
            </a:pPr>
            <a:r>
              <a:rPr lang="en-US" sz="2600" spc="-5" dirty="0">
                <a:latin typeface="Times New Roman"/>
                <a:cs typeface="Times New Roman"/>
              </a:rPr>
              <a:t>Exploit </a:t>
            </a:r>
            <a:r>
              <a:rPr lang="en-US" sz="2600" dirty="0">
                <a:latin typeface="Times New Roman"/>
                <a:cs typeface="Times New Roman"/>
              </a:rPr>
              <a:t>don’t-care</a:t>
            </a:r>
            <a:r>
              <a:rPr lang="en-US" sz="2600" spc="-80" dirty="0">
                <a:latin typeface="Times New Roman"/>
                <a:cs typeface="Times New Roman"/>
              </a:rPr>
              <a:t> </a:t>
            </a:r>
            <a:r>
              <a:rPr lang="en-US" sz="2600" dirty="0">
                <a:latin typeface="Times New Roman"/>
                <a:cs typeface="Times New Roman"/>
              </a:rPr>
              <a:t>conditions</a:t>
            </a:r>
          </a:p>
          <a:p>
            <a:pPr marL="811530" lvl="1" indent="-342900">
              <a:spcBef>
                <a:spcPts val="580"/>
              </a:spcBef>
              <a:buClr>
                <a:srgbClr val="0070C0"/>
              </a:buClr>
              <a:buFont typeface="Arial" panose="020B0604020202020204" pitchFamily="34" charset="0"/>
              <a:buChar char="•"/>
              <a:tabLst>
                <a:tab pos="756285" algn="l"/>
                <a:tab pos="756920" algn="l"/>
              </a:tabLst>
            </a:pPr>
            <a:r>
              <a:rPr lang="en-US" sz="2600" spc="-5" dirty="0">
                <a:latin typeface="Times New Roman"/>
                <a:cs typeface="Times New Roman"/>
              </a:rPr>
              <a:t>Detect unused</a:t>
            </a:r>
            <a:r>
              <a:rPr lang="en-US" sz="2600" spc="-70" dirty="0">
                <a:latin typeface="Times New Roman"/>
                <a:cs typeface="Times New Roman"/>
              </a:rPr>
              <a:t> </a:t>
            </a:r>
            <a:r>
              <a:rPr lang="en-US" sz="2600" spc="5" dirty="0">
                <a:latin typeface="Times New Roman"/>
                <a:cs typeface="Times New Roman"/>
              </a:rPr>
              <a:t>states</a:t>
            </a:r>
            <a:endParaRPr lang="en-US" sz="2600" dirty="0">
              <a:latin typeface="Times New Roman"/>
              <a:cs typeface="Times New Roman"/>
            </a:endParaRPr>
          </a:p>
          <a:p>
            <a:pPr marL="811530" lvl="1" indent="-342900">
              <a:spcBef>
                <a:spcPts val="575"/>
              </a:spcBef>
              <a:buClr>
                <a:srgbClr val="0070C0"/>
              </a:buClr>
              <a:buFont typeface="Arial" panose="020B0604020202020204" pitchFamily="34" charset="0"/>
              <a:buChar char="•"/>
              <a:tabLst>
                <a:tab pos="756285" algn="l"/>
                <a:tab pos="756920" algn="l"/>
              </a:tabLst>
            </a:pPr>
            <a:r>
              <a:rPr lang="en-US" sz="2600" spc="-5" dirty="0">
                <a:latin typeface="Times New Roman"/>
                <a:cs typeface="Times New Roman"/>
              </a:rPr>
              <a:t>Detect </a:t>
            </a:r>
            <a:r>
              <a:rPr lang="en-US" sz="2600" dirty="0">
                <a:latin typeface="Times New Roman"/>
                <a:cs typeface="Times New Roman"/>
              </a:rPr>
              <a:t>and collapse equivalent</a:t>
            </a:r>
            <a:r>
              <a:rPr lang="en-US" sz="2600" spc="-130" dirty="0">
                <a:latin typeface="Times New Roman"/>
                <a:cs typeface="Times New Roman"/>
              </a:rPr>
              <a:t> </a:t>
            </a:r>
            <a:r>
              <a:rPr lang="en-US" sz="2600" dirty="0">
                <a:latin typeface="Times New Roman"/>
                <a:cs typeface="Times New Roman"/>
              </a:rPr>
              <a:t>states</a:t>
            </a:r>
          </a:p>
          <a:p>
            <a:pPr marL="811530" lvl="1" indent="-342900">
              <a:spcBef>
                <a:spcPts val="575"/>
              </a:spcBef>
              <a:buClr>
                <a:srgbClr val="0070C0"/>
              </a:buClr>
              <a:buFont typeface="Arial" panose="020B0604020202020204" pitchFamily="34" charset="0"/>
              <a:buChar char="•"/>
              <a:tabLst>
                <a:tab pos="756285" algn="l"/>
                <a:tab pos="756920" algn="l"/>
              </a:tabLst>
            </a:pPr>
            <a:r>
              <a:rPr lang="en-US" sz="2600" dirty="0">
                <a:latin typeface="Times New Roman"/>
                <a:cs typeface="Times New Roman"/>
              </a:rPr>
              <a:t>Make state</a:t>
            </a:r>
            <a:r>
              <a:rPr lang="en-US" sz="2600" spc="-55" dirty="0">
                <a:latin typeface="Times New Roman"/>
                <a:cs typeface="Times New Roman"/>
              </a:rPr>
              <a:t> </a:t>
            </a:r>
            <a:r>
              <a:rPr lang="en-US" sz="2600" spc="-5" dirty="0">
                <a:latin typeface="Times New Roman"/>
                <a:cs typeface="Times New Roman"/>
              </a:rPr>
              <a:t>assignments</a:t>
            </a:r>
            <a:endParaRPr lang="en-US" sz="2600" dirty="0">
              <a:latin typeface="Times New Roman"/>
              <a:cs typeface="Times New Roman"/>
            </a:endParaRPr>
          </a:p>
          <a:p>
            <a:pPr marL="811530" lvl="1" indent="-342900">
              <a:spcBef>
                <a:spcPts val="575"/>
              </a:spcBef>
              <a:buClr>
                <a:srgbClr val="0070C0"/>
              </a:buClr>
              <a:buFont typeface="Arial" panose="020B0604020202020204" pitchFamily="34" charset="0"/>
              <a:buChar char="•"/>
              <a:tabLst>
                <a:tab pos="756285" algn="l"/>
                <a:tab pos="756920" algn="l"/>
              </a:tabLst>
            </a:pPr>
            <a:r>
              <a:rPr lang="en-US" sz="2600" spc="-5" dirty="0">
                <a:latin typeface="Times New Roman"/>
                <a:cs typeface="Times New Roman"/>
              </a:rPr>
              <a:t>Synthesize optimal, </a:t>
            </a:r>
            <a:r>
              <a:rPr lang="en-US" sz="2600" spc="-10" dirty="0">
                <a:latin typeface="Times New Roman"/>
                <a:cs typeface="Times New Roman"/>
              </a:rPr>
              <a:t>multilevel </a:t>
            </a:r>
            <a:r>
              <a:rPr lang="en-US" sz="2600" spc="-5" dirty="0">
                <a:latin typeface="Times New Roman"/>
                <a:cs typeface="Times New Roman"/>
              </a:rPr>
              <a:t>logic </a:t>
            </a:r>
            <a:r>
              <a:rPr lang="en-US" sz="2600" spc="-10" dirty="0">
                <a:latin typeface="Times New Roman"/>
                <a:cs typeface="Times New Roman"/>
              </a:rPr>
              <a:t>subject </a:t>
            </a:r>
            <a:r>
              <a:rPr lang="en-US" sz="2600" dirty="0">
                <a:latin typeface="Times New Roman"/>
                <a:cs typeface="Times New Roman"/>
              </a:rPr>
              <a:t>to</a:t>
            </a:r>
            <a:r>
              <a:rPr lang="en-US" sz="2600" spc="75" dirty="0">
                <a:latin typeface="Times New Roman"/>
                <a:cs typeface="Times New Roman"/>
              </a:rPr>
              <a:t> </a:t>
            </a:r>
            <a:r>
              <a:rPr lang="en-US" sz="2600" spc="-5" dirty="0">
                <a:latin typeface="Times New Roman"/>
                <a:cs typeface="Times New Roman"/>
              </a:rPr>
              <a:t>constraints.</a:t>
            </a:r>
            <a:endParaRPr lang="en-US" sz="2600" dirty="0">
              <a:latin typeface="Times New Roman"/>
              <a:cs typeface="Times New Roman"/>
            </a:endParaRPr>
          </a:p>
        </p:txBody>
      </p:sp>
      <p:sp>
        <p:nvSpPr>
          <p:cNvPr id="3" name="Title 2">
            <a:extLst>
              <a:ext uri="{FF2B5EF4-FFF2-40B4-BE49-F238E27FC236}">
                <a16:creationId xmlns:a16="http://schemas.microsoft.com/office/drawing/2014/main" id="{625E2512-194F-F729-5010-F2E89F32BF4F}"/>
              </a:ext>
            </a:extLst>
          </p:cNvPr>
          <p:cNvSpPr>
            <a:spLocks noGrp="1"/>
          </p:cNvSpPr>
          <p:nvPr>
            <p:ph type="title"/>
          </p:nvPr>
        </p:nvSpPr>
        <p:spPr/>
        <p:txBody>
          <a:bodyPr/>
          <a:lstStyle/>
          <a:p>
            <a:r>
              <a:rPr lang="en-US" b="1" spc="-5" dirty="0">
                <a:latin typeface="Times New Roman"/>
                <a:cs typeface="Times New Roman"/>
              </a:rPr>
              <a:t>Summary on the Synthesis-Tool</a:t>
            </a:r>
            <a:r>
              <a:rPr lang="en-US" b="1" spc="-70" dirty="0">
                <a:latin typeface="Times New Roman"/>
                <a:cs typeface="Times New Roman"/>
              </a:rPr>
              <a:t> </a:t>
            </a:r>
            <a:r>
              <a:rPr lang="en-US" b="1" spc="-5" dirty="0">
                <a:latin typeface="Times New Roman"/>
                <a:cs typeface="Times New Roman"/>
              </a:rPr>
              <a:t>Tasks</a:t>
            </a:r>
            <a:endParaRPr lang="en-US" b="1" dirty="0"/>
          </a:p>
        </p:txBody>
      </p:sp>
      <p:sp>
        <p:nvSpPr>
          <p:cNvPr id="5" name="Footer Placeholder 4">
            <a:extLst>
              <a:ext uri="{FF2B5EF4-FFF2-40B4-BE49-F238E27FC236}">
                <a16:creationId xmlns:a16="http://schemas.microsoft.com/office/drawing/2014/main" id="{BF7000BD-2A1F-80E3-C37A-D2D6C1590B1F}"/>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7A6CADD0-F55D-3CBF-BAE4-4BD18989E7DC}"/>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0AF91DCE-B266-AA70-2EC4-4C5C11E6690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 y="6080760"/>
            <a:ext cx="457200" cy="457200"/>
          </a:xfrm>
          <a:prstGeom prst="rect">
            <a:avLst/>
          </a:prstGeom>
        </p:spPr>
      </p:pic>
    </p:spTree>
    <p:custDataLst>
      <p:tags r:id="rId1"/>
    </p:custDataLst>
    <p:extLst>
      <p:ext uri="{BB962C8B-B14F-4D97-AF65-F5344CB8AC3E}">
        <p14:creationId xmlns:p14="http://schemas.microsoft.com/office/powerpoint/2010/main" val="2064380868"/>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6E572-4C6F-D6B4-B530-D82A36BF6D6F}"/>
              </a:ext>
            </a:extLst>
          </p:cNvPr>
          <p:cNvSpPr>
            <a:spLocks noGrp="1"/>
          </p:cNvSpPr>
          <p:nvPr>
            <p:ph type="title"/>
          </p:nvPr>
        </p:nvSpPr>
        <p:spPr/>
        <p:txBody>
          <a:bodyPr>
            <a:normAutofit fontScale="90000"/>
          </a:bodyPr>
          <a:lstStyle/>
          <a:p>
            <a:br>
              <a:rPr lang="en-US" b="1" spc="-5" dirty="0">
                <a:latin typeface="Times New Roman"/>
                <a:cs typeface="Times New Roman"/>
              </a:rPr>
            </a:br>
            <a:r>
              <a:rPr lang="en-US" b="1" spc="-5" dirty="0">
                <a:latin typeface="Times New Roman"/>
                <a:cs typeface="Times New Roman"/>
              </a:rPr>
              <a:t>The Physical Synthesis</a:t>
            </a:r>
            <a:r>
              <a:rPr lang="en-US" b="1" spc="-75" dirty="0">
                <a:latin typeface="Times New Roman"/>
                <a:cs typeface="Times New Roman"/>
              </a:rPr>
              <a:t> </a:t>
            </a:r>
            <a:r>
              <a:rPr lang="en-US" b="1" dirty="0">
                <a:latin typeface="Times New Roman"/>
                <a:cs typeface="Times New Roman"/>
              </a:rPr>
              <a:t>Flow</a:t>
            </a:r>
            <a:br>
              <a:rPr lang="en-US" b="1" dirty="0">
                <a:latin typeface="Times New Roman"/>
                <a:cs typeface="Times New Roman"/>
              </a:rPr>
            </a:br>
            <a:br>
              <a:rPr lang="en-US" b="1" dirty="0"/>
            </a:br>
            <a:endParaRPr lang="en-US" b="1" dirty="0"/>
          </a:p>
        </p:txBody>
      </p:sp>
      <p:sp>
        <p:nvSpPr>
          <p:cNvPr id="5" name="Rectangle 4">
            <a:extLst>
              <a:ext uri="{FF2B5EF4-FFF2-40B4-BE49-F238E27FC236}">
                <a16:creationId xmlns:a16="http://schemas.microsoft.com/office/drawing/2014/main" id="{87F5EB6D-092F-B95C-B703-A249A1579DEA}"/>
              </a:ext>
            </a:extLst>
          </p:cNvPr>
          <p:cNvSpPr/>
          <p:nvPr/>
        </p:nvSpPr>
        <p:spPr>
          <a:xfrm>
            <a:off x="3902228" y="1707595"/>
            <a:ext cx="1906556" cy="405883"/>
          </a:xfrm>
          <a:prstGeom prst="rect">
            <a:avLst/>
          </a:prstGeom>
          <a:ln>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rtlCol="0" anchor="ctr"/>
          <a:lstStyle/>
          <a:p>
            <a:pPr marL="12700">
              <a:spcBef>
                <a:spcPts val="105"/>
              </a:spcBef>
            </a:pPr>
            <a:r>
              <a:rPr lang="en-US" sz="1800" dirty="0">
                <a:latin typeface="Times New Roman"/>
                <a:cs typeface="Times New Roman"/>
              </a:rPr>
              <a:t>Gate-level</a:t>
            </a:r>
            <a:r>
              <a:rPr lang="en-US" sz="1800" spc="-90" dirty="0">
                <a:latin typeface="Times New Roman"/>
                <a:cs typeface="Times New Roman"/>
              </a:rPr>
              <a:t> </a:t>
            </a:r>
            <a:r>
              <a:rPr lang="en-US" sz="1800" spc="5" dirty="0">
                <a:latin typeface="Times New Roman"/>
                <a:cs typeface="Times New Roman"/>
              </a:rPr>
              <a:t>netlist</a:t>
            </a:r>
            <a:endParaRPr lang="en-US" sz="1800" dirty="0">
              <a:latin typeface="Times New Roman"/>
              <a:cs typeface="Times New Roman"/>
            </a:endParaRPr>
          </a:p>
        </p:txBody>
      </p:sp>
      <p:sp>
        <p:nvSpPr>
          <p:cNvPr id="14" name="Diamond 13">
            <a:extLst>
              <a:ext uri="{FF2B5EF4-FFF2-40B4-BE49-F238E27FC236}">
                <a16:creationId xmlns:a16="http://schemas.microsoft.com/office/drawing/2014/main" id="{30076D81-4546-28D0-CE74-6D6F6EB150C9}"/>
              </a:ext>
            </a:extLst>
          </p:cNvPr>
          <p:cNvSpPr/>
          <p:nvPr/>
        </p:nvSpPr>
        <p:spPr>
          <a:xfrm>
            <a:off x="8264718" y="1557248"/>
            <a:ext cx="979905" cy="35328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cxnSp>
        <p:nvCxnSpPr>
          <p:cNvPr id="39" name="Straight Connector 38">
            <a:extLst>
              <a:ext uri="{FF2B5EF4-FFF2-40B4-BE49-F238E27FC236}">
                <a16:creationId xmlns:a16="http://schemas.microsoft.com/office/drawing/2014/main" id="{4AC19781-C03A-10EA-5A90-F9E464614991}"/>
              </a:ext>
            </a:extLst>
          </p:cNvPr>
          <p:cNvCxnSpPr>
            <a:cxnSpLocks/>
          </p:cNvCxnSpPr>
          <p:nvPr/>
        </p:nvCxnSpPr>
        <p:spPr>
          <a:xfrm flipV="1">
            <a:off x="6978238" y="1492462"/>
            <a:ext cx="0" cy="4721289"/>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AF04B9A-F8B6-F0FE-2465-BCCB83309AA8}"/>
              </a:ext>
            </a:extLst>
          </p:cNvPr>
          <p:cNvCxnSpPr/>
          <p:nvPr/>
        </p:nvCxnSpPr>
        <p:spPr>
          <a:xfrm flipV="1">
            <a:off x="6974822" y="1188720"/>
            <a:ext cx="0" cy="286731"/>
          </a:xfrm>
          <a:prstGeom prst="line">
            <a:avLst/>
          </a:prstGeom>
          <a:ln w="3810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A7EB1C8-156F-FD89-AF87-5830DC563A5B}"/>
              </a:ext>
            </a:extLst>
          </p:cNvPr>
          <p:cNvCxnSpPr>
            <a:cxnSpLocks/>
          </p:cNvCxnSpPr>
          <p:nvPr/>
        </p:nvCxnSpPr>
        <p:spPr>
          <a:xfrm>
            <a:off x="6974822" y="1188720"/>
            <a:ext cx="17798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B9417378-0384-3562-D652-E3DE89FA61A8}"/>
              </a:ext>
            </a:extLst>
          </p:cNvPr>
          <p:cNvCxnSpPr>
            <a:cxnSpLocks/>
            <a:endCxn id="14" idx="0"/>
          </p:cNvCxnSpPr>
          <p:nvPr/>
        </p:nvCxnSpPr>
        <p:spPr>
          <a:xfrm>
            <a:off x="8754670" y="1188720"/>
            <a:ext cx="1" cy="3685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2CD926A-1707-5B43-5328-835FEE40AB75}"/>
              </a:ext>
            </a:extLst>
          </p:cNvPr>
          <p:cNvSpPr txBox="1"/>
          <p:nvPr/>
        </p:nvSpPr>
        <p:spPr>
          <a:xfrm>
            <a:off x="9806697" y="3555302"/>
            <a:ext cx="1744821" cy="505523"/>
          </a:xfrm>
          <a:prstGeom prst="rect">
            <a:avLst/>
          </a:prstGeom>
          <a:noFill/>
        </p:spPr>
        <p:txBody>
          <a:bodyPr wrap="square" rtlCol="0">
            <a:spAutoFit/>
          </a:bodyPr>
          <a:lstStyle/>
          <a:p>
            <a:pPr marL="161925" marR="5080" indent="-149860">
              <a:lnSpc>
                <a:spcPts val="1639"/>
              </a:lnSpc>
              <a:spcBef>
                <a:spcPts val="190"/>
              </a:spcBef>
            </a:pPr>
            <a:r>
              <a:rPr lang="en-US" sz="1400" dirty="0">
                <a:latin typeface="Times New Roman"/>
                <a:cs typeface="Times New Roman"/>
              </a:rPr>
              <a:t>Back to</a:t>
            </a:r>
            <a:r>
              <a:rPr lang="en-US" sz="1400" spc="-95" dirty="0">
                <a:latin typeface="Times New Roman"/>
                <a:cs typeface="Times New Roman"/>
              </a:rPr>
              <a:t> </a:t>
            </a:r>
            <a:r>
              <a:rPr lang="en-US" sz="1400" spc="5" dirty="0">
                <a:latin typeface="Times New Roman"/>
                <a:cs typeface="Times New Roman"/>
              </a:rPr>
              <a:t>logic  </a:t>
            </a:r>
            <a:r>
              <a:rPr lang="en-US" sz="1400" dirty="0">
                <a:latin typeface="Times New Roman"/>
                <a:cs typeface="Times New Roman"/>
              </a:rPr>
              <a:t>synthesis</a:t>
            </a:r>
          </a:p>
        </p:txBody>
      </p:sp>
      <p:cxnSp>
        <p:nvCxnSpPr>
          <p:cNvPr id="45" name="Straight Arrow Connector 44">
            <a:extLst>
              <a:ext uri="{FF2B5EF4-FFF2-40B4-BE49-F238E27FC236}">
                <a16:creationId xmlns:a16="http://schemas.microsoft.com/office/drawing/2014/main" id="{E2BB536F-E6D4-40E1-F7EA-19322FADDB79}"/>
              </a:ext>
            </a:extLst>
          </p:cNvPr>
          <p:cNvCxnSpPr/>
          <p:nvPr/>
        </p:nvCxnSpPr>
        <p:spPr>
          <a:xfrm>
            <a:off x="10310837" y="3118961"/>
            <a:ext cx="289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37C8400-B8B5-14F4-EC50-7CB79B059DAC}"/>
              </a:ext>
            </a:extLst>
          </p:cNvPr>
          <p:cNvCxnSpPr>
            <a:stCxn id="14" idx="3"/>
          </p:cNvCxnSpPr>
          <p:nvPr/>
        </p:nvCxnSpPr>
        <p:spPr>
          <a:xfrm>
            <a:off x="9244623" y="1733893"/>
            <a:ext cx="82333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6767FD48-466F-59EF-9C49-964828C24579}"/>
              </a:ext>
            </a:extLst>
          </p:cNvPr>
          <p:cNvSpPr txBox="1"/>
          <p:nvPr/>
        </p:nvSpPr>
        <p:spPr>
          <a:xfrm>
            <a:off x="9048927" y="1226516"/>
            <a:ext cx="518687" cy="369332"/>
          </a:xfrm>
          <a:prstGeom prst="rect">
            <a:avLst/>
          </a:prstGeom>
          <a:noFill/>
        </p:spPr>
        <p:txBody>
          <a:bodyPr wrap="square" rtlCol="0">
            <a:spAutoFit/>
          </a:bodyPr>
          <a:lstStyle/>
          <a:p>
            <a:r>
              <a:rPr lang="en-US" dirty="0"/>
              <a:t>No</a:t>
            </a:r>
          </a:p>
        </p:txBody>
      </p:sp>
      <p:sp>
        <p:nvSpPr>
          <p:cNvPr id="50" name="TextBox 49">
            <a:extLst>
              <a:ext uri="{FF2B5EF4-FFF2-40B4-BE49-F238E27FC236}">
                <a16:creationId xmlns:a16="http://schemas.microsoft.com/office/drawing/2014/main" id="{4A17EA87-24CE-56E9-6581-0846D20C6060}"/>
              </a:ext>
            </a:extLst>
          </p:cNvPr>
          <p:cNvSpPr txBox="1"/>
          <p:nvPr/>
        </p:nvSpPr>
        <p:spPr>
          <a:xfrm>
            <a:off x="10161324" y="1492462"/>
            <a:ext cx="1529933" cy="528350"/>
          </a:xfrm>
          <a:prstGeom prst="rect">
            <a:avLst/>
          </a:prstGeom>
          <a:noFill/>
        </p:spPr>
        <p:txBody>
          <a:bodyPr wrap="square" rtlCol="0">
            <a:spAutoFit/>
          </a:bodyPr>
          <a:lstStyle/>
          <a:p>
            <a:pPr marL="161925" marR="5080" indent="-149860">
              <a:lnSpc>
                <a:spcPts val="1650"/>
              </a:lnSpc>
              <a:spcBef>
                <a:spcPts val="185"/>
              </a:spcBef>
            </a:pPr>
            <a:r>
              <a:rPr lang="en-US" sz="1400" dirty="0">
                <a:latin typeface="Times New Roman"/>
                <a:cs typeface="Times New Roman"/>
              </a:rPr>
              <a:t>Back to</a:t>
            </a:r>
            <a:r>
              <a:rPr lang="en-US" sz="1400" spc="-95" dirty="0">
                <a:latin typeface="Times New Roman"/>
                <a:cs typeface="Times New Roman"/>
              </a:rPr>
              <a:t> </a:t>
            </a:r>
            <a:r>
              <a:rPr lang="en-US" sz="1400" spc="5" dirty="0">
                <a:latin typeface="Times New Roman"/>
                <a:cs typeface="Times New Roman"/>
              </a:rPr>
              <a:t>logic  </a:t>
            </a:r>
            <a:r>
              <a:rPr lang="en-US" sz="1400" dirty="0">
                <a:latin typeface="Times New Roman"/>
                <a:cs typeface="Times New Roman"/>
              </a:rPr>
              <a:t>synthesis</a:t>
            </a:r>
          </a:p>
        </p:txBody>
      </p:sp>
      <p:grpSp>
        <p:nvGrpSpPr>
          <p:cNvPr id="2" name="Group 1">
            <a:extLst>
              <a:ext uri="{FF2B5EF4-FFF2-40B4-BE49-F238E27FC236}">
                <a16:creationId xmlns:a16="http://schemas.microsoft.com/office/drawing/2014/main" id="{90254A27-E0BB-1BE1-049D-750AEEEC53BA}"/>
              </a:ext>
            </a:extLst>
          </p:cNvPr>
          <p:cNvGrpSpPr/>
          <p:nvPr/>
        </p:nvGrpSpPr>
        <p:grpSpPr>
          <a:xfrm>
            <a:off x="626528" y="1861199"/>
            <a:ext cx="9755724" cy="4358086"/>
            <a:chOff x="601479" y="1838654"/>
            <a:chExt cx="9755724" cy="4358086"/>
          </a:xfrm>
        </p:grpSpPr>
        <p:sp>
          <p:nvSpPr>
            <p:cNvPr id="4" name="Rectangle 3">
              <a:extLst>
                <a:ext uri="{FF2B5EF4-FFF2-40B4-BE49-F238E27FC236}">
                  <a16:creationId xmlns:a16="http://schemas.microsoft.com/office/drawing/2014/main" id="{99BB7090-D66D-17DF-B244-82EEE8205974}"/>
                </a:ext>
              </a:extLst>
            </p:cNvPr>
            <p:cNvSpPr/>
            <p:nvPr/>
          </p:nvSpPr>
          <p:spPr>
            <a:xfrm>
              <a:off x="8319891" y="4263931"/>
              <a:ext cx="1074543" cy="37013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marL="12700">
                <a:spcBef>
                  <a:spcPts val="100"/>
                </a:spcBef>
              </a:pPr>
              <a:r>
                <a:rPr lang="en-US" sz="1800" spc="-25">
                  <a:latin typeface="Times New Roman"/>
                  <a:cs typeface="Times New Roman"/>
                </a:rPr>
                <a:t>Tape</a:t>
              </a:r>
              <a:r>
                <a:rPr lang="en-US" sz="1800" spc="-95">
                  <a:latin typeface="Times New Roman"/>
                  <a:cs typeface="Times New Roman"/>
                </a:rPr>
                <a:t> </a:t>
              </a:r>
              <a:r>
                <a:rPr lang="en-US" sz="1800" spc="5">
                  <a:latin typeface="Times New Roman"/>
                  <a:cs typeface="Times New Roman"/>
                </a:rPr>
                <a:t>out</a:t>
              </a:r>
              <a:endParaRPr lang="en-US" sz="1800" dirty="0">
                <a:latin typeface="Times New Roman"/>
                <a:cs typeface="Times New Roman"/>
              </a:endParaRPr>
            </a:p>
          </p:txBody>
        </p:sp>
        <p:sp>
          <p:nvSpPr>
            <p:cNvPr id="6" name="Rectangle 5">
              <a:extLst>
                <a:ext uri="{FF2B5EF4-FFF2-40B4-BE49-F238E27FC236}">
                  <a16:creationId xmlns:a16="http://schemas.microsoft.com/office/drawing/2014/main" id="{54F1C186-F4CB-929A-8498-505D67449F73}"/>
                </a:ext>
              </a:extLst>
            </p:cNvPr>
            <p:cNvSpPr/>
            <p:nvPr/>
          </p:nvSpPr>
          <p:spPr>
            <a:xfrm>
              <a:off x="3284812" y="5258627"/>
              <a:ext cx="2481943" cy="550506"/>
            </a:xfrm>
            <a:prstGeom prst="rect">
              <a:avLst/>
            </a:prstGeom>
            <a:ln>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rtlCol="0" anchor="ctr"/>
            <a:lstStyle/>
            <a:p>
              <a:pPr marL="261620" marR="73660" indent="-144780">
                <a:lnSpc>
                  <a:spcPts val="1650"/>
                </a:lnSpc>
                <a:spcBef>
                  <a:spcPts val="260"/>
                </a:spcBef>
              </a:pPr>
              <a:r>
                <a:rPr lang="en-US" sz="1800">
                  <a:latin typeface="Times New Roman"/>
                  <a:cs typeface="Times New Roman"/>
                </a:rPr>
                <a:t>Post-global</a:t>
              </a:r>
              <a:r>
                <a:rPr lang="en-US" sz="1800" spc="-125">
                  <a:latin typeface="Times New Roman"/>
                  <a:cs typeface="Times New Roman"/>
                </a:rPr>
                <a:t> </a:t>
              </a:r>
              <a:r>
                <a:rPr lang="en-US" sz="1800" spc="5">
                  <a:latin typeface="Times New Roman"/>
                  <a:cs typeface="Times New Roman"/>
                </a:rPr>
                <a:t>routing  </a:t>
              </a:r>
              <a:r>
                <a:rPr lang="en-US" sz="1800">
                  <a:latin typeface="Times New Roman"/>
                  <a:cs typeface="Times New Roman"/>
                </a:rPr>
                <a:t>timing</a:t>
              </a:r>
              <a:r>
                <a:rPr lang="en-US" sz="1800" spc="-55">
                  <a:latin typeface="Times New Roman"/>
                  <a:cs typeface="Times New Roman"/>
                </a:rPr>
                <a:t> </a:t>
              </a:r>
              <a:r>
                <a:rPr lang="en-US" sz="1800">
                  <a:latin typeface="Times New Roman"/>
                  <a:cs typeface="Times New Roman"/>
                </a:rPr>
                <a:t>analysis</a:t>
              </a:r>
              <a:endParaRPr lang="en-US" sz="1800" dirty="0">
                <a:latin typeface="Times New Roman"/>
                <a:cs typeface="Times New Roman"/>
              </a:endParaRPr>
            </a:p>
          </p:txBody>
        </p:sp>
        <p:sp>
          <p:nvSpPr>
            <p:cNvPr id="7" name="Rectangle 6">
              <a:extLst>
                <a:ext uri="{FF2B5EF4-FFF2-40B4-BE49-F238E27FC236}">
                  <a16:creationId xmlns:a16="http://schemas.microsoft.com/office/drawing/2014/main" id="{A835EE69-4B9B-D63B-39F8-7958AAFC30AF}"/>
                </a:ext>
              </a:extLst>
            </p:cNvPr>
            <p:cNvSpPr/>
            <p:nvPr/>
          </p:nvSpPr>
          <p:spPr>
            <a:xfrm>
              <a:off x="3287922" y="4308556"/>
              <a:ext cx="2481943" cy="55050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marL="112395">
                <a:lnSpc>
                  <a:spcPts val="1670"/>
                </a:lnSpc>
                <a:spcBef>
                  <a:spcPts val="265"/>
                </a:spcBef>
              </a:pPr>
              <a:r>
                <a:rPr lang="en-US" sz="2000" spc="-5">
                  <a:latin typeface="Times New Roman"/>
                  <a:cs typeface="Times New Roman"/>
                </a:rPr>
                <a:t>Formal</a:t>
              </a:r>
              <a:r>
                <a:rPr lang="en-US" sz="2000" spc="-25">
                  <a:latin typeface="Times New Roman"/>
                  <a:cs typeface="Times New Roman"/>
                </a:rPr>
                <a:t> </a:t>
              </a:r>
              <a:r>
                <a:rPr lang="en-US" sz="2000">
                  <a:latin typeface="Times New Roman"/>
                  <a:cs typeface="Times New Roman"/>
                </a:rPr>
                <a:t>verification</a:t>
              </a:r>
            </a:p>
            <a:p>
              <a:pPr marL="61594">
                <a:lnSpc>
                  <a:spcPts val="1430"/>
                </a:lnSpc>
              </a:pPr>
              <a:r>
                <a:rPr lang="en-US" sz="1800" spc="-5">
                  <a:latin typeface="Times New Roman"/>
                  <a:cs typeface="Times New Roman"/>
                </a:rPr>
                <a:t>(Scan vs. </a:t>
              </a:r>
              <a:r>
                <a:rPr lang="en-US" sz="1800">
                  <a:latin typeface="Times New Roman"/>
                  <a:cs typeface="Times New Roman"/>
                </a:rPr>
                <a:t>CT</a:t>
              </a:r>
              <a:r>
                <a:rPr lang="en-US" sz="1800" spc="-45">
                  <a:latin typeface="Times New Roman"/>
                  <a:cs typeface="Times New Roman"/>
                </a:rPr>
                <a:t> </a:t>
              </a:r>
              <a:r>
                <a:rPr lang="en-US" sz="1800" spc="-5">
                  <a:latin typeface="Times New Roman"/>
                  <a:cs typeface="Times New Roman"/>
                </a:rPr>
                <a:t>inserted)</a:t>
              </a:r>
              <a:endParaRPr lang="en-US" sz="1800" dirty="0">
                <a:latin typeface="Times New Roman"/>
                <a:cs typeface="Times New Roman"/>
              </a:endParaRPr>
            </a:p>
          </p:txBody>
        </p:sp>
        <p:sp>
          <p:nvSpPr>
            <p:cNvPr id="8" name="Rectangle 7">
              <a:extLst>
                <a:ext uri="{FF2B5EF4-FFF2-40B4-BE49-F238E27FC236}">
                  <a16:creationId xmlns:a16="http://schemas.microsoft.com/office/drawing/2014/main" id="{F377668C-BD15-5814-0F58-3DEC833CEE3F}"/>
                </a:ext>
              </a:extLst>
            </p:cNvPr>
            <p:cNvSpPr/>
            <p:nvPr/>
          </p:nvSpPr>
          <p:spPr>
            <a:xfrm>
              <a:off x="3575615" y="2367011"/>
              <a:ext cx="1693509" cy="265891"/>
            </a:xfrm>
            <a:prstGeom prst="rect">
              <a:avLst/>
            </a:prstGeom>
            <a:ln>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rtlCol="0" anchor="ctr"/>
            <a:lstStyle/>
            <a:p>
              <a:pPr marL="423545">
                <a:spcBef>
                  <a:spcPts val="1005"/>
                </a:spcBef>
              </a:pPr>
              <a:r>
                <a:rPr lang="en-US" sz="1800" dirty="0">
                  <a:latin typeface="Times New Roman"/>
                  <a:cs typeface="Times New Roman"/>
                </a:rPr>
                <a:t>Placement</a:t>
              </a:r>
            </a:p>
          </p:txBody>
        </p:sp>
        <p:sp>
          <p:nvSpPr>
            <p:cNvPr id="9" name="Rectangle 8">
              <a:extLst>
                <a:ext uri="{FF2B5EF4-FFF2-40B4-BE49-F238E27FC236}">
                  <a16:creationId xmlns:a16="http://schemas.microsoft.com/office/drawing/2014/main" id="{B45442AC-2A38-4992-3542-A4FE8747E866}"/>
                </a:ext>
              </a:extLst>
            </p:cNvPr>
            <p:cNvSpPr/>
            <p:nvPr/>
          </p:nvSpPr>
          <p:spPr>
            <a:xfrm>
              <a:off x="3426325" y="2856869"/>
              <a:ext cx="2149151" cy="405883"/>
            </a:xfrm>
            <a:prstGeom prst="rect">
              <a:avLst/>
            </a:prstGeom>
            <a:ln>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rtlCol="0" anchor="ctr"/>
            <a:lstStyle/>
            <a:p>
              <a:pPr marL="99695">
                <a:spcBef>
                  <a:spcPts val="1005"/>
                </a:spcBef>
              </a:pPr>
              <a:r>
                <a:rPr lang="en-US" sz="1800" dirty="0">
                  <a:latin typeface="Times New Roman"/>
                  <a:cs typeface="Times New Roman"/>
                </a:rPr>
                <a:t>Clock tree</a:t>
              </a:r>
              <a:r>
                <a:rPr lang="en-US" sz="1800" spc="-90" dirty="0">
                  <a:latin typeface="Times New Roman"/>
                  <a:cs typeface="Times New Roman"/>
                </a:rPr>
                <a:t> </a:t>
              </a:r>
              <a:r>
                <a:rPr lang="en-US" sz="1800" spc="5" dirty="0">
                  <a:latin typeface="Times New Roman"/>
                  <a:cs typeface="Times New Roman"/>
                </a:rPr>
                <a:t>insertion</a:t>
              </a:r>
              <a:endParaRPr lang="en-US" sz="1800" dirty="0">
                <a:latin typeface="Times New Roman"/>
                <a:cs typeface="Times New Roman"/>
              </a:endParaRPr>
            </a:p>
          </p:txBody>
        </p:sp>
        <p:sp>
          <p:nvSpPr>
            <p:cNvPr id="10" name="Rectangle 9">
              <a:extLst>
                <a:ext uri="{FF2B5EF4-FFF2-40B4-BE49-F238E27FC236}">
                  <a16:creationId xmlns:a16="http://schemas.microsoft.com/office/drawing/2014/main" id="{5CCC58F6-705F-313B-23B6-1A937E1A3EAE}"/>
                </a:ext>
              </a:extLst>
            </p:cNvPr>
            <p:cNvSpPr/>
            <p:nvPr/>
          </p:nvSpPr>
          <p:spPr>
            <a:xfrm>
              <a:off x="3566286" y="3498831"/>
              <a:ext cx="1900334" cy="405883"/>
            </a:xfrm>
            <a:prstGeom prst="rect">
              <a:avLst/>
            </a:prstGeom>
            <a:ln>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rtlCol="0" anchor="ctr"/>
            <a:lstStyle/>
            <a:p>
              <a:pPr marL="276225">
                <a:spcBef>
                  <a:spcPts val="1005"/>
                </a:spcBef>
              </a:pPr>
              <a:r>
                <a:rPr lang="en-US" sz="1800" dirty="0">
                  <a:solidFill>
                    <a:schemeClr val="tx1"/>
                  </a:solidFill>
                  <a:latin typeface="Times New Roman"/>
                  <a:cs typeface="Times New Roman"/>
                </a:rPr>
                <a:t>Global</a:t>
              </a:r>
              <a:r>
                <a:rPr lang="en-US" sz="1800" spc="-50" dirty="0">
                  <a:solidFill>
                    <a:schemeClr val="tx1"/>
                  </a:solidFill>
                  <a:latin typeface="Times New Roman"/>
                  <a:cs typeface="Times New Roman"/>
                </a:rPr>
                <a:t> </a:t>
              </a:r>
              <a:r>
                <a:rPr lang="en-US" sz="1800" spc="5" dirty="0">
                  <a:solidFill>
                    <a:schemeClr val="tx1"/>
                  </a:solidFill>
                  <a:latin typeface="Times New Roman"/>
                  <a:cs typeface="Times New Roman"/>
                </a:rPr>
                <a:t>routing</a:t>
              </a:r>
              <a:endParaRPr lang="en-US" sz="1800" dirty="0">
                <a:solidFill>
                  <a:schemeClr val="tx1"/>
                </a:solidFill>
                <a:latin typeface="Times New Roman"/>
                <a:cs typeface="Times New Roman"/>
              </a:endParaRPr>
            </a:p>
          </p:txBody>
        </p:sp>
        <p:sp>
          <p:nvSpPr>
            <p:cNvPr id="11" name="Rectangle 10">
              <a:extLst>
                <a:ext uri="{FF2B5EF4-FFF2-40B4-BE49-F238E27FC236}">
                  <a16:creationId xmlns:a16="http://schemas.microsoft.com/office/drawing/2014/main" id="{66D21E30-CE95-1E4E-0942-03600782C72F}"/>
                </a:ext>
              </a:extLst>
            </p:cNvPr>
            <p:cNvSpPr/>
            <p:nvPr/>
          </p:nvSpPr>
          <p:spPr>
            <a:xfrm>
              <a:off x="7530029" y="2114573"/>
              <a:ext cx="2446176" cy="51244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marL="217170">
                <a:spcBef>
                  <a:spcPts val="1005"/>
                </a:spcBef>
              </a:pPr>
              <a:r>
                <a:rPr lang="en-US" sz="1800" b="1" dirty="0">
                  <a:solidFill>
                    <a:schemeClr val="tx1"/>
                  </a:solidFill>
                  <a:latin typeface="Times New Roman"/>
                  <a:cs typeface="Times New Roman"/>
                </a:rPr>
                <a:t>Detailed</a:t>
              </a:r>
              <a:r>
                <a:rPr lang="en-US" sz="1800" b="1" spc="-55" dirty="0">
                  <a:solidFill>
                    <a:schemeClr val="tx1"/>
                  </a:solidFill>
                  <a:latin typeface="Times New Roman"/>
                  <a:cs typeface="Times New Roman"/>
                </a:rPr>
                <a:t> </a:t>
              </a:r>
              <a:r>
                <a:rPr lang="en-US" sz="1800" spc="5" dirty="0">
                  <a:solidFill>
                    <a:schemeClr val="tx1"/>
                  </a:solidFill>
                  <a:latin typeface="Times New Roman"/>
                  <a:cs typeface="Times New Roman"/>
                </a:rPr>
                <a:t>routing</a:t>
              </a:r>
              <a:endParaRPr lang="en-US" sz="1800" dirty="0">
                <a:solidFill>
                  <a:schemeClr val="tx1"/>
                </a:solidFill>
                <a:latin typeface="Times New Roman"/>
                <a:cs typeface="Times New Roman"/>
              </a:endParaRPr>
            </a:p>
          </p:txBody>
        </p:sp>
        <p:sp>
          <p:nvSpPr>
            <p:cNvPr id="12" name="Rectangle 11">
              <a:extLst>
                <a:ext uri="{FF2B5EF4-FFF2-40B4-BE49-F238E27FC236}">
                  <a16:creationId xmlns:a16="http://schemas.microsoft.com/office/drawing/2014/main" id="{FFDD40CF-5047-5DC7-DE3B-AF667EC1338C}"/>
                </a:ext>
              </a:extLst>
            </p:cNvPr>
            <p:cNvSpPr/>
            <p:nvPr/>
          </p:nvSpPr>
          <p:spPr>
            <a:xfrm>
              <a:off x="7317199" y="2842257"/>
              <a:ext cx="3040004" cy="55710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marL="508000" marR="98425" indent="-363855">
                <a:lnSpc>
                  <a:spcPts val="1650"/>
                </a:lnSpc>
                <a:spcBef>
                  <a:spcPts val="260"/>
                </a:spcBef>
              </a:pPr>
              <a:r>
                <a:rPr lang="en-US" sz="1800" dirty="0">
                  <a:latin typeface="Times New Roman"/>
                  <a:cs typeface="Times New Roman"/>
                </a:rPr>
                <a:t>Post-layout</a:t>
              </a:r>
              <a:r>
                <a:rPr lang="en-US" sz="1800" spc="-120" dirty="0">
                  <a:latin typeface="Times New Roman"/>
                  <a:cs typeface="Times New Roman"/>
                </a:rPr>
                <a:t> </a:t>
              </a:r>
              <a:r>
                <a:rPr lang="en-US" sz="1800" dirty="0">
                  <a:latin typeface="Times New Roman"/>
                  <a:cs typeface="Times New Roman"/>
                </a:rPr>
                <a:t>timing  analysis</a:t>
              </a:r>
            </a:p>
          </p:txBody>
        </p:sp>
        <p:sp>
          <p:nvSpPr>
            <p:cNvPr id="13" name="Rectangle 12">
              <a:extLst>
                <a:ext uri="{FF2B5EF4-FFF2-40B4-BE49-F238E27FC236}">
                  <a16:creationId xmlns:a16="http://schemas.microsoft.com/office/drawing/2014/main" id="{DEC4D4F1-2626-02A9-2909-D589491CBD70}"/>
                </a:ext>
              </a:extLst>
            </p:cNvPr>
            <p:cNvSpPr/>
            <p:nvPr/>
          </p:nvSpPr>
          <p:spPr>
            <a:xfrm>
              <a:off x="785010" y="2253508"/>
              <a:ext cx="2300211" cy="405883"/>
            </a:xfrm>
            <a:prstGeom prst="rect">
              <a:avLst/>
            </a:prstGeom>
            <a:ln>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rtlCol="0" anchor="ctr"/>
            <a:lstStyle/>
            <a:p>
              <a:pPr marL="12700" marR="5080" indent="145415">
                <a:lnSpc>
                  <a:spcPts val="1650"/>
                </a:lnSpc>
                <a:spcBef>
                  <a:spcPts val="185"/>
                </a:spcBef>
              </a:pPr>
              <a:r>
                <a:rPr lang="en-US" sz="1800" dirty="0">
                  <a:latin typeface="Times New Roman"/>
                  <a:cs typeface="Times New Roman"/>
                </a:rPr>
                <a:t>Library  </a:t>
              </a:r>
              <a:r>
                <a:rPr lang="en-US" sz="1800" spc="-10" dirty="0">
                  <a:latin typeface="Times New Roman"/>
                  <a:cs typeface="Times New Roman"/>
                </a:rPr>
                <a:t>D</a:t>
              </a:r>
              <a:r>
                <a:rPr lang="en-US" sz="1800" dirty="0">
                  <a:latin typeface="Times New Roman"/>
                  <a:cs typeface="Times New Roman"/>
                </a:rPr>
                <a:t>e</a:t>
              </a:r>
              <a:r>
                <a:rPr lang="en-US" sz="1800" spc="5" dirty="0">
                  <a:latin typeface="Times New Roman"/>
                  <a:cs typeface="Times New Roman"/>
                </a:rPr>
                <a:t>s</a:t>
              </a:r>
              <a:r>
                <a:rPr lang="en-US" sz="1800" dirty="0">
                  <a:latin typeface="Times New Roman"/>
                  <a:cs typeface="Times New Roman"/>
                </a:rPr>
                <a:t>cr</a:t>
              </a:r>
              <a:r>
                <a:rPr lang="en-US" sz="1800" spc="5" dirty="0">
                  <a:latin typeface="Times New Roman"/>
                  <a:cs typeface="Times New Roman"/>
                </a:rPr>
                <a:t>ipti</a:t>
              </a:r>
              <a:r>
                <a:rPr lang="en-US" sz="1800" spc="-10" dirty="0">
                  <a:latin typeface="Times New Roman"/>
                  <a:cs typeface="Times New Roman"/>
                </a:rPr>
                <a:t>o</a:t>
              </a:r>
              <a:r>
                <a:rPr lang="en-US" sz="1800" dirty="0">
                  <a:latin typeface="Times New Roman"/>
                  <a:cs typeface="Times New Roman"/>
                </a:rPr>
                <a:t>n</a:t>
              </a:r>
            </a:p>
          </p:txBody>
        </p:sp>
        <p:sp>
          <p:nvSpPr>
            <p:cNvPr id="15" name="Diamond 14">
              <a:extLst>
                <a:ext uri="{FF2B5EF4-FFF2-40B4-BE49-F238E27FC236}">
                  <a16:creationId xmlns:a16="http://schemas.microsoft.com/office/drawing/2014/main" id="{4AE4FF3B-86A0-DF74-B722-B425DD58D226}"/>
                </a:ext>
              </a:extLst>
            </p:cNvPr>
            <p:cNvSpPr/>
            <p:nvPr/>
          </p:nvSpPr>
          <p:spPr>
            <a:xfrm>
              <a:off x="8319891" y="3618510"/>
              <a:ext cx="979905" cy="35328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cxnSp>
          <p:nvCxnSpPr>
            <p:cNvPr id="16" name="Straight Arrow Connector 15">
              <a:extLst>
                <a:ext uri="{FF2B5EF4-FFF2-40B4-BE49-F238E27FC236}">
                  <a16:creationId xmlns:a16="http://schemas.microsoft.com/office/drawing/2014/main" id="{E404902F-B29A-15DF-5E42-2C3E4D879489}"/>
                </a:ext>
              </a:extLst>
            </p:cNvPr>
            <p:cNvCxnSpPr>
              <a:cxnSpLocks/>
            </p:cNvCxnSpPr>
            <p:nvPr/>
          </p:nvCxnSpPr>
          <p:spPr>
            <a:xfrm>
              <a:off x="4441808" y="2172914"/>
              <a:ext cx="0" cy="2152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9A4B6E4-96C3-6BA0-55D3-4D42BF256988}"/>
                </a:ext>
              </a:extLst>
            </p:cNvPr>
            <p:cNvCxnSpPr>
              <a:cxnSpLocks/>
            </p:cNvCxnSpPr>
            <p:nvPr/>
          </p:nvCxnSpPr>
          <p:spPr>
            <a:xfrm>
              <a:off x="4441808" y="2632902"/>
              <a:ext cx="0" cy="215244"/>
            </a:xfrm>
            <a:prstGeom prst="straightConnector1">
              <a:avLst/>
            </a:prstGeom>
            <a:ln w="38100">
              <a:noFil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5166A1B-497E-4DE2-48EE-C3F6083E1729}"/>
                </a:ext>
              </a:extLst>
            </p:cNvPr>
            <p:cNvCxnSpPr>
              <a:cxnSpLocks/>
            </p:cNvCxnSpPr>
            <p:nvPr/>
          </p:nvCxnSpPr>
          <p:spPr>
            <a:xfrm>
              <a:off x="4500900" y="3263855"/>
              <a:ext cx="0" cy="257819"/>
            </a:xfrm>
            <a:prstGeom prst="straightConnector1">
              <a:avLst/>
            </a:prstGeom>
            <a:ln w="38100">
              <a:noFil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3D3F01D-EBB5-7997-7D3E-E5F1C9582338}"/>
                </a:ext>
              </a:extLst>
            </p:cNvPr>
            <p:cNvCxnSpPr>
              <a:cxnSpLocks/>
            </p:cNvCxnSpPr>
            <p:nvPr/>
          </p:nvCxnSpPr>
          <p:spPr>
            <a:xfrm>
              <a:off x="6273719" y="3156233"/>
              <a:ext cx="0" cy="215244"/>
            </a:xfrm>
            <a:prstGeom prst="straightConnector1">
              <a:avLst/>
            </a:prstGeom>
            <a:ln w="38100">
              <a:noFil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00CBE4C-589D-C4C2-7779-D22C15AF2FDB}"/>
                </a:ext>
              </a:extLst>
            </p:cNvPr>
            <p:cNvCxnSpPr>
              <a:cxnSpLocks/>
            </p:cNvCxnSpPr>
            <p:nvPr/>
          </p:nvCxnSpPr>
          <p:spPr>
            <a:xfrm>
              <a:off x="4423145" y="2641625"/>
              <a:ext cx="0" cy="2152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9966A0A-7B5D-A14D-5A05-96817F4A0E2C}"/>
                </a:ext>
              </a:extLst>
            </p:cNvPr>
            <p:cNvCxnSpPr>
              <a:cxnSpLocks/>
            </p:cNvCxnSpPr>
            <p:nvPr/>
          </p:nvCxnSpPr>
          <p:spPr>
            <a:xfrm flipH="1">
              <a:off x="4500900" y="3908991"/>
              <a:ext cx="6216" cy="399565"/>
            </a:xfrm>
            <a:prstGeom prst="straightConnector1">
              <a:avLst/>
            </a:prstGeom>
            <a:ln w="38100">
              <a:noFil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90DE10B8-E627-D2DB-03F5-0655D29EFFB3}"/>
                </a:ext>
              </a:extLst>
            </p:cNvPr>
            <p:cNvSpPr/>
            <p:nvPr/>
          </p:nvSpPr>
          <p:spPr>
            <a:xfrm>
              <a:off x="3287921" y="4308556"/>
              <a:ext cx="2481943" cy="550506"/>
            </a:xfrm>
            <a:prstGeom prst="rect">
              <a:avLst/>
            </a:prstGeom>
            <a:ln>
              <a:noFill/>
            </a:ln>
            <a:effectLst>
              <a:outerShdw blurRad="107950" dist="12700" dir="5400000" algn="ctr">
                <a:srgbClr val="000000"/>
              </a:outerShdw>
            </a:effectLst>
          </p:spPr>
          <p:style>
            <a:lnRef idx="2">
              <a:schemeClr val="dk1"/>
            </a:lnRef>
            <a:fillRef idx="1">
              <a:schemeClr val="lt1"/>
            </a:fillRef>
            <a:effectRef idx="0">
              <a:schemeClr val="dk1"/>
            </a:effectRef>
            <a:fontRef idx="minor">
              <a:schemeClr val="dk1"/>
            </a:fontRef>
          </p:style>
          <p:txBody>
            <a:bodyPr rtlCol="0" anchor="ctr"/>
            <a:lstStyle/>
            <a:p>
              <a:pPr marL="112395">
                <a:lnSpc>
                  <a:spcPts val="1670"/>
                </a:lnSpc>
                <a:spcBef>
                  <a:spcPts val="265"/>
                </a:spcBef>
              </a:pPr>
              <a:r>
                <a:rPr lang="en-US" sz="2000" spc="-5" dirty="0">
                  <a:latin typeface="Times New Roman"/>
                  <a:cs typeface="Times New Roman"/>
                </a:rPr>
                <a:t>Formal</a:t>
              </a:r>
              <a:r>
                <a:rPr lang="en-US" sz="2000" spc="-25" dirty="0">
                  <a:latin typeface="Times New Roman"/>
                  <a:cs typeface="Times New Roman"/>
                </a:rPr>
                <a:t> </a:t>
              </a:r>
              <a:r>
                <a:rPr lang="en-US" sz="2000" dirty="0">
                  <a:latin typeface="Times New Roman"/>
                  <a:cs typeface="Times New Roman"/>
                </a:rPr>
                <a:t>verification</a:t>
              </a:r>
            </a:p>
            <a:p>
              <a:pPr marL="61594">
                <a:lnSpc>
                  <a:spcPts val="1430"/>
                </a:lnSpc>
              </a:pPr>
              <a:r>
                <a:rPr lang="en-US" sz="1800" spc="-5" dirty="0">
                  <a:latin typeface="Times New Roman"/>
                  <a:cs typeface="Times New Roman"/>
                </a:rPr>
                <a:t>(Scan vs. </a:t>
              </a:r>
              <a:r>
                <a:rPr lang="en-US" sz="1800" dirty="0">
                  <a:latin typeface="Times New Roman"/>
                  <a:cs typeface="Times New Roman"/>
                </a:rPr>
                <a:t>CT</a:t>
              </a:r>
              <a:r>
                <a:rPr lang="en-US" sz="1800" spc="-45" dirty="0">
                  <a:latin typeface="Times New Roman"/>
                  <a:cs typeface="Times New Roman"/>
                </a:rPr>
                <a:t> </a:t>
              </a:r>
              <a:r>
                <a:rPr lang="en-US" sz="1800" spc="-5" dirty="0">
                  <a:latin typeface="Times New Roman"/>
                  <a:cs typeface="Times New Roman"/>
                </a:rPr>
                <a:t>inserted)</a:t>
              </a:r>
              <a:endParaRPr lang="en-US" sz="1800" dirty="0">
                <a:latin typeface="Times New Roman"/>
                <a:cs typeface="Times New Roman"/>
              </a:endParaRPr>
            </a:p>
          </p:txBody>
        </p:sp>
        <p:cxnSp>
          <p:nvCxnSpPr>
            <p:cNvPr id="23" name="Straight Arrow Connector 22">
              <a:extLst>
                <a:ext uri="{FF2B5EF4-FFF2-40B4-BE49-F238E27FC236}">
                  <a16:creationId xmlns:a16="http://schemas.microsoft.com/office/drawing/2014/main" id="{D766CF9C-E190-1211-4ED5-30800813A74F}"/>
                </a:ext>
              </a:extLst>
            </p:cNvPr>
            <p:cNvCxnSpPr>
              <a:cxnSpLocks/>
            </p:cNvCxnSpPr>
            <p:nvPr/>
          </p:nvCxnSpPr>
          <p:spPr>
            <a:xfrm flipH="1">
              <a:off x="4522676" y="4845455"/>
              <a:ext cx="6216" cy="399565"/>
            </a:xfrm>
            <a:prstGeom prst="straightConnector1">
              <a:avLst/>
            </a:prstGeom>
            <a:ln w="38100">
              <a:noFil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E4328C4-FBEA-127C-A873-0542CE4A20C9}"/>
                </a:ext>
              </a:extLst>
            </p:cNvPr>
            <p:cNvCxnSpPr>
              <a:cxnSpLocks/>
            </p:cNvCxnSpPr>
            <p:nvPr/>
          </p:nvCxnSpPr>
          <p:spPr>
            <a:xfrm>
              <a:off x="4423145" y="3236456"/>
              <a:ext cx="0" cy="2152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50B7930-DC3D-8775-BEED-7F29FB90DA87}"/>
                </a:ext>
              </a:extLst>
            </p:cNvPr>
            <p:cNvCxnSpPr>
              <a:cxnSpLocks/>
            </p:cNvCxnSpPr>
            <p:nvPr/>
          </p:nvCxnSpPr>
          <p:spPr>
            <a:xfrm>
              <a:off x="4413811" y="4900790"/>
              <a:ext cx="0" cy="34423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6699793-30FB-3607-A5DA-F075C0C639BF}"/>
                </a:ext>
              </a:extLst>
            </p:cNvPr>
            <p:cNvCxnSpPr>
              <a:cxnSpLocks/>
            </p:cNvCxnSpPr>
            <p:nvPr/>
          </p:nvCxnSpPr>
          <p:spPr>
            <a:xfrm>
              <a:off x="4441808" y="3904714"/>
              <a:ext cx="0" cy="3074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6097D173-F16C-A45B-8F5F-E6514E8FAB47}"/>
                </a:ext>
              </a:extLst>
            </p:cNvPr>
            <p:cNvSpPr/>
            <p:nvPr/>
          </p:nvSpPr>
          <p:spPr>
            <a:xfrm>
              <a:off x="666227" y="3461671"/>
              <a:ext cx="2383976" cy="550497"/>
            </a:xfrm>
            <a:prstGeom prst="rect">
              <a:avLst/>
            </a:prstGeom>
            <a:ln>
              <a:noFill/>
            </a:ln>
            <a:effectLst>
              <a:outerShdw blurRad="44450" dist="27940" dir="5400000" algn="ctr">
                <a:srgbClr val="000000">
                  <a:alpha val="32000"/>
                </a:srgbClr>
              </a:outerShdw>
            </a:effectLst>
          </p:spPr>
          <p:style>
            <a:lnRef idx="2">
              <a:schemeClr val="dk1"/>
            </a:lnRef>
            <a:fillRef idx="1">
              <a:schemeClr val="lt1"/>
            </a:fillRef>
            <a:effectRef idx="0">
              <a:schemeClr val="dk1"/>
            </a:effectRef>
            <a:fontRef idx="minor">
              <a:schemeClr val="dk1"/>
            </a:fontRef>
          </p:style>
          <p:txBody>
            <a:bodyPr rtlCol="0" anchor="ctr"/>
            <a:lstStyle/>
            <a:p>
              <a:pPr marL="31750" marR="5080" indent="-19685">
                <a:lnSpc>
                  <a:spcPts val="1650"/>
                </a:lnSpc>
                <a:spcBef>
                  <a:spcPts val="185"/>
                </a:spcBef>
                <a:tabLst>
                  <a:tab pos="1072515" algn="l"/>
                  <a:tab pos="1360170" algn="l"/>
                </a:tabLst>
              </a:pPr>
              <a:r>
                <a:rPr lang="en-US" sz="1800" spc="-10" dirty="0">
                  <a:latin typeface="Times New Roman"/>
                  <a:cs typeface="Times New Roman"/>
                </a:rPr>
                <a:t>Technology </a:t>
              </a:r>
              <a:r>
                <a:rPr lang="en-US" sz="1800" dirty="0">
                  <a:latin typeface="Times New Roman"/>
                  <a:cs typeface="Times New Roman"/>
                </a:rPr>
                <a:t>Constraints</a:t>
              </a:r>
            </a:p>
          </p:txBody>
        </p:sp>
        <p:sp>
          <p:nvSpPr>
            <p:cNvPr id="28" name="Rectangle 27">
              <a:extLst>
                <a:ext uri="{FF2B5EF4-FFF2-40B4-BE49-F238E27FC236}">
                  <a16:creationId xmlns:a16="http://schemas.microsoft.com/office/drawing/2014/main" id="{2F76052E-B8BD-CF99-5D8E-CEA471150760}"/>
                </a:ext>
              </a:extLst>
            </p:cNvPr>
            <p:cNvSpPr/>
            <p:nvPr/>
          </p:nvSpPr>
          <p:spPr>
            <a:xfrm>
              <a:off x="601479" y="5249296"/>
              <a:ext cx="2383976" cy="427109"/>
            </a:xfrm>
            <a:prstGeom prst="rect">
              <a:avLst/>
            </a:prstGeom>
            <a:ln>
              <a:noFill/>
            </a:ln>
            <a:effectLst>
              <a:outerShdw blurRad="57785" dist="33020" dir="3180000" algn="ctr">
                <a:srgbClr val="000000">
                  <a:alpha val="30000"/>
                </a:srgbClr>
              </a:outerShdw>
            </a:effectLst>
          </p:spPr>
          <p:style>
            <a:lnRef idx="2">
              <a:schemeClr val="dk1"/>
            </a:lnRef>
            <a:fillRef idx="1">
              <a:schemeClr val="lt1"/>
            </a:fillRef>
            <a:effectRef idx="0">
              <a:schemeClr val="dk1"/>
            </a:effectRef>
            <a:fontRef idx="minor">
              <a:schemeClr val="dk1"/>
            </a:fontRef>
          </p:style>
          <p:txBody>
            <a:bodyPr rtlCol="0" anchor="ctr"/>
            <a:lstStyle/>
            <a:p>
              <a:pPr marL="39370" marR="5080" indent="-27305">
                <a:lnSpc>
                  <a:spcPts val="1650"/>
                </a:lnSpc>
                <a:spcBef>
                  <a:spcPts val="180"/>
                </a:spcBef>
                <a:tabLst>
                  <a:tab pos="1072515" algn="l"/>
                  <a:tab pos="1360170" algn="l"/>
                </a:tabLst>
              </a:pPr>
              <a:r>
                <a:rPr lang="en-US" sz="1800" spc="-10" dirty="0">
                  <a:latin typeface="Times New Roman"/>
                  <a:cs typeface="Times New Roman"/>
                </a:rPr>
                <a:t>Technology </a:t>
              </a:r>
              <a:r>
                <a:rPr lang="en-US" sz="1800" spc="-5" dirty="0">
                  <a:latin typeface="Times New Roman"/>
                  <a:cs typeface="Times New Roman"/>
                </a:rPr>
                <a:t>Parameters</a:t>
              </a:r>
              <a:endParaRPr lang="en-US" sz="1800" dirty="0">
                <a:latin typeface="Times New Roman"/>
                <a:cs typeface="Times New Roman"/>
              </a:endParaRPr>
            </a:p>
          </p:txBody>
        </p:sp>
        <p:cxnSp>
          <p:nvCxnSpPr>
            <p:cNvPr id="29" name="Straight Arrow Connector 28">
              <a:extLst>
                <a:ext uri="{FF2B5EF4-FFF2-40B4-BE49-F238E27FC236}">
                  <a16:creationId xmlns:a16="http://schemas.microsoft.com/office/drawing/2014/main" id="{4EBA39BA-AD99-006D-56C2-48A8FDC7C740}"/>
                </a:ext>
              </a:extLst>
            </p:cNvPr>
            <p:cNvCxnSpPr/>
            <p:nvPr/>
          </p:nvCxnSpPr>
          <p:spPr>
            <a:xfrm>
              <a:off x="3051546" y="3704262"/>
              <a:ext cx="4665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0D37155-8595-4D24-02BD-B0489BD8EC1C}"/>
                </a:ext>
              </a:extLst>
            </p:cNvPr>
            <p:cNvCxnSpPr/>
            <p:nvPr/>
          </p:nvCxnSpPr>
          <p:spPr>
            <a:xfrm>
              <a:off x="3085221" y="2499956"/>
              <a:ext cx="46653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38DC60B-BEE3-25F6-95DD-A1B5ACE2674A}"/>
                </a:ext>
              </a:extLst>
            </p:cNvPr>
            <p:cNvCxnSpPr/>
            <p:nvPr/>
          </p:nvCxnSpPr>
          <p:spPr>
            <a:xfrm>
              <a:off x="2985455" y="5455699"/>
              <a:ext cx="28924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27BD62-A266-CF99-A15A-78FF5C10A7BA}"/>
                </a:ext>
              </a:extLst>
            </p:cNvPr>
            <p:cNvCxnSpPr>
              <a:cxnSpLocks/>
            </p:cNvCxnSpPr>
            <p:nvPr/>
          </p:nvCxnSpPr>
          <p:spPr>
            <a:xfrm>
              <a:off x="8754670" y="1910537"/>
              <a:ext cx="0" cy="2152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1A9D422-1B71-3D5B-0D80-7309CCCF2088}"/>
                </a:ext>
              </a:extLst>
            </p:cNvPr>
            <p:cNvCxnSpPr>
              <a:cxnSpLocks/>
            </p:cNvCxnSpPr>
            <p:nvPr/>
          </p:nvCxnSpPr>
          <p:spPr>
            <a:xfrm>
              <a:off x="8809844" y="3392764"/>
              <a:ext cx="0" cy="223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1E5B93CD-59EE-60F5-5991-0AE4F928B53C}"/>
                </a:ext>
              </a:extLst>
            </p:cNvPr>
            <p:cNvCxnSpPr>
              <a:cxnSpLocks/>
            </p:cNvCxnSpPr>
            <p:nvPr/>
          </p:nvCxnSpPr>
          <p:spPr>
            <a:xfrm>
              <a:off x="8754670" y="2627014"/>
              <a:ext cx="0" cy="2152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A11895A-CDC1-897E-031A-8B1AB32D576A}"/>
                </a:ext>
              </a:extLst>
            </p:cNvPr>
            <p:cNvCxnSpPr>
              <a:cxnSpLocks/>
            </p:cNvCxnSpPr>
            <p:nvPr/>
          </p:nvCxnSpPr>
          <p:spPr>
            <a:xfrm>
              <a:off x="8859814" y="3951376"/>
              <a:ext cx="0" cy="34423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926AC36-4C9E-7840-6E5B-D4F14E902566}"/>
                </a:ext>
              </a:extLst>
            </p:cNvPr>
            <p:cNvCxnSpPr>
              <a:stCxn id="6" idx="2"/>
            </p:cNvCxnSpPr>
            <p:nvPr/>
          </p:nvCxnSpPr>
          <p:spPr>
            <a:xfrm flipH="1">
              <a:off x="4522676" y="5809133"/>
              <a:ext cx="3108" cy="387607"/>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035485BA-5BA9-FDC2-4EB2-D1E6845EB058}"/>
                </a:ext>
              </a:extLst>
            </p:cNvPr>
            <p:cNvCxnSpPr>
              <a:cxnSpLocks/>
            </p:cNvCxnSpPr>
            <p:nvPr/>
          </p:nvCxnSpPr>
          <p:spPr>
            <a:xfrm flipV="1">
              <a:off x="4500900" y="6191206"/>
              <a:ext cx="2448873" cy="5534"/>
            </a:xfrm>
            <a:prstGeom prst="line">
              <a:avLst/>
            </a:prstGeom>
            <a:ln w="38100"/>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1DFC9DA8-3932-5EF3-6C19-75D35936AAB2}"/>
                </a:ext>
              </a:extLst>
            </p:cNvPr>
            <p:cNvCxnSpPr/>
            <p:nvPr/>
          </p:nvCxnSpPr>
          <p:spPr>
            <a:xfrm flipV="1">
              <a:off x="9299796" y="3795154"/>
              <a:ext cx="380998" cy="378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EE5CE750-510C-D3D2-1B5A-AC99477F25F9}"/>
                </a:ext>
              </a:extLst>
            </p:cNvPr>
            <p:cNvSpPr txBox="1"/>
            <p:nvPr/>
          </p:nvSpPr>
          <p:spPr>
            <a:xfrm>
              <a:off x="8911720" y="3951376"/>
              <a:ext cx="793102" cy="369332"/>
            </a:xfrm>
            <a:prstGeom prst="rect">
              <a:avLst/>
            </a:prstGeom>
            <a:noFill/>
          </p:spPr>
          <p:txBody>
            <a:bodyPr wrap="square" rtlCol="0">
              <a:spAutoFit/>
            </a:bodyPr>
            <a:lstStyle/>
            <a:p>
              <a:r>
                <a:rPr lang="en-US" dirty="0"/>
                <a:t>Yes</a:t>
              </a:r>
            </a:p>
          </p:txBody>
        </p:sp>
        <p:sp>
          <p:nvSpPr>
            <p:cNvPr id="47" name="TextBox 46">
              <a:extLst>
                <a:ext uri="{FF2B5EF4-FFF2-40B4-BE49-F238E27FC236}">
                  <a16:creationId xmlns:a16="http://schemas.microsoft.com/office/drawing/2014/main" id="{E7CDB651-64D0-1AB7-947A-483174A97F4E}"/>
                </a:ext>
              </a:extLst>
            </p:cNvPr>
            <p:cNvSpPr txBox="1"/>
            <p:nvPr/>
          </p:nvSpPr>
          <p:spPr>
            <a:xfrm>
              <a:off x="9162107" y="3425822"/>
              <a:ext cx="731582" cy="369332"/>
            </a:xfrm>
            <a:prstGeom prst="rect">
              <a:avLst/>
            </a:prstGeom>
            <a:noFill/>
          </p:spPr>
          <p:txBody>
            <a:bodyPr wrap="square" rtlCol="0">
              <a:spAutoFit/>
            </a:bodyPr>
            <a:lstStyle/>
            <a:p>
              <a:r>
                <a:rPr lang="en-US" dirty="0"/>
                <a:t>No</a:t>
              </a:r>
            </a:p>
          </p:txBody>
        </p:sp>
        <p:sp>
          <p:nvSpPr>
            <p:cNvPr id="51" name="TextBox 50">
              <a:extLst>
                <a:ext uri="{FF2B5EF4-FFF2-40B4-BE49-F238E27FC236}">
                  <a16:creationId xmlns:a16="http://schemas.microsoft.com/office/drawing/2014/main" id="{D548C48A-200A-992C-9B92-4F5831B639EE}"/>
                </a:ext>
              </a:extLst>
            </p:cNvPr>
            <p:cNvSpPr txBox="1"/>
            <p:nvPr/>
          </p:nvSpPr>
          <p:spPr>
            <a:xfrm>
              <a:off x="8866702" y="1838654"/>
              <a:ext cx="587050" cy="369332"/>
            </a:xfrm>
            <a:prstGeom prst="rect">
              <a:avLst/>
            </a:prstGeom>
            <a:noFill/>
          </p:spPr>
          <p:txBody>
            <a:bodyPr wrap="square" rtlCol="0">
              <a:spAutoFit/>
            </a:bodyPr>
            <a:lstStyle/>
            <a:p>
              <a:r>
                <a:rPr lang="en-US" dirty="0"/>
                <a:t>Yes</a:t>
              </a:r>
            </a:p>
          </p:txBody>
        </p:sp>
      </p:grpSp>
      <p:sp>
        <p:nvSpPr>
          <p:cNvPr id="53" name="Footer Placeholder 52">
            <a:extLst>
              <a:ext uri="{FF2B5EF4-FFF2-40B4-BE49-F238E27FC236}">
                <a16:creationId xmlns:a16="http://schemas.microsoft.com/office/drawing/2014/main" id="{4369D567-9BFD-D92B-A187-65F0B6A42051}"/>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54" name="Slide Number Placeholder 53">
            <a:extLst>
              <a:ext uri="{FF2B5EF4-FFF2-40B4-BE49-F238E27FC236}">
                <a16:creationId xmlns:a16="http://schemas.microsoft.com/office/drawing/2014/main" id="{3E6134B6-D2E8-CB7A-CC41-75614E8F6634}"/>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32" name="Picture 31">
            <a:extLst>
              <a:ext uri="{FF2B5EF4-FFF2-40B4-BE49-F238E27FC236}">
                <a16:creationId xmlns:a16="http://schemas.microsoft.com/office/drawing/2014/main" id="{4CDA296B-8448-F8A2-3A83-A6ACCFB8FF6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241" y="6080760"/>
            <a:ext cx="457200" cy="457200"/>
          </a:xfrm>
          <a:prstGeom prst="rect">
            <a:avLst/>
          </a:prstGeom>
        </p:spPr>
      </p:pic>
    </p:spTree>
    <p:custDataLst>
      <p:tags r:id="rId1"/>
    </p:custDataLst>
    <p:extLst>
      <p:ext uri="{BB962C8B-B14F-4D97-AF65-F5344CB8AC3E}">
        <p14:creationId xmlns:p14="http://schemas.microsoft.com/office/powerpoint/2010/main" val="1731909032"/>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42B910-2E2F-BB0B-E284-637B0750DAAC}"/>
              </a:ext>
            </a:extLst>
          </p:cNvPr>
          <p:cNvSpPr>
            <a:spLocks noGrp="1"/>
          </p:cNvSpPr>
          <p:nvPr>
            <p:ph sz="quarter" idx="12"/>
          </p:nvPr>
        </p:nvSpPr>
        <p:spPr>
          <a:xfrm>
            <a:off x="274320" y="1298227"/>
            <a:ext cx="11612880" cy="1174022"/>
          </a:xfrm>
        </p:spPr>
        <p:txBody>
          <a:bodyPr>
            <a:normAutofit lnSpcReduction="10000"/>
          </a:bodyPr>
          <a:lstStyle/>
          <a:p>
            <a:pPr marL="0" marR="0" indent="0" algn="just">
              <a:lnSpc>
                <a:spcPct val="107000"/>
              </a:lnSpc>
              <a:spcBef>
                <a:spcPts val="0"/>
              </a:spcBef>
              <a:spcAft>
                <a:spcPts val="800"/>
              </a:spcAft>
              <a:buNone/>
            </a:pPr>
            <a:r>
              <a:rPr lang="en-US" sz="2200" kern="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These same challenges ripple back from block-level synthesis to “unit-level” synthesis environments run by individual logic designers, often resulting in almost no correlation between what an RTL designer sees at the unit level and what the physical design team sees in P&amp;R.</a:t>
            </a:r>
          </a:p>
        </p:txBody>
      </p:sp>
      <p:sp>
        <p:nvSpPr>
          <p:cNvPr id="3" name="Title 2">
            <a:extLst>
              <a:ext uri="{FF2B5EF4-FFF2-40B4-BE49-F238E27FC236}">
                <a16:creationId xmlns:a16="http://schemas.microsoft.com/office/drawing/2014/main" id="{75CEC456-A392-FAB1-C390-D099C6D8A3C2}"/>
              </a:ext>
            </a:extLst>
          </p:cNvPr>
          <p:cNvSpPr>
            <a:spLocks noGrp="1"/>
          </p:cNvSpPr>
          <p:nvPr>
            <p:ph type="title"/>
          </p:nvPr>
        </p:nvSpPr>
        <p:spPr>
          <a:xfrm>
            <a:off x="274320" y="397042"/>
            <a:ext cx="11612880" cy="563078"/>
          </a:xfrm>
        </p:spPr>
        <p:txBody>
          <a:bodyPr/>
          <a:lstStyle/>
          <a:p>
            <a:r>
              <a:rPr lang="en-GB" b="1" dirty="0"/>
              <a:t>Importance of Physical Synthesis</a:t>
            </a:r>
            <a:endParaRPr lang="en-US" b="1" dirty="0"/>
          </a:p>
        </p:txBody>
      </p:sp>
      <p:sp>
        <p:nvSpPr>
          <p:cNvPr id="5" name="Footer Placeholder 4">
            <a:extLst>
              <a:ext uri="{FF2B5EF4-FFF2-40B4-BE49-F238E27FC236}">
                <a16:creationId xmlns:a16="http://schemas.microsoft.com/office/drawing/2014/main" id="{9521CFEE-4945-53BE-DC83-03138CB3026F}"/>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6A470526-190F-7A44-6C3A-7461939D347F}"/>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329DE53C-01F1-E390-14FA-6B5E0B41A7A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018370"/>
            <a:ext cx="457200" cy="457200"/>
          </a:xfrm>
          <a:prstGeom prst="rect">
            <a:avLst/>
          </a:prstGeom>
        </p:spPr>
      </p:pic>
    </p:spTree>
    <p:custDataLst>
      <p:tags r:id="rId1"/>
    </p:custDataLst>
    <p:extLst>
      <p:ext uri="{BB962C8B-B14F-4D97-AF65-F5344CB8AC3E}">
        <p14:creationId xmlns:p14="http://schemas.microsoft.com/office/powerpoint/2010/main" val="3928344109"/>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42B910-2E2F-BB0B-E284-637B0750DAAC}"/>
              </a:ext>
            </a:extLst>
          </p:cNvPr>
          <p:cNvSpPr>
            <a:spLocks noGrp="1"/>
          </p:cNvSpPr>
          <p:nvPr>
            <p:ph sz="quarter" idx="12"/>
          </p:nvPr>
        </p:nvSpPr>
        <p:spPr>
          <a:xfrm>
            <a:off x="274320" y="1159142"/>
            <a:ext cx="11612880" cy="4447574"/>
          </a:xfrm>
        </p:spPr>
        <p:txBody>
          <a:bodyPr>
            <a:normAutofit lnSpcReduction="10000"/>
          </a:bodyPr>
          <a:lstStyle/>
          <a:p>
            <a:pPr marL="0" marR="0" indent="0" algn="just">
              <a:lnSpc>
                <a:spcPct val="107000"/>
              </a:lnSpc>
              <a:spcBef>
                <a:spcPts val="0"/>
              </a:spcBef>
              <a:spcAft>
                <a:spcPts val="800"/>
              </a:spcAft>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As correlation from P&amp;R to unit-level synthesis degrades, more and more iterations are required between unit-level synthesis, block-level synthesis, and P&amp;R, adding yet more pressure to achieve a fast turnaround time of each of these tasks by keeping block sizes small. A new generation of synthesis tool is needed to close this SoC “design productivity gap” one that is:</a:t>
            </a:r>
          </a:p>
          <a:p>
            <a:pPr marL="392113" lvl="1" indent="0" algn="just">
              <a:lnSpc>
                <a:spcPct val="107000"/>
              </a:lnSpc>
              <a:spcBef>
                <a:spcPts val="0"/>
              </a:spcBef>
              <a:spcAft>
                <a:spcPts val="800"/>
              </a:spcAft>
              <a:buNone/>
            </a:pPr>
            <a:r>
              <a:rPr lang="en-US"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Scalable and has the parallelism to handle a large volume of blocks</a:t>
            </a:r>
          </a:p>
          <a:p>
            <a:pPr marL="392113" lvl="1" indent="0" algn="just">
              <a:lnSpc>
                <a:spcPct val="107000"/>
              </a:lnSpc>
              <a:spcBef>
                <a:spcPts val="0"/>
              </a:spcBef>
              <a:spcAft>
                <a:spcPts val="800"/>
              </a:spcAft>
              <a:buNone/>
            </a:pPr>
            <a:r>
              <a:rPr lang="en-US"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Tightly correlated to P&amp;R</a:t>
            </a:r>
          </a:p>
          <a:p>
            <a:pPr marL="392113" lvl="1" indent="0" algn="just">
              <a:lnSpc>
                <a:spcPct val="107000"/>
              </a:lnSpc>
              <a:spcBef>
                <a:spcPts val="0"/>
              </a:spcBef>
              <a:spcAft>
                <a:spcPts val="800"/>
              </a:spcAft>
              <a:buNone/>
            </a:pPr>
            <a:r>
              <a:rPr lang="en-US"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 Capable of enabling unit-level physical synthesis with a full understanding of P&amp;R at the block level</a:t>
            </a:r>
          </a:p>
          <a:p>
            <a:pPr marL="0" marR="0" indent="0" algn="just">
              <a:lnSpc>
                <a:spcPct val="107000"/>
              </a:lnSpc>
              <a:spcBef>
                <a:spcPts val="0"/>
              </a:spcBef>
              <a:spcAft>
                <a:spcPts val="800"/>
              </a:spcAft>
              <a:buNone/>
            </a:pP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a:lnSpc>
                <a:spcPct val="107000"/>
              </a:lnSpc>
              <a:spcBef>
                <a:spcPts val="0"/>
              </a:spcBef>
              <a:spcAft>
                <a:spcPts val="800"/>
              </a:spcAft>
              <a:buNone/>
            </a:pPr>
            <a:r>
              <a:rPr lang="en-US" sz="2400" b="1" kern="1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Cadence has developed a next-generation logical and physical synthesis tool, the GenusTM Synthesis Solution, that is architected from the ground up to comprehensively address the design productivity gap.</a:t>
            </a:r>
          </a:p>
          <a:p>
            <a:endParaRPr lang="en-US" dirty="0"/>
          </a:p>
        </p:txBody>
      </p:sp>
      <p:sp>
        <p:nvSpPr>
          <p:cNvPr id="3" name="Title 2">
            <a:extLst>
              <a:ext uri="{FF2B5EF4-FFF2-40B4-BE49-F238E27FC236}">
                <a16:creationId xmlns:a16="http://schemas.microsoft.com/office/drawing/2014/main" id="{75CEC456-A392-FAB1-C390-D099C6D8A3C2}"/>
              </a:ext>
            </a:extLst>
          </p:cNvPr>
          <p:cNvSpPr>
            <a:spLocks noGrp="1"/>
          </p:cNvSpPr>
          <p:nvPr>
            <p:ph type="title"/>
          </p:nvPr>
        </p:nvSpPr>
        <p:spPr/>
        <p:txBody>
          <a:bodyPr/>
          <a:lstStyle/>
          <a:p>
            <a:r>
              <a:rPr lang="en-GB" b="1" dirty="0"/>
              <a:t>Importance of Physical Synthesis</a:t>
            </a:r>
            <a:endParaRPr lang="en-US" b="1" dirty="0"/>
          </a:p>
        </p:txBody>
      </p:sp>
      <p:sp>
        <p:nvSpPr>
          <p:cNvPr id="5" name="Footer Placeholder 4">
            <a:extLst>
              <a:ext uri="{FF2B5EF4-FFF2-40B4-BE49-F238E27FC236}">
                <a16:creationId xmlns:a16="http://schemas.microsoft.com/office/drawing/2014/main" id="{F9413536-268C-3AE4-543F-2012FD79CFCB}"/>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D3186DE9-8B37-46E9-5BCF-0F930D150ED6}"/>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33DFD427-3E39-4988-53A2-BF26DC54BFA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080760"/>
            <a:ext cx="457200" cy="457200"/>
          </a:xfrm>
          <a:prstGeom prst="rect">
            <a:avLst/>
          </a:prstGeom>
        </p:spPr>
      </p:pic>
    </p:spTree>
    <p:custDataLst>
      <p:tags r:id="rId1"/>
    </p:custDataLst>
    <p:extLst>
      <p:ext uri="{BB962C8B-B14F-4D97-AF65-F5344CB8AC3E}">
        <p14:creationId xmlns:p14="http://schemas.microsoft.com/office/powerpoint/2010/main" val="1352505880"/>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361575-9965-2CB6-4FD6-2A91CA4AA280}"/>
              </a:ext>
            </a:extLst>
          </p:cNvPr>
          <p:cNvSpPr>
            <a:spLocks noGrp="1"/>
          </p:cNvSpPr>
          <p:nvPr>
            <p:ph sz="quarter" idx="12"/>
          </p:nvPr>
        </p:nvSpPr>
        <p:spPr>
          <a:xfrm>
            <a:off x="274320" y="786384"/>
            <a:ext cx="11612880" cy="1444752"/>
          </a:xfrm>
        </p:spPr>
        <p:txBody>
          <a:bodyPr/>
          <a:lstStyle/>
          <a:p>
            <a:pPr algn="just"/>
            <a:r>
              <a:rPr lang="en-US" dirty="0">
                <a:solidFill>
                  <a:schemeClr val="bg2"/>
                </a:solidFill>
              </a:rPr>
              <a:t>Physical synthesis tool delivers up to a 10X boost in RTL design productivity with up to 5X faster </a:t>
            </a:r>
          </a:p>
          <a:p>
            <a:pPr algn="just"/>
            <a:r>
              <a:rPr lang="en-US" dirty="0">
                <a:solidFill>
                  <a:schemeClr val="accent5"/>
                </a:solidFill>
              </a:rPr>
              <a:t>The solution can scale its capacity to well beyond 10 million instances flat. It also delivers tight timing and wire length correlation to within 5% of the place and route.</a:t>
            </a:r>
          </a:p>
          <a:p>
            <a:pPr marL="57150" indent="0" algn="just">
              <a:buNone/>
            </a:pPr>
            <a:endParaRPr lang="en-US" dirty="0">
              <a:solidFill>
                <a:schemeClr val="accent5"/>
              </a:solidFill>
            </a:endParaRPr>
          </a:p>
          <a:p>
            <a:endParaRPr lang="en-US" dirty="0"/>
          </a:p>
        </p:txBody>
      </p:sp>
      <p:sp>
        <p:nvSpPr>
          <p:cNvPr id="3" name="Title 2">
            <a:extLst>
              <a:ext uri="{FF2B5EF4-FFF2-40B4-BE49-F238E27FC236}">
                <a16:creationId xmlns:a16="http://schemas.microsoft.com/office/drawing/2014/main" id="{E32D46FD-9159-7E6D-1089-1B82F8FA80B0}"/>
              </a:ext>
            </a:extLst>
          </p:cNvPr>
          <p:cNvSpPr>
            <a:spLocks noGrp="1"/>
          </p:cNvSpPr>
          <p:nvPr>
            <p:ph type="title"/>
          </p:nvPr>
        </p:nvSpPr>
        <p:spPr/>
        <p:txBody>
          <a:bodyPr/>
          <a:lstStyle/>
          <a:p>
            <a:r>
              <a:rPr lang="en-US" b="1" dirty="0"/>
              <a:t>Physical Design using Genus</a:t>
            </a:r>
            <a:r>
              <a:rPr lang="en-US" sz="1400" b="1" dirty="0"/>
              <a:t>TM</a:t>
            </a:r>
            <a:r>
              <a:rPr lang="en-US" b="1" dirty="0"/>
              <a:t> Synthesis tool</a:t>
            </a:r>
          </a:p>
        </p:txBody>
      </p:sp>
      <p:sp>
        <p:nvSpPr>
          <p:cNvPr id="5" name="Footer Placeholder 4">
            <a:extLst>
              <a:ext uri="{FF2B5EF4-FFF2-40B4-BE49-F238E27FC236}">
                <a16:creationId xmlns:a16="http://schemas.microsoft.com/office/drawing/2014/main" id="{3802B437-5986-90FF-909A-F2C9CA7DFAFE}"/>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A4D939FD-4C73-812C-6363-B7A648273CFC}"/>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7DCB1C11-AC49-2CB3-C273-12F8EEB38A5C}"/>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071616"/>
            <a:ext cx="457200" cy="457200"/>
          </a:xfrm>
          <a:prstGeom prst="rect">
            <a:avLst/>
          </a:prstGeom>
        </p:spPr>
      </p:pic>
    </p:spTree>
    <p:custDataLst>
      <p:tags r:id="rId1"/>
    </p:custDataLst>
    <p:extLst>
      <p:ext uri="{BB962C8B-B14F-4D97-AF65-F5344CB8AC3E}">
        <p14:creationId xmlns:p14="http://schemas.microsoft.com/office/powerpoint/2010/main" val="3709119072"/>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502804-E175-1206-F2DD-CE03274BA2B8}"/>
              </a:ext>
            </a:extLst>
          </p:cNvPr>
          <p:cNvSpPr>
            <a:spLocks noGrp="1"/>
          </p:cNvSpPr>
          <p:nvPr>
            <p:ph sz="quarter" idx="12"/>
          </p:nvPr>
        </p:nvSpPr>
        <p:spPr>
          <a:xfrm>
            <a:off x="356616" y="1164336"/>
            <a:ext cx="11612880" cy="5169407"/>
          </a:xfrm>
        </p:spPr>
        <p:txBody>
          <a:bodyPr/>
          <a:lstStyle/>
          <a:p>
            <a:pPr algn="just">
              <a:lnSpc>
                <a:spcPct val="100000"/>
              </a:lnSpc>
            </a:pPr>
            <a:r>
              <a:rPr lang="en-US" sz="2600" dirty="0">
                <a:solidFill>
                  <a:schemeClr val="accent5"/>
                </a:solidFill>
              </a:rPr>
              <a:t>Modern synthesis tools like Genus offer three physical-related flows. They provide increasing accuracy in predicting the wire lengths. </a:t>
            </a:r>
          </a:p>
          <a:p>
            <a:pPr marL="57150" indent="0" algn="just">
              <a:lnSpc>
                <a:spcPct val="100000"/>
              </a:lnSpc>
              <a:buNone/>
            </a:pPr>
            <a:endParaRPr lang="en-US" sz="2600" dirty="0"/>
          </a:p>
          <a:p>
            <a:pPr algn="just">
              <a:lnSpc>
                <a:spcPct val="100000"/>
              </a:lnSpc>
            </a:pPr>
            <a:r>
              <a:rPr lang="en-US" sz="2600" dirty="0"/>
              <a:t>The simple PLE flow uses technology information and cell areas from the LEF libraries instead of from the synthesis technology libraries. The PLE flow uses parasitic resistance and capacitance values from the LEF libraries or the capacitance tables (if available) when estimating the wire lengths.  </a:t>
            </a:r>
          </a:p>
          <a:p>
            <a:pPr algn="just">
              <a:lnSpc>
                <a:spcPct val="100000"/>
              </a:lnSpc>
            </a:pPr>
            <a:endParaRPr lang="en-US" sz="2600" dirty="0"/>
          </a:p>
          <a:p>
            <a:pPr algn="just"/>
            <a:endParaRPr lang="en-US" sz="2600" dirty="0"/>
          </a:p>
        </p:txBody>
      </p:sp>
      <p:sp>
        <p:nvSpPr>
          <p:cNvPr id="3" name="Title 2">
            <a:extLst>
              <a:ext uri="{FF2B5EF4-FFF2-40B4-BE49-F238E27FC236}">
                <a16:creationId xmlns:a16="http://schemas.microsoft.com/office/drawing/2014/main" id="{3CADCB32-465A-9518-EAF7-DB97AA618FA4}"/>
              </a:ext>
            </a:extLst>
          </p:cNvPr>
          <p:cNvSpPr>
            <a:spLocks noGrp="1"/>
          </p:cNvSpPr>
          <p:nvPr>
            <p:ph type="title"/>
          </p:nvPr>
        </p:nvSpPr>
        <p:spPr/>
        <p:txBody>
          <a:bodyPr/>
          <a:lstStyle/>
          <a:p>
            <a:r>
              <a:rPr lang="en-US" b="1"/>
              <a:t>Physical Synthesis Flows</a:t>
            </a:r>
            <a:endParaRPr lang="en-US" b="1" dirty="0"/>
          </a:p>
        </p:txBody>
      </p:sp>
      <p:sp>
        <p:nvSpPr>
          <p:cNvPr id="5" name="Footer Placeholder 4">
            <a:extLst>
              <a:ext uri="{FF2B5EF4-FFF2-40B4-BE49-F238E27FC236}">
                <a16:creationId xmlns:a16="http://schemas.microsoft.com/office/drawing/2014/main" id="{9216161E-A3C1-EBE2-6A50-E2299AE242C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CC9BDB6E-F49F-BB06-421F-DC7CE799DE98}"/>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E661EEC4-D1BA-7C21-FCA3-7908307C7FC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105" y="5978652"/>
            <a:ext cx="457200" cy="457200"/>
          </a:xfrm>
          <a:prstGeom prst="rect">
            <a:avLst/>
          </a:prstGeom>
        </p:spPr>
      </p:pic>
    </p:spTree>
    <p:custDataLst>
      <p:tags r:id="rId1"/>
    </p:custDataLst>
    <p:extLst>
      <p:ext uri="{BB962C8B-B14F-4D97-AF65-F5344CB8AC3E}">
        <p14:creationId xmlns:p14="http://schemas.microsoft.com/office/powerpoint/2010/main" val="4091918128"/>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C1923B-B3EE-5A40-52BA-990ECA96D166}"/>
              </a:ext>
            </a:extLst>
          </p:cNvPr>
          <p:cNvSpPr>
            <a:spLocks noGrp="1"/>
          </p:cNvSpPr>
          <p:nvPr>
            <p:ph sz="quarter" idx="12"/>
          </p:nvPr>
        </p:nvSpPr>
        <p:spPr/>
        <p:txBody>
          <a:bodyPr/>
          <a:lstStyle/>
          <a:p>
            <a:pPr algn="just"/>
            <a:r>
              <a:rPr lang="en-US" sz="2600" dirty="0"/>
              <a:t>The Genus-Physical flow uses in addition a complete placement and considers congestion and legal placement as a cost function during the RTL-to-gates phase, to create a better netlist. This flow requires access to the </a:t>
            </a:r>
            <a:r>
              <a:rPr lang="en-US" sz="2600" dirty="0" err="1"/>
              <a:t>Innovus</a:t>
            </a:r>
            <a:r>
              <a:rPr lang="en-US" sz="2600" dirty="0"/>
              <a:t> Place &amp; Route tool</a:t>
            </a:r>
          </a:p>
          <a:p>
            <a:endParaRPr lang="en-US" sz="2600" dirty="0"/>
          </a:p>
        </p:txBody>
      </p:sp>
      <p:sp>
        <p:nvSpPr>
          <p:cNvPr id="3" name="Title 2">
            <a:extLst>
              <a:ext uri="{FF2B5EF4-FFF2-40B4-BE49-F238E27FC236}">
                <a16:creationId xmlns:a16="http://schemas.microsoft.com/office/drawing/2014/main" id="{41FD3D8F-8D93-7CC2-28E3-FF68B861EEAB}"/>
              </a:ext>
            </a:extLst>
          </p:cNvPr>
          <p:cNvSpPr>
            <a:spLocks noGrp="1"/>
          </p:cNvSpPr>
          <p:nvPr>
            <p:ph type="title"/>
          </p:nvPr>
        </p:nvSpPr>
        <p:spPr/>
        <p:txBody>
          <a:bodyPr/>
          <a:lstStyle/>
          <a:p>
            <a:r>
              <a:rPr lang="en-US" b="1" dirty="0"/>
              <a:t>Physical Synthesis Flows</a:t>
            </a:r>
          </a:p>
        </p:txBody>
      </p:sp>
      <p:sp>
        <p:nvSpPr>
          <p:cNvPr id="5" name="Footer Placeholder 4">
            <a:extLst>
              <a:ext uri="{FF2B5EF4-FFF2-40B4-BE49-F238E27FC236}">
                <a16:creationId xmlns:a16="http://schemas.microsoft.com/office/drawing/2014/main" id="{62314487-4014-4D17-AA5B-C98591CB9411}"/>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BF83690D-0A43-DEE7-0093-81C2B31D85A0}"/>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8FAC189A-130E-C100-357F-5489BAC21A7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080760"/>
            <a:ext cx="457200" cy="457200"/>
          </a:xfrm>
          <a:prstGeom prst="rect">
            <a:avLst/>
          </a:prstGeom>
        </p:spPr>
      </p:pic>
    </p:spTree>
    <p:custDataLst>
      <p:tags r:id="rId1"/>
    </p:custDataLst>
    <p:extLst>
      <p:ext uri="{BB962C8B-B14F-4D97-AF65-F5344CB8AC3E}">
        <p14:creationId xmlns:p14="http://schemas.microsoft.com/office/powerpoint/2010/main" val="2779535165"/>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DD8664-15CC-1F06-5BBC-78BEFBCA5571}"/>
              </a:ext>
            </a:extLst>
          </p:cNvPr>
          <p:cNvSpPr>
            <a:spLocks noGrp="1"/>
          </p:cNvSpPr>
          <p:nvPr>
            <p:ph sz="quarter" idx="12"/>
          </p:nvPr>
        </p:nvSpPr>
        <p:spPr>
          <a:xfrm>
            <a:off x="274320" y="737798"/>
            <a:ext cx="11612880" cy="5486400"/>
          </a:xfrm>
        </p:spPr>
        <p:txBody>
          <a:bodyPr/>
          <a:lstStyle/>
          <a:p>
            <a:pPr marL="0" indent="0">
              <a:lnSpc>
                <a:spcPct val="200000"/>
              </a:lnSpc>
              <a:buNone/>
            </a:pPr>
            <a:r>
              <a:rPr lang="en-US" dirty="0"/>
              <a:t>This lecture is organized as follows:</a:t>
            </a:r>
          </a:p>
          <a:p>
            <a:pPr algn="just">
              <a:lnSpc>
                <a:spcPct val="200000"/>
              </a:lnSpc>
            </a:pPr>
            <a:r>
              <a:rPr lang="en-US" dirty="0"/>
              <a:t>Part A: Includes a general explanation of the synthesis theory </a:t>
            </a:r>
          </a:p>
          <a:p>
            <a:pPr algn="just">
              <a:lnSpc>
                <a:spcPct val="200000"/>
              </a:lnSpc>
            </a:pPr>
            <a:r>
              <a:rPr lang="en-US" dirty="0"/>
              <a:t>Part B: Introduces the d</a:t>
            </a:r>
            <a:r>
              <a:rPr lang="en-US" altLang="de-DE" dirty="0"/>
              <a:t>esign rule constraints</a:t>
            </a:r>
          </a:p>
          <a:p>
            <a:pPr algn="just">
              <a:lnSpc>
                <a:spcPct val="200000"/>
              </a:lnSpc>
            </a:pPr>
            <a:r>
              <a:rPr lang="en-US" dirty="0"/>
              <a:t>Part C:</a:t>
            </a:r>
            <a:r>
              <a:rPr lang="en-US" altLang="de-DE" dirty="0"/>
              <a:t> Provides some tips on script preparation before the synthesis</a:t>
            </a:r>
          </a:p>
          <a:p>
            <a:pPr algn="just">
              <a:lnSpc>
                <a:spcPct val="200000"/>
              </a:lnSpc>
            </a:pPr>
            <a:r>
              <a:rPr lang="en-US" altLang="de-DE" dirty="0"/>
              <a:t>Part D: Explains the synthesis steps using Genus tool </a:t>
            </a:r>
          </a:p>
          <a:p>
            <a:pPr algn="just">
              <a:lnSpc>
                <a:spcPct val="200000"/>
              </a:lnSpc>
            </a:pPr>
            <a:r>
              <a:rPr lang="en-US" dirty="0"/>
              <a:t>Part E: Presents the Design for Testability Process</a:t>
            </a:r>
          </a:p>
          <a:p>
            <a:endParaRPr lang="en-US" dirty="0"/>
          </a:p>
        </p:txBody>
      </p:sp>
      <p:sp>
        <p:nvSpPr>
          <p:cNvPr id="3" name="Title 2">
            <a:extLst>
              <a:ext uri="{FF2B5EF4-FFF2-40B4-BE49-F238E27FC236}">
                <a16:creationId xmlns:a16="http://schemas.microsoft.com/office/drawing/2014/main" id="{706129E1-5248-4915-9864-E3A3E65E358C}"/>
              </a:ext>
            </a:extLst>
          </p:cNvPr>
          <p:cNvSpPr>
            <a:spLocks noGrp="1"/>
          </p:cNvSpPr>
          <p:nvPr>
            <p:ph type="title"/>
          </p:nvPr>
        </p:nvSpPr>
        <p:spPr/>
        <p:txBody>
          <a:bodyPr/>
          <a:lstStyle/>
          <a:p>
            <a:r>
              <a:rPr lang="en-US" b="1" dirty="0"/>
              <a:t>Lecture Outline</a:t>
            </a:r>
          </a:p>
        </p:txBody>
      </p:sp>
      <p:sp>
        <p:nvSpPr>
          <p:cNvPr id="5" name="Footer Placeholder 4">
            <a:extLst>
              <a:ext uri="{FF2B5EF4-FFF2-40B4-BE49-F238E27FC236}">
                <a16:creationId xmlns:a16="http://schemas.microsoft.com/office/drawing/2014/main" id="{0BD03A0F-D96F-BB29-7D9E-E3CB9F50E94E}"/>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2A30B303-283A-E2D2-089F-03604243D1C0}"/>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6CDADB4E-E69A-8AAA-4A71-4E159613233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 y="5923879"/>
            <a:ext cx="457200" cy="457200"/>
          </a:xfrm>
          <a:prstGeom prst="rect">
            <a:avLst/>
          </a:prstGeom>
        </p:spPr>
      </p:pic>
    </p:spTree>
    <p:custDataLst>
      <p:tags r:id="rId1"/>
    </p:custDataLst>
    <p:extLst>
      <p:ext uri="{BB962C8B-B14F-4D97-AF65-F5344CB8AC3E}">
        <p14:creationId xmlns:p14="http://schemas.microsoft.com/office/powerpoint/2010/main" val="1903941164"/>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04C157-A6E6-5627-44D4-93239490C1F9}"/>
              </a:ext>
            </a:extLst>
          </p:cNvPr>
          <p:cNvSpPr>
            <a:spLocks noGrp="1"/>
          </p:cNvSpPr>
          <p:nvPr>
            <p:ph type="title"/>
          </p:nvPr>
        </p:nvSpPr>
        <p:spPr/>
        <p:txBody>
          <a:bodyPr/>
          <a:lstStyle/>
          <a:p>
            <a:r>
              <a:rPr lang="en-US" b="1" dirty="0"/>
              <a:t>Physical Information Files</a:t>
            </a:r>
          </a:p>
        </p:txBody>
      </p:sp>
      <p:sp>
        <p:nvSpPr>
          <p:cNvPr id="15" name="Flowchart: Magnetic Disk 14">
            <a:extLst>
              <a:ext uri="{FF2B5EF4-FFF2-40B4-BE49-F238E27FC236}">
                <a16:creationId xmlns:a16="http://schemas.microsoft.com/office/drawing/2014/main" id="{FA2B69C8-BE06-A7FC-77BB-669B3BDA0704}"/>
              </a:ext>
            </a:extLst>
          </p:cNvPr>
          <p:cNvSpPr/>
          <p:nvPr/>
        </p:nvSpPr>
        <p:spPr>
          <a:xfrm>
            <a:off x="920614" y="1452759"/>
            <a:ext cx="2091612" cy="1126951"/>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bliqueTopRight"/>
              <a:lightRig rig="threePt" dir="t"/>
            </a:scene3d>
          </a:bodyPr>
          <a:lstStyle/>
          <a:p>
            <a:pPr algn="ctr"/>
            <a:r>
              <a:rPr lang="en-US" b="1" dirty="0">
                <a:solidFill>
                  <a:schemeClr val="bg1"/>
                </a:solidFill>
              </a:rPr>
              <a:t> floorplan file</a:t>
            </a:r>
          </a:p>
        </p:txBody>
      </p:sp>
      <p:sp>
        <p:nvSpPr>
          <p:cNvPr id="16" name="Flowchart: Magnetic Disk 15">
            <a:extLst>
              <a:ext uri="{FF2B5EF4-FFF2-40B4-BE49-F238E27FC236}">
                <a16:creationId xmlns:a16="http://schemas.microsoft.com/office/drawing/2014/main" id="{8034D827-990A-127F-7413-CB6098995B32}"/>
              </a:ext>
            </a:extLst>
          </p:cNvPr>
          <p:cNvSpPr/>
          <p:nvPr/>
        </p:nvSpPr>
        <p:spPr>
          <a:xfrm>
            <a:off x="457200" y="4151594"/>
            <a:ext cx="2068286" cy="1126951"/>
          </a:xfrm>
          <a:prstGeom prst="flowChartMagneticDisk">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bliqueTopRight"/>
              <a:lightRig rig="threePt" dir="t"/>
            </a:scene3d>
          </a:bodyPr>
          <a:lstStyle/>
          <a:p>
            <a:pPr algn="ctr"/>
            <a:r>
              <a:rPr lang="en-US" b="1" dirty="0">
                <a:solidFill>
                  <a:schemeClr val="tx1"/>
                </a:solidFill>
              </a:rPr>
              <a:t>LEF libraries</a:t>
            </a:r>
          </a:p>
        </p:txBody>
      </p:sp>
      <p:sp>
        <p:nvSpPr>
          <p:cNvPr id="17" name="Flowchart: Magnetic Disk 16">
            <a:extLst>
              <a:ext uri="{FF2B5EF4-FFF2-40B4-BE49-F238E27FC236}">
                <a16:creationId xmlns:a16="http://schemas.microsoft.com/office/drawing/2014/main" id="{89C8D2D0-1A2C-1953-0E10-1D6E75CCCF43}"/>
              </a:ext>
            </a:extLst>
          </p:cNvPr>
          <p:cNvSpPr/>
          <p:nvPr/>
        </p:nvSpPr>
        <p:spPr>
          <a:xfrm>
            <a:off x="4708227" y="5405230"/>
            <a:ext cx="2450840" cy="1153732"/>
          </a:xfrm>
          <a:prstGeom prst="flowChartMagneticDisk">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bliqueTopRight"/>
              <a:lightRig rig="threePt" dir="t"/>
            </a:scene3d>
          </a:bodyPr>
          <a:lstStyle/>
          <a:p>
            <a:pPr algn="ctr"/>
            <a:r>
              <a:rPr lang="en-US" b="1" dirty="0">
                <a:solidFill>
                  <a:schemeClr val="tx1"/>
                </a:solidFill>
              </a:rPr>
              <a:t>DEF file</a:t>
            </a:r>
          </a:p>
        </p:txBody>
      </p:sp>
      <p:sp>
        <p:nvSpPr>
          <p:cNvPr id="18" name="Flowchart: Magnetic Disk 17">
            <a:extLst>
              <a:ext uri="{FF2B5EF4-FFF2-40B4-BE49-F238E27FC236}">
                <a16:creationId xmlns:a16="http://schemas.microsoft.com/office/drawing/2014/main" id="{95CBA159-7903-37AC-8576-FA5FC86EDBED}"/>
              </a:ext>
            </a:extLst>
          </p:cNvPr>
          <p:cNvSpPr/>
          <p:nvPr/>
        </p:nvSpPr>
        <p:spPr>
          <a:xfrm>
            <a:off x="9374154" y="4503669"/>
            <a:ext cx="2404959" cy="1160667"/>
          </a:xfrm>
          <a:prstGeom prst="flowChartMagneticDisk">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bliqueTopRight"/>
              <a:lightRig rig="threePt" dir="t"/>
            </a:scene3d>
          </a:bodyPr>
          <a:lstStyle/>
          <a:p>
            <a:pPr algn="ctr"/>
            <a:r>
              <a:rPr lang="en-US" b="1" dirty="0" err="1">
                <a:solidFill>
                  <a:schemeClr val="tx1"/>
                </a:solidFill>
              </a:rPr>
              <a:t>Innovus</a:t>
            </a:r>
            <a:r>
              <a:rPr lang="en-US" b="1" dirty="0">
                <a:solidFill>
                  <a:schemeClr val="tx1"/>
                </a:solidFill>
              </a:rPr>
              <a:t> Database</a:t>
            </a:r>
          </a:p>
        </p:txBody>
      </p:sp>
      <p:sp>
        <p:nvSpPr>
          <p:cNvPr id="19" name="Flowchart: Magnetic Disk 18">
            <a:extLst>
              <a:ext uri="{FF2B5EF4-FFF2-40B4-BE49-F238E27FC236}">
                <a16:creationId xmlns:a16="http://schemas.microsoft.com/office/drawing/2014/main" id="{C84C1B5C-6885-2674-D7F8-6741EE011CC8}"/>
              </a:ext>
            </a:extLst>
          </p:cNvPr>
          <p:cNvSpPr/>
          <p:nvPr/>
        </p:nvSpPr>
        <p:spPr>
          <a:xfrm>
            <a:off x="7913528" y="1360151"/>
            <a:ext cx="2502938" cy="1160667"/>
          </a:xfrm>
          <a:prstGeom prst="flowChartMagneticDisk">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bliqueTopRight"/>
              <a:lightRig rig="threePt" dir="t"/>
            </a:scene3d>
          </a:bodyPr>
          <a:lstStyle/>
          <a:p>
            <a:pPr algn="ctr"/>
            <a:r>
              <a:rPr lang="en-US" b="1" dirty="0">
                <a:solidFill>
                  <a:schemeClr val="bg1"/>
                </a:solidFill>
              </a:rPr>
              <a:t>Capacitance Table</a:t>
            </a:r>
          </a:p>
        </p:txBody>
      </p:sp>
      <p:cxnSp>
        <p:nvCxnSpPr>
          <p:cNvPr id="20" name="Straight Arrow Connector 19">
            <a:extLst>
              <a:ext uri="{FF2B5EF4-FFF2-40B4-BE49-F238E27FC236}">
                <a16:creationId xmlns:a16="http://schemas.microsoft.com/office/drawing/2014/main" id="{47BC4FE3-00FF-E4DD-5F2E-CE887E7BBE5C}"/>
              </a:ext>
            </a:extLst>
          </p:cNvPr>
          <p:cNvCxnSpPr>
            <a:cxnSpLocks/>
          </p:cNvCxnSpPr>
          <p:nvPr/>
        </p:nvCxnSpPr>
        <p:spPr>
          <a:xfrm>
            <a:off x="3027003" y="2129285"/>
            <a:ext cx="1539551" cy="1262798"/>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25A940B-7321-FCEB-6DB5-AA11D8EDD7EB}"/>
              </a:ext>
            </a:extLst>
          </p:cNvPr>
          <p:cNvCxnSpPr>
            <a:cxnSpLocks/>
          </p:cNvCxnSpPr>
          <p:nvPr/>
        </p:nvCxnSpPr>
        <p:spPr>
          <a:xfrm flipH="1">
            <a:off x="6672943" y="2240280"/>
            <a:ext cx="1318913" cy="1188720"/>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BEAF803-C921-B7C1-D8F2-A0ECCF03AED3}"/>
              </a:ext>
            </a:extLst>
          </p:cNvPr>
          <p:cNvCxnSpPr>
            <a:cxnSpLocks/>
          </p:cNvCxnSpPr>
          <p:nvPr/>
        </p:nvCxnSpPr>
        <p:spPr>
          <a:xfrm flipH="1" flipV="1">
            <a:off x="6823787" y="4151594"/>
            <a:ext cx="2559699" cy="694322"/>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F829F77-B497-1831-4CC7-F144E26E43B8}"/>
              </a:ext>
            </a:extLst>
          </p:cNvPr>
          <p:cNvCxnSpPr>
            <a:cxnSpLocks/>
          </p:cNvCxnSpPr>
          <p:nvPr/>
        </p:nvCxnSpPr>
        <p:spPr>
          <a:xfrm flipH="1" flipV="1">
            <a:off x="5571931" y="4169545"/>
            <a:ext cx="185056" cy="1271857"/>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4F18683-3FE3-C468-4000-9CA9E26DAF5A}"/>
              </a:ext>
            </a:extLst>
          </p:cNvPr>
          <p:cNvCxnSpPr>
            <a:cxnSpLocks/>
          </p:cNvCxnSpPr>
          <p:nvPr/>
        </p:nvCxnSpPr>
        <p:spPr>
          <a:xfrm flipV="1">
            <a:off x="2554067" y="4019307"/>
            <a:ext cx="1849795" cy="570740"/>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Wave 24">
            <a:extLst>
              <a:ext uri="{FF2B5EF4-FFF2-40B4-BE49-F238E27FC236}">
                <a16:creationId xmlns:a16="http://schemas.microsoft.com/office/drawing/2014/main" id="{57499B19-E7C5-ED8A-84DD-8DA033A26AA7}"/>
              </a:ext>
            </a:extLst>
          </p:cNvPr>
          <p:cNvSpPr/>
          <p:nvPr/>
        </p:nvSpPr>
        <p:spPr>
          <a:xfrm>
            <a:off x="4357394" y="3311333"/>
            <a:ext cx="2466393" cy="1022844"/>
          </a:xfrm>
          <a:prstGeom prst="wav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Genus</a:t>
            </a:r>
          </a:p>
        </p:txBody>
      </p:sp>
      <p:sp>
        <p:nvSpPr>
          <p:cNvPr id="4" name="Footer Placeholder 3">
            <a:extLst>
              <a:ext uri="{FF2B5EF4-FFF2-40B4-BE49-F238E27FC236}">
                <a16:creationId xmlns:a16="http://schemas.microsoft.com/office/drawing/2014/main" id="{5EDF842E-E5FC-452E-2E01-4AAC8929FCD2}"/>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11CF96A0-5B17-7607-BBB6-93C142D1D7E1}"/>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2" name="Picture 1">
            <a:extLst>
              <a:ext uri="{FF2B5EF4-FFF2-40B4-BE49-F238E27FC236}">
                <a16:creationId xmlns:a16="http://schemas.microsoft.com/office/drawing/2014/main" id="{98AF9667-5F87-ABF1-BF4D-F67F1832E763}"/>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223" y="6101762"/>
            <a:ext cx="457200" cy="457200"/>
          </a:xfrm>
          <a:prstGeom prst="rect">
            <a:avLst/>
          </a:prstGeom>
        </p:spPr>
      </p:pic>
    </p:spTree>
    <p:custDataLst>
      <p:tags r:id="rId1"/>
    </p:custDataLst>
    <p:extLst>
      <p:ext uri="{BB962C8B-B14F-4D97-AF65-F5344CB8AC3E}">
        <p14:creationId xmlns:p14="http://schemas.microsoft.com/office/powerpoint/2010/main" val="189999254"/>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AC96DC4-AADC-7BB3-C085-073E78FE3431}"/>
              </a:ext>
            </a:extLst>
          </p:cNvPr>
          <p:cNvSpPr>
            <a:spLocks noGrp="1"/>
          </p:cNvSpPr>
          <p:nvPr>
            <p:ph type="title"/>
          </p:nvPr>
        </p:nvSpPr>
        <p:spPr/>
        <p:txBody>
          <a:bodyPr/>
          <a:lstStyle/>
          <a:p>
            <a:r>
              <a:rPr lang="en-US" altLang="de-DE" dirty="0"/>
              <a:t>Part B: Design Rule Constraints</a:t>
            </a:r>
            <a:endParaRPr lang="de-DE" dirty="0"/>
          </a:p>
        </p:txBody>
      </p:sp>
    </p:spTree>
    <p:custDataLst>
      <p:tags r:id="rId1"/>
    </p:custDataLst>
    <p:extLst>
      <p:ext uri="{BB962C8B-B14F-4D97-AF65-F5344CB8AC3E}">
        <p14:creationId xmlns:p14="http://schemas.microsoft.com/office/powerpoint/2010/main" val="956895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F9CD7F-50C6-416B-D2E4-D698FD2FBC67}"/>
              </a:ext>
            </a:extLst>
          </p:cNvPr>
          <p:cNvSpPr>
            <a:spLocks noGrp="1"/>
          </p:cNvSpPr>
          <p:nvPr>
            <p:ph sz="quarter" idx="12"/>
          </p:nvPr>
        </p:nvSpPr>
        <p:spPr/>
        <p:txBody>
          <a:bodyPr>
            <a:normAutofit lnSpcReduction="10000"/>
          </a:bodyPr>
          <a:lstStyle/>
          <a:p>
            <a:pPr marL="0" indent="0">
              <a:buNone/>
            </a:pPr>
            <a:r>
              <a:rPr lang="en-US" sz="2600" dirty="0"/>
              <a:t>Performs logic and gate-level synthesis and optimization on the design.</a:t>
            </a:r>
          </a:p>
          <a:p>
            <a:pPr marL="0" indent="0">
              <a:buNone/>
            </a:pPr>
            <a:r>
              <a:rPr lang="en-US" sz="2600" dirty="0"/>
              <a:t>Optimization is controlled by user-specified constraints:</a:t>
            </a:r>
          </a:p>
          <a:p>
            <a:r>
              <a:rPr lang="en-US" sz="2600" dirty="0"/>
              <a:t>Obtain the smallest possible circuit</a:t>
            </a:r>
          </a:p>
          <a:p>
            <a:r>
              <a:rPr lang="en-US" sz="2600" dirty="0"/>
              <a:t>Fastest design</a:t>
            </a:r>
          </a:p>
          <a:p>
            <a:r>
              <a:rPr lang="en-US" sz="2600" dirty="0"/>
              <a:t>Any other design requirement</a:t>
            </a:r>
          </a:p>
          <a:p>
            <a:endParaRPr lang="en-US" sz="2600" dirty="0"/>
          </a:p>
          <a:p>
            <a:pPr marL="0" indent="0">
              <a:buNone/>
            </a:pPr>
            <a:r>
              <a:rPr lang="en-US" sz="2600" dirty="0"/>
              <a:t>The constraints describe:</a:t>
            </a:r>
          </a:p>
          <a:p>
            <a:r>
              <a:rPr lang="en-US" sz="2600" dirty="0"/>
              <a:t>Goals for the optimization process</a:t>
            </a:r>
          </a:p>
          <a:p>
            <a:r>
              <a:rPr lang="en-US" sz="2600" dirty="0"/>
              <a:t>Force specified outputs to meet timing requirements</a:t>
            </a:r>
          </a:p>
          <a:p>
            <a:pPr marL="0" indent="0">
              <a:buNone/>
            </a:pPr>
            <a:r>
              <a:rPr lang="en-US" sz="2600" dirty="0"/>
              <a:t>Value for components area and speed used during synthesis and optimization are obtained from manufacturer libraries.</a:t>
            </a:r>
          </a:p>
          <a:p>
            <a:pPr marL="0" indent="0">
              <a:buNone/>
            </a:pPr>
            <a:endParaRPr lang="en-US" sz="2600" dirty="0"/>
          </a:p>
          <a:p>
            <a:endParaRPr lang="en-US" sz="2600" dirty="0"/>
          </a:p>
        </p:txBody>
      </p:sp>
      <p:sp>
        <p:nvSpPr>
          <p:cNvPr id="3" name="Title 2">
            <a:extLst>
              <a:ext uri="{FF2B5EF4-FFF2-40B4-BE49-F238E27FC236}">
                <a16:creationId xmlns:a16="http://schemas.microsoft.com/office/drawing/2014/main" id="{623565EB-914B-9FC6-9042-9D7A22EDA002}"/>
              </a:ext>
            </a:extLst>
          </p:cNvPr>
          <p:cNvSpPr>
            <a:spLocks noGrp="1"/>
          </p:cNvSpPr>
          <p:nvPr>
            <p:ph type="title"/>
          </p:nvPr>
        </p:nvSpPr>
        <p:spPr/>
        <p:txBody>
          <a:bodyPr>
            <a:normAutofit/>
          </a:bodyPr>
          <a:lstStyle/>
          <a:p>
            <a:r>
              <a:rPr lang="en-US" b="1" dirty="0"/>
              <a:t>Constraint Definition</a:t>
            </a:r>
            <a:br>
              <a:rPr lang="en-US" b="1" dirty="0">
                <a:latin typeface="+mj-lt"/>
              </a:rPr>
            </a:br>
            <a:endParaRPr lang="en-US" b="1" dirty="0">
              <a:latin typeface="+mj-lt"/>
            </a:endParaRPr>
          </a:p>
        </p:txBody>
      </p:sp>
      <p:sp>
        <p:nvSpPr>
          <p:cNvPr id="5" name="Footer Placeholder 4">
            <a:extLst>
              <a:ext uri="{FF2B5EF4-FFF2-40B4-BE49-F238E27FC236}">
                <a16:creationId xmlns:a16="http://schemas.microsoft.com/office/drawing/2014/main" id="{80F53159-EFA0-A3DA-4381-D5627E5556A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037C547D-48C2-1CDE-A770-E157B9483380}"/>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D17CC873-5AA4-31BB-C338-D5F52020957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6057900"/>
            <a:ext cx="457200" cy="457200"/>
          </a:xfrm>
          <a:prstGeom prst="rect">
            <a:avLst/>
          </a:prstGeom>
        </p:spPr>
      </p:pic>
    </p:spTree>
    <p:custDataLst>
      <p:tags r:id="rId1"/>
    </p:custDataLst>
    <p:extLst>
      <p:ext uri="{BB962C8B-B14F-4D97-AF65-F5344CB8AC3E}">
        <p14:creationId xmlns:p14="http://schemas.microsoft.com/office/powerpoint/2010/main" val="3837853832"/>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0DDAC4-B792-6AAC-D4B6-1B757E1313C1}"/>
              </a:ext>
            </a:extLst>
          </p:cNvPr>
          <p:cNvSpPr>
            <a:spLocks noGrp="1"/>
          </p:cNvSpPr>
          <p:nvPr>
            <p:ph type="title"/>
          </p:nvPr>
        </p:nvSpPr>
        <p:spPr/>
        <p:txBody>
          <a:bodyPr>
            <a:normAutofit/>
          </a:bodyPr>
          <a:lstStyle/>
          <a:p>
            <a:r>
              <a:rPr lang="en-US" b="1" dirty="0"/>
              <a:t>Major Design Rule Constraints</a:t>
            </a:r>
            <a:br>
              <a:rPr lang="en-US" b="1" dirty="0"/>
            </a:br>
            <a:endParaRPr lang="en-US" b="1" dirty="0"/>
          </a:p>
        </p:txBody>
      </p:sp>
      <p:sp>
        <p:nvSpPr>
          <p:cNvPr id="4" name="Rectangle 3">
            <a:extLst>
              <a:ext uri="{FF2B5EF4-FFF2-40B4-BE49-F238E27FC236}">
                <a16:creationId xmlns:a16="http://schemas.microsoft.com/office/drawing/2014/main" id="{ED3248BD-8A8A-A646-CAC2-E1442ADBD0EE}"/>
              </a:ext>
            </a:extLst>
          </p:cNvPr>
          <p:cNvSpPr/>
          <p:nvPr/>
        </p:nvSpPr>
        <p:spPr>
          <a:xfrm>
            <a:off x="8389102" y="4403187"/>
            <a:ext cx="2753360" cy="895656"/>
          </a:xfrm>
          <a:prstGeom prst="rect">
            <a:avLst/>
          </a:prstGeom>
          <a:solidFill>
            <a:schemeClr val="accent4">
              <a:lumMod val="20000"/>
              <a:lumOff val="80000"/>
            </a:schemeClr>
          </a:solidFill>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set_db</a:t>
            </a:r>
            <a:r>
              <a:rPr lang="en-US" dirty="0"/>
              <a:t> </a:t>
            </a:r>
            <a:r>
              <a:rPr lang="en-US" dirty="0" err="1"/>
              <a:t>min_capacitance</a:t>
            </a:r>
            <a:endParaRPr lang="en-US" dirty="0"/>
          </a:p>
        </p:txBody>
      </p:sp>
      <p:sp>
        <p:nvSpPr>
          <p:cNvPr id="9" name="Rectangle 8">
            <a:extLst>
              <a:ext uri="{FF2B5EF4-FFF2-40B4-BE49-F238E27FC236}">
                <a16:creationId xmlns:a16="http://schemas.microsoft.com/office/drawing/2014/main" id="{8908F4D7-38D7-A458-939A-90B358C39672}"/>
              </a:ext>
            </a:extLst>
          </p:cNvPr>
          <p:cNvSpPr/>
          <p:nvPr/>
        </p:nvSpPr>
        <p:spPr>
          <a:xfrm>
            <a:off x="645160" y="2933959"/>
            <a:ext cx="3708400" cy="895656"/>
          </a:xfrm>
          <a:prstGeom prst="rect">
            <a:avLst/>
          </a:prstGeom>
          <a:solidFill>
            <a:schemeClr val="bg1">
              <a:lumMod val="85000"/>
            </a:schemeClr>
          </a:solidFill>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Maximum Transition Time Fanout Capacitance</a:t>
            </a:r>
          </a:p>
        </p:txBody>
      </p:sp>
      <p:grpSp>
        <p:nvGrpSpPr>
          <p:cNvPr id="2" name="Group 1">
            <a:extLst>
              <a:ext uri="{FF2B5EF4-FFF2-40B4-BE49-F238E27FC236}">
                <a16:creationId xmlns:a16="http://schemas.microsoft.com/office/drawing/2014/main" id="{03886993-C983-F059-217F-23D4F4B23332}"/>
              </a:ext>
            </a:extLst>
          </p:cNvPr>
          <p:cNvGrpSpPr/>
          <p:nvPr/>
        </p:nvGrpSpPr>
        <p:grpSpPr>
          <a:xfrm>
            <a:off x="1049538" y="1478292"/>
            <a:ext cx="9646920" cy="3806990"/>
            <a:chOff x="1122680" y="1482825"/>
            <a:chExt cx="9646920" cy="3806990"/>
          </a:xfrm>
        </p:grpSpPr>
        <p:sp>
          <p:nvSpPr>
            <p:cNvPr id="5" name="Rectangle 4">
              <a:extLst>
                <a:ext uri="{FF2B5EF4-FFF2-40B4-BE49-F238E27FC236}">
                  <a16:creationId xmlns:a16="http://schemas.microsoft.com/office/drawing/2014/main" id="{11ACDBBE-7D35-8CAF-AF9D-FE3AB6312AE9}"/>
                </a:ext>
              </a:extLst>
            </p:cNvPr>
            <p:cNvSpPr/>
            <p:nvPr/>
          </p:nvSpPr>
          <p:spPr>
            <a:xfrm>
              <a:off x="4719320" y="4355254"/>
              <a:ext cx="2753360" cy="895656"/>
            </a:xfrm>
            <a:prstGeom prst="rect">
              <a:avLst/>
            </a:prstGeom>
            <a:solidFill>
              <a:schemeClr val="accent1">
                <a:lumMod val="40000"/>
                <a:lumOff val="60000"/>
              </a:schemeClr>
            </a:solidFill>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set_db</a:t>
              </a:r>
              <a:r>
                <a:rPr lang="en-US" dirty="0"/>
                <a:t> </a:t>
              </a:r>
              <a:r>
                <a:rPr lang="en-US" dirty="0" err="1"/>
                <a:t>cell_degradation</a:t>
              </a:r>
              <a:endParaRPr lang="en-US" dirty="0"/>
            </a:p>
          </p:txBody>
        </p:sp>
        <p:sp>
          <p:nvSpPr>
            <p:cNvPr id="6" name="Rectangle 5">
              <a:extLst>
                <a:ext uri="{FF2B5EF4-FFF2-40B4-BE49-F238E27FC236}">
                  <a16:creationId xmlns:a16="http://schemas.microsoft.com/office/drawing/2014/main" id="{3AAF463C-7322-0FF0-E21D-3C5458566F28}"/>
                </a:ext>
              </a:extLst>
            </p:cNvPr>
            <p:cNvSpPr/>
            <p:nvPr/>
          </p:nvSpPr>
          <p:spPr>
            <a:xfrm>
              <a:off x="4719320" y="2933959"/>
              <a:ext cx="2753360" cy="895656"/>
            </a:xfrm>
            <a:prstGeom prst="rect">
              <a:avLst/>
            </a:prstGeom>
            <a:solidFill>
              <a:schemeClr val="accent3">
                <a:lumMod val="60000"/>
                <a:lumOff val="40000"/>
              </a:schemeClr>
            </a:solidFill>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Cell Degradation</a:t>
              </a:r>
            </a:p>
          </p:txBody>
        </p:sp>
        <p:sp>
          <p:nvSpPr>
            <p:cNvPr id="7" name="Rectangle 6">
              <a:extLst>
                <a:ext uri="{FF2B5EF4-FFF2-40B4-BE49-F238E27FC236}">
                  <a16:creationId xmlns:a16="http://schemas.microsoft.com/office/drawing/2014/main" id="{20E327C9-62CD-195F-C02B-084206E9598C}"/>
                </a:ext>
              </a:extLst>
            </p:cNvPr>
            <p:cNvSpPr/>
            <p:nvPr/>
          </p:nvSpPr>
          <p:spPr>
            <a:xfrm>
              <a:off x="4719320" y="1482825"/>
              <a:ext cx="2753360" cy="895656"/>
            </a:xfrm>
            <a:prstGeom prst="rect">
              <a:avLst/>
            </a:prstGeom>
            <a:solidFill>
              <a:schemeClr val="accent1">
                <a:lumMod val="40000"/>
                <a:lumOff val="60000"/>
              </a:schemeClr>
            </a:solidFill>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Design Rule Constraints</a:t>
              </a:r>
            </a:p>
          </p:txBody>
        </p:sp>
        <p:sp>
          <p:nvSpPr>
            <p:cNvPr id="8" name="Rectangle 7">
              <a:extLst>
                <a:ext uri="{FF2B5EF4-FFF2-40B4-BE49-F238E27FC236}">
                  <a16:creationId xmlns:a16="http://schemas.microsoft.com/office/drawing/2014/main" id="{45171520-6DB3-6717-1CFC-BA90CDA45843}"/>
                </a:ext>
              </a:extLst>
            </p:cNvPr>
            <p:cNvSpPr/>
            <p:nvPr/>
          </p:nvSpPr>
          <p:spPr>
            <a:xfrm>
              <a:off x="1122680" y="4394159"/>
              <a:ext cx="2753360" cy="895656"/>
            </a:xfrm>
            <a:prstGeom prst="rect">
              <a:avLst/>
            </a:prstGeom>
            <a:solidFill>
              <a:schemeClr val="bg2">
                <a:lumMod val="60000"/>
                <a:lumOff val="40000"/>
              </a:schemeClr>
            </a:solidFill>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set_db</a:t>
              </a:r>
              <a:r>
                <a:rPr lang="en-US" dirty="0"/>
                <a:t> </a:t>
              </a:r>
              <a:r>
                <a:rPr lang="en-US" dirty="0" err="1"/>
                <a:t>max_transition</a:t>
              </a:r>
              <a:endParaRPr lang="en-US" dirty="0"/>
            </a:p>
            <a:p>
              <a:pPr algn="ctr"/>
              <a:r>
                <a:rPr lang="en-US" dirty="0" err="1"/>
                <a:t>set_db</a:t>
              </a:r>
              <a:r>
                <a:rPr lang="en-US" dirty="0"/>
                <a:t> </a:t>
              </a:r>
              <a:r>
                <a:rPr lang="en-US" dirty="0" err="1"/>
                <a:t>max_fanout</a:t>
              </a:r>
              <a:endParaRPr lang="en-US" dirty="0"/>
            </a:p>
            <a:p>
              <a:pPr algn="ctr"/>
              <a:r>
                <a:rPr lang="en-US" dirty="0" err="1"/>
                <a:t>set_db</a:t>
              </a:r>
              <a:r>
                <a:rPr lang="en-US" dirty="0"/>
                <a:t> </a:t>
              </a:r>
              <a:r>
                <a:rPr lang="en-US" dirty="0" err="1"/>
                <a:t>max_capacitance</a:t>
              </a:r>
              <a:endParaRPr lang="en-US" dirty="0"/>
            </a:p>
          </p:txBody>
        </p:sp>
        <p:sp>
          <p:nvSpPr>
            <p:cNvPr id="10" name="Rectangle 9">
              <a:extLst>
                <a:ext uri="{FF2B5EF4-FFF2-40B4-BE49-F238E27FC236}">
                  <a16:creationId xmlns:a16="http://schemas.microsoft.com/office/drawing/2014/main" id="{7DE154B8-4FB7-9300-16C4-5E9DE5FDE14C}"/>
                </a:ext>
              </a:extLst>
            </p:cNvPr>
            <p:cNvSpPr/>
            <p:nvPr/>
          </p:nvSpPr>
          <p:spPr>
            <a:xfrm>
              <a:off x="8016240" y="2892886"/>
              <a:ext cx="2753360" cy="895656"/>
            </a:xfrm>
            <a:prstGeom prst="rect">
              <a:avLst/>
            </a:prstGeom>
            <a:solidFill>
              <a:schemeClr val="accent4">
                <a:lumMod val="60000"/>
                <a:lumOff val="40000"/>
              </a:schemeClr>
            </a:solidFill>
            <a:effectLst>
              <a:outerShdw blurRad="152400" dist="317500" dir="5400000" sx="90000" sy="-19000" rotWithShape="0">
                <a:prstClr val="black">
                  <a:alpha val="15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Minimum Capacitance</a:t>
              </a:r>
            </a:p>
          </p:txBody>
        </p:sp>
        <p:cxnSp>
          <p:nvCxnSpPr>
            <p:cNvPr id="11" name="Straight Connector 10">
              <a:extLst>
                <a:ext uri="{FF2B5EF4-FFF2-40B4-BE49-F238E27FC236}">
                  <a16:creationId xmlns:a16="http://schemas.microsoft.com/office/drawing/2014/main" id="{9969A044-5E8F-A285-79DC-3D5C62E93CC8}"/>
                </a:ext>
              </a:extLst>
            </p:cNvPr>
            <p:cNvCxnSpPr>
              <a:stCxn id="7" idx="2"/>
              <a:endCxn id="6" idx="0"/>
            </p:cNvCxnSpPr>
            <p:nvPr/>
          </p:nvCxnSpPr>
          <p:spPr>
            <a:xfrm>
              <a:off x="6096000" y="2378481"/>
              <a:ext cx="0" cy="555478"/>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6317476-F38C-87F9-893E-A2F2AC151777}"/>
                </a:ext>
              </a:extLst>
            </p:cNvPr>
            <p:cNvCxnSpPr/>
            <p:nvPr/>
          </p:nvCxnSpPr>
          <p:spPr>
            <a:xfrm flipH="1">
              <a:off x="1874520" y="2627413"/>
              <a:ext cx="4221480" cy="0"/>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3A43069-5202-B6CF-4986-174BBCA8BF1F}"/>
                </a:ext>
              </a:extLst>
            </p:cNvPr>
            <p:cNvCxnSpPr/>
            <p:nvPr/>
          </p:nvCxnSpPr>
          <p:spPr>
            <a:xfrm>
              <a:off x="1874520" y="2627413"/>
              <a:ext cx="0" cy="306546"/>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E84403E-4B80-2C64-4627-CC4B19FE10DF}"/>
                </a:ext>
              </a:extLst>
            </p:cNvPr>
            <p:cNvCxnSpPr>
              <a:cxnSpLocks/>
            </p:cNvCxnSpPr>
            <p:nvPr/>
          </p:nvCxnSpPr>
          <p:spPr>
            <a:xfrm flipV="1">
              <a:off x="6096000" y="2612939"/>
              <a:ext cx="3561080" cy="14474"/>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074C005-7EC0-B26B-E632-98326A3077DA}"/>
                </a:ext>
              </a:extLst>
            </p:cNvPr>
            <p:cNvCxnSpPr/>
            <p:nvPr/>
          </p:nvCxnSpPr>
          <p:spPr>
            <a:xfrm>
              <a:off x="9657080" y="2590978"/>
              <a:ext cx="0" cy="320469"/>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615784A-F592-6254-AF7E-9B0045A7F99D}"/>
                </a:ext>
              </a:extLst>
            </p:cNvPr>
            <p:cNvCxnSpPr>
              <a:cxnSpLocks/>
              <a:stCxn id="9" idx="2"/>
              <a:endCxn id="8" idx="0"/>
            </p:cNvCxnSpPr>
            <p:nvPr/>
          </p:nvCxnSpPr>
          <p:spPr>
            <a:xfrm>
              <a:off x="2499360" y="3829615"/>
              <a:ext cx="0" cy="564544"/>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C01C9FC-CBAF-6C09-C756-60EE18E1E2DD}"/>
                </a:ext>
              </a:extLst>
            </p:cNvPr>
            <p:cNvCxnSpPr>
              <a:stCxn id="6" idx="2"/>
              <a:endCxn id="5" idx="0"/>
            </p:cNvCxnSpPr>
            <p:nvPr/>
          </p:nvCxnSpPr>
          <p:spPr>
            <a:xfrm>
              <a:off x="6096000" y="3829615"/>
              <a:ext cx="0" cy="525639"/>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667AACC-444B-9469-FEC0-1A186F8305DF}"/>
                </a:ext>
              </a:extLst>
            </p:cNvPr>
            <p:cNvCxnSpPr/>
            <p:nvPr/>
          </p:nvCxnSpPr>
          <p:spPr>
            <a:xfrm>
              <a:off x="9657080" y="3788542"/>
              <a:ext cx="0" cy="605617"/>
            </a:xfrm>
            <a:prstGeom prst="line">
              <a:avLst/>
            </a:prstGeom>
            <a:ln w="38100"/>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grpSp>
      <p:sp>
        <p:nvSpPr>
          <p:cNvPr id="21" name="Footer Placeholder 20">
            <a:extLst>
              <a:ext uri="{FF2B5EF4-FFF2-40B4-BE49-F238E27FC236}">
                <a16:creationId xmlns:a16="http://schemas.microsoft.com/office/drawing/2014/main" id="{85509F22-E817-850D-4800-DFF9D7C58681}"/>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22" name="Slide Number Placeholder 21">
            <a:extLst>
              <a:ext uri="{FF2B5EF4-FFF2-40B4-BE49-F238E27FC236}">
                <a16:creationId xmlns:a16="http://schemas.microsoft.com/office/drawing/2014/main" id="{F64AE724-4E49-6EDF-0100-39ECD694E2EF}"/>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20" name="Picture 19">
            <a:extLst>
              <a:ext uri="{FF2B5EF4-FFF2-40B4-BE49-F238E27FC236}">
                <a16:creationId xmlns:a16="http://schemas.microsoft.com/office/drawing/2014/main" id="{EF8B3FA5-5546-0767-3D08-13FDB11A463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080760"/>
            <a:ext cx="457200" cy="457200"/>
          </a:xfrm>
          <a:prstGeom prst="rect">
            <a:avLst/>
          </a:prstGeom>
        </p:spPr>
      </p:pic>
    </p:spTree>
    <p:custDataLst>
      <p:tags r:id="rId1"/>
    </p:custDataLst>
    <p:extLst>
      <p:ext uri="{BB962C8B-B14F-4D97-AF65-F5344CB8AC3E}">
        <p14:creationId xmlns:p14="http://schemas.microsoft.com/office/powerpoint/2010/main" val="2312135795"/>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FE9D17-DA80-B821-D921-B4719A13B21B}"/>
              </a:ext>
            </a:extLst>
          </p:cNvPr>
          <p:cNvSpPr>
            <a:spLocks noGrp="1"/>
          </p:cNvSpPr>
          <p:nvPr>
            <p:ph type="title"/>
          </p:nvPr>
        </p:nvSpPr>
        <p:spPr/>
        <p:txBody>
          <a:bodyPr>
            <a:normAutofit/>
          </a:bodyPr>
          <a:lstStyle/>
          <a:p>
            <a:r>
              <a:rPr lang="en-US" b="1" dirty="0"/>
              <a:t>Major Design Optimization Constraints</a:t>
            </a:r>
            <a:br>
              <a:rPr lang="en-US" b="1" dirty="0"/>
            </a:br>
            <a:endParaRPr lang="en-US" b="1" dirty="0"/>
          </a:p>
        </p:txBody>
      </p:sp>
      <p:sp>
        <p:nvSpPr>
          <p:cNvPr id="4" name="Rectangle 3">
            <a:extLst>
              <a:ext uri="{FF2B5EF4-FFF2-40B4-BE49-F238E27FC236}">
                <a16:creationId xmlns:a16="http://schemas.microsoft.com/office/drawing/2014/main" id="{B55A6A2D-6617-E19F-E784-2B4CA461CD49}"/>
              </a:ext>
            </a:extLst>
          </p:cNvPr>
          <p:cNvSpPr/>
          <p:nvPr/>
        </p:nvSpPr>
        <p:spPr>
          <a:xfrm>
            <a:off x="800426" y="3964044"/>
            <a:ext cx="2389238" cy="747251"/>
          </a:xfrm>
          <a:prstGeom prst="rect">
            <a:avLst/>
          </a:prstGeom>
          <a:solidFill>
            <a:schemeClr val="bg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set_max_area</a:t>
            </a:r>
            <a:endParaRPr lang="en-US" dirty="0">
              <a:solidFill>
                <a:schemeClr val="tx1"/>
              </a:solidFill>
            </a:endParaRPr>
          </a:p>
          <a:p>
            <a:pPr algn="ctr"/>
            <a:endParaRPr lang="en-US" sz="1400" dirty="0">
              <a:solidFill>
                <a:schemeClr val="tx1"/>
              </a:solidFill>
            </a:endParaRPr>
          </a:p>
        </p:txBody>
      </p:sp>
      <p:sp>
        <p:nvSpPr>
          <p:cNvPr id="5" name="Rectangle 4">
            <a:extLst>
              <a:ext uri="{FF2B5EF4-FFF2-40B4-BE49-F238E27FC236}">
                <a16:creationId xmlns:a16="http://schemas.microsoft.com/office/drawing/2014/main" id="{CAD262F7-D02E-2E9E-24E0-3CC341379DB8}"/>
              </a:ext>
            </a:extLst>
          </p:cNvPr>
          <p:cNvSpPr/>
          <p:nvPr/>
        </p:nvSpPr>
        <p:spPr>
          <a:xfrm>
            <a:off x="7085082" y="4307190"/>
            <a:ext cx="4029687" cy="747251"/>
          </a:xfrm>
          <a:prstGeom prst="rect">
            <a:avLst/>
          </a:prstGeom>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set_db</a:t>
            </a:r>
            <a:r>
              <a:rPr lang="en-US" dirty="0">
                <a:solidFill>
                  <a:schemeClr val="tx1"/>
                </a:solidFill>
              </a:rPr>
              <a:t> </a:t>
            </a:r>
            <a:r>
              <a:rPr lang="en-US" dirty="0" err="1">
                <a:solidFill>
                  <a:schemeClr val="tx1"/>
                </a:solidFill>
              </a:rPr>
              <a:t>lp_power_analysis_effort</a:t>
            </a:r>
            <a:endParaRPr lang="en-US" dirty="0">
              <a:solidFill>
                <a:schemeClr val="tx1"/>
              </a:solidFill>
            </a:endParaRPr>
          </a:p>
          <a:p>
            <a:pPr algn="ctr"/>
            <a:r>
              <a:rPr lang="en-US" dirty="0" err="1">
                <a:solidFill>
                  <a:schemeClr val="tx1"/>
                </a:solidFill>
              </a:rPr>
              <a:t>set_db</a:t>
            </a:r>
            <a:r>
              <a:rPr lang="en-US" dirty="0">
                <a:solidFill>
                  <a:schemeClr val="tx1"/>
                </a:solidFill>
              </a:rPr>
              <a:t> </a:t>
            </a:r>
            <a:r>
              <a:rPr lang="en-US" dirty="0" err="1">
                <a:solidFill>
                  <a:schemeClr val="tx1"/>
                </a:solidFill>
              </a:rPr>
              <a:t>power_optimization_effort</a:t>
            </a:r>
            <a:endParaRPr lang="en-US" dirty="0">
              <a:solidFill>
                <a:schemeClr val="tx1"/>
              </a:solidFill>
            </a:endParaRPr>
          </a:p>
          <a:p>
            <a:pPr algn="ctr"/>
            <a:r>
              <a:rPr lang="en-US" dirty="0" err="1">
                <a:solidFill>
                  <a:schemeClr val="tx1"/>
                </a:solidFill>
              </a:rPr>
              <a:t>set_db</a:t>
            </a:r>
            <a:r>
              <a:rPr lang="en-US" dirty="0">
                <a:solidFill>
                  <a:schemeClr val="tx1"/>
                </a:solidFill>
              </a:rPr>
              <a:t> </a:t>
            </a:r>
            <a:r>
              <a:rPr lang="en-US" dirty="0" err="1">
                <a:solidFill>
                  <a:schemeClr val="tx1"/>
                </a:solidFill>
              </a:rPr>
              <a:t>lp_power_unit</a:t>
            </a:r>
            <a:r>
              <a:rPr lang="en-US" dirty="0">
                <a:solidFill>
                  <a:schemeClr val="tx1"/>
                </a:solidFill>
              </a:rPr>
              <a:t> </a:t>
            </a:r>
            <a:r>
              <a:rPr lang="en-US" dirty="0" err="1">
                <a:solidFill>
                  <a:schemeClr val="tx1"/>
                </a:solidFill>
              </a:rPr>
              <a:t>nw</a:t>
            </a:r>
            <a:endParaRPr lang="en-US" dirty="0">
              <a:solidFill>
                <a:schemeClr val="tx1"/>
              </a:solidFill>
            </a:endParaRPr>
          </a:p>
        </p:txBody>
      </p:sp>
      <p:sp>
        <p:nvSpPr>
          <p:cNvPr id="6" name="Rectangle 5">
            <a:extLst>
              <a:ext uri="{FF2B5EF4-FFF2-40B4-BE49-F238E27FC236}">
                <a16:creationId xmlns:a16="http://schemas.microsoft.com/office/drawing/2014/main" id="{AE194CDE-B67E-B030-B654-F7C70357BFAE}"/>
              </a:ext>
            </a:extLst>
          </p:cNvPr>
          <p:cNvSpPr/>
          <p:nvPr/>
        </p:nvSpPr>
        <p:spPr>
          <a:xfrm>
            <a:off x="8128222" y="3369727"/>
            <a:ext cx="2986547" cy="747251"/>
          </a:xfrm>
          <a:prstGeom prst="rect">
            <a:avLst/>
          </a:prstGeom>
          <a:solidFill>
            <a:schemeClr val="tx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set_db</a:t>
            </a:r>
            <a:r>
              <a:rPr lang="en-US" dirty="0">
                <a:solidFill>
                  <a:schemeClr val="tx1"/>
                </a:solidFill>
              </a:rPr>
              <a:t> </a:t>
            </a:r>
            <a:r>
              <a:rPr lang="en-US" dirty="0" err="1">
                <a:solidFill>
                  <a:schemeClr val="tx1"/>
                </a:solidFill>
              </a:rPr>
              <a:t>leakage_power_effort</a:t>
            </a:r>
            <a:r>
              <a:rPr lang="en-US" dirty="0">
                <a:solidFill>
                  <a:schemeClr val="tx1"/>
                </a:solidFill>
              </a:rPr>
              <a:t> </a:t>
            </a:r>
          </a:p>
        </p:txBody>
      </p:sp>
      <p:sp>
        <p:nvSpPr>
          <p:cNvPr id="7" name="Rectangle 6">
            <a:extLst>
              <a:ext uri="{FF2B5EF4-FFF2-40B4-BE49-F238E27FC236}">
                <a16:creationId xmlns:a16="http://schemas.microsoft.com/office/drawing/2014/main" id="{4B576943-C673-C02A-D6B6-B99519342ABE}"/>
              </a:ext>
            </a:extLst>
          </p:cNvPr>
          <p:cNvSpPr/>
          <p:nvPr/>
        </p:nvSpPr>
        <p:spPr>
          <a:xfrm>
            <a:off x="3502495" y="3508914"/>
            <a:ext cx="2292758" cy="1171898"/>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_clock</a:t>
            </a:r>
          </a:p>
          <a:p>
            <a:pPr algn="ctr"/>
            <a:r>
              <a:rPr lang="en-US" dirty="0" err="1">
                <a:solidFill>
                  <a:schemeClr val="tx1"/>
                </a:solidFill>
              </a:rPr>
              <a:t>set_input_delay</a:t>
            </a:r>
            <a:endParaRPr lang="en-US" dirty="0">
              <a:solidFill>
                <a:schemeClr val="tx1"/>
              </a:solidFill>
            </a:endParaRPr>
          </a:p>
          <a:p>
            <a:pPr algn="ctr"/>
            <a:r>
              <a:rPr lang="en-US" dirty="0" err="1">
                <a:solidFill>
                  <a:schemeClr val="tx1"/>
                </a:solidFill>
              </a:rPr>
              <a:t>set_output_delay</a:t>
            </a:r>
            <a:endParaRPr lang="en-US" dirty="0">
              <a:solidFill>
                <a:schemeClr val="tx1"/>
              </a:solidFill>
            </a:endParaRPr>
          </a:p>
        </p:txBody>
      </p:sp>
      <p:sp>
        <p:nvSpPr>
          <p:cNvPr id="8" name="Rectangle 7">
            <a:extLst>
              <a:ext uri="{FF2B5EF4-FFF2-40B4-BE49-F238E27FC236}">
                <a16:creationId xmlns:a16="http://schemas.microsoft.com/office/drawing/2014/main" id="{18EB7F37-EE3D-400C-EE21-7DF991491BD4}"/>
              </a:ext>
            </a:extLst>
          </p:cNvPr>
          <p:cNvSpPr/>
          <p:nvPr/>
        </p:nvSpPr>
        <p:spPr>
          <a:xfrm>
            <a:off x="4357859" y="981085"/>
            <a:ext cx="2389238" cy="747251"/>
          </a:xfrm>
          <a:prstGeom prst="rect">
            <a:avLst/>
          </a:prstGeom>
          <a:solidFill>
            <a:schemeClr val="tx2">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Optimization constraints</a:t>
            </a:r>
          </a:p>
        </p:txBody>
      </p:sp>
      <p:sp>
        <p:nvSpPr>
          <p:cNvPr id="9" name="Rectangle 8">
            <a:extLst>
              <a:ext uri="{FF2B5EF4-FFF2-40B4-BE49-F238E27FC236}">
                <a16:creationId xmlns:a16="http://schemas.microsoft.com/office/drawing/2014/main" id="{3F328853-358B-9624-A242-1D01A97A0998}"/>
              </a:ext>
            </a:extLst>
          </p:cNvPr>
          <p:cNvSpPr/>
          <p:nvPr/>
        </p:nvSpPr>
        <p:spPr>
          <a:xfrm>
            <a:off x="800426" y="2131520"/>
            <a:ext cx="2389238" cy="747251"/>
          </a:xfrm>
          <a:prstGeom prst="rect">
            <a:avLst/>
          </a:prstGeom>
          <a:solidFill>
            <a:schemeClr val="accent5">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Area</a:t>
            </a:r>
          </a:p>
        </p:txBody>
      </p:sp>
      <p:sp>
        <p:nvSpPr>
          <p:cNvPr id="10" name="Rectangle 9">
            <a:extLst>
              <a:ext uri="{FF2B5EF4-FFF2-40B4-BE49-F238E27FC236}">
                <a16:creationId xmlns:a16="http://schemas.microsoft.com/office/drawing/2014/main" id="{BA6623B4-5882-0AAA-1FFD-BF29FB4405A4}"/>
              </a:ext>
            </a:extLst>
          </p:cNvPr>
          <p:cNvSpPr/>
          <p:nvPr/>
        </p:nvSpPr>
        <p:spPr>
          <a:xfrm>
            <a:off x="7394799" y="2131520"/>
            <a:ext cx="2389238" cy="747251"/>
          </a:xfrm>
          <a:prstGeom prst="rect">
            <a:avLst/>
          </a:prstGeom>
          <a:solidFill>
            <a:schemeClr val="accent4">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Power/Leakage</a:t>
            </a:r>
          </a:p>
        </p:txBody>
      </p:sp>
      <p:sp>
        <p:nvSpPr>
          <p:cNvPr id="11" name="Rectangle 10">
            <a:extLst>
              <a:ext uri="{FF2B5EF4-FFF2-40B4-BE49-F238E27FC236}">
                <a16:creationId xmlns:a16="http://schemas.microsoft.com/office/drawing/2014/main" id="{05521EB6-E487-0358-642F-E57F607FE15A}"/>
              </a:ext>
            </a:extLst>
          </p:cNvPr>
          <p:cNvSpPr/>
          <p:nvPr/>
        </p:nvSpPr>
        <p:spPr>
          <a:xfrm>
            <a:off x="4357859" y="2098421"/>
            <a:ext cx="2389238" cy="747251"/>
          </a:xfrm>
          <a:prstGeom prst="rect">
            <a:avLst/>
          </a:prstGeom>
          <a:solidFill>
            <a:schemeClr val="bg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Speed</a:t>
            </a:r>
          </a:p>
        </p:txBody>
      </p:sp>
      <p:cxnSp>
        <p:nvCxnSpPr>
          <p:cNvPr id="12" name="Straight Connector 11">
            <a:extLst>
              <a:ext uri="{FF2B5EF4-FFF2-40B4-BE49-F238E27FC236}">
                <a16:creationId xmlns:a16="http://schemas.microsoft.com/office/drawing/2014/main" id="{DCADB92F-03B6-911A-73D0-6D2D57098FAE}"/>
              </a:ext>
            </a:extLst>
          </p:cNvPr>
          <p:cNvCxnSpPr/>
          <p:nvPr/>
        </p:nvCxnSpPr>
        <p:spPr>
          <a:xfrm flipV="1">
            <a:off x="8756053" y="1928156"/>
            <a:ext cx="0" cy="203364"/>
          </a:xfrm>
          <a:prstGeom prst="line">
            <a:avLst/>
          </a:prstGeom>
          <a:ln w="381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E6D244C-B530-7CED-6185-AEC6F5381E96}"/>
              </a:ext>
            </a:extLst>
          </p:cNvPr>
          <p:cNvCxnSpPr>
            <a:cxnSpLocks/>
          </p:cNvCxnSpPr>
          <p:nvPr/>
        </p:nvCxnSpPr>
        <p:spPr>
          <a:xfrm flipH="1">
            <a:off x="1924376" y="1928156"/>
            <a:ext cx="6829731" cy="0"/>
          </a:xfrm>
          <a:prstGeom prst="line">
            <a:avLst/>
          </a:prstGeom>
          <a:ln w="381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DA3CCBE-6969-AF84-C5F8-C633CE23DB9B}"/>
              </a:ext>
            </a:extLst>
          </p:cNvPr>
          <p:cNvCxnSpPr>
            <a:stCxn id="8" idx="2"/>
          </p:cNvCxnSpPr>
          <p:nvPr/>
        </p:nvCxnSpPr>
        <p:spPr>
          <a:xfrm>
            <a:off x="5552478" y="1728336"/>
            <a:ext cx="0" cy="370085"/>
          </a:xfrm>
          <a:prstGeom prst="line">
            <a:avLst/>
          </a:prstGeom>
          <a:ln w="381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B6AA5CD-92F0-3DFD-CBEA-76D8AF1368D1}"/>
              </a:ext>
            </a:extLst>
          </p:cNvPr>
          <p:cNvCxnSpPr/>
          <p:nvPr/>
        </p:nvCxnSpPr>
        <p:spPr>
          <a:xfrm>
            <a:off x="1924376" y="1928156"/>
            <a:ext cx="0" cy="203364"/>
          </a:xfrm>
          <a:prstGeom prst="line">
            <a:avLst/>
          </a:prstGeom>
          <a:ln w="3810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AD8F034C-B0BD-F8D7-C550-E15E261E81F5}"/>
              </a:ext>
            </a:extLst>
          </p:cNvPr>
          <p:cNvSpPr/>
          <p:nvPr/>
        </p:nvSpPr>
        <p:spPr>
          <a:xfrm>
            <a:off x="1770131" y="2878771"/>
            <a:ext cx="402511" cy="1044453"/>
          </a:xfrm>
          <a:prstGeom prst="down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D36D8A21-8F6D-06F8-5251-7799D68C9BFF}"/>
              </a:ext>
            </a:extLst>
          </p:cNvPr>
          <p:cNvSpPr/>
          <p:nvPr/>
        </p:nvSpPr>
        <p:spPr>
          <a:xfrm>
            <a:off x="4890030" y="2878771"/>
            <a:ext cx="296812" cy="630143"/>
          </a:xfrm>
          <a:prstGeom prst="down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38C4474C-74DA-F0BA-EE72-EE2A2C532104}"/>
              </a:ext>
            </a:extLst>
          </p:cNvPr>
          <p:cNvSpPr/>
          <p:nvPr/>
        </p:nvSpPr>
        <p:spPr>
          <a:xfrm>
            <a:off x="5970964" y="2845672"/>
            <a:ext cx="478095" cy="2486751"/>
          </a:xfrm>
          <a:prstGeom prst="down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9B961583-4F8A-D320-B451-F3406004EEFF}"/>
              </a:ext>
            </a:extLst>
          </p:cNvPr>
          <p:cNvSpPr/>
          <p:nvPr/>
        </p:nvSpPr>
        <p:spPr>
          <a:xfrm>
            <a:off x="7758592" y="2892617"/>
            <a:ext cx="369630" cy="1404234"/>
          </a:xfrm>
          <a:prstGeom prst="downArrow">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ECCCCD68-5D19-3CA9-FEEC-3724C10AD83C}"/>
              </a:ext>
            </a:extLst>
          </p:cNvPr>
          <p:cNvSpPr/>
          <p:nvPr/>
        </p:nvSpPr>
        <p:spPr>
          <a:xfrm>
            <a:off x="9475549" y="2878771"/>
            <a:ext cx="369630" cy="451356"/>
          </a:xfrm>
          <a:prstGeom prst="downArrow">
            <a:avLst>
              <a:gd name="adj1" fmla="val 43626"/>
              <a:gd name="adj2" fmla="val 5000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BAAABDF-DF86-6076-7D1D-30F26A719D62}"/>
              </a:ext>
            </a:extLst>
          </p:cNvPr>
          <p:cNvSpPr/>
          <p:nvPr/>
        </p:nvSpPr>
        <p:spPr>
          <a:xfrm>
            <a:off x="4930977" y="5365522"/>
            <a:ext cx="2389238" cy="747251"/>
          </a:xfrm>
          <a:prstGeom prst="rect">
            <a:avLst/>
          </a:prstGeom>
          <a:solidFill>
            <a:schemeClr val="bg2">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set_max_delay</a:t>
            </a:r>
            <a:endParaRPr lang="en-US" dirty="0">
              <a:solidFill>
                <a:schemeClr val="tx1"/>
              </a:solidFill>
            </a:endParaRPr>
          </a:p>
          <a:p>
            <a:pPr algn="ctr"/>
            <a:r>
              <a:rPr lang="en-US" dirty="0" err="1">
                <a:solidFill>
                  <a:schemeClr val="tx1"/>
                </a:solidFill>
              </a:rPr>
              <a:t>set_min_delay</a:t>
            </a:r>
            <a:endParaRPr lang="en-US" dirty="0">
              <a:solidFill>
                <a:schemeClr val="tx1"/>
              </a:solidFill>
            </a:endParaRPr>
          </a:p>
        </p:txBody>
      </p:sp>
      <p:sp>
        <p:nvSpPr>
          <p:cNvPr id="23" name="Footer Placeholder 22">
            <a:extLst>
              <a:ext uri="{FF2B5EF4-FFF2-40B4-BE49-F238E27FC236}">
                <a16:creationId xmlns:a16="http://schemas.microsoft.com/office/drawing/2014/main" id="{AB58CD56-06BF-9C3C-5DCD-7A4EA5CF44ED}"/>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24" name="Slide Number Placeholder 23">
            <a:extLst>
              <a:ext uri="{FF2B5EF4-FFF2-40B4-BE49-F238E27FC236}">
                <a16:creationId xmlns:a16="http://schemas.microsoft.com/office/drawing/2014/main" id="{30532A4F-3F37-4BA1-0F92-FFA150B80C4F}"/>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2" name="Picture 1">
            <a:extLst>
              <a:ext uri="{FF2B5EF4-FFF2-40B4-BE49-F238E27FC236}">
                <a16:creationId xmlns:a16="http://schemas.microsoft.com/office/drawing/2014/main" id="{B9DDBBCC-3051-073C-0172-E8C800D79CB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112773"/>
            <a:ext cx="457200" cy="457200"/>
          </a:xfrm>
          <a:prstGeom prst="rect">
            <a:avLst/>
          </a:prstGeom>
        </p:spPr>
      </p:pic>
    </p:spTree>
    <p:custDataLst>
      <p:tags r:id="rId1"/>
    </p:custDataLst>
    <p:extLst>
      <p:ext uri="{BB962C8B-B14F-4D97-AF65-F5344CB8AC3E}">
        <p14:creationId xmlns:p14="http://schemas.microsoft.com/office/powerpoint/2010/main" val="999664624"/>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7736C1-B99B-4A69-9BE3-B6485F267B9A}"/>
              </a:ext>
            </a:extLst>
          </p:cNvPr>
          <p:cNvSpPr>
            <a:spLocks noGrp="1"/>
          </p:cNvSpPr>
          <p:nvPr>
            <p:ph sz="quarter" idx="12"/>
          </p:nvPr>
        </p:nvSpPr>
        <p:spPr>
          <a:xfrm>
            <a:off x="304800" y="685800"/>
            <a:ext cx="7113069" cy="5486400"/>
          </a:xfrm>
        </p:spPr>
        <p:txBody>
          <a:bodyPr>
            <a:normAutofit lnSpcReduction="10000"/>
          </a:bodyPr>
          <a:lstStyle/>
          <a:p>
            <a:r>
              <a:rPr lang="en-IN" sz="2200" b="1" u="sng" dirty="0">
                <a:solidFill>
                  <a:schemeClr val="tx2"/>
                </a:solidFill>
                <a:latin typeface="Arial" pitchFamily="34" charset="0"/>
                <a:cs typeface="Arial" pitchFamily="34" charset="0"/>
              </a:rPr>
              <a:t>Power</a:t>
            </a:r>
          </a:p>
          <a:p>
            <a:pPr marL="800100" lvl="1" indent="-342900" algn="just">
              <a:buFont typeface="Wingdings" pitchFamily="2" charset="2"/>
              <a:buChar char="§"/>
            </a:pPr>
            <a:r>
              <a:rPr lang="en-IN" sz="2200" dirty="0">
                <a:latin typeface="Arial" pitchFamily="34" charset="0"/>
                <a:cs typeface="Arial" pitchFamily="34" charset="0"/>
              </a:rPr>
              <a:t>Power optimization is not enabled by default. </a:t>
            </a:r>
          </a:p>
          <a:p>
            <a:pPr marL="800100" lvl="1" indent="-342900" algn="just">
              <a:buFont typeface="Wingdings" pitchFamily="2" charset="2"/>
              <a:buChar char="§"/>
            </a:pPr>
            <a:r>
              <a:rPr lang="en-IN" sz="2200" dirty="0">
                <a:latin typeface="Arial" pitchFamily="34" charset="0"/>
                <a:cs typeface="Arial" pitchFamily="34" charset="0"/>
              </a:rPr>
              <a:t>Optimizes power constraints for leakage power and dynamic power set by the attributes 	</a:t>
            </a:r>
          </a:p>
          <a:p>
            <a:pPr marL="800100" lvl="1" indent="-342900">
              <a:buFont typeface="Wingdings" pitchFamily="2" charset="2"/>
              <a:buChar char="§"/>
            </a:pPr>
            <a:r>
              <a:rPr lang="en-IN" sz="2200" dirty="0">
                <a:latin typeface="Arial" pitchFamily="34" charset="0"/>
                <a:cs typeface="Arial" pitchFamily="34" charset="0"/>
              </a:rPr>
              <a:t>	</a:t>
            </a:r>
            <a:r>
              <a:rPr lang="en-IN" sz="2200" dirty="0" err="1">
                <a:solidFill>
                  <a:schemeClr val="accent5"/>
                </a:solidFill>
                <a:latin typeface="Arial" pitchFamily="34" charset="0"/>
                <a:cs typeface="Arial" pitchFamily="34" charset="0"/>
              </a:rPr>
              <a:t>max_leakage_power</a:t>
            </a:r>
            <a:r>
              <a:rPr lang="en-IN" sz="2200" dirty="0">
                <a:solidFill>
                  <a:schemeClr val="accent5"/>
                </a:solidFill>
                <a:latin typeface="Arial" pitchFamily="34" charset="0"/>
                <a:cs typeface="Arial" pitchFamily="34" charset="0"/>
              </a:rPr>
              <a:t>  &amp;       </a:t>
            </a:r>
            <a:r>
              <a:rPr lang="en-IN" sz="2200" dirty="0" err="1">
                <a:solidFill>
                  <a:schemeClr val="accent5"/>
                </a:solidFill>
                <a:latin typeface="Arial" pitchFamily="34" charset="0"/>
                <a:cs typeface="Arial" pitchFamily="34" charset="0"/>
              </a:rPr>
              <a:t>max_dynamic_power</a:t>
            </a:r>
            <a:r>
              <a:rPr lang="en-IN" sz="2200" dirty="0">
                <a:latin typeface="Arial" pitchFamily="34" charset="0"/>
                <a:cs typeface="Arial" pitchFamily="34" charset="0"/>
              </a:rPr>
              <a:t>. </a:t>
            </a:r>
          </a:p>
          <a:p>
            <a:pPr marL="457200" lvl="1" indent="0" algn="just">
              <a:buNone/>
            </a:pPr>
            <a:endParaRPr lang="en-IN" sz="2200" dirty="0">
              <a:latin typeface="Arial" pitchFamily="34" charset="0"/>
              <a:cs typeface="Arial" pitchFamily="34" charset="0"/>
            </a:endParaRPr>
          </a:p>
          <a:p>
            <a:pPr algn="just"/>
            <a:r>
              <a:rPr lang="en-IN" sz="2200" b="1" u="sng" dirty="0">
                <a:solidFill>
                  <a:schemeClr val="tx2"/>
                </a:solidFill>
                <a:latin typeface="Arial" pitchFamily="34" charset="0"/>
                <a:cs typeface="Arial" pitchFamily="34" charset="0"/>
              </a:rPr>
              <a:t>Area </a:t>
            </a:r>
          </a:p>
          <a:p>
            <a:pPr marL="800100" lvl="1" indent="-342900" algn="just">
              <a:buFont typeface="Wingdings" pitchFamily="2" charset="2"/>
              <a:buChar char="§"/>
            </a:pPr>
            <a:r>
              <a:rPr lang="en-IN" sz="2200" dirty="0">
                <a:latin typeface="Arial" pitchFamily="34" charset="0"/>
                <a:cs typeface="Arial" pitchFamily="34" charset="0"/>
              </a:rPr>
              <a:t>smallest design that satisfies the timing constraint by default</a:t>
            </a:r>
          </a:p>
          <a:p>
            <a:pPr marL="800100" lvl="1" indent="-342900" algn="just">
              <a:buFont typeface="Wingdings" pitchFamily="2" charset="2"/>
              <a:buChar char="§"/>
            </a:pPr>
            <a:r>
              <a:rPr lang="en-IN" sz="2200" dirty="0" err="1">
                <a:solidFill>
                  <a:schemeClr val="accent5"/>
                </a:solidFill>
                <a:latin typeface="Arial" pitchFamily="34" charset="0"/>
                <a:cs typeface="Arial" pitchFamily="34" charset="0"/>
              </a:rPr>
              <a:t>set_max_area</a:t>
            </a:r>
            <a:endParaRPr lang="en-IN" sz="2200" dirty="0">
              <a:solidFill>
                <a:schemeClr val="accent5"/>
              </a:solidFill>
              <a:latin typeface="Arial" pitchFamily="34" charset="0"/>
              <a:cs typeface="Arial" pitchFamily="34" charset="0"/>
            </a:endParaRPr>
          </a:p>
          <a:p>
            <a:pPr marL="800100" lvl="1" indent="-342900" algn="just">
              <a:buFont typeface="Wingdings" pitchFamily="2" charset="2"/>
              <a:buChar char="§"/>
            </a:pPr>
            <a:r>
              <a:rPr lang="en-IN" sz="2200" dirty="0">
                <a:latin typeface="Arial" pitchFamily="34" charset="0"/>
                <a:cs typeface="Arial" pitchFamily="34" charset="0"/>
              </a:rPr>
              <a:t>logic in the non-critical paths is automatically downsized to save area </a:t>
            </a:r>
          </a:p>
          <a:p>
            <a:endParaRPr lang="en-US" sz="2200" dirty="0"/>
          </a:p>
          <a:p>
            <a:pPr marL="57150" indent="0">
              <a:buNone/>
            </a:pPr>
            <a:endParaRPr lang="en-US" sz="2200" dirty="0"/>
          </a:p>
        </p:txBody>
      </p:sp>
      <p:sp>
        <p:nvSpPr>
          <p:cNvPr id="6" name="Title 2">
            <a:extLst>
              <a:ext uri="{FF2B5EF4-FFF2-40B4-BE49-F238E27FC236}">
                <a16:creationId xmlns:a16="http://schemas.microsoft.com/office/drawing/2014/main" id="{23275351-74B9-2CE9-5341-B1303953C8DA}"/>
              </a:ext>
            </a:extLst>
          </p:cNvPr>
          <p:cNvSpPr>
            <a:spLocks noGrp="1"/>
          </p:cNvSpPr>
          <p:nvPr>
            <p:ph type="title"/>
          </p:nvPr>
        </p:nvSpPr>
        <p:spPr/>
        <p:txBody>
          <a:bodyPr>
            <a:normAutofit/>
          </a:bodyPr>
          <a:lstStyle/>
          <a:p>
            <a:r>
              <a:rPr lang="en-US" b="1" dirty="0"/>
              <a:t>Power vs Area</a:t>
            </a:r>
            <a:br>
              <a:rPr lang="en-US" b="1" dirty="0"/>
            </a:br>
            <a:endParaRPr lang="en-US" b="1" dirty="0"/>
          </a:p>
        </p:txBody>
      </p:sp>
      <p:grpSp>
        <p:nvGrpSpPr>
          <p:cNvPr id="5" name="Group 4">
            <a:extLst>
              <a:ext uri="{FF2B5EF4-FFF2-40B4-BE49-F238E27FC236}">
                <a16:creationId xmlns:a16="http://schemas.microsoft.com/office/drawing/2014/main" id="{D16F0B8A-9B32-33E1-1825-8E8A5AC4920A}"/>
              </a:ext>
            </a:extLst>
          </p:cNvPr>
          <p:cNvGrpSpPr/>
          <p:nvPr/>
        </p:nvGrpSpPr>
        <p:grpSpPr>
          <a:xfrm>
            <a:off x="7516278" y="1980397"/>
            <a:ext cx="4608666" cy="2394285"/>
            <a:chOff x="7097190" y="1444036"/>
            <a:chExt cx="5046273" cy="2861578"/>
          </a:xfrm>
        </p:grpSpPr>
        <p:pic>
          <p:nvPicPr>
            <p:cNvPr id="3" name="Picture 2">
              <a:extLst>
                <a:ext uri="{FF2B5EF4-FFF2-40B4-BE49-F238E27FC236}">
                  <a16:creationId xmlns:a16="http://schemas.microsoft.com/office/drawing/2014/main" id="{1DDA157D-6B06-8637-DA0E-392B398E647D}"/>
                </a:ext>
              </a:extLst>
            </p:cNvPr>
            <p:cNvPicPr>
              <a:picLocks noChangeAspect="1"/>
            </p:cNvPicPr>
            <p:nvPr/>
          </p:nvPicPr>
          <p:blipFill>
            <a:blip r:embed="rId3"/>
            <a:stretch>
              <a:fillRect/>
            </a:stretch>
          </p:blipFill>
          <p:spPr>
            <a:xfrm>
              <a:off x="7097190" y="1444036"/>
              <a:ext cx="5046273" cy="2861578"/>
            </a:xfrm>
            <a:prstGeom prst="rect">
              <a:avLst/>
            </a:prstGeom>
          </p:spPr>
        </p:pic>
        <p:sp>
          <p:nvSpPr>
            <p:cNvPr id="4" name="TextBox 3">
              <a:extLst>
                <a:ext uri="{FF2B5EF4-FFF2-40B4-BE49-F238E27FC236}">
                  <a16:creationId xmlns:a16="http://schemas.microsoft.com/office/drawing/2014/main" id="{FD21799F-07EA-1EE5-0F0D-EE37390D8CA7}"/>
                </a:ext>
              </a:extLst>
            </p:cNvPr>
            <p:cNvSpPr txBox="1"/>
            <p:nvPr/>
          </p:nvSpPr>
          <p:spPr>
            <a:xfrm>
              <a:off x="8414950" y="2228494"/>
              <a:ext cx="3400027" cy="646331"/>
            </a:xfrm>
            <a:prstGeom prst="rect">
              <a:avLst/>
            </a:prstGeom>
            <a:noFill/>
          </p:spPr>
          <p:txBody>
            <a:bodyPr wrap="square">
              <a:spAutoFit/>
            </a:bodyPr>
            <a:lstStyle/>
            <a:p>
              <a:pPr algn="ctr"/>
              <a:r>
                <a:rPr lang="en-US" b="1" dirty="0"/>
                <a:t>The design goal is defined by the user constraint</a:t>
              </a:r>
            </a:p>
          </p:txBody>
        </p:sp>
      </p:grpSp>
      <p:sp>
        <p:nvSpPr>
          <p:cNvPr id="8" name="Footer Placeholder 7">
            <a:extLst>
              <a:ext uri="{FF2B5EF4-FFF2-40B4-BE49-F238E27FC236}">
                <a16:creationId xmlns:a16="http://schemas.microsoft.com/office/drawing/2014/main" id="{E16DC0E7-3197-D5A1-68EB-5850810379B3}"/>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9" name="Slide Number Placeholder 8">
            <a:extLst>
              <a:ext uri="{FF2B5EF4-FFF2-40B4-BE49-F238E27FC236}">
                <a16:creationId xmlns:a16="http://schemas.microsoft.com/office/drawing/2014/main" id="{20A74200-AD66-A5E9-1617-1D341DEDBA22}"/>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10" name="Picture 9">
            <a:extLst>
              <a:ext uri="{FF2B5EF4-FFF2-40B4-BE49-F238E27FC236}">
                <a16:creationId xmlns:a16="http://schemas.microsoft.com/office/drawing/2014/main" id="{DA7CE8B2-285C-1D08-AA12-7FA95326F046}"/>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 y="6067091"/>
            <a:ext cx="457200" cy="457200"/>
          </a:xfrm>
          <a:prstGeom prst="rect">
            <a:avLst/>
          </a:prstGeom>
        </p:spPr>
      </p:pic>
    </p:spTree>
    <p:custDataLst>
      <p:tags r:id="rId1"/>
    </p:custDataLst>
    <p:extLst>
      <p:ext uri="{BB962C8B-B14F-4D97-AF65-F5344CB8AC3E}">
        <p14:creationId xmlns:p14="http://schemas.microsoft.com/office/powerpoint/2010/main" val="3136131508"/>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AC96DC4-AADC-7BB3-C085-073E78FE3431}"/>
              </a:ext>
            </a:extLst>
          </p:cNvPr>
          <p:cNvSpPr>
            <a:spLocks noGrp="1"/>
          </p:cNvSpPr>
          <p:nvPr>
            <p:ph type="title"/>
          </p:nvPr>
        </p:nvSpPr>
        <p:spPr/>
        <p:txBody>
          <a:bodyPr/>
          <a:lstStyle/>
          <a:p>
            <a:r>
              <a:rPr lang="en-US" altLang="de-DE" dirty="0"/>
              <a:t>Part C: Before your Start – Prepare your Script</a:t>
            </a:r>
            <a:endParaRPr lang="de-DE" dirty="0"/>
          </a:p>
        </p:txBody>
      </p:sp>
    </p:spTree>
    <p:custDataLst>
      <p:tags r:id="rId1"/>
    </p:custDataLst>
    <p:extLst>
      <p:ext uri="{BB962C8B-B14F-4D97-AF65-F5344CB8AC3E}">
        <p14:creationId xmlns:p14="http://schemas.microsoft.com/office/powerpoint/2010/main" val="3631668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986CFE-B1D8-B8E6-75B5-54F0D35F64A6}"/>
              </a:ext>
            </a:extLst>
          </p:cNvPr>
          <p:cNvSpPr>
            <a:spLocks noGrp="1"/>
          </p:cNvSpPr>
          <p:nvPr>
            <p:ph sz="quarter" idx="12"/>
          </p:nvPr>
        </p:nvSpPr>
        <p:spPr/>
        <p:txBody>
          <a:bodyPr/>
          <a:lstStyle/>
          <a:p>
            <a:pPr algn="just">
              <a:lnSpc>
                <a:spcPct val="150000"/>
              </a:lnSpc>
            </a:pPr>
            <a:r>
              <a:rPr lang="en-US" sz="2600" dirty="0"/>
              <a:t>Scripting is the most efficient way of automating the tasks that are performed with any tool. </a:t>
            </a:r>
          </a:p>
          <a:p>
            <a:pPr algn="just">
              <a:lnSpc>
                <a:spcPct val="150000"/>
              </a:lnSpc>
            </a:pPr>
            <a:r>
              <a:rPr lang="en-US" sz="2600" dirty="0"/>
              <a:t>To support scripting at both a basic and advanced level, Genus uses the standard scripting language, Tool Control Language (TCL).</a:t>
            </a:r>
          </a:p>
          <a:p>
            <a:pPr algn="just">
              <a:lnSpc>
                <a:spcPct val="150000"/>
              </a:lnSpc>
            </a:pPr>
            <a:r>
              <a:rPr lang="en-US" sz="2600" dirty="0"/>
              <a:t>In most cases, a Genus script consists of a series of Genus commands listed in a file, in the same format that is used interactively. </a:t>
            </a:r>
          </a:p>
          <a:p>
            <a:endParaRPr lang="en-US" sz="2600" dirty="0"/>
          </a:p>
        </p:txBody>
      </p:sp>
      <p:sp>
        <p:nvSpPr>
          <p:cNvPr id="3" name="Title 2">
            <a:extLst>
              <a:ext uri="{FF2B5EF4-FFF2-40B4-BE49-F238E27FC236}">
                <a16:creationId xmlns:a16="http://schemas.microsoft.com/office/drawing/2014/main" id="{E8C9EDE0-C4D6-1F99-73EF-97C52DDF96E9}"/>
              </a:ext>
            </a:extLst>
          </p:cNvPr>
          <p:cNvSpPr>
            <a:spLocks noGrp="1"/>
          </p:cNvSpPr>
          <p:nvPr>
            <p:ph type="title"/>
          </p:nvPr>
        </p:nvSpPr>
        <p:spPr/>
        <p:txBody>
          <a:bodyPr/>
          <a:lstStyle/>
          <a:p>
            <a:r>
              <a:rPr lang="en-US" b="1" dirty="0"/>
              <a:t>Scripting</a:t>
            </a:r>
          </a:p>
        </p:txBody>
      </p:sp>
      <p:sp>
        <p:nvSpPr>
          <p:cNvPr id="5" name="Footer Placeholder 4">
            <a:extLst>
              <a:ext uri="{FF2B5EF4-FFF2-40B4-BE49-F238E27FC236}">
                <a16:creationId xmlns:a16="http://schemas.microsoft.com/office/drawing/2014/main" id="{714A7BBA-1309-7B6B-A61D-F567C4819233}"/>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F78A8D8E-8C6E-CB49-893F-4C3010BFCE2D}"/>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31C1D206-7350-530F-2861-C158E4C99C7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080760"/>
            <a:ext cx="457200" cy="457200"/>
          </a:xfrm>
          <a:prstGeom prst="rect">
            <a:avLst/>
          </a:prstGeom>
        </p:spPr>
      </p:pic>
    </p:spTree>
    <p:custDataLst>
      <p:tags r:id="rId1"/>
    </p:custDataLst>
    <p:extLst>
      <p:ext uri="{BB962C8B-B14F-4D97-AF65-F5344CB8AC3E}">
        <p14:creationId xmlns:p14="http://schemas.microsoft.com/office/powerpoint/2010/main" val="674451306"/>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9F2525-92DB-8264-DEEF-BF3EFFABA6D2}"/>
              </a:ext>
            </a:extLst>
          </p:cNvPr>
          <p:cNvSpPr txBox="1">
            <a:spLocks noGrp="1"/>
          </p:cNvSpPr>
          <p:nvPr>
            <p:ph sz="quarter" idx="12"/>
            <p:custDataLst>
              <p:tags r:id="rId2"/>
            </p:custDataLst>
          </p:nvPr>
        </p:nvSpPr>
        <p:spPr>
          <a:prstGeom prst="rect">
            <a:avLst/>
          </a:prstGeom>
          <a:solidFill>
            <a:schemeClr val="bg1"/>
          </a:solidFill>
          <a:ln>
            <a:solidFill>
              <a:srgbClr val="3333FF"/>
            </a:solidFill>
          </a:ln>
          <a:effectLst>
            <a:glow rad="139700">
              <a:schemeClr val="accent2">
                <a:satMod val="175000"/>
                <a:alpha val="40000"/>
              </a:schemeClr>
            </a:glow>
          </a:effectLst>
        </p:spPr>
        <p:txBody>
          <a:bodyPr wrap="square" rtlCol="0">
            <a:spAutoFit/>
          </a:bodyPr>
          <a:lstStyle/>
          <a:p>
            <a:pPr marL="57150" indent="0" algn="l">
              <a:lnSpc>
                <a:spcPct val="100000"/>
              </a:lnSpc>
              <a:buNone/>
            </a:pP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a:latin typeface="Calibri" panose="020F0502020204030204" pitchFamily="34" charset="0"/>
                <a:cs typeface="Calibri" panose="020F0502020204030204" pitchFamily="34" charset="0"/>
              </a:rPr>
              <a:t># Info and path setup</a:t>
            </a:r>
          </a:p>
          <a:p>
            <a:pPr marL="57150" indent="0" algn="l">
              <a:lnSpc>
                <a:spcPct val="100000"/>
              </a:lnSpc>
              <a:buNone/>
            </a:pP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a:latin typeface="Calibri" panose="020F0502020204030204" pitchFamily="34" charset="0"/>
                <a:cs typeface="Calibri" panose="020F0502020204030204" pitchFamily="34" charset="0"/>
              </a:rPr>
              <a:t>if {[file exists /proc/</a:t>
            </a:r>
            <a:r>
              <a:rPr lang="en-US" sz="800" b="0" dirty="0" err="1">
                <a:latin typeface="Calibri" panose="020F0502020204030204" pitchFamily="34" charset="0"/>
                <a:cs typeface="Calibri" panose="020F0502020204030204" pitchFamily="34" charset="0"/>
              </a:rPr>
              <a:t>cpuinfo</a:t>
            </a:r>
            <a:r>
              <a:rPr lang="en-US" sz="800" b="0" dirty="0">
                <a:latin typeface="Calibri" panose="020F0502020204030204" pitchFamily="34" charset="0"/>
                <a:cs typeface="Calibri" panose="020F0502020204030204" pitchFamily="34" charset="0"/>
              </a:rPr>
              <a:t>]} {</a:t>
            </a:r>
          </a:p>
          <a:p>
            <a:pPr marL="57150" indent="0" algn="l">
              <a:lnSpc>
                <a:spcPct val="100000"/>
              </a:lnSpc>
              <a:buNone/>
            </a:pP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sh</a:t>
            </a:r>
            <a:r>
              <a:rPr lang="en-US" sz="800" b="0" dirty="0">
                <a:latin typeface="Calibri" panose="020F0502020204030204" pitchFamily="34" charset="0"/>
                <a:cs typeface="Calibri" panose="020F0502020204030204" pitchFamily="34" charset="0"/>
              </a:rPr>
              <a:t> grep "model name" /proc/</a:t>
            </a:r>
            <a:r>
              <a:rPr lang="en-US" sz="800" b="0" dirty="0" err="1">
                <a:latin typeface="Calibri" panose="020F0502020204030204" pitchFamily="34" charset="0"/>
                <a:cs typeface="Calibri" panose="020F0502020204030204" pitchFamily="34" charset="0"/>
              </a:rPr>
              <a:t>cpuinfo</a:t>
            </a:r>
            <a:endParaRPr lang="en-US" sz="800" b="0" dirty="0">
              <a:latin typeface="Calibri" panose="020F0502020204030204" pitchFamily="34" charset="0"/>
              <a:cs typeface="Calibri" panose="020F0502020204030204" pitchFamily="34" charset="0"/>
            </a:endParaRPr>
          </a:p>
          <a:p>
            <a:pPr marL="57150" indent="0" algn="l">
              <a:lnSpc>
                <a:spcPct val="100000"/>
              </a:lnSpc>
              <a:buNone/>
            </a:pP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sh</a:t>
            </a:r>
            <a:r>
              <a:rPr lang="en-US" sz="800" b="0" dirty="0">
                <a:latin typeface="Calibri" panose="020F0502020204030204" pitchFamily="34" charset="0"/>
                <a:cs typeface="Calibri" panose="020F0502020204030204" pitchFamily="34" charset="0"/>
              </a:rPr>
              <a:t> grep "</a:t>
            </a:r>
            <a:r>
              <a:rPr lang="en-US" sz="800" b="0" dirty="0" err="1">
                <a:latin typeface="Calibri" panose="020F0502020204030204" pitchFamily="34" charset="0"/>
                <a:cs typeface="Calibri" panose="020F0502020204030204" pitchFamily="34" charset="0"/>
              </a:rPr>
              <a:t>cpu</a:t>
            </a:r>
            <a:r>
              <a:rPr lang="en-US" sz="800" b="0" dirty="0">
                <a:latin typeface="Calibri" panose="020F0502020204030204" pitchFamily="34" charset="0"/>
                <a:cs typeface="Calibri" panose="020F0502020204030204" pitchFamily="34" charset="0"/>
              </a:rPr>
              <a:t> MHz"    /proc/</a:t>
            </a:r>
            <a:r>
              <a:rPr lang="en-US" sz="800" b="0" dirty="0" err="1">
                <a:latin typeface="Calibri" panose="020F0502020204030204" pitchFamily="34" charset="0"/>
                <a:cs typeface="Calibri" panose="020F0502020204030204" pitchFamily="34" charset="0"/>
              </a:rPr>
              <a:t>cpuinfo</a:t>
            </a:r>
            <a:endParaRPr lang="en-US" sz="800" b="0" dirty="0">
              <a:latin typeface="Calibri" panose="020F0502020204030204" pitchFamily="34" charset="0"/>
              <a:cs typeface="Calibri" panose="020F0502020204030204" pitchFamily="34" charset="0"/>
            </a:endParaRPr>
          </a:p>
          <a:p>
            <a:pPr marL="57150" indent="0" algn="l">
              <a:lnSpc>
                <a:spcPct val="100000"/>
              </a:lnSpc>
              <a:buNone/>
            </a:pP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a:latin typeface="Calibri" panose="020F0502020204030204" pitchFamily="34" charset="0"/>
                <a:cs typeface="Calibri" panose="020F0502020204030204" pitchFamily="34" charset="0"/>
              </a:rPr>
              <a:t>puts "Hostname : [info hostname]"</a:t>
            </a:r>
          </a:p>
          <a:p>
            <a:pPr marL="57150" indent="0" algn="l">
              <a:lnSpc>
                <a:spcPct val="100000"/>
              </a:lnSpc>
              <a:buNone/>
            </a:pPr>
            <a:r>
              <a:rPr lang="en-US" sz="800" b="0" dirty="0">
                <a:latin typeface="Calibri" panose="020F0502020204030204" pitchFamily="34" charset="0"/>
                <a:cs typeface="Calibri" panose="020F0502020204030204" pitchFamily="34" charset="0"/>
              </a:rPr>
              <a:t>set DESIGN "</a:t>
            </a:r>
            <a:r>
              <a:rPr lang="en-US" sz="800" b="0" dirty="0" err="1">
                <a:latin typeface="Calibri" panose="020F0502020204030204" pitchFamily="34" charset="0"/>
                <a:cs typeface="Calibri" panose="020F0502020204030204" pitchFamily="34" charset="0"/>
              </a:rPr>
              <a:t>clock_divider</a:t>
            </a: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a:latin typeface="Calibri" panose="020F0502020204030204" pitchFamily="34" charset="0"/>
                <a:cs typeface="Calibri" panose="020F0502020204030204" pitchFamily="34" charset="0"/>
              </a:rPr>
              <a:t>set DATE [clock format [clock seconds] -format "%</a:t>
            </a:r>
            <a:r>
              <a:rPr lang="en-US" sz="800" b="0" dirty="0" err="1">
                <a:latin typeface="Calibri" panose="020F0502020204030204" pitchFamily="34" charset="0"/>
                <a:cs typeface="Calibri" panose="020F0502020204030204" pitchFamily="34" charset="0"/>
              </a:rPr>
              <a:t>b%d</a:t>
            </a:r>
            <a:r>
              <a:rPr lang="en-US" sz="800" b="0" dirty="0">
                <a:latin typeface="Calibri" panose="020F0502020204030204" pitchFamily="34" charset="0"/>
                <a:cs typeface="Calibri" panose="020F0502020204030204" pitchFamily="34" charset="0"/>
              </a:rPr>
              <a:t>-%T"]</a:t>
            </a:r>
          </a:p>
          <a:p>
            <a:pPr marL="57150" indent="0" algn="l">
              <a:lnSpc>
                <a:spcPct val="100000"/>
              </a:lnSpc>
              <a:buNone/>
            </a:pPr>
            <a:r>
              <a:rPr lang="en-US" sz="800" b="0" dirty="0">
                <a:latin typeface="Calibri" panose="020F0502020204030204" pitchFamily="34" charset="0"/>
                <a:cs typeface="Calibri" panose="020F0502020204030204" pitchFamily="34" charset="0"/>
              </a:rPr>
              <a:t>set OUTPUTS_PATH ./results</a:t>
            </a:r>
          </a:p>
          <a:p>
            <a:pPr marL="57150" indent="0" algn="l">
              <a:lnSpc>
                <a:spcPct val="100000"/>
              </a:lnSpc>
              <a:buNone/>
            </a:pPr>
            <a:r>
              <a:rPr lang="en-US" sz="800" b="0" dirty="0">
                <a:latin typeface="Calibri" panose="020F0502020204030204" pitchFamily="34" charset="0"/>
                <a:cs typeface="Calibri" panose="020F0502020204030204" pitchFamily="34" charset="0"/>
              </a:rPr>
              <a:t>set REPORTS_PATH ./reports</a:t>
            </a:r>
          </a:p>
          <a:p>
            <a:pPr marL="57150" indent="0" algn="l">
              <a:lnSpc>
                <a:spcPct val="100000"/>
              </a:lnSpc>
              <a:buNone/>
            </a:pPr>
            <a:r>
              <a:rPr lang="en-US" sz="800" b="0" dirty="0" err="1">
                <a:latin typeface="Calibri" panose="020F0502020204030204" pitchFamily="34" charset="0"/>
                <a:cs typeface="Calibri" panose="020F0502020204030204" pitchFamily="34" charset="0"/>
              </a:rPr>
              <a:t>set_db</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init_hdl_search_path</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rtl</a:t>
            </a: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err="1">
                <a:latin typeface="Calibri" panose="020F0502020204030204" pitchFamily="34" charset="0"/>
                <a:cs typeface="Calibri" panose="020F0502020204030204" pitchFamily="34" charset="0"/>
              </a:rPr>
              <a:t>set_db</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lib_search_path</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pdk</a:t>
            </a:r>
            <a:r>
              <a:rPr lang="en-US" sz="800" b="0" dirty="0">
                <a:latin typeface="Calibri" panose="020F0502020204030204" pitchFamily="34" charset="0"/>
                <a:cs typeface="Calibri" panose="020F0502020204030204" pitchFamily="34" charset="0"/>
              </a:rPr>
              <a:t>/ </a:t>
            </a:r>
          </a:p>
          <a:p>
            <a:pPr marL="57150" indent="0" algn="l">
              <a:lnSpc>
                <a:spcPct val="100000"/>
              </a:lnSpc>
              <a:buNone/>
            </a:pP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a:latin typeface="Calibri" panose="020F0502020204030204" pitchFamily="34" charset="0"/>
                <a:cs typeface="Calibri" panose="020F0502020204030204" pitchFamily="34" charset="0"/>
              </a:rPr>
              <a:t># General Attributes</a:t>
            </a:r>
          </a:p>
          <a:p>
            <a:pPr marL="57150" indent="0" algn="l">
              <a:lnSpc>
                <a:spcPct val="100000"/>
              </a:lnSpc>
              <a:buNone/>
            </a:pP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err="1">
                <a:latin typeface="Calibri" panose="020F0502020204030204" pitchFamily="34" charset="0"/>
                <a:cs typeface="Calibri" panose="020F0502020204030204" pitchFamily="34" charset="0"/>
              </a:rPr>
              <a:t>set_db</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information_level</a:t>
            </a:r>
            <a:r>
              <a:rPr lang="en-US" sz="800" b="0" dirty="0">
                <a:latin typeface="Calibri" panose="020F0502020204030204" pitchFamily="34" charset="0"/>
                <a:cs typeface="Calibri" panose="020F0502020204030204" pitchFamily="34" charset="0"/>
              </a:rPr>
              <a:t> 9</a:t>
            </a:r>
          </a:p>
          <a:p>
            <a:pPr marL="57150" indent="0" algn="l">
              <a:lnSpc>
                <a:spcPct val="100000"/>
              </a:lnSpc>
              <a:buNone/>
            </a:pPr>
            <a:r>
              <a:rPr lang="en-US" sz="800" b="0" dirty="0" err="1">
                <a:latin typeface="Calibri" panose="020F0502020204030204" pitchFamily="34" charset="0"/>
                <a:cs typeface="Calibri" panose="020F0502020204030204" pitchFamily="34" charset="0"/>
              </a:rPr>
              <a:t>set_db</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lp_insert_clock_gating</a:t>
            </a:r>
            <a:r>
              <a:rPr lang="en-US" sz="800" b="0" dirty="0">
                <a:latin typeface="Calibri" panose="020F0502020204030204" pitchFamily="34" charset="0"/>
                <a:cs typeface="Calibri" panose="020F0502020204030204" pitchFamily="34" charset="0"/>
              </a:rPr>
              <a:t> true</a:t>
            </a:r>
          </a:p>
          <a:p>
            <a:pPr marL="57150" indent="0" algn="l">
              <a:lnSpc>
                <a:spcPct val="100000"/>
              </a:lnSpc>
              <a:buNone/>
            </a:pPr>
            <a:r>
              <a:rPr lang="en-US" sz="800" b="0" dirty="0" err="1">
                <a:latin typeface="Calibri" panose="020F0502020204030204" pitchFamily="34" charset="0"/>
                <a:cs typeface="Calibri" panose="020F0502020204030204" pitchFamily="34" charset="0"/>
              </a:rPr>
              <a:t>set_db</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hdl_language</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vhdl</a:t>
            </a:r>
            <a:endParaRPr lang="en-US" sz="800" b="0" dirty="0">
              <a:latin typeface="Calibri" panose="020F0502020204030204" pitchFamily="34" charset="0"/>
              <a:cs typeface="Calibri" panose="020F0502020204030204" pitchFamily="34" charset="0"/>
            </a:endParaRPr>
          </a:p>
          <a:p>
            <a:pPr marL="57150" indent="0" algn="l">
              <a:lnSpc>
                <a:spcPct val="100000"/>
              </a:lnSpc>
              <a:buNone/>
            </a:pPr>
            <a:r>
              <a:rPr lang="en-US" sz="800" b="0" dirty="0" err="1">
                <a:latin typeface="Calibri" panose="020F0502020204030204" pitchFamily="34" charset="0"/>
                <a:cs typeface="Calibri" panose="020F0502020204030204" pitchFamily="34" charset="0"/>
              </a:rPr>
              <a:t>set_db</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hdl_vhdl_read_version</a:t>
            </a:r>
            <a:r>
              <a:rPr lang="en-US" sz="800" b="0" dirty="0">
                <a:latin typeface="Calibri" panose="020F0502020204030204" pitchFamily="34" charset="0"/>
                <a:cs typeface="Calibri" panose="020F0502020204030204" pitchFamily="34" charset="0"/>
              </a:rPr>
              <a:t> 1993</a:t>
            </a:r>
          </a:p>
          <a:p>
            <a:pPr marL="57150" indent="0" algn="l">
              <a:lnSpc>
                <a:spcPct val="100000"/>
              </a:lnSpc>
              <a:buNone/>
            </a:pPr>
            <a:r>
              <a:rPr lang="en-US" sz="800" b="0" dirty="0">
                <a:latin typeface="Calibri" panose="020F0502020204030204" pitchFamily="34" charset="0"/>
                <a:cs typeface="Calibri" panose="020F0502020204030204" pitchFamily="34" charset="0"/>
              </a:rPr>
              <a:t>#---------------------------------------------------------------------------</a:t>
            </a:r>
          </a:p>
        </p:txBody>
      </p:sp>
      <p:sp>
        <p:nvSpPr>
          <p:cNvPr id="3" name="Title 2">
            <a:extLst>
              <a:ext uri="{FF2B5EF4-FFF2-40B4-BE49-F238E27FC236}">
                <a16:creationId xmlns:a16="http://schemas.microsoft.com/office/drawing/2014/main" id="{2ADE22A8-9AE0-69F6-43C1-83589218F900}"/>
              </a:ext>
            </a:extLst>
          </p:cNvPr>
          <p:cNvSpPr>
            <a:spLocks noGrp="1"/>
          </p:cNvSpPr>
          <p:nvPr>
            <p:ph type="title"/>
          </p:nvPr>
        </p:nvSpPr>
        <p:spPr/>
        <p:txBody>
          <a:bodyPr/>
          <a:lstStyle/>
          <a:p>
            <a:r>
              <a:rPr lang="en-US" b="1" dirty="0"/>
              <a:t>Script Example</a:t>
            </a:r>
          </a:p>
        </p:txBody>
      </p:sp>
      <p:sp>
        <p:nvSpPr>
          <p:cNvPr id="5" name="Content Placeholder 3">
            <a:extLst>
              <a:ext uri="{FF2B5EF4-FFF2-40B4-BE49-F238E27FC236}">
                <a16:creationId xmlns:a16="http://schemas.microsoft.com/office/drawing/2014/main" id="{CDB2B96B-536C-B4CB-9BA4-37120C0FC3F5}"/>
              </a:ext>
            </a:extLst>
          </p:cNvPr>
          <p:cNvSpPr txBox="1">
            <a:spLocks/>
          </p:cNvSpPr>
          <p:nvPr>
            <p:custDataLst>
              <p:tags r:id="rId3"/>
            </p:custDataLst>
          </p:nvPr>
        </p:nvSpPr>
        <p:spPr>
          <a:xfrm>
            <a:off x="8671727" y="1162602"/>
            <a:ext cx="3387466" cy="5242461"/>
          </a:xfrm>
          <a:prstGeom prst="rect">
            <a:avLst/>
          </a:prstGeom>
          <a:solidFill>
            <a:schemeClr val="bg1"/>
          </a:solidFill>
          <a:ln>
            <a:solidFill>
              <a:srgbClr val="3333FF"/>
            </a:solidFill>
          </a:ln>
          <a:effectLst>
            <a:glow rad="139700">
              <a:schemeClr val="accent2">
                <a:satMod val="175000"/>
                <a:alpha val="40000"/>
              </a:schemeClr>
            </a:glow>
          </a:effectLst>
        </p:spPr>
        <p:txBody>
          <a:bodyPr vert="horz" wrap="square" lIns="0" tIns="45720" rIns="91440" bIns="45720" rtlCol="0">
            <a:spAutoFit/>
          </a:bodyPr>
          <a:lstStyle>
            <a:lvl1pPr marL="346075" indent="-288925" algn="l" defTabSz="914400" rtl="0" eaLnBrk="1" latinLnBrk="0" hangingPunct="1">
              <a:lnSpc>
                <a:spcPct val="90000"/>
              </a:lnSpc>
              <a:spcBef>
                <a:spcPts val="1000"/>
              </a:spcBef>
              <a:spcAft>
                <a:spcPts val="0"/>
              </a:spcAft>
              <a:buClr>
                <a:schemeClr val="bg2"/>
              </a:buClr>
              <a:buSzPct val="100000"/>
              <a:buFont typeface="Arial" panose="020B0604020202020204" pitchFamily="34" charset="0"/>
              <a:buChar char="•"/>
              <a:tabLst/>
              <a:defRPr lang="en-US" sz="2400" kern="1200" dirty="0">
                <a:solidFill>
                  <a:schemeClr val="tx1"/>
                </a:solidFill>
                <a:latin typeface="Arial" panose="020B0604020202020204" pitchFamily="34" charset="0"/>
                <a:ea typeface="+mn-ea"/>
                <a:cs typeface="+mn-cs"/>
              </a:defRPr>
            </a:lvl1pPr>
            <a:lvl2pPr marL="738188" indent="-280988" algn="l" defTabSz="914400" rtl="0" eaLnBrk="1" latinLnBrk="0" hangingPunct="1">
              <a:lnSpc>
                <a:spcPct val="90000"/>
              </a:lnSpc>
              <a:spcBef>
                <a:spcPts val="400"/>
              </a:spcBef>
              <a:spcAft>
                <a:spcPts val="0"/>
              </a:spcAft>
              <a:buClr>
                <a:schemeClr val="bg2"/>
              </a:buClr>
              <a:buSzPct val="60000"/>
              <a:buFont typeface="Courier New" panose="02070309020205020404" pitchFamily="49" charset="0"/>
              <a:buChar char="o"/>
              <a:tabLst/>
              <a:defRPr lang="en-US" sz="2000" kern="1200" dirty="0">
                <a:solidFill>
                  <a:schemeClr val="tx1"/>
                </a:solidFill>
                <a:latin typeface="Arial" panose="020B0604020202020204" pitchFamily="34" charset="0"/>
                <a:ea typeface="+mn-ea"/>
                <a:cs typeface="+mn-cs"/>
              </a:defRPr>
            </a:lvl2pPr>
            <a:lvl3pPr marL="1200150" indent="-285750" algn="l" defTabSz="914400" rtl="0" eaLnBrk="1" latinLnBrk="0" hangingPunct="1">
              <a:lnSpc>
                <a:spcPct val="90000"/>
              </a:lnSpc>
              <a:spcBef>
                <a:spcPts val="400"/>
              </a:spcBef>
              <a:spcAft>
                <a:spcPts val="0"/>
              </a:spcAft>
              <a:buClr>
                <a:schemeClr val="bg2"/>
              </a:buClr>
              <a:buSzPct val="100000"/>
              <a:buFont typeface="Rubik Light" panose="00000400000000000000" pitchFamily="2" charset="-79"/>
              <a:buChar char="–"/>
              <a:tabLst/>
              <a:defRPr lang="en-US" sz="1600" kern="1200" dirty="0">
                <a:solidFill>
                  <a:schemeClr val="tx1"/>
                </a:solidFill>
                <a:latin typeface="Arial" panose="020B0604020202020204" pitchFamily="34" charset="0"/>
                <a:ea typeface="+mn-ea"/>
                <a:cs typeface="+mn-cs"/>
              </a:defRPr>
            </a:lvl3pPr>
            <a:lvl4pPr marL="1652588" indent="-280988" algn="l" defTabSz="914400" rtl="0" eaLnBrk="1" latinLnBrk="0" hangingPunct="1">
              <a:lnSpc>
                <a:spcPct val="90000"/>
              </a:lnSpc>
              <a:spcBef>
                <a:spcPts val="500"/>
              </a:spcBef>
              <a:spcAft>
                <a:spcPts val="300"/>
              </a:spcAft>
              <a:buClr>
                <a:schemeClr val="bg2"/>
              </a:buClr>
              <a:buSzPct val="100000"/>
              <a:buFont typeface="Arial" panose="020B0604020202020204" pitchFamily="34" charset="0"/>
              <a:buChar char="•"/>
              <a:tabLst/>
              <a:defRPr lang="en-US" sz="1200" kern="1200" dirty="0">
                <a:solidFill>
                  <a:schemeClr val="tx1"/>
                </a:solidFill>
                <a:latin typeface="+mn-lt"/>
                <a:ea typeface="+mn-ea"/>
                <a:cs typeface="+mn-cs"/>
              </a:defRPr>
            </a:lvl4pPr>
            <a:lvl5pPr marL="2170113" indent="-341313" algn="l" defTabSz="914400" rtl="0" eaLnBrk="1" latinLnBrk="0" hangingPunct="1">
              <a:lnSpc>
                <a:spcPct val="90000"/>
              </a:lnSpc>
              <a:spcBef>
                <a:spcPts val="500"/>
              </a:spcBef>
              <a:spcAft>
                <a:spcPts val="1200"/>
              </a:spcAft>
              <a:buClr>
                <a:schemeClr val="accent2"/>
              </a:buClr>
              <a:buSzPct val="115000"/>
              <a:buFont typeface=".Lucida Grande UI Regular"/>
              <a:buChar char="▹"/>
              <a:tabLst/>
              <a:defRPr sz="15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lgn="l">
              <a:lnSpc>
                <a:spcPct val="100000"/>
              </a:lnSpc>
              <a:buNone/>
            </a:pPr>
            <a:r>
              <a:rPr lang="en-US" sz="800" b="0" dirty="0">
                <a:latin typeface="Calibri" panose="020F0502020204030204" pitchFamily="34" charset="0"/>
                <a:cs typeface="Calibri" panose="020F0502020204030204" pitchFamily="34" charset="0"/>
              </a:rPr>
              <a:t>#clock</a:t>
            </a:r>
          </a:p>
          <a:p>
            <a:pPr marL="57150" indent="0" algn="l">
              <a:lnSpc>
                <a:spcPct val="100000"/>
              </a:lnSpc>
              <a:buNone/>
            </a:pP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err="1">
                <a:latin typeface="Calibri" panose="020F0502020204030204" pitchFamily="34" charset="0"/>
                <a:cs typeface="Calibri" panose="020F0502020204030204" pitchFamily="34" charset="0"/>
              </a:rPr>
              <a:t>create_clock</a:t>
            </a:r>
            <a:r>
              <a:rPr lang="en-US" sz="800" b="0" dirty="0">
                <a:latin typeface="Calibri" panose="020F0502020204030204" pitchFamily="34" charset="0"/>
                <a:cs typeface="Calibri" panose="020F0502020204030204" pitchFamily="34" charset="0"/>
              </a:rPr>
              <a:t> -name </a:t>
            </a:r>
            <a:r>
              <a:rPr lang="en-US" sz="800" b="0" dirty="0" err="1">
                <a:latin typeface="Calibri" panose="020F0502020204030204" pitchFamily="34" charset="0"/>
                <a:cs typeface="Calibri" panose="020F0502020204030204" pitchFamily="34" charset="0"/>
              </a:rPr>
              <a:t>clk</a:t>
            </a:r>
            <a:r>
              <a:rPr lang="en-US" sz="800" b="0" dirty="0">
                <a:latin typeface="Calibri" panose="020F0502020204030204" pitchFamily="34" charset="0"/>
                <a:cs typeface="Calibri" panose="020F0502020204030204" pitchFamily="34" charset="0"/>
              </a:rPr>
              <a:t> -period 10 -waveform {0 5} [</a:t>
            </a:r>
            <a:r>
              <a:rPr lang="en-US" sz="800" b="0" dirty="0" err="1">
                <a:latin typeface="Calibri" panose="020F0502020204030204" pitchFamily="34" charset="0"/>
                <a:cs typeface="Calibri" panose="020F0502020204030204" pitchFamily="34" charset="0"/>
              </a:rPr>
              <a:t>get_ports</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clk</a:t>
            </a: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err="1">
                <a:latin typeface="Calibri" panose="020F0502020204030204" pitchFamily="34" charset="0"/>
                <a:cs typeface="Calibri" panose="020F0502020204030204" pitchFamily="34" charset="0"/>
              </a:rPr>
              <a:t>set_clock_transition</a:t>
            </a:r>
            <a:r>
              <a:rPr lang="en-US" sz="800" b="0" dirty="0">
                <a:latin typeface="Calibri" panose="020F0502020204030204" pitchFamily="34" charset="0"/>
                <a:cs typeface="Calibri" panose="020F0502020204030204" pitchFamily="34" charset="0"/>
              </a:rPr>
              <a:t> -rise 0.1 [</a:t>
            </a:r>
            <a:r>
              <a:rPr lang="en-US" sz="800" b="0" dirty="0" err="1">
                <a:latin typeface="Calibri" panose="020F0502020204030204" pitchFamily="34" charset="0"/>
                <a:cs typeface="Calibri" panose="020F0502020204030204" pitchFamily="34" charset="0"/>
              </a:rPr>
              <a:t>get_clocks</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clk</a:t>
            </a: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err="1">
                <a:latin typeface="Calibri" panose="020F0502020204030204" pitchFamily="34" charset="0"/>
                <a:cs typeface="Calibri" panose="020F0502020204030204" pitchFamily="34" charset="0"/>
              </a:rPr>
              <a:t>set_clock_transition</a:t>
            </a:r>
            <a:r>
              <a:rPr lang="en-US" sz="800" b="0" dirty="0">
                <a:latin typeface="Calibri" panose="020F0502020204030204" pitchFamily="34" charset="0"/>
                <a:cs typeface="Calibri" panose="020F0502020204030204" pitchFamily="34" charset="0"/>
              </a:rPr>
              <a:t> -fall 0.1 [</a:t>
            </a:r>
            <a:r>
              <a:rPr lang="en-US" sz="800" b="0" dirty="0" err="1">
                <a:latin typeface="Calibri" panose="020F0502020204030204" pitchFamily="34" charset="0"/>
                <a:cs typeface="Calibri" panose="020F0502020204030204" pitchFamily="34" charset="0"/>
              </a:rPr>
              <a:t>get_clocks</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clk</a:t>
            </a: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err="1">
                <a:latin typeface="Calibri" panose="020F0502020204030204" pitchFamily="34" charset="0"/>
                <a:cs typeface="Calibri" panose="020F0502020204030204" pitchFamily="34" charset="0"/>
              </a:rPr>
              <a:t>set_clock_uncertainty</a:t>
            </a:r>
            <a:r>
              <a:rPr lang="en-US" sz="800" b="0" dirty="0">
                <a:latin typeface="Calibri" panose="020F0502020204030204" pitchFamily="34" charset="0"/>
                <a:cs typeface="Calibri" panose="020F0502020204030204" pitchFamily="34" charset="0"/>
              </a:rPr>
              <a:t> 0.01 [</a:t>
            </a:r>
            <a:r>
              <a:rPr lang="en-US" sz="800" b="0" dirty="0" err="1">
                <a:latin typeface="Calibri" panose="020F0502020204030204" pitchFamily="34" charset="0"/>
                <a:cs typeface="Calibri" panose="020F0502020204030204" pitchFamily="34" charset="0"/>
              </a:rPr>
              <a:t>get_ports</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clk</a:t>
            </a: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err="1">
                <a:latin typeface="Calibri" panose="020F0502020204030204" pitchFamily="34" charset="0"/>
                <a:cs typeface="Calibri" panose="020F0502020204030204" pitchFamily="34" charset="0"/>
              </a:rPr>
              <a:t>set_input_delay</a:t>
            </a:r>
            <a:r>
              <a:rPr lang="en-US" sz="800" b="0" dirty="0">
                <a:latin typeface="Calibri" panose="020F0502020204030204" pitchFamily="34" charset="0"/>
                <a:cs typeface="Calibri" panose="020F0502020204030204" pitchFamily="34" charset="0"/>
              </a:rPr>
              <a:t> -max 1.0 [</a:t>
            </a:r>
            <a:r>
              <a:rPr lang="en-US" sz="800" b="0" dirty="0" err="1">
                <a:latin typeface="Calibri" panose="020F0502020204030204" pitchFamily="34" charset="0"/>
                <a:cs typeface="Calibri" panose="020F0502020204030204" pitchFamily="34" charset="0"/>
              </a:rPr>
              <a:t>get_ports</a:t>
            </a:r>
            <a:r>
              <a:rPr lang="en-US" sz="800" b="0" dirty="0">
                <a:latin typeface="Calibri" panose="020F0502020204030204" pitchFamily="34" charset="0"/>
                <a:cs typeface="Calibri" panose="020F0502020204030204" pitchFamily="34" charset="0"/>
              </a:rPr>
              <a:t> "reset"] -clock [</a:t>
            </a:r>
            <a:r>
              <a:rPr lang="en-US" sz="800" b="0" dirty="0" err="1">
                <a:latin typeface="Calibri" panose="020F0502020204030204" pitchFamily="34" charset="0"/>
                <a:cs typeface="Calibri" panose="020F0502020204030204" pitchFamily="34" charset="0"/>
              </a:rPr>
              <a:t>get_clocks</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clk</a:t>
            </a: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err="1">
                <a:latin typeface="Calibri" panose="020F0502020204030204" pitchFamily="34" charset="0"/>
                <a:cs typeface="Calibri" panose="020F0502020204030204" pitchFamily="34" charset="0"/>
              </a:rPr>
              <a:t>set_output_delay</a:t>
            </a:r>
            <a:r>
              <a:rPr lang="en-US" sz="800" b="0" dirty="0">
                <a:latin typeface="Calibri" panose="020F0502020204030204" pitchFamily="34" charset="0"/>
                <a:cs typeface="Calibri" panose="020F0502020204030204" pitchFamily="34" charset="0"/>
              </a:rPr>
              <a:t> -max 1.0 [</a:t>
            </a:r>
            <a:r>
              <a:rPr lang="en-US" sz="800" b="0" dirty="0" err="1">
                <a:latin typeface="Calibri" panose="020F0502020204030204" pitchFamily="34" charset="0"/>
                <a:cs typeface="Calibri" panose="020F0502020204030204" pitchFamily="34" charset="0"/>
              </a:rPr>
              <a:t>get_ports</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clock_out</a:t>
            </a:r>
            <a:r>
              <a:rPr lang="en-US" sz="800" b="0" dirty="0">
                <a:latin typeface="Calibri" panose="020F0502020204030204" pitchFamily="34" charset="0"/>
                <a:cs typeface="Calibri" panose="020F0502020204030204" pitchFamily="34" charset="0"/>
              </a:rPr>
              <a:t>"] -clock [</a:t>
            </a:r>
            <a:r>
              <a:rPr lang="en-US" sz="800" b="0" dirty="0" err="1">
                <a:latin typeface="Calibri" panose="020F0502020204030204" pitchFamily="34" charset="0"/>
                <a:cs typeface="Calibri" panose="020F0502020204030204" pitchFamily="34" charset="0"/>
              </a:rPr>
              <a:t>get_clocks</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clk</a:t>
            </a: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a:latin typeface="Calibri" panose="020F0502020204030204" pitchFamily="34" charset="0"/>
                <a:cs typeface="Calibri" panose="020F0502020204030204" pitchFamily="34" charset="0"/>
              </a:rPr>
              <a:t>#------------------------------------------------------------------------------- </a:t>
            </a:r>
          </a:p>
          <a:p>
            <a:pPr marL="57150" indent="0" algn="l">
              <a:lnSpc>
                <a:spcPct val="100000"/>
              </a:lnSpc>
              <a:buNone/>
            </a:pPr>
            <a:r>
              <a:rPr lang="en-US" sz="800" b="0" dirty="0">
                <a:latin typeface="Calibri" panose="020F0502020204030204" pitchFamily="34" charset="0"/>
                <a:cs typeface="Calibri" panose="020F0502020204030204" pitchFamily="34" charset="0"/>
              </a:rPr>
              <a:t># Read design</a:t>
            </a:r>
          </a:p>
          <a:p>
            <a:pPr marL="57150" indent="0" algn="l">
              <a:lnSpc>
                <a:spcPct val="100000"/>
              </a:lnSpc>
              <a:buNone/>
            </a:pP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err="1">
                <a:latin typeface="Calibri" panose="020F0502020204030204" pitchFamily="34" charset="0"/>
                <a:cs typeface="Calibri" panose="020F0502020204030204" pitchFamily="34" charset="0"/>
              </a:rPr>
              <a:t>read_hdl</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vhdl</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clock_divider.vhd</a:t>
            </a:r>
            <a:endParaRPr lang="en-US" sz="800" b="0" dirty="0">
              <a:latin typeface="Calibri" panose="020F0502020204030204" pitchFamily="34" charset="0"/>
              <a:cs typeface="Calibri" panose="020F0502020204030204" pitchFamily="34" charset="0"/>
            </a:endParaRPr>
          </a:p>
          <a:p>
            <a:pPr marL="57150" indent="0" algn="l">
              <a:lnSpc>
                <a:spcPct val="100000"/>
              </a:lnSpc>
              <a:buNone/>
            </a:pPr>
            <a:r>
              <a:rPr lang="en-US" sz="800" b="0" dirty="0">
                <a:latin typeface="Calibri" panose="020F0502020204030204" pitchFamily="34" charset="0"/>
                <a:cs typeface="Calibri" panose="020F0502020204030204" pitchFamily="34" charset="0"/>
              </a:rPr>
              <a:t>elaborate ${DESIGN} </a:t>
            </a:r>
          </a:p>
          <a:p>
            <a:pPr marL="57150" indent="0" algn="l">
              <a:lnSpc>
                <a:spcPct val="100000"/>
              </a:lnSpc>
              <a:buNone/>
            </a:pPr>
            <a:r>
              <a:rPr lang="en-US" sz="800" b="0" dirty="0" err="1">
                <a:latin typeface="Calibri" panose="020F0502020204030204" pitchFamily="34" charset="0"/>
                <a:cs typeface="Calibri" panose="020F0502020204030204" pitchFamily="34" charset="0"/>
              </a:rPr>
              <a:t>syn_gen</a:t>
            </a:r>
            <a:r>
              <a:rPr lang="en-US" sz="800" b="0" dirty="0">
                <a:latin typeface="Calibri" panose="020F0502020204030204" pitchFamily="34" charset="0"/>
                <a:cs typeface="Calibri" panose="020F0502020204030204" pitchFamily="34" charset="0"/>
              </a:rPr>
              <a:t> </a:t>
            </a:r>
          </a:p>
          <a:p>
            <a:pPr marL="57150" indent="0" algn="l">
              <a:lnSpc>
                <a:spcPct val="100000"/>
              </a:lnSpc>
              <a:buNone/>
            </a:pPr>
            <a:r>
              <a:rPr lang="en-US" sz="800" b="0" dirty="0" err="1">
                <a:latin typeface="Calibri" panose="020F0502020204030204" pitchFamily="34" charset="0"/>
                <a:cs typeface="Calibri" panose="020F0502020204030204" pitchFamily="34" charset="0"/>
              </a:rPr>
              <a:t>syn_map</a:t>
            </a:r>
            <a:r>
              <a:rPr lang="en-US" sz="800" b="0" dirty="0">
                <a:latin typeface="Calibri" panose="020F0502020204030204" pitchFamily="34" charset="0"/>
                <a:cs typeface="Calibri" panose="020F0502020204030204" pitchFamily="34" charset="0"/>
              </a:rPr>
              <a:t> </a:t>
            </a:r>
          </a:p>
          <a:p>
            <a:pPr marL="57150" indent="0" algn="l">
              <a:lnSpc>
                <a:spcPct val="100000"/>
              </a:lnSpc>
              <a:buNone/>
            </a:pPr>
            <a:r>
              <a:rPr lang="en-US" sz="800" b="0" dirty="0" err="1">
                <a:latin typeface="Calibri" panose="020F0502020204030204" pitchFamily="34" charset="0"/>
                <a:cs typeface="Calibri" panose="020F0502020204030204" pitchFamily="34" charset="0"/>
              </a:rPr>
              <a:t>syn_opt</a:t>
            </a:r>
            <a:r>
              <a:rPr lang="en-US" sz="800" b="0" dirty="0">
                <a:latin typeface="Calibri" panose="020F0502020204030204" pitchFamily="34" charset="0"/>
                <a:cs typeface="Calibri" panose="020F0502020204030204" pitchFamily="34" charset="0"/>
              </a:rPr>
              <a:t> </a:t>
            </a:r>
          </a:p>
          <a:p>
            <a:pPr marL="57150" indent="0" algn="l">
              <a:lnSpc>
                <a:spcPct val="100000"/>
              </a:lnSpc>
              <a:buNone/>
            </a:pPr>
            <a:r>
              <a:rPr lang="en-US" sz="800" b="0" dirty="0" err="1">
                <a:latin typeface="Calibri" panose="020F0502020204030204" pitchFamily="34" charset="0"/>
                <a:cs typeface="Calibri" panose="020F0502020204030204" pitchFamily="34" charset="0"/>
              </a:rPr>
              <a:t>write_hdl</a:t>
            </a:r>
            <a:r>
              <a:rPr lang="en-US" sz="800" b="0" dirty="0">
                <a:latin typeface="Calibri" panose="020F0502020204030204" pitchFamily="34" charset="0"/>
                <a:cs typeface="Calibri" panose="020F0502020204030204" pitchFamily="34" charset="0"/>
              </a:rPr>
              <a:t> &gt; results/</a:t>
            </a:r>
            <a:r>
              <a:rPr lang="en-US" sz="800" b="0" dirty="0" err="1">
                <a:latin typeface="Calibri" panose="020F0502020204030204" pitchFamily="34" charset="0"/>
                <a:cs typeface="Calibri" panose="020F0502020204030204" pitchFamily="34" charset="0"/>
              </a:rPr>
              <a:t>clock_divider.vhd</a:t>
            </a:r>
            <a:endParaRPr lang="en-US" sz="800" b="0" dirty="0">
              <a:latin typeface="Calibri" panose="020F0502020204030204" pitchFamily="34" charset="0"/>
              <a:cs typeface="Calibri" panose="020F0502020204030204" pitchFamily="34" charset="0"/>
            </a:endParaRPr>
          </a:p>
          <a:p>
            <a:pPr marL="57150" indent="0" algn="l">
              <a:lnSpc>
                <a:spcPct val="100000"/>
              </a:lnSpc>
              <a:buNone/>
            </a:pPr>
            <a:r>
              <a:rPr lang="en-US" sz="800" b="0" dirty="0" err="1">
                <a:latin typeface="Calibri" panose="020F0502020204030204" pitchFamily="34" charset="0"/>
                <a:cs typeface="Calibri" panose="020F0502020204030204" pitchFamily="34" charset="0"/>
              </a:rPr>
              <a:t>write_hdl</a:t>
            </a:r>
            <a:r>
              <a:rPr lang="en-US" sz="800" b="0" dirty="0">
                <a:latin typeface="Calibri" panose="020F0502020204030204" pitchFamily="34" charset="0"/>
                <a:cs typeface="Calibri" panose="020F0502020204030204" pitchFamily="34" charset="0"/>
              </a:rPr>
              <a:t> &gt; </a:t>
            </a:r>
            <a:r>
              <a:rPr lang="en-US" sz="800" b="0" dirty="0" err="1">
                <a:latin typeface="Calibri" panose="020F0502020204030204" pitchFamily="34" charset="0"/>
                <a:cs typeface="Calibri" panose="020F0502020204030204" pitchFamily="34" charset="0"/>
              </a:rPr>
              <a:t>clock_divider_netlist.v</a:t>
            </a:r>
            <a:endParaRPr lang="en-US" sz="800" b="0" dirty="0">
              <a:latin typeface="Calibri" panose="020F0502020204030204" pitchFamily="34" charset="0"/>
              <a:cs typeface="Calibri" panose="020F0502020204030204" pitchFamily="34" charset="0"/>
            </a:endParaRPr>
          </a:p>
          <a:p>
            <a:pPr marL="57150" indent="0" algn="l">
              <a:lnSpc>
                <a:spcPct val="100000"/>
              </a:lnSpc>
              <a:buNone/>
            </a:pPr>
            <a:r>
              <a:rPr lang="en-US" sz="800" b="0" dirty="0" err="1">
                <a:latin typeface="Calibri" panose="020F0502020204030204" pitchFamily="34" charset="0"/>
                <a:cs typeface="Calibri" panose="020F0502020204030204" pitchFamily="34" charset="0"/>
              </a:rPr>
              <a:t>write_sdc</a:t>
            </a:r>
            <a:r>
              <a:rPr lang="en-US" sz="800" b="0" dirty="0">
                <a:latin typeface="Calibri" panose="020F0502020204030204" pitchFamily="34" charset="0"/>
                <a:cs typeface="Calibri" panose="020F0502020204030204" pitchFamily="34" charset="0"/>
              </a:rPr>
              <a:t> &gt; </a:t>
            </a:r>
            <a:r>
              <a:rPr lang="en-US" sz="800" b="0" dirty="0" err="1">
                <a:latin typeface="Calibri" panose="020F0502020204030204" pitchFamily="34" charset="0"/>
                <a:cs typeface="Calibri" panose="020F0502020204030204" pitchFamily="34" charset="0"/>
              </a:rPr>
              <a:t>clock_divider_sdc.sdc</a:t>
            </a:r>
            <a:endParaRPr lang="en-US" sz="800" b="0" dirty="0">
              <a:latin typeface="Calibri" panose="020F0502020204030204" pitchFamily="34" charset="0"/>
              <a:cs typeface="Calibri" panose="020F0502020204030204" pitchFamily="34" charset="0"/>
            </a:endParaRPr>
          </a:p>
          <a:p>
            <a:pPr marL="57150" indent="0" algn="l">
              <a:lnSpc>
                <a:spcPct val="100000"/>
              </a:lnSpc>
              <a:buNone/>
            </a:pPr>
            <a:r>
              <a:rPr lang="en-US" sz="800" b="0" dirty="0" err="1">
                <a:latin typeface="Calibri" panose="020F0502020204030204" pitchFamily="34" charset="0"/>
                <a:cs typeface="Calibri" panose="020F0502020204030204" pitchFamily="34" charset="0"/>
              </a:rPr>
              <a:t>syn_opt</a:t>
            </a:r>
            <a:r>
              <a:rPr lang="en-US" sz="800" b="0" dirty="0">
                <a:latin typeface="Calibri" panose="020F0502020204030204" pitchFamily="34" charset="0"/>
                <a:cs typeface="Calibri" panose="020F0502020204030204" pitchFamily="34" charset="0"/>
              </a:rPr>
              <a:t> -physical</a:t>
            </a:r>
          </a:p>
          <a:p>
            <a:pPr marL="57150" indent="0" algn="l">
              <a:lnSpc>
                <a:spcPct val="100000"/>
              </a:lnSpc>
              <a:buNone/>
            </a:pPr>
            <a:r>
              <a:rPr lang="en-US" sz="800" b="0" dirty="0" err="1">
                <a:latin typeface="Calibri" panose="020F0502020204030204" pitchFamily="34" charset="0"/>
                <a:cs typeface="Calibri" panose="020F0502020204030204" pitchFamily="34" charset="0"/>
              </a:rPr>
              <a:t>gui_show</a:t>
            </a:r>
            <a:endParaRPr lang="en-US" sz="800" b="0" dirty="0">
              <a:latin typeface="Calibri" panose="020F0502020204030204" pitchFamily="34" charset="0"/>
              <a:cs typeface="Calibri" panose="020F0502020204030204" pitchFamily="34" charset="0"/>
            </a:endParaRPr>
          </a:p>
        </p:txBody>
      </p:sp>
      <p:sp>
        <p:nvSpPr>
          <p:cNvPr id="6" name="Content Placeholder 3">
            <a:extLst>
              <a:ext uri="{FF2B5EF4-FFF2-40B4-BE49-F238E27FC236}">
                <a16:creationId xmlns:a16="http://schemas.microsoft.com/office/drawing/2014/main" id="{70E5D54E-ECA9-D3B3-0DED-D3099E28276D}"/>
              </a:ext>
            </a:extLst>
          </p:cNvPr>
          <p:cNvSpPr txBox="1">
            <a:spLocks/>
          </p:cNvSpPr>
          <p:nvPr>
            <p:custDataLst>
              <p:tags r:id="rId4"/>
            </p:custDataLst>
          </p:nvPr>
        </p:nvSpPr>
        <p:spPr>
          <a:xfrm>
            <a:off x="3734902" y="1180032"/>
            <a:ext cx="4836821" cy="5473293"/>
          </a:xfrm>
          <a:prstGeom prst="rect">
            <a:avLst/>
          </a:prstGeom>
          <a:solidFill>
            <a:schemeClr val="bg1"/>
          </a:solidFill>
          <a:ln>
            <a:solidFill>
              <a:srgbClr val="3333FF"/>
            </a:solidFill>
          </a:ln>
          <a:effectLst>
            <a:glow rad="139700">
              <a:schemeClr val="accent2">
                <a:satMod val="175000"/>
                <a:alpha val="40000"/>
              </a:schemeClr>
            </a:glow>
          </a:effectLst>
        </p:spPr>
        <p:txBody>
          <a:bodyPr vert="horz" wrap="square" lIns="0" tIns="45720" rIns="91440" bIns="45720" rtlCol="0">
            <a:spAutoFit/>
          </a:bodyPr>
          <a:lstStyle>
            <a:lvl1pPr marL="346075" indent="-288925" algn="l" defTabSz="914400" rtl="0" eaLnBrk="1" latinLnBrk="0" hangingPunct="1">
              <a:lnSpc>
                <a:spcPct val="90000"/>
              </a:lnSpc>
              <a:spcBef>
                <a:spcPts val="1000"/>
              </a:spcBef>
              <a:spcAft>
                <a:spcPts val="0"/>
              </a:spcAft>
              <a:buClr>
                <a:schemeClr val="bg2"/>
              </a:buClr>
              <a:buSzPct val="100000"/>
              <a:buFont typeface="Arial" panose="020B0604020202020204" pitchFamily="34" charset="0"/>
              <a:buChar char="•"/>
              <a:tabLst/>
              <a:defRPr lang="en-US" sz="2400" kern="1200" dirty="0">
                <a:solidFill>
                  <a:schemeClr val="tx1"/>
                </a:solidFill>
                <a:latin typeface="Arial" panose="020B0604020202020204" pitchFamily="34" charset="0"/>
                <a:ea typeface="+mn-ea"/>
                <a:cs typeface="+mn-cs"/>
              </a:defRPr>
            </a:lvl1pPr>
            <a:lvl2pPr marL="738188" indent="-280988" algn="l" defTabSz="914400" rtl="0" eaLnBrk="1" latinLnBrk="0" hangingPunct="1">
              <a:lnSpc>
                <a:spcPct val="90000"/>
              </a:lnSpc>
              <a:spcBef>
                <a:spcPts val="400"/>
              </a:spcBef>
              <a:spcAft>
                <a:spcPts val="0"/>
              </a:spcAft>
              <a:buClr>
                <a:schemeClr val="bg2"/>
              </a:buClr>
              <a:buSzPct val="60000"/>
              <a:buFont typeface="Courier New" panose="02070309020205020404" pitchFamily="49" charset="0"/>
              <a:buChar char="o"/>
              <a:tabLst/>
              <a:defRPr lang="en-US" sz="2000" kern="1200" dirty="0">
                <a:solidFill>
                  <a:schemeClr val="tx1"/>
                </a:solidFill>
                <a:latin typeface="Arial" panose="020B0604020202020204" pitchFamily="34" charset="0"/>
                <a:ea typeface="+mn-ea"/>
                <a:cs typeface="+mn-cs"/>
              </a:defRPr>
            </a:lvl2pPr>
            <a:lvl3pPr marL="1200150" indent="-285750" algn="l" defTabSz="914400" rtl="0" eaLnBrk="1" latinLnBrk="0" hangingPunct="1">
              <a:lnSpc>
                <a:spcPct val="90000"/>
              </a:lnSpc>
              <a:spcBef>
                <a:spcPts val="400"/>
              </a:spcBef>
              <a:spcAft>
                <a:spcPts val="0"/>
              </a:spcAft>
              <a:buClr>
                <a:schemeClr val="bg2"/>
              </a:buClr>
              <a:buSzPct val="100000"/>
              <a:buFont typeface="Rubik Light" panose="00000400000000000000" pitchFamily="2" charset="-79"/>
              <a:buChar char="–"/>
              <a:tabLst/>
              <a:defRPr lang="en-US" sz="1600" kern="1200" dirty="0">
                <a:solidFill>
                  <a:schemeClr val="tx1"/>
                </a:solidFill>
                <a:latin typeface="Arial" panose="020B0604020202020204" pitchFamily="34" charset="0"/>
                <a:ea typeface="+mn-ea"/>
                <a:cs typeface="+mn-cs"/>
              </a:defRPr>
            </a:lvl3pPr>
            <a:lvl4pPr marL="1652588" indent="-280988" algn="l" defTabSz="914400" rtl="0" eaLnBrk="1" latinLnBrk="0" hangingPunct="1">
              <a:lnSpc>
                <a:spcPct val="90000"/>
              </a:lnSpc>
              <a:spcBef>
                <a:spcPts val="500"/>
              </a:spcBef>
              <a:spcAft>
                <a:spcPts val="300"/>
              </a:spcAft>
              <a:buClr>
                <a:schemeClr val="bg2"/>
              </a:buClr>
              <a:buSzPct val="100000"/>
              <a:buFont typeface="Arial" panose="020B0604020202020204" pitchFamily="34" charset="0"/>
              <a:buChar char="•"/>
              <a:tabLst/>
              <a:defRPr lang="en-US" sz="1200" kern="1200" dirty="0">
                <a:solidFill>
                  <a:schemeClr val="tx1"/>
                </a:solidFill>
                <a:latin typeface="+mn-lt"/>
                <a:ea typeface="+mn-ea"/>
                <a:cs typeface="+mn-cs"/>
              </a:defRPr>
            </a:lvl4pPr>
            <a:lvl5pPr marL="2170113" indent="-341313" algn="l" defTabSz="914400" rtl="0" eaLnBrk="1" latinLnBrk="0" hangingPunct="1">
              <a:lnSpc>
                <a:spcPct val="90000"/>
              </a:lnSpc>
              <a:spcBef>
                <a:spcPts val="500"/>
              </a:spcBef>
              <a:spcAft>
                <a:spcPts val="1200"/>
              </a:spcAft>
              <a:buClr>
                <a:schemeClr val="accent2"/>
              </a:buClr>
              <a:buSzPct val="115000"/>
              <a:buFont typeface=".Lucida Grande UI Regular"/>
              <a:buChar char="▹"/>
              <a:tabLst/>
              <a:defRPr sz="15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lgn="l">
              <a:lnSpc>
                <a:spcPct val="100000"/>
              </a:lnSpc>
              <a:buNone/>
            </a:pPr>
            <a:r>
              <a:rPr lang="en-US" sz="800" b="0" dirty="0">
                <a:latin typeface="Calibri" panose="020F0502020204030204" pitchFamily="34" charset="0"/>
                <a:cs typeface="Calibri" panose="020F0502020204030204" pitchFamily="34" charset="0"/>
              </a:rPr>
              <a:t>#Power root attributes</a:t>
            </a:r>
          </a:p>
          <a:p>
            <a:pPr marL="57150" indent="0" algn="l">
              <a:lnSpc>
                <a:spcPct val="100000"/>
              </a:lnSpc>
              <a:buNone/>
            </a:pP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err="1">
                <a:latin typeface="Calibri" panose="020F0502020204030204" pitchFamily="34" charset="0"/>
                <a:cs typeface="Calibri" panose="020F0502020204030204" pitchFamily="34" charset="0"/>
              </a:rPr>
              <a:t>set_db</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lp_power_analysis_effort</a:t>
            </a:r>
            <a:r>
              <a:rPr lang="en-US" sz="800" b="0" dirty="0">
                <a:latin typeface="Calibri" panose="020F0502020204030204" pitchFamily="34" charset="0"/>
                <a:cs typeface="Calibri" panose="020F0502020204030204" pitchFamily="34" charset="0"/>
              </a:rPr>
              <a:t> high </a:t>
            </a:r>
          </a:p>
          <a:p>
            <a:pPr marL="57150" indent="0" algn="l">
              <a:lnSpc>
                <a:spcPct val="100000"/>
              </a:lnSpc>
              <a:buNone/>
            </a:pPr>
            <a:r>
              <a:rPr lang="en-US" sz="800" b="0" dirty="0" err="1">
                <a:latin typeface="Calibri" panose="020F0502020204030204" pitchFamily="34" charset="0"/>
                <a:cs typeface="Calibri" panose="020F0502020204030204" pitchFamily="34" charset="0"/>
              </a:rPr>
              <a:t>set_db</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lp_power_unit</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mW</a:t>
            </a:r>
            <a:r>
              <a:rPr lang="en-US" sz="800" b="0" dirty="0">
                <a:latin typeface="Calibri" panose="020F0502020204030204" pitchFamily="34" charset="0"/>
                <a:cs typeface="Calibri" panose="020F0502020204030204" pitchFamily="34" charset="0"/>
              </a:rPr>
              <a:t> </a:t>
            </a:r>
          </a:p>
          <a:p>
            <a:pPr marL="57150" indent="0" algn="l">
              <a:lnSpc>
                <a:spcPct val="100000"/>
              </a:lnSpc>
              <a:buNone/>
            </a:pPr>
            <a:r>
              <a:rPr lang="en-US" sz="800" b="0" dirty="0" err="1">
                <a:latin typeface="Calibri" panose="020F0502020204030204" pitchFamily="34" charset="0"/>
                <a:cs typeface="Calibri" panose="020F0502020204030204" pitchFamily="34" charset="0"/>
              </a:rPr>
              <a:t>set_db</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power_optimization_effort</a:t>
            </a:r>
            <a:r>
              <a:rPr lang="en-US" sz="800" b="0" dirty="0">
                <a:latin typeface="Calibri" panose="020F0502020204030204" pitchFamily="34" charset="0"/>
                <a:cs typeface="Calibri" panose="020F0502020204030204" pitchFamily="34" charset="0"/>
              </a:rPr>
              <a:t> medium </a:t>
            </a:r>
          </a:p>
          <a:p>
            <a:pPr marL="57150" indent="0" algn="l">
              <a:lnSpc>
                <a:spcPct val="100000"/>
              </a:lnSpc>
              <a:buNone/>
            </a:pPr>
            <a:r>
              <a:rPr lang="en-US" sz="800" b="0" dirty="0" err="1">
                <a:latin typeface="Calibri" panose="020F0502020204030204" pitchFamily="34" charset="0"/>
                <a:cs typeface="Calibri" panose="020F0502020204030204" pitchFamily="34" charset="0"/>
              </a:rPr>
              <a:t>set_db</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leakage_power_effort</a:t>
            </a:r>
            <a:r>
              <a:rPr lang="en-US" sz="800" b="0" dirty="0">
                <a:latin typeface="Calibri" panose="020F0502020204030204" pitchFamily="34" charset="0"/>
                <a:cs typeface="Calibri" panose="020F0502020204030204" pitchFamily="34" charset="0"/>
              </a:rPr>
              <a:t> low</a:t>
            </a:r>
          </a:p>
          <a:p>
            <a:pPr marL="57150" indent="0" algn="l">
              <a:lnSpc>
                <a:spcPct val="100000"/>
              </a:lnSpc>
              <a:buNone/>
            </a:pP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a:latin typeface="Calibri" panose="020F0502020204030204" pitchFamily="34" charset="0"/>
                <a:cs typeface="Calibri" panose="020F0502020204030204" pitchFamily="34" charset="0"/>
              </a:rPr>
              <a:t># Library setup</a:t>
            </a:r>
          </a:p>
          <a:p>
            <a:pPr marL="57150" indent="0" algn="l">
              <a:lnSpc>
                <a:spcPct val="100000"/>
              </a:lnSpc>
              <a:buNone/>
            </a:pPr>
            <a:r>
              <a:rPr lang="en-US" sz="800" b="0" dirty="0">
                <a:latin typeface="Calibri" panose="020F0502020204030204" pitchFamily="34" charset="0"/>
                <a:cs typeface="Calibri" panose="020F0502020204030204" pitchFamily="34" charset="0"/>
              </a:rPr>
              <a:t>#---------------------------------------------------------------------------</a:t>
            </a:r>
          </a:p>
          <a:p>
            <a:pPr marL="57150" indent="0" algn="l">
              <a:lnSpc>
                <a:spcPct val="100000"/>
              </a:lnSpc>
              <a:buNone/>
            </a:pPr>
            <a:r>
              <a:rPr lang="en-US" sz="800" b="0" dirty="0" err="1">
                <a:latin typeface="Calibri" panose="020F0502020204030204" pitchFamily="34" charset="0"/>
                <a:cs typeface="Calibri" panose="020F0502020204030204" pitchFamily="34" charset="0"/>
              </a:rPr>
              <a:t>set_db</a:t>
            </a:r>
            <a:r>
              <a:rPr lang="en-US" sz="800" b="0" dirty="0">
                <a:latin typeface="Calibri" panose="020F0502020204030204" pitchFamily="34" charset="0"/>
                <a:cs typeface="Calibri" panose="020F0502020204030204" pitchFamily="34" charset="0"/>
              </a:rPr>
              <a:t> library { ../</a:t>
            </a:r>
            <a:r>
              <a:rPr lang="en-US" sz="800" b="0" dirty="0" err="1">
                <a:latin typeface="Calibri" panose="020F0502020204030204" pitchFamily="34" charset="0"/>
                <a:cs typeface="Calibri" panose="020F0502020204030204" pitchFamily="34" charset="0"/>
              </a:rPr>
              <a:t>pdk</a:t>
            </a:r>
            <a:r>
              <a:rPr lang="en-US" sz="800" b="0" dirty="0">
                <a:latin typeface="Calibri" panose="020F0502020204030204" pitchFamily="34" charset="0"/>
                <a:cs typeface="Calibri" panose="020F0502020204030204" pitchFamily="34" charset="0"/>
              </a:rPr>
              <a:t>/xh018/</a:t>
            </a:r>
            <a:r>
              <a:rPr lang="en-US" sz="800" b="0" dirty="0" err="1">
                <a:latin typeface="Calibri" panose="020F0502020204030204" pitchFamily="34" charset="0"/>
                <a:cs typeface="Calibri" panose="020F0502020204030204" pitchFamily="34" charset="0"/>
              </a:rPr>
              <a:t>diglibs</a:t>
            </a:r>
            <a:r>
              <a:rPr lang="en-US" sz="800" b="0" dirty="0">
                <a:latin typeface="Calibri" panose="020F0502020204030204" pitchFamily="34" charset="0"/>
                <a:cs typeface="Calibri" panose="020F0502020204030204" pitchFamily="34" charset="0"/>
              </a:rPr>
              <a:t>/D_CELLS_JIHD/v4_1/</a:t>
            </a:r>
            <a:r>
              <a:rPr lang="en-US" sz="800" b="0" dirty="0" err="1">
                <a:latin typeface="Calibri" panose="020F0502020204030204" pitchFamily="34" charset="0"/>
                <a:cs typeface="Calibri" panose="020F0502020204030204" pitchFamily="34" charset="0"/>
              </a:rPr>
              <a:t>liberty_LPMOS</a:t>
            </a:r>
            <a:r>
              <a:rPr lang="en-US" sz="800" b="0" dirty="0">
                <a:latin typeface="Calibri" panose="020F0502020204030204" pitchFamily="34" charset="0"/>
                <a:cs typeface="Calibri" panose="020F0502020204030204" pitchFamily="34" charset="0"/>
              </a:rPr>
              <a:t>/v4_1_1/PVT_1_80V_range/D_CELLS_JIHD_LPMOS_slow_1_62V_125C.lib \</a:t>
            </a:r>
          </a:p>
          <a:p>
            <a:pPr marL="57150" indent="0" algn="l">
              <a:lnSpc>
                <a:spcPct val="100000"/>
              </a:lnSpc>
              <a:buNone/>
            </a:pP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pdk</a:t>
            </a:r>
            <a:r>
              <a:rPr lang="en-US" sz="800" b="0" dirty="0">
                <a:latin typeface="Calibri" panose="020F0502020204030204" pitchFamily="34" charset="0"/>
                <a:cs typeface="Calibri" panose="020F0502020204030204" pitchFamily="34" charset="0"/>
              </a:rPr>
              <a:t>/xh018/</a:t>
            </a:r>
            <a:r>
              <a:rPr lang="en-US" sz="800" b="0" dirty="0" err="1">
                <a:latin typeface="Calibri" panose="020F0502020204030204" pitchFamily="34" charset="0"/>
                <a:cs typeface="Calibri" panose="020F0502020204030204" pitchFamily="34" charset="0"/>
              </a:rPr>
              <a:t>diglibs</a:t>
            </a:r>
            <a:r>
              <a:rPr lang="en-US" sz="800" b="0" dirty="0">
                <a:latin typeface="Calibri" panose="020F0502020204030204" pitchFamily="34" charset="0"/>
                <a:cs typeface="Calibri" panose="020F0502020204030204" pitchFamily="34" charset="0"/>
              </a:rPr>
              <a:t>/IO_CELLS_F3V/v2_1/</a:t>
            </a:r>
            <a:r>
              <a:rPr lang="en-US" sz="800" b="0" dirty="0" err="1">
                <a:latin typeface="Calibri" panose="020F0502020204030204" pitchFamily="34" charset="0"/>
                <a:cs typeface="Calibri" panose="020F0502020204030204" pitchFamily="34" charset="0"/>
              </a:rPr>
              <a:t>liberty_UPF_LPMOS</a:t>
            </a:r>
            <a:r>
              <a:rPr lang="en-US" sz="800" b="0" dirty="0">
                <a:latin typeface="Calibri" panose="020F0502020204030204" pitchFamily="34" charset="0"/>
                <a:cs typeface="Calibri" panose="020F0502020204030204" pitchFamily="34" charset="0"/>
              </a:rPr>
              <a:t>/v2_1_0/PVT_1_80V_3_30V_range/IO_CELLS_F3V_LPMOS_UPF_slow_1_62V_3_00V_125C.lib }</a:t>
            </a:r>
          </a:p>
          <a:p>
            <a:pPr marL="57150" indent="0" algn="l">
              <a:lnSpc>
                <a:spcPct val="100000"/>
              </a:lnSpc>
              <a:buNone/>
            </a:pP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set_db</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lef_library</a:t>
            </a:r>
            <a:r>
              <a:rPr lang="en-US" sz="800" b="0" dirty="0">
                <a:latin typeface="Calibri" panose="020F0502020204030204" pitchFamily="34" charset="0"/>
                <a:cs typeface="Calibri" panose="020F0502020204030204" pitchFamily="34" charset="0"/>
              </a:rPr>
              <a:t> { ../</a:t>
            </a:r>
            <a:r>
              <a:rPr lang="en-US" sz="800" b="0" dirty="0" err="1">
                <a:latin typeface="Calibri" panose="020F0502020204030204" pitchFamily="34" charset="0"/>
                <a:cs typeface="Calibri" panose="020F0502020204030204" pitchFamily="34" charset="0"/>
              </a:rPr>
              <a:t>pdk</a:t>
            </a:r>
            <a:r>
              <a:rPr lang="en-US" sz="800" b="0" dirty="0">
                <a:latin typeface="Calibri" panose="020F0502020204030204" pitchFamily="34" charset="0"/>
                <a:cs typeface="Calibri" panose="020F0502020204030204" pitchFamily="34" charset="0"/>
              </a:rPr>
              <a:t>/xh018/cadence/v8_0/</a:t>
            </a:r>
            <a:r>
              <a:rPr lang="en-US" sz="800" b="0" dirty="0" err="1">
                <a:latin typeface="Calibri" panose="020F0502020204030204" pitchFamily="34" charset="0"/>
                <a:cs typeface="Calibri" panose="020F0502020204030204" pitchFamily="34" charset="0"/>
              </a:rPr>
              <a:t>techLEF</a:t>
            </a:r>
            <a:r>
              <a:rPr lang="en-US" sz="800" b="0" dirty="0">
                <a:latin typeface="Calibri" panose="020F0502020204030204" pitchFamily="34" charset="0"/>
                <a:cs typeface="Calibri" panose="020F0502020204030204" pitchFamily="34" charset="0"/>
              </a:rPr>
              <a:t>/v8_0_1_1/xh018_xx51_HD_MET5_METMID.lef \</a:t>
            </a:r>
          </a:p>
          <a:p>
            <a:pPr marL="57150" indent="0" algn="l">
              <a:lnSpc>
                <a:spcPct val="100000"/>
              </a:lnSpc>
              <a:buNone/>
            </a:pP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pdk</a:t>
            </a:r>
            <a:r>
              <a:rPr lang="en-US" sz="800" b="0" dirty="0">
                <a:latin typeface="Calibri" panose="020F0502020204030204" pitchFamily="34" charset="0"/>
                <a:cs typeface="Calibri" panose="020F0502020204030204" pitchFamily="34" charset="0"/>
              </a:rPr>
              <a:t>/xh018/</a:t>
            </a:r>
            <a:r>
              <a:rPr lang="en-US" sz="800" b="0" dirty="0" err="1">
                <a:latin typeface="Calibri" panose="020F0502020204030204" pitchFamily="34" charset="0"/>
                <a:cs typeface="Calibri" panose="020F0502020204030204" pitchFamily="34" charset="0"/>
              </a:rPr>
              <a:t>diglibs</a:t>
            </a:r>
            <a:r>
              <a:rPr lang="en-US" sz="800" b="0" dirty="0">
                <a:latin typeface="Calibri" panose="020F0502020204030204" pitchFamily="34" charset="0"/>
                <a:cs typeface="Calibri" panose="020F0502020204030204" pitchFamily="34" charset="0"/>
              </a:rPr>
              <a:t>/D_CELLS_JIHD/v4_1/LEF/v4_1_1/xh018_D_CELLS_JIHD.lef \</a:t>
            </a:r>
          </a:p>
          <a:p>
            <a:pPr marL="57150" indent="0" algn="l">
              <a:lnSpc>
                <a:spcPct val="100000"/>
              </a:lnSpc>
              <a:buNone/>
            </a:pP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pdk</a:t>
            </a:r>
            <a:r>
              <a:rPr lang="en-US" sz="800" b="0" dirty="0">
                <a:latin typeface="Calibri" panose="020F0502020204030204" pitchFamily="34" charset="0"/>
                <a:cs typeface="Calibri" panose="020F0502020204030204" pitchFamily="34" charset="0"/>
              </a:rPr>
              <a:t>/xh018/</a:t>
            </a:r>
            <a:r>
              <a:rPr lang="en-US" sz="800" b="0" dirty="0" err="1">
                <a:latin typeface="Calibri" panose="020F0502020204030204" pitchFamily="34" charset="0"/>
                <a:cs typeface="Calibri" panose="020F0502020204030204" pitchFamily="34" charset="0"/>
              </a:rPr>
              <a:t>diglibs</a:t>
            </a:r>
            <a:r>
              <a:rPr lang="en-US" sz="800" b="0" dirty="0">
                <a:latin typeface="Calibri" panose="020F0502020204030204" pitchFamily="34" charset="0"/>
                <a:cs typeface="Calibri" panose="020F0502020204030204" pitchFamily="34" charset="0"/>
              </a:rPr>
              <a:t>/D_CELLS_JIHD/v4_1/LEF/v4_1_1/xh018_xx51_MET5_METMID_D_CELLS_JIHD_mprobe.lef \</a:t>
            </a:r>
          </a:p>
          <a:p>
            <a:pPr marL="57150" indent="0" algn="l">
              <a:lnSpc>
                <a:spcPct val="100000"/>
              </a:lnSpc>
              <a:buNone/>
            </a:pP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pdk</a:t>
            </a:r>
            <a:r>
              <a:rPr lang="en-US" sz="800" b="0" dirty="0">
                <a:latin typeface="Calibri" panose="020F0502020204030204" pitchFamily="34" charset="0"/>
                <a:cs typeface="Calibri" panose="020F0502020204030204" pitchFamily="34" charset="0"/>
              </a:rPr>
              <a:t>/xh018/</a:t>
            </a:r>
            <a:r>
              <a:rPr lang="en-US" sz="800" b="0" dirty="0" err="1">
                <a:latin typeface="Calibri" panose="020F0502020204030204" pitchFamily="34" charset="0"/>
                <a:cs typeface="Calibri" panose="020F0502020204030204" pitchFamily="34" charset="0"/>
              </a:rPr>
              <a:t>diglibs</a:t>
            </a:r>
            <a:r>
              <a:rPr lang="en-US" sz="800" b="0" dirty="0">
                <a:latin typeface="Calibri" panose="020F0502020204030204" pitchFamily="34" charset="0"/>
                <a:cs typeface="Calibri" panose="020F0502020204030204" pitchFamily="34" charset="0"/>
              </a:rPr>
              <a:t>/IO_CELLS_F3V/v2_1/LEF/v2_1_1/xh018_xx51_MET5_METMID_IO_CELLS_F3V.lef \</a:t>
            </a:r>
          </a:p>
          <a:p>
            <a:pPr marL="57150" indent="0" algn="l">
              <a:lnSpc>
                <a:spcPct val="100000"/>
              </a:lnSpc>
              <a:buNone/>
            </a:pP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pdk</a:t>
            </a:r>
            <a:r>
              <a:rPr lang="en-US" sz="800" b="0" dirty="0">
                <a:latin typeface="Calibri" panose="020F0502020204030204" pitchFamily="34" charset="0"/>
                <a:cs typeface="Calibri" panose="020F0502020204030204" pitchFamily="34" charset="0"/>
              </a:rPr>
              <a:t>/xh018/</a:t>
            </a:r>
            <a:r>
              <a:rPr lang="en-US" sz="800" b="0" dirty="0" err="1">
                <a:latin typeface="Calibri" panose="020F0502020204030204" pitchFamily="34" charset="0"/>
                <a:cs typeface="Calibri" panose="020F0502020204030204" pitchFamily="34" charset="0"/>
              </a:rPr>
              <a:t>spram</a:t>
            </a:r>
            <a:r>
              <a:rPr lang="en-US" sz="800" b="0" dirty="0">
                <a:latin typeface="Calibri" panose="020F0502020204030204" pitchFamily="34" charset="0"/>
                <a:cs typeface="Calibri" panose="020F0502020204030204" pitchFamily="34" charset="0"/>
              </a:rPr>
              <a:t>/XSPRAMLP_128X16_M8P/v4_0_2/xh018_1151_LPMOS_MET5_METMID/LEF/XSPRAMLP_128X16_M8P.lef } </a:t>
            </a:r>
          </a:p>
          <a:p>
            <a:pPr marL="57150" indent="0" algn="l">
              <a:lnSpc>
                <a:spcPct val="100000"/>
              </a:lnSpc>
              <a:buNone/>
            </a:pPr>
            <a:r>
              <a:rPr lang="en-US" sz="800" dirty="0" err="1">
                <a:latin typeface="Calibri" panose="020F0502020204030204" pitchFamily="34" charset="0"/>
                <a:cs typeface="Calibri" panose="020F0502020204030204" pitchFamily="34" charset="0"/>
              </a:rPr>
              <a:t>s</a:t>
            </a:r>
            <a:r>
              <a:rPr lang="en-US" sz="800" b="0" dirty="0" err="1">
                <a:latin typeface="Calibri" panose="020F0502020204030204" pitchFamily="34" charset="0"/>
                <a:cs typeface="Calibri" panose="020F0502020204030204" pitchFamily="34" charset="0"/>
              </a:rPr>
              <a:t>et_db</a:t>
            </a:r>
            <a:r>
              <a:rPr lang="en-US" sz="800" b="0" dirty="0">
                <a:latin typeface="Calibri" panose="020F0502020204030204" pitchFamily="34" charset="0"/>
                <a:cs typeface="Calibri" panose="020F0502020204030204" pitchFamily="34" charset="0"/>
              </a:rPr>
              <a:t> </a:t>
            </a:r>
            <a:r>
              <a:rPr lang="en-US" sz="800" b="0" dirty="0" err="1">
                <a:latin typeface="Calibri" panose="020F0502020204030204" pitchFamily="34" charset="0"/>
                <a:cs typeface="Calibri" panose="020F0502020204030204" pitchFamily="34" charset="0"/>
              </a:rPr>
              <a:t>cap_table_file</a:t>
            </a:r>
            <a:r>
              <a:rPr lang="en-US" sz="800" b="0" dirty="0">
                <a:latin typeface="Calibri" panose="020F0502020204030204" pitchFamily="34" charset="0"/>
                <a:cs typeface="Calibri" panose="020F0502020204030204" pitchFamily="34" charset="0"/>
              </a:rPr>
              <a:t> { ../</a:t>
            </a:r>
            <a:r>
              <a:rPr lang="en-US" sz="800" b="0" dirty="0" err="1">
                <a:latin typeface="Calibri" panose="020F0502020204030204" pitchFamily="34" charset="0"/>
                <a:cs typeface="Calibri" panose="020F0502020204030204" pitchFamily="34" charset="0"/>
              </a:rPr>
              <a:t>pdk</a:t>
            </a:r>
            <a:r>
              <a:rPr lang="en-US" sz="800" b="0" dirty="0">
                <a:latin typeface="Calibri" panose="020F0502020204030204" pitchFamily="34" charset="0"/>
                <a:cs typeface="Calibri" panose="020F0502020204030204" pitchFamily="34" charset="0"/>
              </a:rPr>
              <a:t>/xh018/cadence/v8_0/</a:t>
            </a:r>
            <a:r>
              <a:rPr lang="en-US" sz="800" b="0" dirty="0" err="1">
                <a:latin typeface="Calibri" panose="020F0502020204030204" pitchFamily="34" charset="0"/>
                <a:cs typeface="Calibri" panose="020F0502020204030204" pitchFamily="34" charset="0"/>
              </a:rPr>
              <a:t>capTbl</a:t>
            </a:r>
            <a:r>
              <a:rPr lang="en-US" sz="800" b="0" dirty="0">
                <a:latin typeface="Calibri" panose="020F0502020204030204" pitchFamily="34" charset="0"/>
                <a:cs typeface="Calibri" panose="020F0502020204030204" pitchFamily="34" charset="0"/>
              </a:rPr>
              <a:t>/v8_0_1/xh018_xx51_MET5_METMID_typ.capTbl }</a:t>
            </a:r>
          </a:p>
          <a:p>
            <a:pPr marL="57150" indent="0" algn="l">
              <a:lnSpc>
                <a:spcPct val="100000"/>
              </a:lnSpc>
              <a:buNone/>
            </a:pPr>
            <a:r>
              <a:rPr lang="en-US" sz="800" b="0" dirty="0">
                <a:latin typeface="Calibri" panose="020F0502020204030204" pitchFamily="34" charset="0"/>
                <a:cs typeface="Calibri" panose="020F0502020204030204" pitchFamily="34" charset="0"/>
              </a:rPr>
              <a:t>#___________________________________________________________________________________________</a:t>
            </a:r>
          </a:p>
        </p:txBody>
      </p:sp>
      <p:grpSp>
        <p:nvGrpSpPr>
          <p:cNvPr id="8" name="Group 7">
            <a:extLst>
              <a:ext uri="{FF2B5EF4-FFF2-40B4-BE49-F238E27FC236}">
                <a16:creationId xmlns:a16="http://schemas.microsoft.com/office/drawing/2014/main" id="{0766B412-602A-F17D-8EE4-ED310A4505F7}"/>
              </a:ext>
            </a:extLst>
          </p:cNvPr>
          <p:cNvGrpSpPr/>
          <p:nvPr/>
        </p:nvGrpSpPr>
        <p:grpSpPr>
          <a:xfrm>
            <a:off x="222910" y="1305230"/>
            <a:ext cx="3511991" cy="680267"/>
            <a:chOff x="127065" y="1089156"/>
            <a:chExt cx="3511991" cy="680267"/>
          </a:xfrm>
        </p:grpSpPr>
        <p:sp>
          <p:nvSpPr>
            <p:cNvPr id="2" name="Arrow: Down 1">
              <a:extLst>
                <a:ext uri="{FF2B5EF4-FFF2-40B4-BE49-F238E27FC236}">
                  <a16:creationId xmlns:a16="http://schemas.microsoft.com/office/drawing/2014/main" id="{749E303C-7CE5-090E-84F7-57B852DDEF5F}"/>
                </a:ext>
              </a:extLst>
            </p:cNvPr>
            <p:cNvSpPr/>
            <p:nvPr/>
          </p:nvSpPr>
          <p:spPr>
            <a:xfrm rot="4152413">
              <a:off x="2983205" y="785305"/>
              <a:ext cx="352000" cy="959702"/>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039951DB-D874-1053-C7C4-D4DA0D4B18D3}"/>
                </a:ext>
              </a:extLst>
            </p:cNvPr>
            <p:cNvSpPr/>
            <p:nvPr/>
          </p:nvSpPr>
          <p:spPr>
            <a:xfrm>
              <a:off x="127065" y="1162602"/>
              <a:ext cx="2556758" cy="606821"/>
            </a:xfrm>
            <a:prstGeom prst="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16CA6104-8D2E-0ABD-1ED7-3AE4EB34AD11}"/>
              </a:ext>
            </a:extLst>
          </p:cNvPr>
          <p:cNvGrpSpPr/>
          <p:nvPr/>
        </p:nvGrpSpPr>
        <p:grpSpPr>
          <a:xfrm>
            <a:off x="117676" y="4614149"/>
            <a:ext cx="3511991" cy="606822"/>
            <a:chOff x="127065" y="1089156"/>
            <a:chExt cx="3511991" cy="680267"/>
          </a:xfrm>
        </p:grpSpPr>
        <p:sp>
          <p:nvSpPr>
            <p:cNvPr id="10" name="Arrow: Down 9">
              <a:extLst>
                <a:ext uri="{FF2B5EF4-FFF2-40B4-BE49-F238E27FC236}">
                  <a16:creationId xmlns:a16="http://schemas.microsoft.com/office/drawing/2014/main" id="{73F74142-5C69-B4E8-9DEF-DD1A37DBFE42}"/>
                </a:ext>
              </a:extLst>
            </p:cNvPr>
            <p:cNvSpPr/>
            <p:nvPr/>
          </p:nvSpPr>
          <p:spPr>
            <a:xfrm rot="4152413">
              <a:off x="2983205" y="785305"/>
              <a:ext cx="352000" cy="959702"/>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7578D6-E786-025D-3100-F301700CFA84}"/>
                </a:ext>
              </a:extLst>
            </p:cNvPr>
            <p:cNvSpPr/>
            <p:nvPr/>
          </p:nvSpPr>
          <p:spPr>
            <a:xfrm>
              <a:off x="127065" y="1162602"/>
              <a:ext cx="2556758" cy="606821"/>
            </a:xfrm>
            <a:prstGeom prst="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FCFD4EE2-C8DC-5352-575C-7122509BCEC7}"/>
              </a:ext>
            </a:extLst>
          </p:cNvPr>
          <p:cNvGrpSpPr/>
          <p:nvPr/>
        </p:nvGrpSpPr>
        <p:grpSpPr>
          <a:xfrm>
            <a:off x="3720283" y="2630969"/>
            <a:ext cx="3511991" cy="680267"/>
            <a:chOff x="127065" y="1089156"/>
            <a:chExt cx="3511991" cy="680267"/>
          </a:xfrm>
        </p:grpSpPr>
        <p:sp>
          <p:nvSpPr>
            <p:cNvPr id="13" name="Arrow: Down 12">
              <a:extLst>
                <a:ext uri="{FF2B5EF4-FFF2-40B4-BE49-F238E27FC236}">
                  <a16:creationId xmlns:a16="http://schemas.microsoft.com/office/drawing/2014/main" id="{62E41B90-7957-CBE8-AE0F-E2F29EDD0DA1}"/>
                </a:ext>
              </a:extLst>
            </p:cNvPr>
            <p:cNvSpPr/>
            <p:nvPr/>
          </p:nvSpPr>
          <p:spPr>
            <a:xfrm rot="4152413">
              <a:off x="2983205" y="785305"/>
              <a:ext cx="352000" cy="959702"/>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ED4A6A0-9E2F-378D-3F4C-568277572AE5}"/>
                </a:ext>
              </a:extLst>
            </p:cNvPr>
            <p:cNvSpPr/>
            <p:nvPr/>
          </p:nvSpPr>
          <p:spPr>
            <a:xfrm>
              <a:off x="127065" y="1162602"/>
              <a:ext cx="2556758" cy="606821"/>
            </a:xfrm>
            <a:prstGeom prst="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82016A6-81EC-AFF8-3F63-8A9529A3EE06}"/>
              </a:ext>
            </a:extLst>
          </p:cNvPr>
          <p:cNvGrpSpPr/>
          <p:nvPr/>
        </p:nvGrpSpPr>
        <p:grpSpPr>
          <a:xfrm>
            <a:off x="3784905" y="1093369"/>
            <a:ext cx="3511991" cy="506670"/>
            <a:chOff x="127065" y="1089156"/>
            <a:chExt cx="3511991" cy="680267"/>
          </a:xfrm>
        </p:grpSpPr>
        <p:sp>
          <p:nvSpPr>
            <p:cNvPr id="16" name="Arrow: Down 15">
              <a:extLst>
                <a:ext uri="{FF2B5EF4-FFF2-40B4-BE49-F238E27FC236}">
                  <a16:creationId xmlns:a16="http://schemas.microsoft.com/office/drawing/2014/main" id="{78EF6CAA-897F-EEC9-6CB0-80623E8CCA59}"/>
                </a:ext>
              </a:extLst>
            </p:cNvPr>
            <p:cNvSpPr/>
            <p:nvPr/>
          </p:nvSpPr>
          <p:spPr>
            <a:xfrm rot="4152413">
              <a:off x="2983205" y="785305"/>
              <a:ext cx="352000" cy="959702"/>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B8086B5-DBB3-C650-2043-B01602C41262}"/>
                </a:ext>
              </a:extLst>
            </p:cNvPr>
            <p:cNvSpPr/>
            <p:nvPr/>
          </p:nvSpPr>
          <p:spPr>
            <a:xfrm>
              <a:off x="127065" y="1162602"/>
              <a:ext cx="2556758" cy="606821"/>
            </a:xfrm>
            <a:prstGeom prst="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8ADCE5EF-7224-BB2F-A709-861EA79A4266}"/>
              </a:ext>
            </a:extLst>
          </p:cNvPr>
          <p:cNvGrpSpPr/>
          <p:nvPr/>
        </p:nvGrpSpPr>
        <p:grpSpPr>
          <a:xfrm>
            <a:off x="8686346" y="3141851"/>
            <a:ext cx="3511991" cy="680267"/>
            <a:chOff x="127065" y="1089156"/>
            <a:chExt cx="3511991" cy="680267"/>
          </a:xfrm>
        </p:grpSpPr>
        <p:sp>
          <p:nvSpPr>
            <p:cNvPr id="19" name="Arrow: Down 18">
              <a:extLst>
                <a:ext uri="{FF2B5EF4-FFF2-40B4-BE49-F238E27FC236}">
                  <a16:creationId xmlns:a16="http://schemas.microsoft.com/office/drawing/2014/main" id="{CD68A73F-A978-D529-4347-3B8D3CFBC718}"/>
                </a:ext>
              </a:extLst>
            </p:cNvPr>
            <p:cNvSpPr/>
            <p:nvPr/>
          </p:nvSpPr>
          <p:spPr>
            <a:xfrm rot="4152413">
              <a:off x="2983205" y="785305"/>
              <a:ext cx="352000" cy="959702"/>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9DC2DE6-84F5-6DA8-AA4B-F0F315F6103B}"/>
                </a:ext>
              </a:extLst>
            </p:cNvPr>
            <p:cNvSpPr/>
            <p:nvPr/>
          </p:nvSpPr>
          <p:spPr>
            <a:xfrm>
              <a:off x="127065" y="1162602"/>
              <a:ext cx="2556758" cy="606821"/>
            </a:xfrm>
            <a:prstGeom prst="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E45AFD1F-35F9-800F-B728-3A61B5513051}"/>
              </a:ext>
            </a:extLst>
          </p:cNvPr>
          <p:cNvGrpSpPr/>
          <p:nvPr/>
        </p:nvGrpSpPr>
        <p:grpSpPr>
          <a:xfrm>
            <a:off x="8659529" y="1112837"/>
            <a:ext cx="3511991" cy="487201"/>
            <a:chOff x="127065" y="1089156"/>
            <a:chExt cx="3511991" cy="680267"/>
          </a:xfrm>
        </p:grpSpPr>
        <p:sp>
          <p:nvSpPr>
            <p:cNvPr id="22" name="Arrow: Down 21">
              <a:extLst>
                <a:ext uri="{FF2B5EF4-FFF2-40B4-BE49-F238E27FC236}">
                  <a16:creationId xmlns:a16="http://schemas.microsoft.com/office/drawing/2014/main" id="{07A7ECBB-C36F-A17D-CDD3-8B73F7F4445B}"/>
                </a:ext>
              </a:extLst>
            </p:cNvPr>
            <p:cNvSpPr/>
            <p:nvPr/>
          </p:nvSpPr>
          <p:spPr>
            <a:xfrm rot="4152413">
              <a:off x="2983205" y="785305"/>
              <a:ext cx="352000" cy="959702"/>
            </a:xfrm>
            <a:prstGeom prst="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4044A8C-DAEE-01E8-DB61-A127E3B6317F}"/>
                </a:ext>
              </a:extLst>
            </p:cNvPr>
            <p:cNvSpPr/>
            <p:nvPr/>
          </p:nvSpPr>
          <p:spPr>
            <a:xfrm>
              <a:off x="127065" y="1162602"/>
              <a:ext cx="2556758" cy="606821"/>
            </a:xfrm>
            <a:prstGeom prst="rect">
              <a:avLst/>
            </a:prstGeom>
            <a:noFill/>
            <a:ln w="381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Footer Placeholder 24">
            <a:extLst>
              <a:ext uri="{FF2B5EF4-FFF2-40B4-BE49-F238E27FC236}">
                <a16:creationId xmlns:a16="http://schemas.microsoft.com/office/drawing/2014/main" id="{AC61D9C4-B931-81B5-C49C-4D6B4BAAB4F9}"/>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26" name="Slide Number Placeholder 25">
            <a:extLst>
              <a:ext uri="{FF2B5EF4-FFF2-40B4-BE49-F238E27FC236}">
                <a16:creationId xmlns:a16="http://schemas.microsoft.com/office/drawing/2014/main" id="{848E6A18-3A5A-BE26-1349-4355049E7458}"/>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27" name="Picture 26">
            <a:extLst>
              <a:ext uri="{FF2B5EF4-FFF2-40B4-BE49-F238E27FC236}">
                <a16:creationId xmlns:a16="http://schemas.microsoft.com/office/drawing/2014/main" id="{07CDB8D9-4D1D-1F30-394B-32431F3676F1}"/>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6176463"/>
            <a:ext cx="457200" cy="457200"/>
          </a:xfrm>
          <a:prstGeom prst="rect">
            <a:avLst/>
          </a:prstGeom>
        </p:spPr>
      </p:pic>
    </p:spTree>
    <p:custDataLst>
      <p:tags r:id="rId1"/>
    </p:custDataLst>
    <p:extLst>
      <p:ext uri="{BB962C8B-B14F-4D97-AF65-F5344CB8AC3E}">
        <p14:creationId xmlns:p14="http://schemas.microsoft.com/office/powerpoint/2010/main" val="3808366755"/>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1C8963-DE99-455E-162C-7F347328D138}"/>
              </a:ext>
            </a:extLst>
          </p:cNvPr>
          <p:cNvSpPr>
            <a:spLocks noGrp="1"/>
          </p:cNvSpPr>
          <p:nvPr>
            <p:ph sz="quarter" idx="12"/>
          </p:nvPr>
        </p:nvSpPr>
        <p:spPr/>
        <p:txBody>
          <a:bodyPr/>
          <a:lstStyle/>
          <a:p>
            <a:pPr marL="457200" indent="-457200">
              <a:lnSpc>
                <a:spcPct val="150000"/>
              </a:lnSpc>
              <a:buClr>
                <a:srgbClr val="0070C0"/>
              </a:buClr>
              <a:buFont typeface="Arial" panose="020B0604020202020204" pitchFamily="34" charset="0"/>
              <a:buChar char="●"/>
            </a:pPr>
            <a:r>
              <a:rPr lang="en-US" sz="2600" dirty="0"/>
              <a:t>Path and information</a:t>
            </a:r>
          </a:p>
          <a:p>
            <a:pPr marL="457200" indent="-457200">
              <a:lnSpc>
                <a:spcPct val="150000"/>
              </a:lnSpc>
              <a:buClr>
                <a:srgbClr val="0070C0"/>
              </a:buClr>
              <a:buFont typeface="Arial" panose="020B0604020202020204" pitchFamily="34" charset="0"/>
              <a:buChar char="●"/>
            </a:pPr>
            <a:r>
              <a:rPr lang="en-US" sz="2600" dirty="0"/>
              <a:t>General Attribute</a:t>
            </a:r>
          </a:p>
          <a:p>
            <a:pPr marL="457200" indent="-457200">
              <a:lnSpc>
                <a:spcPct val="150000"/>
              </a:lnSpc>
              <a:buClr>
                <a:srgbClr val="0070C0"/>
              </a:buClr>
              <a:buFont typeface="Arial" panose="020B0604020202020204" pitchFamily="34" charset="0"/>
              <a:buChar char="●"/>
            </a:pPr>
            <a:r>
              <a:rPr lang="en-US" sz="2600" dirty="0"/>
              <a:t>Power Attribute</a:t>
            </a:r>
          </a:p>
          <a:p>
            <a:pPr marL="457200" indent="-457200">
              <a:lnSpc>
                <a:spcPct val="150000"/>
              </a:lnSpc>
              <a:buClr>
                <a:srgbClr val="0070C0"/>
              </a:buClr>
              <a:buFont typeface="Arial" panose="020B0604020202020204" pitchFamily="34" charset="0"/>
              <a:buChar char="●"/>
            </a:pPr>
            <a:r>
              <a:rPr lang="en-US" sz="2600" dirty="0"/>
              <a:t>Library attribute</a:t>
            </a:r>
          </a:p>
          <a:p>
            <a:pPr marL="457200" indent="-457200">
              <a:lnSpc>
                <a:spcPct val="150000"/>
              </a:lnSpc>
              <a:buClr>
                <a:srgbClr val="0070C0"/>
              </a:buClr>
              <a:buFont typeface="Arial" panose="020B0604020202020204" pitchFamily="34" charset="0"/>
              <a:buChar char="●"/>
            </a:pPr>
            <a:r>
              <a:rPr lang="en-US" sz="2600" dirty="0"/>
              <a:t>Clock </a:t>
            </a:r>
          </a:p>
        </p:txBody>
      </p:sp>
      <p:sp>
        <p:nvSpPr>
          <p:cNvPr id="3" name="Title 2">
            <a:extLst>
              <a:ext uri="{FF2B5EF4-FFF2-40B4-BE49-F238E27FC236}">
                <a16:creationId xmlns:a16="http://schemas.microsoft.com/office/drawing/2014/main" id="{37EEF8D9-F2D5-0882-2ACF-04C471B8B8E9}"/>
              </a:ext>
            </a:extLst>
          </p:cNvPr>
          <p:cNvSpPr>
            <a:spLocks noGrp="1"/>
          </p:cNvSpPr>
          <p:nvPr>
            <p:ph type="title"/>
          </p:nvPr>
        </p:nvSpPr>
        <p:spPr/>
        <p:txBody>
          <a:bodyPr/>
          <a:lstStyle/>
          <a:p>
            <a:r>
              <a:rPr lang="en-US" b="1" dirty="0"/>
              <a:t>Strategy For The Script</a:t>
            </a:r>
          </a:p>
        </p:txBody>
      </p:sp>
      <p:grpSp>
        <p:nvGrpSpPr>
          <p:cNvPr id="20" name="Group 19">
            <a:extLst>
              <a:ext uri="{FF2B5EF4-FFF2-40B4-BE49-F238E27FC236}">
                <a16:creationId xmlns:a16="http://schemas.microsoft.com/office/drawing/2014/main" id="{20995208-29D9-22CB-394A-40F9C8A10B88}"/>
              </a:ext>
            </a:extLst>
          </p:cNvPr>
          <p:cNvGrpSpPr/>
          <p:nvPr/>
        </p:nvGrpSpPr>
        <p:grpSpPr>
          <a:xfrm>
            <a:off x="6837572" y="1082508"/>
            <a:ext cx="2758470" cy="5410367"/>
            <a:chOff x="8678248" y="929319"/>
            <a:chExt cx="2758470" cy="5410367"/>
          </a:xfrm>
        </p:grpSpPr>
        <p:sp>
          <p:nvSpPr>
            <p:cNvPr id="5" name="Rectangle 4">
              <a:extLst>
                <a:ext uri="{FF2B5EF4-FFF2-40B4-BE49-F238E27FC236}">
                  <a16:creationId xmlns:a16="http://schemas.microsoft.com/office/drawing/2014/main" id="{F08DB8ED-8EF5-51DB-0EE7-4A1D8A8C7E9B}"/>
                </a:ext>
              </a:extLst>
            </p:cNvPr>
            <p:cNvSpPr/>
            <p:nvPr/>
          </p:nvSpPr>
          <p:spPr>
            <a:xfrm>
              <a:off x="8686800" y="929319"/>
              <a:ext cx="2743200" cy="5967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Set search path and timing library</a:t>
              </a:r>
            </a:p>
          </p:txBody>
        </p:sp>
        <p:grpSp>
          <p:nvGrpSpPr>
            <p:cNvPr id="19" name="Group 18">
              <a:extLst>
                <a:ext uri="{FF2B5EF4-FFF2-40B4-BE49-F238E27FC236}">
                  <a16:creationId xmlns:a16="http://schemas.microsoft.com/office/drawing/2014/main" id="{573AF027-5B51-FD01-7A50-411032B8940D}"/>
                </a:ext>
              </a:extLst>
            </p:cNvPr>
            <p:cNvGrpSpPr/>
            <p:nvPr/>
          </p:nvGrpSpPr>
          <p:grpSpPr>
            <a:xfrm>
              <a:off x="8678248" y="1515916"/>
              <a:ext cx="2758470" cy="4823770"/>
              <a:chOff x="8678248" y="1515916"/>
              <a:chExt cx="2758470" cy="4823770"/>
            </a:xfrm>
          </p:grpSpPr>
          <p:sp>
            <p:nvSpPr>
              <p:cNvPr id="6" name="Rectangle 5">
                <a:extLst>
                  <a:ext uri="{FF2B5EF4-FFF2-40B4-BE49-F238E27FC236}">
                    <a16:creationId xmlns:a16="http://schemas.microsoft.com/office/drawing/2014/main" id="{A78BBAD7-CE33-1138-C77C-B803E54A3F9A}"/>
                  </a:ext>
                </a:extLst>
              </p:cNvPr>
              <p:cNvSpPr/>
              <p:nvPr/>
            </p:nvSpPr>
            <p:spPr>
              <a:xfrm>
                <a:off x="8686800" y="5742965"/>
                <a:ext cx="2743200" cy="5967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Export Design</a:t>
                </a:r>
              </a:p>
            </p:txBody>
          </p:sp>
          <p:sp>
            <p:nvSpPr>
              <p:cNvPr id="7" name="Rectangle 6">
                <a:extLst>
                  <a:ext uri="{FF2B5EF4-FFF2-40B4-BE49-F238E27FC236}">
                    <a16:creationId xmlns:a16="http://schemas.microsoft.com/office/drawing/2014/main" id="{5306276B-DC9D-E33E-A398-2CA142B0D1F6}"/>
                  </a:ext>
                </a:extLst>
              </p:cNvPr>
              <p:cNvSpPr/>
              <p:nvPr/>
            </p:nvSpPr>
            <p:spPr>
              <a:xfrm>
                <a:off x="8678248" y="1728517"/>
                <a:ext cx="2743200" cy="5967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Apply constraints</a:t>
                </a:r>
              </a:p>
            </p:txBody>
          </p:sp>
          <p:sp>
            <p:nvSpPr>
              <p:cNvPr id="8" name="Rectangle 7">
                <a:extLst>
                  <a:ext uri="{FF2B5EF4-FFF2-40B4-BE49-F238E27FC236}">
                    <a16:creationId xmlns:a16="http://schemas.microsoft.com/office/drawing/2014/main" id="{90D053F8-42AB-0CF9-BD86-9D278CD8B3C7}"/>
                  </a:ext>
                </a:extLst>
              </p:cNvPr>
              <p:cNvSpPr/>
              <p:nvPr/>
            </p:nvSpPr>
            <p:spPr>
              <a:xfrm>
                <a:off x="8678248" y="4948528"/>
                <a:ext cx="2743200" cy="5967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Analyze </a:t>
                </a:r>
              </a:p>
            </p:txBody>
          </p:sp>
          <p:sp>
            <p:nvSpPr>
              <p:cNvPr id="9" name="Rectangle 8">
                <a:extLst>
                  <a:ext uri="{FF2B5EF4-FFF2-40B4-BE49-F238E27FC236}">
                    <a16:creationId xmlns:a16="http://schemas.microsoft.com/office/drawing/2014/main" id="{AB3FF684-BCA9-9A87-4946-78D1689D836D}"/>
                  </a:ext>
                </a:extLst>
              </p:cNvPr>
              <p:cNvSpPr/>
              <p:nvPr/>
            </p:nvSpPr>
            <p:spPr>
              <a:xfrm>
                <a:off x="8690119" y="3359412"/>
                <a:ext cx="2743200" cy="5967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Perform Elaboration</a:t>
                </a:r>
              </a:p>
            </p:txBody>
          </p:sp>
          <p:sp>
            <p:nvSpPr>
              <p:cNvPr id="10" name="Rectangle 9">
                <a:extLst>
                  <a:ext uri="{FF2B5EF4-FFF2-40B4-BE49-F238E27FC236}">
                    <a16:creationId xmlns:a16="http://schemas.microsoft.com/office/drawing/2014/main" id="{730E3C9D-A10D-77CE-BC3B-3D6326C47495}"/>
                  </a:ext>
                </a:extLst>
              </p:cNvPr>
              <p:cNvSpPr/>
              <p:nvPr/>
            </p:nvSpPr>
            <p:spPr>
              <a:xfrm>
                <a:off x="8678248" y="2530310"/>
                <a:ext cx="2743200" cy="5967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Load HDL files</a:t>
                </a:r>
              </a:p>
            </p:txBody>
          </p:sp>
          <p:sp>
            <p:nvSpPr>
              <p:cNvPr id="11" name="Rectangle 10">
                <a:extLst>
                  <a:ext uri="{FF2B5EF4-FFF2-40B4-BE49-F238E27FC236}">
                    <a16:creationId xmlns:a16="http://schemas.microsoft.com/office/drawing/2014/main" id="{112E360B-F569-7CBB-740B-C63F0AB9913D}"/>
                  </a:ext>
                </a:extLst>
              </p:cNvPr>
              <p:cNvSpPr/>
              <p:nvPr/>
            </p:nvSpPr>
            <p:spPr>
              <a:xfrm>
                <a:off x="8693518" y="4153849"/>
                <a:ext cx="2743200" cy="5967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Synthesis</a:t>
                </a:r>
              </a:p>
            </p:txBody>
          </p:sp>
          <p:cxnSp>
            <p:nvCxnSpPr>
              <p:cNvPr id="13" name="Straight Connector 12">
                <a:extLst>
                  <a:ext uri="{FF2B5EF4-FFF2-40B4-BE49-F238E27FC236}">
                    <a16:creationId xmlns:a16="http://schemas.microsoft.com/office/drawing/2014/main" id="{A303C4B1-129E-3108-BBA8-F3B2234F4E73}"/>
                  </a:ext>
                </a:extLst>
              </p:cNvPr>
              <p:cNvCxnSpPr/>
              <p:nvPr/>
            </p:nvCxnSpPr>
            <p:spPr>
              <a:xfrm>
                <a:off x="10058400" y="1515916"/>
                <a:ext cx="0" cy="214296"/>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1788B924-3105-221A-B7D9-6889013AF698}"/>
                  </a:ext>
                </a:extLst>
              </p:cNvPr>
              <p:cNvCxnSpPr/>
              <p:nvPr/>
            </p:nvCxnSpPr>
            <p:spPr>
              <a:xfrm>
                <a:off x="10065118" y="5545249"/>
                <a:ext cx="0" cy="214296"/>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C89B964E-720B-9F30-27F1-CF5F67B92FE8}"/>
                  </a:ext>
                </a:extLst>
              </p:cNvPr>
              <p:cNvCxnSpPr/>
              <p:nvPr/>
            </p:nvCxnSpPr>
            <p:spPr>
              <a:xfrm>
                <a:off x="10058400" y="4750570"/>
                <a:ext cx="0" cy="21429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B654F545-90E5-B6E8-3B6E-7911413E564F}"/>
                  </a:ext>
                </a:extLst>
              </p:cNvPr>
              <p:cNvCxnSpPr/>
              <p:nvPr/>
            </p:nvCxnSpPr>
            <p:spPr>
              <a:xfrm>
                <a:off x="10065118" y="2325238"/>
                <a:ext cx="0" cy="214296"/>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A2405773-A964-D684-5ECF-69E209A0BF14}"/>
                  </a:ext>
                </a:extLst>
              </p:cNvPr>
              <p:cNvCxnSpPr/>
              <p:nvPr/>
            </p:nvCxnSpPr>
            <p:spPr>
              <a:xfrm>
                <a:off x="10065118" y="3132032"/>
                <a:ext cx="0" cy="214296"/>
              </a:xfrm>
              <a:prstGeom prst="line">
                <a:avLst/>
              </a:prstGeom>
            </p:spPr>
            <p:style>
              <a:lnRef idx="3">
                <a:schemeClr val="dk1"/>
              </a:lnRef>
              <a:fillRef idx="0">
                <a:schemeClr val="dk1"/>
              </a:fillRef>
              <a:effectRef idx="2">
                <a:schemeClr val="dk1"/>
              </a:effectRef>
              <a:fontRef idx="minor">
                <a:schemeClr val="tx1"/>
              </a:fontRef>
            </p:style>
          </p:cxnSp>
        </p:grpSp>
      </p:grpSp>
      <p:cxnSp>
        <p:nvCxnSpPr>
          <p:cNvPr id="21" name="Straight Connector 20">
            <a:extLst>
              <a:ext uri="{FF2B5EF4-FFF2-40B4-BE49-F238E27FC236}">
                <a16:creationId xmlns:a16="http://schemas.microsoft.com/office/drawing/2014/main" id="{E8E7E90D-F2D7-982E-643B-B54ABC1EEACC}"/>
              </a:ext>
            </a:extLst>
          </p:cNvPr>
          <p:cNvCxnSpPr/>
          <p:nvPr/>
        </p:nvCxnSpPr>
        <p:spPr>
          <a:xfrm>
            <a:off x="8222465" y="4126390"/>
            <a:ext cx="0" cy="214296"/>
          </a:xfrm>
          <a:prstGeom prst="line">
            <a:avLst/>
          </a:prstGeom>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E5C49860-F30E-FC72-8FE6-2775D7531129}"/>
              </a:ext>
            </a:extLst>
          </p:cNvPr>
          <p:cNvSpPr/>
          <p:nvPr/>
        </p:nvSpPr>
        <p:spPr>
          <a:xfrm>
            <a:off x="6374434" y="988530"/>
            <a:ext cx="3669476" cy="1595990"/>
          </a:xfrm>
          <a:prstGeom prst="rect">
            <a:avLst/>
          </a:prstGeom>
          <a:noFill/>
          <a:ln w="5715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CF32A203-5564-0236-C77B-290FAB43FBEB}"/>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B3AA8108-BDA6-7339-8CE2-3ADACC59ABF9}"/>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39</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17" name="Picture 16">
            <a:extLst>
              <a:ext uri="{FF2B5EF4-FFF2-40B4-BE49-F238E27FC236}">
                <a16:creationId xmlns:a16="http://schemas.microsoft.com/office/drawing/2014/main" id="{4FC52B5E-3D07-BFF3-3770-C3337084BB0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277" y="6143138"/>
            <a:ext cx="457200" cy="457200"/>
          </a:xfrm>
          <a:prstGeom prst="rect">
            <a:avLst/>
          </a:prstGeom>
        </p:spPr>
      </p:pic>
    </p:spTree>
    <p:custDataLst>
      <p:tags r:id="rId1"/>
    </p:custDataLst>
    <p:extLst>
      <p:ext uri="{BB962C8B-B14F-4D97-AF65-F5344CB8AC3E}">
        <p14:creationId xmlns:p14="http://schemas.microsoft.com/office/powerpoint/2010/main" val="95701072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AC96DC4-AADC-7BB3-C085-073E78FE3431}"/>
              </a:ext>
            </a:extLst>
          </p:cNvPr>
          <p:cNvSpPr>
            <a:spLocks noGrp="1"/>
          </p:cNvSpPr>
          <p:nvPr>
            <p:ph type="title"/>
          </p:nvPr>
        </p:nvSpPr>
        <p:spPr/>
        <p:txBody>
          <a:bodyPr/>
          <a:lstStyle/>
          <a:p>
            <a:r>
              <a:rPr lang="en-US" altLang="de-DE" dirty="0"/>
              <a:t>Part A: The Synthesis Theory</a:t>
            </a:r>
            <a:endParaRPr lang="de-DE" dirty="0"/>
          </a:p>
        </p:txBody>
      </p:sp>
    </p:spTree>
    <p:custDataLst>
      <p:tags r:id="rId1"/>
    </p:custDataLst>
    <p:extLst>
      <p:ext uri="{BB962C8B-B14F-4D97-AF65-F5344CB8AC3E}">
        <p14:creationId xmlns:p14="http://schemas.microsoft.com/office/powerpoint/2010/main" val="1882105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2F698-2CB0-5EC9-817F-29490E46F367}"/>
              </a:ext>
            </a:extLst>
          </p:cNvPr>
          <p:cNvSpPr>
            <a:spLocks noGrp="1"/>
          </p:cNvSpPr>
          <p:nvPr>
            <p:ph type="title"/>
          </p:nvPr>
        </p:nvSpPr>
        <p:spPr/>
        <p:txBody>
          <a:bodyPr/>
          <a:lstStyle/>
          <a:p>
            <a:r>
              <a:rPr lang="en-US" b="1" dirty="0"/>
              <a:t>Information and Path Setup</a:t>
            </a:r>
          </a:p>
        </p:txBody>
      </p:sp>
      <p:pic>
        <p:nvPicPr>
          <p:cNvPr id="6" name="Picture 5">
            <a:extLst>
              <a:ext uri="{FF2B5EF4-FFF2-40B4-BE49-F238E27FC236}">
                <a16:creationId xmlns:a16="http://schemas.microsoft.com/office/drawing/2014/main" id="{54C6A70F-CBCE-A4A2-7DD3-D23DD03BA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6823" y="2638989"/>
            <a:ext cx="6578353" cy="3609411"/>
          </a:xfrm>
          <a:prstGeom prst="rect">
            <a:avLst/>
          </a:prstGeom>
        </p:spPr>
      </p:pic>
      <p:sp>
        <p:nvSpPr>
          <p:cNvPr id="7" name="TextBox 6">
            <a:extLst>
              <a:ext uri="{FF2B5EF4-FFF2-40B4-BE49-F238E27FC236}">
                <a16:creationId xmlns:a16="http://schemas.microsoft.com/office/drawing/2014/main" id="{FF1C459F-6797-32AD-FE82-33651CD40926}"/>
              </a:ext>
            </a:extLst>
          </p:cNvPr>
          <p:cNvSpPr txBox="1"/>
          <p:nvPr/>
        </p:nvSpPr>
        <p:spPr>
          <a:xfrm>
            <a:off x="404677" y="1161661"/>
            <a:ext cx="11255827" cy="1477328"/>
          </a:xfrm>
          <a:prstGeom prst="rect">
            <a:avLst/>
          </a:prstGeom>
          <a:noFill/>
        </p:spPr>
        <p:txBody>
          <a:bodyPr wrap="square" rtlCol="0">
            <a:spAutoFit/>
          </a:bodyPr>
          <a:lstStyle/>
          <a:p>
            <a:pPr marL="285750" indent="-285750">
              <a:buClr>
                <a:srgbClr val="0070C0"/>
              </a:buClr>
              <a:buFont typeface="Arial" panose="020B0604020202020204" pitchFamily="34" charset="0"/>
              <a:buChar char="•"/>
            </a:pPr>
            <a:r>
              <a:rPr lang="en-US" dirty="0"/>
              <a:t>First, give the location for the code as the above figure </a:t>
            </a:r>
          </a:p>
          <a:p>
            <a:pPr>
              <a:buClr>
                <a:srgbClr val="0070C0"/>
              </a:buClr>
            </a:pPr>
            <a:r>
              <a:rPr lang="en-US" dirty="0">
                <a:solidFill>
                  <a:schemeClr val="accent5"/>
                </a:solidFill>
              </a:rPr>
              <a:t>	</a:t>
            </a:r>
            <a:r>
              <a:rPr lang="en-US" dirty="0" err="1">
                <a:solidFill>
                  <a:schemeClr val="accent5"/>
                </a:solidFill>
              </a:rPr>
              <a:t>set_db</a:t>
            </a:r>
            <a:r>
              <a:rPr lang="en-US" dirty="0">
                <a:solidFill>
                  <a:schemeClr val="accent5"/>
                </a:solidFill>
              </a:rPr>
              <a:t> </a:t>
            </a:r>
            <a:r>
              <a:rPr lang="en-US" dirty="0" err="1">
                <a:solidFill>
                  <a:schemeClr val="accent5"/>
                </a:solidFill>
              </a:rPr>
              <a:t>init_hdl_search</a:t>
            </a:r>
            <a:r>
              <a:rPr lang="en-US" dirty="0">
                <a:solidFill>
                  <a:schemeClr val="accent5"/>
                </a:solidFill>
              </a:rPr>
              <a:t>   &lt;destination&gt;</a:t>
            </a:r>
          </a:p>
          <a:p>
            <a:pPr marL="285750" indent="-285750">
              <a:buClr>
                <a:srgbClr val="0070C0"/>
              </a:buClr>
              <a:buFont typeface="Arial" panose="020B0604020202020204" pitchFamily="34" charset="0"/>
              <a:buChar char="•"/>
            </a:pPr>
            <a:r>
              <a:rPr lang="en-US" dirty="0"/>
              <a:t>Then search for the library path</a:t>
            </a:r>
          </a:p>
          <a:p>
            <a:r>
              <a:rPr lang="en-US" dirty="0">
                <a:solidFill>
                  <a:schemeClr val="accent5"/>
                </a:solidFill>
              </a:rPr>
              <a:t>	</a:t>
            </a:r>
            <a:r>
              <a:rPr lang="en-US" dirty="0" err="1">
                <a:solidFill>
                  <a:schemeClr val="accent5"/>
                </a:solidFill>
              </a:rPr>
              <a:t>set_db</a:t>
            </a:r>
            <a:r>
              <a:rPr lang="en-US" dirty="0">
                <a:solidFill>
                  <a:schemeClr val="accent5"/>
                </a:solidFill>
              </a:rPr>
              <a:t> </a:t>
            </a:r>
            <a:r>
              <a:rPr lang="en-US" dirty="0" err="1">
                <a:solidFill>
                  <a:schemeClr val="accent5"/>
                </a:solidFill>
              </a:rPr>
              <a:t>lib_search_path</a:t>
            </a:r>
            <a:r>
              <a:rPr lang="en-US" dirty="0">
                <a:solidFill>
                  <a:schemeClr val="accent5"/>
                </a:solidFill>
              </a:rPr>
              <a:t>    &lt;destination&gt;</a:t>
            </a:r>
          </a:p>
          <a:p>
            <a:endParaRPr lang="en-US" dirty="0"/>
          </a:p>
        </p:txBody>
      </p:sp>
      <p:sp>
        <p:nvSpPr>
          <p:cNvPr id="4" name="Footer Placeholder 3">
            <a:extLst>
              <a:ext uri="{FF2B5EF4-FFF2-40B4-BE49-F238E27FC236}">
                <a16:creationId xmlns:a16="http://schemas.microsoft.com/office/drawing/2014/main" id="{B66B204D-5AF8-1530-96CB-363B4FEF49EE}"/>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2EF7E720-376E-9165-4D94-54D10318CCC3}"/>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40</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2" name="Picture 1">
            <a:extLst>
              <a:ext uri="{FF2B5EF4-FFF2-40B4-BE49-F238E27FC236}">
                <a16:creationId xmlns:a16="http://schemas.microsoft.com/office/drawing/2014/main" id="{E859050D-7E54-531B-689F-B5DCFE2974B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080760"/>
            <a:ext cx="457200" cy="457200"/>
          </a:xfrm>
          <a:prstGeom prst="rect">
            <a:avLst/>
          </a:prstGeom>
        </p:spPr>
      </p:pic>
    </p:spTree>
    <p:custDataLst>
      <p:tags r:id="rId1"/>
    </p:custDataLst>
    <p:extLst>
      <p:ext uri="{BB962C8B-B14F-4D97-AF65-F5344CB8AC3E}">
        <p14:creationId xmlns:p14="http://schemas.microsoft.com/office/powerpoint/2010/main" val="2299479550"/>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949168-BA00-5518-7C29-8DABB9E1D642}"/>
              </a:ext>
            </a:extLst>
          </p:cNvPr>
          <p:cNvSpPr>
            <a:spLocks noGrp="1"/>
          </p:cNvSpPr>
          <p:nvPr>
            <p:ph sz="quarter" idx="12"/>
          </p:nvPr>
        </p:nvSpPr>
        <p:spPr/>
        <p:txBody>
          <a:bodyPr/>
          <a:lstStyle/>
          <a:p>
            <a:endParaRPr lang="en-US" dirty="0"/>
          </a:p>
          <a:p>
            <a:endParaRPr lang="en-US" dirty="0"/>
          </a:p>
          <a:p>
            <a:endParaRPr lang="en-US" dirty="0"/>
          </a:p>
          <a:p>
            <a:endParaRPr lang="en-US" dirty="0"/>
          </a:p>
          <a:p>
            <a:endParaRPr lang="en-US" dirty="0"/>
          </a:p>
          <a:p>
            <a:r>
              <a:rPr lang="en-US" dirty="0"/>
              <a:t>Define how detailed information you want to see in the terminal or</a:t>
            </a:r>
          </a:p>
          <a:p>
            <a:pPr marL="0" indent="0">
              <a:buNone/>
            </a:pPr>
            <a:r>
              <a:rPr lang="en-US" dirty="0"/>
              <a:t> log files  (normally you may have enough information by 5 to 7): </a:t>
            </a:r>
          </a:p>
          <a:p>
            <a:pPr marL="0" indent="0" algn="ctr">
              <a:buNone/>
            </a:pPr>
            <a:r>
              <a:rPr lang="en-US" dirty="0" err="1">
                <a:solidFill>
                  <a:srgbClr val="7030A0"/>
                </a:solidFill>
              </a:rPr>
              <a:t>set_db</a:t>
            </a:r>
            <a:r>
              <a:rPr lang="en-US" dirty="0">
                <a:solidFill>
                  <a:schemeClr val="accent5"/>
                </a:solidFill>
              </a:rPr>
              <a:t> </a:t>
            </a:r>
            <a:r>
              <a:rPr lang="en-US" dirty="0" err="1">
                <a:solidFill>
                  <a:schemeClr val="accent5"/>
                </a:solidFill>
              </a:rPr>
              <a:t>information_level</a:t>
            </a:r>
            <a:r>
              <a:rPr lang="en-US" dirty="0">
                <a:solidFill>
                  <a:schemeClr val="accent5"/>
                </a:solidFill>
              </a:rPr>
              <a:t> 9 </a:t>
            </a:r>
          </a:p>
          <a:p>
            <a:pPr marL="57150" indent="0">
              <a:buNone/>
            </a:pPr>
            <a:endParaRPr lang="en-US" dirty="0">
              <a:solidFill>
                <a:schemeClr val="accent5"/>
              </a:solidFill>
            </a:endParaRPr>
          </a:p>
          <a:p>
            <a:r>
              <a:rPr lang="en-US" dirty="0"/>
              <a:t>Controls whether to generate clock-gating logic by using basic </a:t>
            </a:r>
            <a:r>
              <a:rPr lang="en-US" dirty="0" err="1"/>
              <a:t>libcells</a:t>
            </a:r>
            <a:r>
              <a:rPr lang="en-US" dirty="0"/>
              <a:t> if no usable integrated clock-gating cells are available in the library</a:t>
            </a:r>
          </a:p>
          <a:p>
            <a:pPr marL="0" indent="0" algn="ctr">
              <a:buNone/>
            </a:pPr>
            <a:r>
              <a:rPr lang="en-US" sz="2400" dirty="0" err="1">
                <a:solidFill>
                  <a:schemeClr val="accent5"/>
                </a:solidFill>
                <a:latin typeface="Times New Roman" panose="02020603050405020304" pitchFamily="18" charset="0"/>
                <a:ea typeface="HGSMinchoE" panose="02020800000000000000" pitchFamily="18" charset="-128"/>
                <a:cs typeface="Tahoma" panose="020B0604030504040204" pitchFamily="34" charset="0"/>
              </a:rPr>
              <a:t>set_db</a:t>
            </a:r>
            <a:r>
              <a:rPr lang="en-US" sz="2400" dirty="0">
                <a:solidFill>
                  <a:schemeClr val="accent5"/>
                </a:solidFill>
                <a:latin typeface="Times New Roman" panose="02020603050405020304" pitchFamily="18" charset="0"/>
                <a:ea typeface="HGSMinchoE" panose="02020800000000000000" pitchFamily="18" charset="-128"/>
                <a:cs typeface="Tahoma" panose="020B0604030504040204" pitchFamily="34" charset="0"/>
              </a:rPr>
              <a:t> </a:t>
            </a:r>
            <a:r>
              <a:rPr lang="en-US" sz="2400" dirty="0" err="1">
                <a:solidFill>
                  <a:schemeClr val="accent5"/>
                </a:solidFill>
                <a:latin typeface="Times New Roman" panose="02020603050405020304" pitchFamily="18" charset="0"/>
                <a:ea typeface="HGSMinchoE" panose="02020800000000000000" pitchFamily="18" charset="-128"/>
                <a:cs typeface="Tahoma" panose="020B0604030504040204" pitchFamily="34" charset="0"/>
              </a:rPr>
              <a:t>lp_insert_clock_gating</a:t>
            </a:r>
            <a:r>
              <a:rPr lang="en-US" sz="2400" dirty="0">
                <a:solidFill>
                  <a:schemeClr val="accent5"/>
                </a:solidFill>
                <a:latin typeface="Times New Roman" panose="02020603050405020304" pitchFamily="18" charset="0"/>
                <a:ea typeface="HGSMinchoE" panose="02020800000000000000" pitchFamily="18" charset="-128"/>
                <a:cs typeface="Tahoma" panose="020B0604030504040204" pitchFamily="34" charset="0"/>
              </a:rPr>
              <a:t> true</a:t>
            </a:r>
          </a:p>
          <a:p>
            <a:pPr marL="57150" indent="0">
              <a:buNone/>
            </a:pPr>
            <a:endParaRPr lang="en-US" dirty="0"/>
          </a:p>
          <a:p>
            <a:pPr marL="57150" indent="0">
              <a:buNone/>
            </a:pPr>
            <a:endParaRPr lang="en-US" dirty="0"/>
          </a:p>
        </p:txBody>
      </p:sp>
      <p:sp>
        <p:nvSpPr>
          <p:cNvPr id="3" name="Title 2">
            <a:extLst>
              <a:ext uri="{FF2B5EF4-FFF2-40B4-BE49-F238E27FC236}">
                <a16:creationId xmlns:a16="http://schemas.microsoft.com/office/drawing/2014/main" id="{DC248355-F695-64F8-B5F3-5E7BB9C82409}"/>
              </a:ext>
            </a:extLst>
          </p:cNvPr>
          <p:cNvSpPr>
            <a:spLocks noGrp="1"/>
          </p:cNvSpPr>
          <p:nvPr>
            <p:ph type="title"/>
          </p:nvPr>
        </p:nvSpPr>
        <p:spPr/>
        <p:txBody>
          <a:bodyPr/>
          <a:lstStyle/>
          <a:p>
            <a:r>
              <a:rPr lang="en-US" b="1" dirty="0"/>
              <a:t>General Attribute</a:t>
            </a:r>
          </a:p>
        </p:txBody>
      </p:sp>
      <p:pic>
        <p:nvPicPr>
          <p:cNvPr id="8" name="Picture 7">
            <a:extLst>
              <a:ext uri="{FF2B5EF4-FFF2-40B4-BE49-F238E27FC236}">
                <a16:creationId xmlns:a16="http://schemas.microsoft.com/office/drawing/2014/main" id="{D4D63D22-7F8D-413D-B038-289DFF3DD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75" y="1188720"/>
            <a:ext cx="4979662" cy="1796671"/>
          </a:xfrm>
          <a:prstGeom prst="rect">
            <a:avLst/>
          </a:prstGeom>
        </p:spPr>
      </p:pic>
      <p:sp>
        <p:nvSpPr>
          <p:cNvPr id="4" name="Footer Placeholder 3">
            <a:extLst>
              <a:ext uri="{FF2B5EF4-FFF2-40B4-BE49-F238E27FC236}">
                <a16:creationId xmlns:a16="http://schemas.microsoft.com/office/drawing/2014/main" id="{8FB70717-D6D6-6C45-EA6A-8CDC0EB681A6}"/>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687827C5-278C-9E09-9BD1-C5AD72193142}"/>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41</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4606348E-CDC0-717A-D5AC-1C02C17DB74D}"/>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277" y="6080760"/>
            <a:ext cx="457200" cy="457200"/>
          </a:xfrm>
          <a:prstGeom prst="rect">
            <a:avLst/>
          </a:prstGeom>
        </p:spPr>
      </p:pic>
    </p:spTree>
    <p:custDataLst>
      <p:tags r:id="rId1"/>
    </p:custDataLst>
    <p:extLst>
      <p:ext uri="{BB962C8B-B14F-4D97-AF65-F5344CB8AC3E}">
        <p14:creationId xmlns:p14="http://schemas.microsoft.com/office/powerpoint/2010/main" val="3174357146"/>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3D8A11-2367-EAE0-646B-8323F26FD9F5}"/>
              </a:ext>
            </a:extLst>
          </p:cNvPr>
          <p:cNvSpPr>
            <a:spLocks noGrp="1"/>
          </p:cNvSpPr>
          <p:nvPr>
            <p:ph sz="quarter" idx="12"/>
          </p:nvPr>
        </p:nvSpPr>
        <p:spPr/>
        <p:txBody>
          <a:bodyPr/>
          <a:lstStyle/>
          <a:p>
            <a:r>
              <a:rPr lang="en-US" sz="2600" dirty="0"/>
              <a:t>Specifies the VHDL version to be used when reading VHDL designs </a:t>
            </a:r>
          </a:p>
          <a:p>
            <a:pPr marL="57150" indent="0">
              <a:buNone/>
            </a:pPr>
            <a:r>
              <a:rPr lang="en-US" sz="2600" dirty="0">
                <a:solidFill>
                  <a:schemeClr val="accent5"/>
                </a:solidFill>
              </a:rPr>
              <a:t>                                 </a:t>
            </a:r>
            <a:r>
              <a:rPr lang="en-US" sz="2600" dirty="0" err="1">
                <a:solidFill>
                  <a:schemeClr val="accent5"/>
                </a:solidFill>
              </a:rPr>
              <a:t>set_db</a:t>
            </a:r>
            <a:r>
              <a:rPr lang="en-US" sz="2600" dirty="0">
                <a:solidFill>
                  <a:schemeClr val="accent5"/>
                </a:solidFill>
              </a:rPr>
              <a:t> </a:t>
            </a:r>
            <a:r>
              <a:rPr lang="en-US" sz="2600" dirty="0" err="1">
                <a:solidFill>
                  <a:schemeClr val="accent5"/>
                </a:solidFill>
              </a:rPr>
              <a:t>hdl_vhdl_read_version</a:t>
            </a:r>
            <a:r>
              <a:rPr lang="en-US" sz="2600" dirty="0">
                <a:solidFill>
                  <a:schemeClr val="accent5"/>
                </a:solidFill>
              </a:rPr>
              <a:t> 1993</a:t>
            </a:r>
          </a:p>
          <a:p>
            <a:endParaRPr lang="en-US" sz="2600" dirty="0"/>
          </a:p>
          <a:p>
            <a:r>
              <a:rPr lang="en-US" sz="2600" dirty="0"/>
              <a:t>If your design consists of just  one type of HDL file in “Configuring the  Environment – native parameters”, set your flow default </a:t>
            </a:r>
            <a:r>
              <a:rPr lang="en-US" sz="2600" dirty="0" err="1"/>
              <a:t>hdl</a:t>
            </a:r>
            <a:r>
              <a:rPr lang="en-US" sz="2600" dirty="0"/>
              <a:t> language:</a:t>
            </a:r>
          </a:p>
          <a:p>
            <a:pPr marL="0" indent="0">
              <a:buNone/>
            </a:pPr>
            <a:r>
              <a:rPr lang="en-US" sz="2600" dirty="0"/>
              <a:t> (</a:t>
            </a:r>
            <a:r>
              <a:rPr lang="en-US" sz="2600" dirty="0" err="1"/>
              <a:t>hdl_language</a:t>
            </a:r>
            <a:r>
              <a:rPr lang="en-US" sz="2600" dirty="0"/>
              <a:t> {v2001 | v1995 | </a:t>
            </a:r>
            <a:r>
              <a:rPr lang="en-US" sz="2600" dirty="0" err="1"/>
              <a:t>vhdl</a:t>
            </a:r>
            <a:r>
              <a:rPr lang="en-US" sz="2600" dirty="0"/>
              <a:t> | </a:t>
            </a:r>
            <a:r>
              <a:rPr lang="en-US" sz="2600" dirty="0" err="1"/>
              <a:t>sv</a:t>
            </a:r>
            <a:r>
              <a:rPr lang="en-US" sz="2600" dirty="0"/>
              <a:t>} Default: v2001)</a:t>
            </a:r>
          </a:p>
          <a:p>
            <a:pPr marL="0" indent="0" algn="ctr">
              <a:buNone/>
            </a:pPr>
            <a:r>
              <a:rPr lang="en-US" sz="2600" dirty="0"/>
              <a:t> </a:t>
            </a:r>
            <a:r>
              <a:rPr lang="en-US" sz="2600" dirty="0" err="1">
                <a:solidFill>
                  <a:schemeClr val="accent5"/>
                </a:solidFill>
              </a:rPr>
              <a:t>set_db</a:t>
            </a:r>
            <a:r>
              <a:rPr lang="en-US" sz="2600" dirty="0">
                <a:solidFill>
                  <a:schemeClr val="accent5"/>
                </a:solidFill>
              </a:rPr>
              <a:t> </a:t>
            </a:r>
            <a:r>
              <a:rPr lang="en-US" sz="2600" dirty="0" err="1">
                <a:solidFill>
                  <a:schemeClr val="accent5"/>
                </a:solidFill>
              </a:rPr>
              <a:t>hdl_language</a:t>
            </a:r>
            <a:r>
              <a:rPr lang="en-US" sz="2600" dirty="0">
                <a:solidFill>
                  <a:schemeClr val="accent5"/>
                </a:solidFill>
              </a:rPr>
              <a:t> </a:t>
            </a:r>
            <a:r>
              <a:rPr lang="en-US" sz="2600" dirty="0" err="1">
                <a:solidFill>
                  <a:schemeClr val="accent5"/>
                </a:solidFill>
              </a:rPr>
              <a:t>vhdl</a:t>
            </a:r>
            <a:endParaRPr lang="en-US" sz="2600" dirty="0">
              <a:solidFill>
                <a:schemeClr val="accent5"/>
              </a:solidFill>
            </a:endParaRPr>
          </a:p>
          <a:p>
            <a:pPr marL="57150" indent="0">
              <a:buNone/>
            </a:pPr>
            <a:endParaRPr lang="en-US" sz="2600" dirty="0">
              <a:solidFill>
                <a:schemeClr val="accent6"/>
              </a:solidFill>
            </a:endParaRPr>
          </a:p>
        </p:txBody>
      </p:sp>
      <p:sp>
        <p:nvSpPr>
          <p:cNvPr id="3" name="Title 2">
            <a:extLst>
              <a:ext uri="{FF2B5EF4-FFF2-40B4-BE49-F238E27FC236}">
                <a16:creationId xmlns:a16="http://schemas.microsoft.com/office/drawing/2014/main" id="{1AB06B28-077D-3C7C-9619-BCE0F4DB3087}"/>
              </a:ext>
            </a:extLst>
          </p:cNvPr>
          <p:cNvSpPr>
            <a:spLocks noGrp="1"/>
          </p:cNvSpPr>
          <p:nvPr>
            <p:ph type="title"/>
          </p:nvPr>
        </p:nvSpPr>
        <p:spPr/>
        <p:txBody>
          <a:bodyPr/>
          <a:lstStyle/>
          <a:p>
            <a:r>
              <a:rPr lang="en-US" b="1" dirty="0"/>
              <a:t>General Attribute</a:t>
            </a:r>
          </a:p>
        </p:txBody>
      </p:sp>
      <p:sp>
        <p:nvSpPr>
          <p:cNvPr id="5" name="Footer Placeholder 4">
            <a:extLst>
              <a:ext uri="{FF2B5EF4-FFF2-40B4-BE49-F238E27FC236}">
                <a16:creationId xmlns:a16="http://schemas.microsoft.com/office/drawing/2014/main" id="{B2EC8128-992A-65DD-D83B-D857572FE252}"/>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1A2A5B6B-632B-4EC0-B666-236CCF6A53E0}"/>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42</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F9398212-6D22-8955-700D-2C323D34FFC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080760"/>
            <a:ext cx="457200" cy="457200"/>
          </a:xfrm>
          <a:prstGeom prst="rect">
            <a:avLst/>
          </a:prstGeom>
        </p:spPr>
      </p:pic>
    </p:spTree>
    <p:custDataLst>
      <p:tags r:id="rId1"/>
    </p:custDataLst>
    <p:extLst>
      <p:ext uri="{BB962C8B-B14F-4D97-AF65-F5344CB8AC3E}">
        <p14:creationId xmlns:p14="http://schemas.microsoft.com/office/powerpoint/2010/main" val="840718162"/>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87C8DF-DD2A-2196-1332-8D2ED9EC754E}"/>
              </a:ext>
            </a:extLst>
          </p:cNvPr>
          <p:cNvSpPr>
            <a:spLocks noGrp="1"/>
          </p:cNvSpPr>
          <p:nvPr>
            <p:ph sz="quarter" idx="12"/>
          </p:nvPr>
        </p:nvSpPr>
        <p:spPr/>
        <p:txBody>
          <a:bodyPr/>
          <a:lstStyle/>
          <a:p>
            <a:pPr marL="57150" indent="0">
              <a:buNone/>
            </a:pPr>
            <a:r>
              <a:rPr lang="en-GB" dirty="0"/>
              <a:t>Specify attributes for the power optimization</a:t>
            </a:r>
            <a:endParaRPr lang="en-US" dirty="0"/>
          </a:p>
        </p:txBody>
      </p:sp>
      <p:sp>
        <p:nvSpPr>
          <p:cNvPr id="3" name="Title 2">
            <a:extLst>
              <a:ext uri="{FF2B5EF4-FFF2-40B4-BE49-F238E27FC236}">
                <a16:creationId xmlns:a16="http://schemas.microsoft.com/office/drawing/2014/main" id="{03EAA858-B899-9F14-3150-621453BBDF25}"/>
              </a:ext>
            </a:extLst>
          </p:cNvPr>
          <p:cNvSpPr>
            <a:spLocks noGrp="1"/>
          </p:cNvSpPr>
          <p:nvPr>
            <p:ph type="title"/>
          </p:nvPr>
        </p:nvSpPr>
        <p:spPr/>
        <p:txBody>
          <a:bodyPr/>
          <a:lstStyle/>
          <a:p>
            <a:r>
              <a:rPr lang="en-US" b="1" dirty="0"/>
              <a:t>Power Attributes</a:t>
            </a:r>
          </a:p>
        </p:txBody>
      </p:sp>
      <p:pic>
        <p:nvPicPr>
          <p:cNvPr id="6" name="Picture 5">
            <a:extLst>
              <a:ext uri="{FF2B5EF4-FFF2-40B4-BE49-F238E27FC236}">
                <a16:creationId xmlns:a16="http://schemas.microsoft.com/office/drawing/2014/main" id="{68DB21DA-0F2F-2B65-2EB9-E7DDA31D56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329" y="1792775"/>
            <a:ext cx="8721862" cy="2887509"/>
          </a:xfrm>
          <a:prstGeom prst="rect">
            <a:avLst/>
          </a:prstGeom>
        </p:spPr>
      </p:pic>
      <p:sp>
        <p:nvSpPr>
          <p:cNvPr id="4" name="Footer Placeholder 3">
            <a:extLst>
              <a:ext uri="{FF2B5EF4-FFF2-40B4-BE49-F238E27FC236}">
                <a16:creationId xmlns:a16="http://schemas.microsoft.com/office/drawing/2014/main" id="{FF7EB84B-C3D5-E1BF-E1B9-64074C94E0FB}"/>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7" name="Slide Number Placeholder 6">
            <a:extLst>
              <a:ext uri="{FF2B5EF4-FFF2-40B4-BE49-F238E27FC236}">
                <a16:creationId xmlns:a16="http://schemas.microsoft.com/office/drawing/2014/main" id="{807DF354-FCE1-D54D-CE92-18CDCDC14E07}"/>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43</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8" name="Picture 7">
            <a:extLst>
              <a:ext uri="{FF2B5EF4-FFF2-40B4-BE49-F238E27FC236}">
                <a16:creationId xmlns:a16="http://schemas.microsoft.com/office/drawing/2014/main" id="{1B3D9E69-343F-0E37-3181-74EF78D069C6}"/>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887" y="6080760"/>
            <a:ext cx="457200" cy="457200"/>
          </a:xfrm>
          <a:prstGeom prst="rect">
            <a:avLst/>
          </a:prstGeom>
        </p:spPr>
      </p:pic>
    </p:spTree>
    <p:custDataLst>
      <p:tags r:id="rId1"/>
    </p:custDataLst>
    <p:extLst>
      <p:ext uri="{BB962C8B-B14F-4D97-AF65-F5344CB8AC3E}">
        <p14:creationId xmlns:p14="http://schemas.microsoft.com/office/powerpoint/2010/main" val="1082479834"/>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11C025-1E95-B00F-EF5B-FD6335136D9F}"/>
              </a:ext>
            </a:extLst>
          </p:cNvPr>
          <p:cNvSpPr>
            <a:spLocks noGrp="1"/>
          </p:cNvSpPr>
          <p:nvPr>
            <p:ph sz="quarter" idx="12"/>
          </p:nvPr>
        </p:nvSpPr>
        <p:spPr>
          <a:xfrm>
            <a:off x="274320" y="757989"/>
            <a:ext cx="11612880" cy="5734251"/>
          </a:xfrm>
        </p:spPr>
        <p:txBody>
          <a:bodyPr/>
          <a:lstStyle/>
          <a:p>
            <a:r>
              <a:rPr lang="en-US" dirty="0"/>
              <a:t>Define the attributes which specify the various libraries and LEFs for following </a:t>
            </a:r>
          </a:p>
          <a:p>
            <a:pPr marL="57150" indent="0">
              <a:buNone/>
            </a:pPr>
            <a:r>
              <a:rPr lang="en-US" dirty="0"/>
              <a:t>    the  flow in the design: </a:t>
            </a:r>
            <a:r>
              <a:rPr lang="en-US" dirty="0">
                <a:solidFill>
                  <a:schemeClr val="accent1"/>
                </a:solidFill>
              </a:rPr>
              <a:t>Notice that these libraries are to be used as the specific target library from the technology to which you decide to map </a:t>
            </a:r>
          </a:p>
          <a:p>
            <a:pPr marL="514350" indent="-514350">
              <a:buFont typeface="+mj-lt"/>
              <a:buAutoNum type="arabicPeriod"/>
            </a:pPr>
            <a:r>
              <a:rPr lang="en-US" dirty="0" err="1">
                <a:solidFill>
                  <a:srgbClr val="7030A0"/>
                </a:solidFill>
              </a:rPr>
              <a:t>set_db</a:t>
            </a:r>
            <a:r>
              <a:rPr lang="en-US" dirty="0">
                <a:solidFill>
                  <a:srgbClr val="7030A0"/>
                </a:solidFill>
              </a:rPr>
              <a:t> </a:t>
            </a:r>
            <a:r>
              <a:rPr lang="en-US" dirty="0">
                <a:solidFill>
                  <a:schemeClr val="accent5"/>
                </a:solidFill>
              </a:rPr>
              <a:t>library { ../LIB/lib1.lib \ ../LIB/lib2.lib} /</a:t>
            </a:r>
          </a:p>
          <a:p>
            <a:pPr marL="514350" indent="-514350">
              <a:buFont typeface="+mj-lt"/>
              <a:buAutoNum type="arabicPeriod"/>
            </a:pPr>
            <a:r>
              <a:rPr lang="en-US" dirty="0" err="1">
                <a:solidFill>
                  <a:srgbClr val="7030A0"/>
                </a:solidFill>
              </a:rPr>
              <a:t>set_db</a:t>
            </a:r>
            <a:r>
              <a:rPr lang="en-US" dirty="0">
                <a:solidFill>
                  <a:srgbClr val="7030A0"/>
                </a:solidFill>
              </a:rPr>
              <a:t> </a:t>
            </a:r>
            <a:r>
              <a:rPr lang="en-US" dirty="0" err="1">
                <a:solidFill>
                  <a:schemeClr val="accent5"/>
                </a:solidFill>
              </a:rPr>
              <a:t>lef_library</a:t>
            </a:r>
            <a:r>
              <a:rPr lang="en-US" dirty="0">
                <a:solidFill>
                  <a:schemeClr val="accent5"/>
                </a:solidFill>
              </a:rPr>
              <a:t> { ../LEF/lef1.lef \ ../LEF/lef2.lef} /</a:t>
            </a:r>
          </a:p>
          <a:p>
            <a:r>
              <a:rPr lang="en-US" dirty="0"/>
              <a:t>Specify the cap tables:</a:t>
            </a:r>
          </a:p>
          <a:p>
            <a:pPr marL="392113" lvl="1" indent="0">
              <a:buNone/>
            </a:pPr>
            <a:r>
              <a:rPr lang="en-US" sz="2400" dirty="0">
                <a:solidFill>
                  <a:schemeClr val="accent5"/>
                </a:solidFill>
              </a:rPr>
              <a:t> </a:t>
            </a:r>
            <a:r>
              <a:rPr lang="en-US" sz="2400" dirty="0" err="1">
                <a:solidFill>
                  <a:srgbClr val="7030A0"/>
                </a:solidFill>
              </a:rPr>
              <a:t>set_db</a:t>
            </a:r>
            <a:r>
              <a:rPr lang="en-US" sz="2400" dirty="0">
                <a:solidFill>
                  <a:srgbClr val="7030A0"/>
                </a:solidFill>
              </a:rPr>
              <a:t> </a:t>
            </a:r>
            <a:r>
              <a:rPr lang="en-US" sz="2400" dirty="0" err="1">
                <a:solidFill>
                  <a:schemeClr val="accent5"/>
                </a:solidFill>
              </a:rPr>
              <a:t>cap_table_file</a:t>
            </a:r>
            <a:r>
              <a:rPr lang="en-US" sz="2400" dirty="0">
                <a:solidFill>
                  <a:schemeClr val="accent5"/>
                </a:solidFill>
              </a:rPr>
              <a:t> </a:t>
            </a:r>
            <a:r>
              <a:rPr lang="en-US" sz="2400" dirty="0" err="1">
                <a:solidFill>
                  <a:schemeClr val="accent5"/>
                </a:solidFill>
              </a:rPr>
              <a:t>capfile</a:t>
            </a:r>
            <a:r>
              <a:rPr lang="en-US" sz="2400" dirty="0">
                <a:solidFill>
                  <a:schemeClr val="accent5"/>
                </a:solidFill>
              </a:rPr>
              <a:t> </a:t>
            </a:r>
          </a:p>
          <a:p>
            <a:endParaRPr lang="en-US" dirty="0"/>
          </a:p>
        </p:txBody>
      </p:sp>
      <p:sp>
        <p:nvSpPr>
          <p:cNvPr id="3" name="Title 2">
            <a:extLst>
              <a:ext uri="{FF2B5EF4-FFF2-40B4-BE49-F238E27FC236}">
                <a16:creationId xmlns:a16="http://schemas.microsoft.com/office/drawing/2014/main" id="{03B028A2-2594-47D0-ECF2-A1B3306487EA}"/>
              </a:ext>
            </a:extLst>
          </p:cNvPr>
          <p:cNvSpPr>
            <a:spLocks noGrp="1"/>
          </p:cNvSpPr>
          <p:nvPr>
            <p:ph type="title"/>
          </p:nvPr>
        </p:nvSpPr>
        <p:spPr/>
        <p:txBody>
          <a:bodyPr/>
          <a:lstStyle/>
          <a:p>
            <a:r>
              <a:rPr lang="en-US" b="1" i="0" dirty="0">
                <a:solidFill>
                  <a:srgbClr val="273239"/>
                </a:solidFill>
                <a:effectLst/>
                <a:latin typeface="+mn-lt"/>
              </a:rPr>
              <a:t>Library Setup</a:t>
            </a:r>
            <a:endParaRPr lang="en-US" b="1" dirty="0">
              <a:latin typeface="+mn-lt"/>
            </a:endParaRPr>
          </a:p>
        </p:txBody>
      </p:sp>
      <p:pic>
        <p:nvPicPr>
          <p:cNvPr id="6" name="Picture 5">
            <a:extLst>
              <a:ext uri="{FF2B5EF4-FFF2-40B4-BE49-F238E27FC236}">
                <a16:creationId xmlns:a16="http://schemas.microsoft.com/office/drawing/2014/main" id="{A85DCF0E-787A-9BC3-7AFC-ADF466322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199" y="4151811"/>
            <a:ext cx="10844200" cy="2340429"/>
          </a:xfrm>
          <a:prstGeom prst="rect">
            <a:avLst/>
          </a:prstGeom>
        </p:spPr>
      </p:pic>
      <p:sp>
        <p:nvSpPr>
          <p:cNvPr id="4" name="Footer Placeholder 3">
            <a:extLst>
              <a:ext uri="{FF2B5EF4-FFF2-40B4-BE49-F238E27FC236}">
                <a16:creationId xmlns:a16="http://schemas.microsoft.com/office/drawing/2014/main" id="{FA0DD5E2-2A87-17B0-1EB6-A422921E4FBC}"/>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7" name="Slide Number Placeholder 6">
            <a:extLst>
              <a:ext uri="{FF2B5EF4-FFF2-40B4-BE49-F238E27FC236}">
                <a16:creationId xmlns:a16="http://schemas.microsoft.com/office/drawing/2014/main" id="{08454F34-3077-6BB6-65A2-145C211C7672}"/>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44</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8" name="Picture 7">
            <a:extLst>
              <a:ext uri="{FF2B5EF4-FFF2-40B4-BE49-F238E27FC236}">
                <a16:creationId xmlns:a16="http://schemas.microsoft.com/office/drawing/2014/main" id="{8ACD2012-AB54-6BEF-11C3-714935CE3890}"/>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100011"/>
            <a:ext cx="457200" cy="457200"/>
          </a:xfrm>
          <a:prstGeom prst="rect">
            <a:avLst/>
          </a:prstGeom>
        </p:spPr>
      </p:pic>
    </p:spTree>
    <p:custDataLst>
      <p:tags r:id="rId1"/>
    </p:custDataLst>
    <p:extLst>
      <p:ext uri="{BB962C8B-B14F-4D97-AF65-F5344CB8AC3E}">
        <p14:creationId xmlns:p14="http://schemas.microsoft.com/office/powerpoint/2010/main" val="1425022193"/>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0A283E9-A604-4FC6-8B0C-BD90AF188FB3}"/>
              </a:ext>
            </a:extLst>
          </p:cNvPr>
          <p:cNvSpPr>
            <a:spLocks noGrp="1"/>
          </p:cNvSpPr>
          <p:nvPr>
            <p:ph sz="quarter" idx="12"/>
          </p:nvPr>
        </p:nvSpPr>
        <p:spPr/>
        <p:txBody>
          <a:bodyPr/>
          <a:lstStyle/>
          <a:p>
            <a:r>
              <a:rPr lang="en-US" sz="1900" dirty="0"/>
              <a:t>You can change the default effort levels for synthesis by using attributes.</a:t>
            </a:r>
          </a:p>
          <a:p>
            <a:endParaRPr lang="en-US" sz="1900" dirty="0"/>
          </a:p>
          <a:p>
            <a:endParaRPr lang="en-US" dirty="0"/>
          </a:p>
        </p:txBody>
      </p:sp>
      <p:sp>
        <p:nvSpPr>
          <p:cNvPr id="3" name="Title 2">
            <a:extLst>
              <a:ext uri="{FF2B5EF4-FFF2-40B4-BE49-F238E27FC236}">
                <a16:creationId xmlns:a16="http://schemas.microsoft.com/office/drawing/2014/main" id="{FF291CE6-980F-45BE-921E-F1026BC578B3}"/>
              </a:ext>
            </a:extLst>
          </p:cNvPr>
          <p:cNvSpPr>
            <a:spLocks noGrp="1"/>
          </p:cNvSpPr>
          <p:nvPr>
            <p:ph type="title"/>
          </p:nvPr>
        </p:nvSpPr>
        <p:spPr/>
        <p:txBody>
          <a:bodyPr/>
          <a:lstStyle/>
          <a:p>
            <a:r>
              <a:rPr lang="en-US" b="1" dirty="0"/>
              <a:t>Setting Effort Levels Prior to Synthesis</a:t>
            </a:r>
          </a:p>
        </p:txBody>
      </p:sp>
      <p:sp>
        <p:nvSpPr>
          <p:cNvPr id="6" name="Footer Placeholder 5">
            <a:extLst>
              <a:ext uri="{FF2B5EF4-FFF2-40B4-BE49-F238E27FC236}">
                <a16:creationId xmlns:a16="http://schemas.microsoft.com/office/drawing/2014/main" id="{9CAC6C86-6CCD-E778-9292-552C5B75FDF8}"/>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29FA0F3B-67D6-A9C9-93D4-30E490AEE49F}"/>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45</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2" name="Content Placeholder 1">
            <a:extLst>
              <a:ext uri="{FF2B5EF4-FFF2-40B4-BE49-F238E27FC236}">
                <a16:creationId xmlns:a16="http://schemas.microsoft.com/office/drawing/2014/main" id="{E3AB7757-1449-4FB0-8BC4-BAC3DC58B159}"/>
              </a:ext>
            </a:extLst>
          </p:cNvPr>
          <p:cNvSpPr>
            <a:spLocks noGrp="1"/>
          </p:cNvSpPr>
          <p:nvPr>
            <p:ph idx="4294967295"/>
          </p:nvPr>
        </p:nvSpPr>
        <p:spPr>
          <a:xfrm>
            <a:off x="304800" y="2035761"/>
            <a:ext cx="11271250" cy="4040187"/>
          </a:xfrm>
        </p:spPr>
        <p:txBody>
          <a:bodyPr>
            <a:normAutofit fontScale="85000" lnSpcReduction="20000"/>
          </a:bodyPr>
          <a:lstStyle/>
          <a:p>
            <a:pPr lvl="1"/>
            <a:endParaRPr lang="en-US" sz="1700" dirty="0">
              <a:solidFill>
                <a:srgbClr val="000000"/>
              </a:solidFill>
            </a:endParaRPr>
          </a:p>
          <a:p>
            <a:pPr lvl="1"/>
            <a:endParaRPr lang="en-US" sz="1700" dirty="0">
              <a:solidFill>
                <a:srgbClr val="000000"/>
              </a:solidFill>
            </a:endParaRPr>
          </a:p>
          <a:p>
            <a:pPr lvl="1"/>
            <a:endParaRPr lang="en-US" sz="1700" dirty="0">
              <a:solidFill>
                <a:srgbClr val="000000"/>
              </a:solidFill>
            </a:endParaRPr>
          </a:p>
          <a:p>
            <a:pPr lvl="1"/>
            <a:endParaRPr lang="en-US" sz="1700" dirty="0">
              <a:solidFill>
                <a:srgbClr val="000000"/>
              </a:solidFill>
            </a:endParaRPr>
          </a:p>
          <a:p>
            <a:pPr lvl="1"/>
            <a:endParaRPr lang="en-US" sz="1700" dirty="0">
              <a:solidFill>
                <a:srgbClr val="000000"/>
              </a:solidFill>
            </a:endParaRPr>
          </a:p>
          <a:p>
            <a:pPr lvl="1"/>
            <a:endParaRPr lang="en-US" sz="1700" dirty="0">
              <a:solidFill>
                <a:srgbClr val="000000"/>
              </a:solidFill>
            </a:endParaRPr>
          </a:p>
          <a:p>
            <a:pPr lvl="1"/>
            <a:endParaRPr lang="en-US" sz="1700" dirty="0">
              <a:solidFill>
                <a:srgbClr val="000000"/>
              </a:solidFill>
            </a:endParaRPr>
          </a:p>
          <a:p>
            <a:pPr lvl="1">
              <a:buFont typeface="Arial" panose="020B0604020202020204" pitchFamily="34" charset="0"/>
              <a:buChar char="•"/>
            </a:pPr>
            <a:r>
              <a:rPr lang="en-US" sz="1700" dirty="0">
                <a:solidFill>
                  <a:srgbClr val="000000"/>
                </a:solidFill>
              </a:rPr>
              <a:t>Default effort is: </a:t>
            </a:r>
          </a:p>
          <a:p>
            <a:pPr lvl="2">
              <a:buFont typeface="Arial" panose="020B0604020202020204" pitchFamily="34" charset="0"/>
              <a:buChar char="•"/>
            </a:pPr>
            <a:r>
              <a:rPr lang="en-US" sz="1500" i="1" dirty="0">
                <a:solidFill>
                  <a:srgbClr val="000000"/>
                </a:solidFill>
              </a:rPr>
              <a:t>Medium </a:t>
            </a:r>
            <a:r>
              <a:rPr lang="en-US" sz="1500" dirty="0">
                <a:solidFill>
                  <a:srgbClr val="000000"/>
                </a:solidFill>
              </a:rPr>
              <a:t>for generic.</a:t>
            </a:r>
          </a:p>
          <a:p>
            <a:pPr lvl="2">
              <a:buFont typeface="Arial" panose="020B0604020202020204" pitchFamily="34" charset="0"/>
              <a:buChar char="•"/>
            </a:pPr>
            <a:r>
              <a:rPr lang="en-US" sz="1500" i="1" dirty="0">
                <a:solidFill>
                  <a:srgbClr val="000000"/>
                </a:solidFill>
              </a:rPr>
              <a:t>High</a:t>
            </a:r>
            <a:r>
              <a:rPr lang="en-US" sz="1500" dirty="0">
                <a:solidFill>
                  <a:srgbClr val="000000"/>
                </a:solidFill>
              </a:rPr>
              <a:t> for mapping and optimization.</a:t>
            </a:r>
          </a:p>
          <a:p>
            <a:pPr lvl="2">
              <a:buFont typeface="Arial" panose="020B0604020202020204" pitchFamily="34" charset="0"/>
              <a:buChar char="•"/>
            </a:pPr>
            <a:r>
              <a:rPr lang="en-US" sz="1500" i="1" dirty="0">
                <a:solidFill>
                  <a:srgbClr val="000000"/>
                </a:solidFill>
              </a:rPr>
              <a:t>None</a:t>
            </a:r>
            <a:r>
              <a:rPr lang="en-US" sz="1500" dirty="0">
                <a:solidFill>
                  <a:srgbClr val="000000"/>
                </a:solidFill>
              </a:rPr>
              <a:t> for global.</a:t>
            </a:r>
          </a:p>
          <a:p>
            <a:pPr lvl="1">
              <a:buFont typeface="Arial" panose="020B0604020202020204" pitchFamily="34" charset="0"/>
              <a:buChar char="•"/>
            </a:pPr>
            <a:r>
              <a:rPr lang="en-US" sz="1700" dirty="0">
                <a:solidFill>
                  <a:srgbClr val="000000"/>
                </a:solidFill>
              </a:rPr>
              <a:t>Use the option </a:t>
            </a:r>
            <a:r>
              <a:rPr lang="en-US" sz="1700" i="1" dirty="0">
                <a:solidFill>
                  <a:srgbClr val="000000"/>
                </a:solidFill>
              </a:rPr>
              <a:t>express</a:t>
            </a:r>
            <a:r>
              <a:rPr lang="en-US" sz="1700" b="1" i="1" dirty="0">
                <a:solidFill>
                  <a:srgbClr val="000000"/>
                </a:solidFill>
              </a:rPr>
              <a:t> </a:t>
            </a:r>
            <a:r>
              <a:rPr lang="en-US" sz="1700" dirty="0">
                <a:solidFill>
                  <a:srgbClr val="000000"/>
                </a:solidFill>
              </a:rPr>
              <a:t>to enable express flow for both logical and physical synthesis.</a:t>
            </a:r>
          </a:p>
          <a:p>
            <a:pPr lvl="1">
              <a:buFont typeface="Arial" panose="020B0604020202020204" pitchFamily="34" charset="0"/>
              <a:buChar char="•"/>
            </a:pPr>
            <a:r>
              <a:rPr lang="en-US" sz="1700" dirty="0">
                <a:solidFill>
                  <a:srgbClr val="000000"/>
                </a:solidFill>
              </a:rPr>
              <a:t>The express flow enables early feasibility analysis with much faster runtimes and reasonable quality of results.</a:t>
            </a:r>
          </a:p>
          <a:p>
            <a:endParaRPr lang="en-US" dirty="0"/>
          </a:p>
        </p:txBody>
      </p:sp>
      <p:pic>
        <p:nvPicPr>
          <p:cNvPr id="5" name="Annotation Picture 11" hidden="1">
            <a:extLst>
              <a:ext uri="{FF2B5EF4-FFF2-40B4-BE49-F238E27FC236}">
                <a16:creationId xmlns:a16="http://schemas.microsoft.com/office/drawing/2014/main" id="{0BC4AF54-764A-4BD7-97C3-9197F6F5C1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20" y="1046845"/>
            <a:ext cx="241353" cy="365762"/>
          </a:xfrm>
          <a:prstGeom prst="rect">
            <a:avLst/>
          </a:prstGeom>
          <a:effectLst>
            <a:outerShdw blurRad="50800" dist="38100" dir="2700000" algn="tl" rotWithShape="0">
              <a:prstClr val="black">
                <a:alpha val="40000"/>
              </a:prstClr>
            </a:outerShdw>
          </a:effectLst>
        </p:spPr>
      </p:pic>
      <p:sp>
        <p:nvSpPr>
          <p:cNvPr id="7" name="Annotation rectangle" hidden="1">
            <a:extLst>
              <a:ext uri="{FF2B5EF4-FFF2-40B4-BE49-F238E27FC236}">
                <a16:creationId xmlns:a16="http://schemas.microsoft.com/office/drawing/2014/main" id="{8D8C11E0-711E-4123-9993-60FC1D78DE5F}"/>
              </a:ext>
            </a:extLst>
          </p:cNvPr>
          <p:cNvSpPr/>
          <p:nvPr/>
        </p:nvSpPr>
        <p:spPr>
          <a:xfrm>
            <a:off x="304800" y="1560613"/>
            <a:ext cx="11176000" cy="4830762"/>
          </a:xfrm>
          <a:prstGeom prst="rect">
            <a:avLst/>
          </a:prstGeom>
          <a:noFill/>
          <a:ln w="38100">
            <a:solidFill>
              <a:srgbClr val="F6AD1F"/>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algn="ctr"/>
            <a:endParaRPr lang="en-US" dirty="0">
              <a:latin typeface="Arial" panose="020B0604020202020204" pitchFamily="34" charset="0"/>
              <a:cs typeface="Arial" panose="020B0604020202020204" pitchFamily="34" charset="0"/>
            </a:endParaRPr>
          </a:p>
        </p:txBody>
      </p:sp>
      <p:graphicFrame>
        <p:nvGraphicFramePr>
          <p:cNvPr id="8" name="Table 8">
            <a:extLst>
              <a:ext uri="{FF2B5EF4-FFF2-40B4-BE49-F238E27FC236}">
                <a16:creationId xmlns:a16="http://schemas.microsoft.com/office/drawing/2014/main" id="{6F82E750-954A-4F90-AAC8-66AD0D9592E5}"/>
              </a:ext>
            </a:extLst>
          </p:cNvPr>
          <p:cNvGraphicFramePr>
            <a:graphicFrameLocks noGrp="1"/>
          </p:cNvGraphicFramePr>
          <p:nvPr>
            <p:extLst>
              <p:ext uri="{D42A27DB-BD31-4B8C-83A1-F6EECF244321}">
                <p14:modId xmlns:p14="http://schemas.microsoft.com/office/powerpoint/2010/main" val="2803154662"/>
              </p:ext>
            </p:extLst>
          </p:nvPr>
        </p:nvGraphicFramePr>
        <p:xfrm>
          <a:off x="562086" y="1547846"/>
          <a:ext cx="10474946" cy="2663647"/>
        </p:xfrm>
        <a:graphic>
          <a:graphicData uri="http://schemas.openxmlformats.org/drawingml/2006/table">
            <a:tbl>
              <a:tblPr firstRow="1" bandRow="1">
                <a:tableStyleId>{00A15C55-8517-42AA-B614-E9B94910E393}</a:tableStyleId>
              </a:tblPr>
              <a:tblGrid>
                <a:gridCol w="5237473">
                  <a:extLst>
                    <a:ext uri="{9D8B030D-6E8A-4147-A177-3AD203B41FA5}">
                      <a16:colId xmlns:a16="http://schemas.microsoft.com/office/drawing/2014/main" val="3442711375"/>
                    </a:ext>
                  </a:extLst>
                </a:gridCol>
                <a:gridCol w="5237473">
                  <a:extLst>
                    <a:ext uri="{9D8B030D-6E8A-4147-A177-3AD203B41FA5}">
                      <a16:colId xmlns:a16="http://schemas.microsoft.com/office/drawing/2014/main" val="4009321161"/>
                    </a:ext>
                  </a:extLst>
                </a:gridCol>
              </a:tblGrid>
              <a:tr h="744484">
                <a:tc>
                  <a:txBody>
                    <a:bodyPr/>
                    <a:lstStyle/>
                    <a:p>
                      <a:r>
                        <a:rPr lang="en-US" sz="1400" b="0" dirty="0">
                          <a:solidFill>
                            <a:srgbClr val="000000"/>
                          </a:solidFill>
                        </a:rPr>
                        <a:t>Generic Synthesis (</a:t>
                      </a:r>
                      <a:r>
                        <a:rPr lang="en-US" sz="1400" b="0" i="1" dirty="0" err="1">
                          <a:solidFill>
                            <a:srgbClr val="000000"/>
                          </a:solidFill>
                        </a:rPr>
                        <a:t>syn_generic</a:t>
                      </a:r>
                      <a:r>
                        <a:rPr lang="en-US" sz="1400" b="0" dirty="0">
                          <a:solidFill>
                            <a:srgbClr val="000000"/>
                          </a:solidFill>
                        </a:rPr>
                        <a:t> command) effort level</a:t>
                      </a:r>
                      <a:endParaRPr lang="en-US" sz="1400" b="0" dirty="0"/>
                    </a:p>
                  </a:txBody>
                  <a:tcPr marL="70703" marR="70703" marT="35351" marB="35351">
                    <a:solidFill>
                      <a:srgbClr val="E8F1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err="1">
                          <a:solidFill>
                            <a:srgbClr val="FF0000"/>
                          </a:solidFill>
                          <a:latin typeface="Courier New" panose="02070309020205020404" pitchFamily="49" charset="0"/>
                          <a:cs typeface="Courier New" panose="02070309020205020404" pitchFamily="49" charset="0"/>
                        </a:rPr>
                        <a:t>set_db</a:t>
                      </a: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syn_generic_effort</a:t>
                      </a:r>
                      <a:r>
                        <a:rPr lang="en-US" sz="1400" b="1" dirty="0">
                          <a:solidFill>
                            <a:srgbClr val="FF0000"/>
                          </a:solidFill>
                          <a:latin typeface="Courier New" panose="02070309020205020404" pitchFamily="49" charset="0"/>
                          <a:cs typeface="Courier New" panose="02070309020205020404" pitchFamily="49" charset="0"/>
                        </a:rPr>
                        <a:t> &lt;</a:t>
                      </a:r>
                      <a:r>
                        <a:rPr lang="en-US" sz="1400" b="1" dirty="0" err="1">
                          <a:solidFill>
                            <a:srgbClr val="FF0000"/>
                          </a:solidFill>
                          <a:latin typeface="Courier New" panose="02070309020205020404" pitchFamily="49" charset="0"/>
                          <a:cs typeface="Courier New" panose="02070309020205020404" pitchFamily="49" charset="0"/>
                        </a:rPr>
                        <a:t>low|</a:t>
                      </a:r>
                      <a:r>
                        <a:rPr lang="en-US" sz="1400" b="1" u="sng" dirty="0" err="1">
                          <a:solidFill>
                            <a:srgbClr val="FF0000"/>
                          </a:solidFill>
                          <a:latin typeface="Courier New" panose="02070309020205020404" pitchFamily="49" charset="0"/>
                          <a:cs typeface="Courier New" panose="02070309020205020404" pitchFamily="49" charset="0"/>
                        </a:rPr>
                        <a:t>medium</a:t>
                      </a:r>
                      <a:r>
                        <a:rPr lang="en-US" sz="1400" b="1" dirty="0" err="1">
                          <a:solidFill>
                            <a:srgbClr val="FF0000"/>
                          </a:solidFill>
                          <a:latin typeface="Courier New" panose="02070309020205020404" pitchFamily="49" charset="0"/>
                          <a:cs typeface="Courier New" panose="02070309020205020404" pitchFamily="49" charset="0"/>
                        </a:rPr>
                        <a:t>|high|express</a:t>
                      </a:r>
                      <a:r>
                        <a:rPr lang="en-US" sz="1400" b="1" dirty="0">
                          <a:solidFill>
                            <a:srgbClr val="FF0000"/>
                          </a:solidFill>
                          <a:latin typeface="Courier New" panose="02070309020205020404" pitchFamily="49" charset="0"/>
                          <a:cs typeface="Courier New" panose="02070309020205020404" pitchFamily="49" charset="0"/>
                        </a:rPr>
                        <a:t>&gt; </a:t>
                      </a:r>
                    </a:p>
                  </a:txBody>
                  <a:tcPr marL="70703" marR="70703" marT="35351" marB="35351">
                    <a:solidFill>
                      <a:srgbClr val="E8F1F9"/>
                    </a:solidFill>
                  </a:tcPr>
                </a:tc>
                <a:extLst>
                  <a:ext uri="{0D108BD9-81ED-4DB2-BD59-A6C34878D82A}">
                    <a16:rowId xmlns:a16="http://schemas.microsoft.com/office/drawing/2014/main" val="3690195414"/>
                  </a:ext>
                </a:extLst>
              </a:tr>
              <a:tr h="639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rgbClr val="000000"/>
                          </a:solidFill>
                        </a:rPr>
                        <a:t>The optimization effort for the mapping stage (</a:t>
                      </a:r>
                      <a:r>
                        <a:rPr lang="en-US" sz="1400" b="0" i="1" dirty="0" err="1">
                          <a:solidFill>
                            <a:srgbClr val="000000"/>
                          </a:solidFill>
                        </a:rPr>
                        <a:t>syn_map</a:t>
                      </a:r>
                      <a:r>
                        <a:rPr lang="en-US" sz="1400" b="0" dirty="0">
                          <a:solidFill>
                            <a:srgbClr val="000000"/>
                          </a:solidFill>
                        </a:rPr>
                        <a:t> command)</a:t>
                      </a:r>
                    </a:p>
                  </a:txBody>
                  <a:tcPr marL="70703" marR="70703" marT="35351" marB="3535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err="1">
                          <a:solidFill>
                            <a:srgbClr val="FF0000"/>
                          </a:solidFill>
                          <a:latin typeface="Courier New" panose="02070309020205020404" pitchFamily="49" charset="0"/>
                          <a:cs typeface="Courier New" panose="02070309020205020404" pitchFamily="49" charset="0"/>
                        </a:rPr>
                        <a:t>set_db</a:t>
                      </a: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syn_map_effort</a:t>
                      </a:r>
                      <a:r>
                        <a:rPr lang="en-US" sz="1400" b="1" dirty="0">
                          <a:solidFill>
                            <a:srgbClr val="FF0000"/>
                          </a:solidFill>
                          <a:latin typeface="Courier New" panose="02070309020205020404" pitchFamily="49" charset="0"/>
                          <a:cs typeface="Courier New" panose="02070309020205020404" pitchFamily="49" charset="0"/>
                        </a:rPr>
                        <a:t> &lt;</a:t>
                      </a:r>
                      <a:r>
                        <a:rPr lang="en-US" sz="1400" b="1" dirty="0" err="1">
                          <a:solidFill>
                            <a:srgbClr val="FF0000"/>
                          </a:solidFill>
                          <a:latin typeface="Courier New" panose="02070309020205020404" pitchFamily="49" charset="0"/>
                          <a:cs typeface="Courier New" panose="02070309020205020404" pitchFamily="49" charset="0"/>
                        </a:rPr>
                        <a:t>low|medium|</a:t>
                      </a:r>
                      <a:r>
                        <a:rPr lang="en-US" sz="1400" b="1" u="sng" dirty="0" err="1">
                          <a:solidFill>
                            <a:srgbClr val="FF0000"/>
                          </a:solidFill>
                          <a:latin typeface="Courier New" panose="02070309020205020404" pitchFamily="49" charset="0"/>
                          <a:cs typeface="Courier New" panose="02070309020205020404" pitchFamily="49" charset="0"/>
                        </a:rPr>
                        <a:t>high</a:t>
                      </a:r>
                      <a:r>
                        <a:rPr lang="en-US" sz="1400" b="1" dirty="0" err="1">
                          <a:solidFill>
                            <a:srgbClr val="FF0000"/>
                          </a:solidFill>
                          <a:latin typeface="Courier New" panose="02070309020205020404" pitchFamily="49" charset="0"/>
                          <a:cs typeface="Courier New" panose="02070309020205020404" pitchFamily="49" charset="0"/>
                        </a:rPr>
                        <a:t>|express</a:t>
                      </a:r>
                      <a:r>
                        <a:rPr lang="en-US" sz="1400" b="1" dirty="0">
                          <a:solidFill>
                            <a:srgbClr val="FF0000"/>
                          </a:solidFill>
                          <a:latin typeface="Courier New" panose="02070309020205020404" pitchFamily="49" charset="0"/>
                          <a:cs typeface="Courier New" panose="02070309020205020404" pitchFamily="49" charset="0"/>
                        </a:rPr>
                        <a:t>&gt;</a:t>
                      </a:r>
                    </a:p>
                  </a:txBody>
                  <a:tcPr marL="70703" marR="70703" marT="35351" marB="35351"/>
                </a:tc>
                <a:extLst>
                  <a:ext uri="{0D108BD9-81ED-4DB2-BD59-A6C34878D82A}">
                    <a16:rowId xmlns:a16="http://schemas.microsoft.com/office/drawing/2014/main" val="454406148"/>
                  </a:ext>
                </a:extLst>
              </a:tr>
              <a:tr h="639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rgbClr val="000000"/>
                          </a:solidFill>
                        </a:rPr>
                        <a:t>The optimization effort to use for incremental optimization (</a:t>
                      </a:r>
                      <a:r>
                        <a:rPr lang="en-US" sz="1400" b="0" i="1" dirty="0" err="1">
                          <a:solidFill>
                            <a:srgbClr val="000000"/>
                          </a:solidFill>
                        </a:rPr>
                        <a:t>syn_opt</a:t>
                      </a:r>
                      <a:r>
                        <a:rPr lang="en-US" sz="1400" b="0" i="1" dirty="0">
                          <a:solidFill>
                            <a:srgbClr val="000000"/>
                          </a:solidFill>
                        </a:rPr>
                        <a:t> </a:t>
                      </a:r>
                      <a:r>
                        <a:rPr lang="en-US" sz="1400" b="0" dirty="0">
                          <a:solidFill>
                            <a:srgbClr val="000000"/>
                          </a:solidFill>
                        </a:rPr>
                        <a:t>command)</a:t>
                      </a:r>
                    </a:p>
                  </a:txBody>
                  <a:tcPr marL="70703" marR="70703" marT="35351" marB="35351">
                    <a:solidFill>
                      <a:srgbClr val="E8F1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err="1">
                          <a:solidFill>
                            <a:srgbClr val="FF0000"/>
                          </a:solidFill>
                          <a:latin typeface="Courier New" panose="02070309020205020404" pitchFamily="49" charset="0"/>
                          <a:cs typeface="Courier New" panose="02070309020205020404" pitchFamily="49" charset="0"/>
                        </a:rPr>
                        <a:t>set_db</a:t>
                      </a: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syn_global_effort</a:t>
                      </a:r>
                      <a:r>
                        <a:rPr lang="en-US" sz="1400" b="1" dirty="0">
                          <a:solidFill>
                            <a:srgbClr val="FF0000"/>
                          </a:solidFill>
                          <a:latin typeface="Courier New" panose="02070309020205020404" pitchFamily="49" charset="0"/>
                          <a:cs typeface="Courier New" panose="02070309020205020404" pitchFamily="49" charset="0"/>
                        </a:rPr>
                        <a:t> &lt;</a:t>
                      </a:r>
                      <a:r>
                        <a:rPr lang="en-US" sz="1400" b="1" u="sng" dirty="0">
                          <a:solidFill>
                            <a:srgbClr val="FF0000"/>
                          </a:solidFill>
                          <a:latin typeface="Courier New" panose="02070309020205020404" pitchFamily="49" charset="0"/>
                          <a:cs typeface="Courier New" panose="02070309020205020404" pitchFamily="49" charset="0"/>
                        </a:rPr>
                        <a:t>none</a:t>
                      </a:r>
                      <a:r>
                        <a:rPr lang="en-US" sz="1400" b="1" dirty="0">
                          <a:solidFill>
                            <a:srgbClr val="FF0000"/>
                          </a:solidFill>
                          <a:latin typeface="Courier New" panose="02070309020205020404" pitchFamily="49" charset="0"/>
                          <a:cs typeface="Courier New" panose="02070309020205020404" pitchFamily="49" charset="0"/>
                        </a:rPr>
                        <a:t> | low | medium | high | express&gt;</a:t>
                      </a:r>
                    </a:p>
                  </a:txBody>
                  <a:tcPr marL="70703" marR="70703" marT="35351" marB="35351">
                    <a:solidFill>
                      <a:srgbClr val="E8F1F9"/>
                    </a:solidFill>
                  </a:tcPr>
                </a:tc>
                <a:extLst>
                  <a:ext uri="{0D108BD9-81ED-4DB2-BD59-A6C34878D82A}">
                    <a16:rowId xmlns:a16="http://schemas.microsoft.com/office/drawing/2014/main" val="1324966505"/>
                  </a:ext>
                </a:extLst>
              </a:tr>
              <a:tr h="639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rgbClr val="000000"/>
                          </a:solidFill>
                        </a:rPr>
                        <a:t>To specify the global effort for all synthesis commands, use</a:t>
                      </a:r>
                    </a:p>
                  </a:txBody>
                  <a:tcPr marL="70703" marR="70703" marT="35351" marB="3535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err="1">
                          <a:solidFill>
                            <a:srgbClr val="FF0000"/>
                          </a:solidFill>
                          <a:latin typeface="Courier New" panose="02070309020205020404" pitchFamily="49" charset="0"/>
                          <a:cs typeface="Courier New" panose="02070309020205020404" pitchFamily="49" charset="0"/>
                        </a:rPr>
                        <a:t>set_db</a:t>
                      </a:r>
                      <a:r>
                        <a:rPr lang="en-US" sz="1400" b="1" dirty="0">
                          <a:solidFill>
                            <a:srgbClr val="FF0000"/>
                          </a:solidFill>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syn_global_effort</a:t>
                      </a:r>
                      <a:r>
                        <a:rPr lang="en-US" sz="1400" b="1" dirty="0">
                          <a:solidFill>
                            <a:srgbClr val="FF0000"/>
                          </a:solidFill>
                          <a:latin typeface="Courier New" panose="02070309020205020404" pitchFamily="49" charset="0"/>
                          <a:cs typeface="Courier New" panose="02070309020205020404" pitchFamily="49" charset="0"/>
                        </a:rPr>
                        <a:t> &lt;</a:t>
                      </a:r>
                      <a:r>
                        <a:rPr lang="en-US" sz="1400" b="1" u="sng" dirty="0">
                          <a:solidFill>
                            <a:srgbClr val="FF0000"/>
                          </a:solidFill>
                          <a:latin typeface="Courier New" panose="02070309020205020404" pitchFamily="49" charset="0"/>
                          <a:cs typeface="Courier New" panose="02070309020205020404" pitchFamily="49" charset="0"/>
                        </a:rPr>
                        <a:t>none</a:t>
                      </a:r>
                      <a:r>
                        <a:rPr lang="en-US" sz="1400" b="1" dirty="0">
                          <a:solidFill>
                            <a:srgbClr val="FF0000"/>
                          </a:solidFill>
                          <a:latin typeface="Courier New" panose="02070309020205020404" pitchFamily="49" charset="0"/>
                          <a:cs typeface="Courier New" panose="02070309020205020404" pitchFamily="49" charset="0"/>
                        </a:rPr>
                        <a:t> | low | medium | high | express&gt;</a:t>
                      </a:r>
                    </a:p>
                  </a:txBody>
                  <a:tcPr marL="70703" marR="70703" marT="35351" marB="35351"/>
                </a:tc>
                <a:extLst>
                  <a:ext uri="{0D108BD9-81ED-4DB2-BD59-A6C34878D82A}">
                    <a16:rowId xmlns:a16="http://schemas.microsoft.com/office/drawing/2014/main" val="647594284"/>
                  </a:ext>
                </a:extLst>
              </a:tr>
            </a:tbl>
          </a:graphicData>
        </a:graphic>
      </p:graphicFrame>
      <p:grpSp>
        <p:nvGrpSpPr>
          <p:cNvPr id="9" name="Group 8">
            <a:extLst>
              <a:ext uri="{FF2B5EF4-FFF2-40B4-BE49-F238E27FC236}">
                <a16:creationId xmlns:a16="http://schemas.microsoft.com/office/drawing/2014/main" id="{44027988-77B0-40FB-ACB9-2E020D2C89D0}"/>
              </a:ext>
            </a:extLst>
          </p:cNvPr>
          <p:cNvGrpSpPr>
            <a:grpSpLocks noChangeAspect="1"/>
          </p:cNvGrpSpPr>
          <p:nvPr/>
        </p:nvGrpSpPr>
        <p:grpSpPr>
          <a:xfrm>
            <a:off x="10965475" y="230182"/>
            <a:ext cx="1032281" cy="1032281"/>
            <a:chOff x="164136" y="944871"/>
            <a:chExt cx="1134768" cy="1134768"/>
          </a:xfrm>
        </p:grpSpPr>
        <p:sp>
          <p:nvSpPr>
            <p:cNvPr id="10" name="Oval 9">
              <a:extLst>
                <a:ext uri="{FF2B5EF4-FFF2-40B4-BE49-F238E27FC236}">
                  <a16:creationId xmlns:a16="http://schemas.microsoft.com/office/drawing/2014/main" id="{1A2E06DB-AB5A-4F16-B9A3-54F842886777}"/>
                </a:ext>
              </a:extLst>
            </p:cNvPr>
            <p:cNvSpPr/>
            <p:nvPr/>
          </p:nvSpPr>
          <p:spPr>
            <a:xfrm>
              <a:off x="164136" y="944871"/>
              <a:ext cx="1134768" cy="1134768"/>
            </a:xfrm>
            <a:prstGeom prst="ellipse">
              <a:avLst/>
            </a:prstGeom>
            <a:solidFill>
              <a:schemeClr val="bg1"/>
            </a:solidFill>
            <a:ln w="25400">
              <a:gradFill>
                <a:gsLst>
                  <a:gs pos="0">
                    <a:srgbClr val="FF8200"/>
                  </a:gs>
                  <a:gs pos="100000">
                    <a:srgbClr val="00A376"/>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72EE5387-09DD-4B93-915F-BFD721549E71}"/>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a:stretch/>
          </p:blipFill>
          <p:spPr>
            <a:xfrm>
              <a:off x="381194" y="1123895"/>
              <a:ext cx="700651" cy="776721"/>
            </a:xfrm>
            <a:prstGeom prst="rect">
              <a:avLst/>
            </a:prstGeom>
          </p:spPr>
        </p:pic>
      </p:grpSp>
      <p:sp>
        <p:nvSpPr>
          <p:cNvPr id="13" name="TextBox 12">
            <a:extLst>
              <a:ext uri="{FF2B5EF4-FFF2-40B4-BE49-F238E27FC236}">
                <a16:creationId xmlns:a16="http://schemas.microsoft.com/office/drawing/2014/main" id="{A0F44E84-11D1-4277-867E-CBE1B1016B9A}"/>
              </a:ext>
            </a:extLst>
          </p:cNvPr>
          <p:cNvSpPr txBox="1"/>
          <p:nvPr/>
        </p:nvSpPr>
        <p:spPr>
          <a:xfrm>
            <a:off x="3747136" y="6565781"/>
            <a:ext cx="6125632" cy="261610"/>
          </a:xfrm>
          <a:prstGeom prst="rect">
            <a:avLst/>
          </a:prstGeom>
          <a:noFill/>
        </p:spPr>
        <p:txBody>
          <a:bodyPr wrap="square">
            <a:spAutoFit/>
          </a:bodyPr>
          <a:lstStyle/>
          <a:p>
            <a:r>
              <a:rPr lang="en-US" sz="1100" dirty="0">
                <a:effectLst/>
                <a:latin typeface="Calibri" panose="020F0502020204030204" pitchFamily="34" charset="0"/>
                <a:ea typeface="Times New Roman" panose="02020603050405020304" pitchFamily="18" charset="0"/>
              </a:rPr>
              <a:t>“Source: Cadence Customer Training Course </a:t>
            </a:r>
            <a:r>
              <a:rPr lang="en-US" sz="1100" dirty="0" err="1">
                <a:effectLst/>
                <a:latin typeface="Calibri" panose="020F0502020204030204" pitchFamily="34" charset="0"/>
                <a:ea typeface="Times New Roman" panose="02020603050405020304" pitchFamily="18" charset="0"/>
              </a:rPr>
              <a:t>RTLtoGDSII</a:t>
            </a:r>
            <a:r>
              <a:rPr lang="en-US" sz="1100" dirty="0">
                <a:effectLst/>
                <a:latin typeface="Calibri" panose="020F0502020204030204" pitchFamily="34" charset="0"/>
                <a:ea typeface="Times New Roman" panose="02020603050405020304" pitchFamily="18" charset="0"/>
              </a:rPr>
              <a:t>, Version: </a:t>
            </a:r>
            <a:r>
              <a:rPr lang="en-US" sz="1100" dirty="0">
                <a:latin typeface="Calibri" panose="020F0502020204030204" pitchFamily="34" charset="0"/>
                <a:ea typeface="Times New Roman" panose="02020603050405020304" pitchFamily="18" charset="0"/>
              </a:rPr>
              <a:t>5.0</a:t>
            </a:r>
            <a:r>
              <a:rPr lang="en-US" sz="1100" dirty="0">
                <a:effectLst/>
                <a:latin typeface="Calibri" panose="020F0502020204030204" pitchFamily="34" charset="0"/>
                <a:ea typeface="Times New Roman" panose="02020603050405020304" pitchFamily="18" charset="0"/>
              </a:rPr>
              <a:t>”</a:t>
            </a:r>
            <a:endParaRPr lang="en-US" sz="1100" dirty="0"/>
          </a:p>
        </p:txBody>
      </p:sp>
    </p:spTree>
    <p:custDataLst>
      <p:tags r:id="rId1"/>
    </p:custDataLst>
    <p:extLst>
      <p:ext uri="{BB962C8B-B14F-4D97-AF65-F5344CB8AC3E}">
        <p14:creationId xmlns:p14="http://schemas.microsoft.com/office/powerpoint/2010/main" val="277426537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00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10000"/>
                                  </p:stCondLst>
                                  <p:childTnLst>
                                    <p:set>
                                      <p:cBhvr>
                                        <p:cTn id="8" dur="1" fill="hold">
                                          <p:stCondLst>
                                            <p:cond delay="0"/>
                                          </p:stCondLst>
                                        </p:cTn>
                                        <p:tgtEl>
                                          <p:spTgt spid="5"/>
                                        </p:tgtEl>
                                        <p:attrNameLst>
                                          <p:attrName>style.visibility</p:attrName>
                                        </p:attrNameLst>
                                      </p:cBhvr>
                                      <p:to>
                                        <p:strVal val="hidden"/>
                                      </p:to>
                                    </p:set>
                                  </p:childTnLst>
                                </p:cTn>
                              </p:par>
                              <p:par>
                                <p:cTn id="9" presetID="23" presetClass="entr" presetSubtype="16" fill="hold" grpId="0" nodeType="withEffect">
                                  <p:stCondLst>
                                    <p:cond delay="110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par>
                                <p:cTn id="13" presetID="1" presetClass="exit" presetSubtype="0" fill="hold" grpId="1" nodeType="withEffect">
                                  <p:stCondLst>
                                    <p:cond delay="7600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FD043F-7BB2-D50C-2450-B43178EE5DEE}"/>
              </a:ext>
            </a:extLst>
          </p:cNvPr>
          <p:cNvSpPr>
            <a:spLocks noGrp="1"/>
          </p:cNvSpPr>
          <p:nvPr>
            <p:ph sz="quarter" idx="12"/>
          </p:nvPr>
        </p:nvSpPr>
        <p:spPr>
          <a:xfrm>
            <a:off x="274320" y="1005840"/>
            <a:ext cx="11612880" cy="4985886"/>
          </a:xfrm>
        </p:spPr>
        <p:txBody>
          <a:bodyPr/>
          <a:lstStyle/>
          <a:p>
            <a:r>
              <a:rPr lang="en-US" sz="2600" dirty="0"/>
              <a:t>To accurately set up timing constraints, you need to specify the following:</a:t>
            </a:r>
          </a:p>
          <a:p>
            <a:pPr marL="514350" indent="-514350">
              <a:buFont typeface="+mj-lt"/>
              <a:buAutoNum type="arabicPeriod"/>
            </a:pPr>
            <a:r>
              <a:rPr lang="en-US" sz="2600" dirty="0"/>
              <a:t>Clock</a:t>
            </a:r>
          </a:p>
          <a:p>
            <a:pPr marL="514350" indent="-514350">
              <a:buFont typeface="+mj-lt"/>
              <a:buAutoNum type="arabicPeriod"/>
            </a:pPr>
            <a:r>
              <a:rPr lang="en-US" sz="2600" dirty="0"/>
              <a:t>I/O Timing requirements</a:t>
            </a:r>
          </a:p>
          <a:p>
            <a:pPr marL="514350" indent="-514350">
              <a:buFont typeface="+mj-lt"/>
              <a:buAutoNum type="arabicPeriod"/>
            </a:pPr>
            <a:r>
              <a:rPr lang="en-US" sz="2600" dirty="0"/>
              <a:t>Combinational path delay requirements</a:t>
            </a:r>
          </a:p>
          <a:p>
            <a:pPr marL="514350" indent="-514350">
              <a:buFont typeface="+mj-lt"/>
              <a:buAutoNum type="arabicPeriod"/>
            </a:pPr>
            <a:r>
              <a:rPr lang="en-US" sz="2600" dirty="0"/>
              <a:t>Timing exceptions</a:t>
            </a:r>
          </a:p>
          <a:p>
            <a:r>
              <a:rPr lang="en-US" sz="2600" dirty="0"/>
              <a:t>Clocks: To define a clock command is used, </a:t>
            </a:r>
            <a:r>
              <a:rPr lang="en-US" sz="2600" b="1" dirty="0"/>
              <a:t>and the </a:t>
            </a:r>
            <a:r>
              <a:rPr lang="en-US" sz="2600" b="1" dirty="0" err="1"/>
              <a:t>create_generated_clock</a:t>
            </a:r>
            <a:r>
              <a:rPr lang="en-US" sz="2600" b="1" dirty="0"/>
              <a:t> </a:t>
            </a:r>
            <a:r>
              <a:rPr lang="en-US" sz="2600" dirty="0"/>
              <a:t>is used command is used to define an internally generated clock. A few specifications of the clock include clock source, clock period, duty cycle, clock name, etc.</a:t>
            </a:r>
          </a:p>
          <a:p>
            <a:pPr marL="57150" indent="0">
              <a:buNone/>
            </a:pPr>
            <a:endParaRPr lang="en-US" sz="2600" dirty="0"/>
          </a:p>
        </p:txBody>
      </p:sp>
      <p:sp>
        <p:nvSpPr>
          <p:cNvPr id="3" name="Title 2">
            <a:extLst>
              <a:ext uri="{FF2B5EF4-FFF2-40B4-BE49-F238E27FC236}">
                <a16:creationId xmlns:a16="http://schemas.microsoft.com/office/drawing/2014/main" id="{EDCBCC67-D7A9-B7C8-5DC3-BFEF872AD3CC}"/>
              </a:ext>
            </a:extLst>
          </p:cNvPr>
          <p:cNvSpPr>
            <a:spLocks noGrp="1"/>
          </p:cNvSpPr>
          <p:nvPr>
            <p:ph type="title"/>
          </p:nvPr>
        </p:nvSpPr>
        <p:spPr/>
        <p:txBody>
          <a:bodyPr/>
          <a:lstStyle/>
          <a:p>
            <a:r>
              <a:rPr lang="en-US" b="1"/>
              <a:t>Timing Constraints</a:t>
            </a:r>
            <a:endParaRPr lang="en-US" b="1" dirty="0"/>
          </a:p>
        </p:txBody>
      </p:sp>
      <p:sp>
        <p:nvSpPr>
          <p:cNvPr id="5" name="Footer Placeholder 4">
            <a:extLst>
              <a:ext uri="{FF2B5EF4-FFF2-40B4-BE49-F238E27FC236}">
                <a16:creationId xmlns:a16="http://schemas.microsoft.com/office/drawing/2014/main" id="{2A9137A4-50C0-52B4-35C5-B7D02EB70A36}"/>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A47547D4-9F87-0056-C16F-B74F89DA8E64}"/>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46</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7" name="Picture 6">
            <a:extLst>
              <a:ext uri="{FF2B5EF4-FFF2-40B4-BE49-F238E27FC236}">
                <a16:creationId xmlns:a16="http://schemas.microsoft.com/office/drawing/2014/main" id="{7772CF03-8DB2-B612-33F1-BB0AF30E735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080760"/>
            <a:ext cx="457200" cy="457200"/>
          </a:xfrm>
          <a:prstGeom prst="rect">
            <a:avLst/>
          </a:prstGeom>
        </p:spPr>
      </p:pic>
    </p:spTree>
    <p:custDataLst>
      <p:tags r:id="rId1"/>
    </p:custDataLst>
    <p:extLst>
      <p:ext uri="{BB962C8B-B14F-4D97-AF65-F5344CB8AC3E}">
        <p14:creationId xmlns:p14="http://schemas.microsoft.com/office/powerpoint/2010/main" val="1077320459"/>
      </p:ext>
    </p:extLst>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EBBDB6-6F9C-5B6F-0D33-7956A220A911}"/>
              </a:ext>
            </a:extLst>
          </p:cNvPr>
          <p:cNvSpPr>
            <a:spLocks noGrp="1"/>
          </p:cNvSpPr>
          <p:nvPr>
            <p:ph sz="quarter" idx="12"/>
          </p:nvPr>
        </p:nvSpPr>
        <p:spPr/>
        <p:txBody>
          <a:bodyPr/>
          <a:lstStyle/>
          <a:p>
            <a:pPr marL="0" indent="0">
              <a:buNone/>
            </a:pPr>
            <a:r>
              <a:rPr lang="en-US" sz="2600" dirty="0"/>
              <a:t>Create a clock and divide by 2 generated clock example is given bellow</a:t>
            </a:r>
          </a:p>
          <a:p>
            <a:r>
              <a:rPr lang="en-US" sz="2600" dirty="0" err="1">
                <a:solidFill>
                  <a:schemeClr val="accent5"/>
                </a:solidFill>
              </a:rPr>
              <a:t>create_clock</a:t>
            </a:r>
            <a:r>
              <a:rPr lang="en-US" sz="2600" dirty="0">
                <a:solidFill>
                  <a:schemeClr val="accent5"/>
                </a:solidFill>
              </a:rPr>
              <a:t> –name SYSCLK_NAME –period 2  -waveform {0 1}               {</a:t>
            </a:r>
            <a:r>
              <a:rPr lang="en-US" sz="2600" dirty="0" err="1">
                <a:solidFill>
                  <a:schemeClr val="accent5"/>
                </a:solidFill>
              </a:rPr>
              <a:t>get_ports</a:t>
            </a:r>
            <a:r>
              <a:rPr lang="en-US" sz="2600" dirty="0">
                <a:solidFill>
                  <a:schemeClr val="accent5"/>
                </a:solidFill>
              </a:rPr>
              <a:t> SYSCLK}</a:t>
            </a:r>
          </a:p>
          <a:p>
            <a:r>
              <a:rPr lang="en-US" sz="2600" dirty="0" err="1">
                <a:solidFill>
                  <a:schemeClr val="accent5"/>
                </a:solidFill>
              </a:rPr>
              <a:t>create_generated_clock</a:t>
            </a:r>
            <a:r>
              <a:rPr lang="en-US" sz="2600" dirty="0">
                <a:solidFill>
                  <a:schemeClr val="accent5"/>
                </a:solidFill>
              </a:rPr>
              <a:t> –name DIVIDE  -source {</a:t>
            </a:r>
            <a:r>
              <a:rPr lang="en-US" sz="2600" dirty="0" err="1">
                <a:solidFill>
                  <a:schemeClr val="accent5"/>
                </a:solidFill>
              </a:rPr>
              <a:t>get_ports</a:t>
            </a:r>
            <a:r>
              <a:rPr lang="en-US" sz="2600" dirty="0">
                <a:solidFill>
                  <a:schemeClr val="accent5"/>
                </a:solidFill>
              </a:rPr>
              <a:t> SYSCLK} </a:t>
            </a:r>
            <a:r>
              <a:rPr lang="en-US" sz="2600" dirty="0" err="1">
                <a:solidFill>
                  <a:schemeClr val="accent5"/>
                </a:solidFill>
              </a:rPr>
              <a:t>divide_by</a:t>
            </a:r>
            <a:r>
              <a:rPr lang="en-US" sz="2600" dirty="0">
                <a:solidFill>
                  <a:schemeClr val="accent5"/>
                </a:solidFill>
              </a:rPr>
              <a:t> 2 {get_pinsFF1/Q}</a:t>
            </a:r>
          </a:p>
          <a:p>
            <a:endParaRPr lang="en-US" sz="2600" dirty="0"/>
          </a:p>
          <a:p>
            <a:endParaRPr lang="en-US" sz="2600" dirty="0"/>
          </a:p>
          <a:p>
            <a:endParaRPr lang="en-US" sz="2600" dirty="0"/>
          </a:p>
        </p:txBody>
      </p:sp>
      <p:sp>
        <p:nvSpPr>
          <p:cNvPr id="3" name="Title 2">
            <a:extLst>
              <a:ext uri="{FF2B5EF4-FFF2-40B4-BE49-F238E27FC236}">
                <a16:creationId xmlns:a16="http://schemas.microsoft.com/office/drawing/2014/main" id="{BF9153F2-5EBE-18B9-C125-65F6ACA947C6}"/>
              </a:ext>
            </a:extLst>
          </p:cNvPr>
          <p:cNvSpPr>
            <a:spLocks noGrp="1"/>
          </p:cNvSpPr>
          <p:nvPr>
            <p:ph type="title"/>
          </p:nvPr>
        </p:nvSpPr>
        <p:spPr/>
        <p:txBody>
          <a:bodyPr/>
          <a:lstStyle/>
          <a:p>
            <a:r>
              <a:rPr lang="en-US" b="1" dirty="0"/>
              <a:t>Building a Clock</a:t>
            </a:r>
          </a:p>
        </p:txBody>
      </p:sp>
      <p:pic>
        <p:nvPicPr>
          <p:cNvPr id="5" name="Picture 4">
            <a:extLst>
              <a:ext uri="{FF2B5EF4-FFF2-40B4-BE49-F238E27FC236}">
                <a16:creationId xmlns:a16="http://schemas.microsoft.com/office/drawing/2014/main" id="{572EA934-E575-477A-72FE-1D59BDB916FB}"/>
              </a:ext>
            </a:extLst>
          </p:cNvPr>
          <p:cNvPicPr>
            <a:picLocks noChangeAspect="1"/>
          </p:cNvPicPr>
          <p:nvPr/>
        </p:nvPicPr>
        <p:blipFill>
          <a:blip r:embed="rId3"/>
          <a:stretch>
            <a:fillRect/>
          </a:stretch>
        </p:blipFill>
        <p:spPr>
          <a:xfrm>
            <a:off x="2905504" y="3429000"/>
            <a:ext cx="6133736" cy="2280805"/>
          </a:xfrm>
          <a:prstGeom prst="rect">
            <a:avLst/>
          </a:prstGeom>
        </p:spPr>
      </p:pic>
      <p:sp>
        <p:nvSpPr>
          <p:cNvPr id="4" name="Footer Placeholder 3">
            <a:extLst>
              <a:ext uri="{FF2B5EF4-FFF2-40B4-BE49-F238E27FC236}">
                <a16:creationId xmlns:a16="http://schemas.microsoft.com/office/drawing/2014/main" id="{0D7AB8A4-D3BA-AA14-3401-A6B182240BA8}"/>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7" name="Slide Number Placeholder 6">
            <a:extLst>
              <a:ext uri="{FF2B5EF4-FFF2-40B4-BE49-F238E27FC236}">
                <a16:creationId xmlns:a16="http://schemas.microsoft.com/office/drawing/2014/main" id="{6FEB79C3-1D33-99EA-04A7-D9B6AF49F628}"/>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47</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8" name="Picture 7">
            <a:extLst>
              <a:ext uri="{FF2B5EF4-FFF2-40B4-BE49-F238E27FC236}">
                <a16:creationId xmlns:a16="http://schemas.microsoft.com/office/drawing/2014/main" id="{8CE9E499-7F30-9B9C-C002-E72831C65D7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080760"/>
            <a:ext cx="457200" cy="457200"/>
          </a:xfrm>
          <a:prstGeom prst="rect">
            <a:avLst/>
          </a:prstGeom>
        </p:spPr>
      </p:pic>
    </p:spTree>
    <p:custDataLst>
      <p:tags r:id="rId1"/>
    </p:custDataLst>
    <p:extLst>
      <p:ext uri="{BB962C8B-B14F-4D97-AF65-F5344CB8AC3E}">
        <p14:creationId xmlns:p14="http://schemas.microsoft.com/office/powerpoint/2010/main" val="2809828396"/>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0DE38F-4501-A35B-13AA-2DBAB20D70EF}"/>
              </a:ext>
            </a:extLst>
          </p:cNvPr>
          <p:cNvSpPr>
            <a:spLocks noGrp="1"/>
          </p:cNvSpPr>
          <p:nvPr>
            <p:ph sz="quarter" idx="12"/>
          </p:nvPr>
        </p:nvSpPr>
        <p:spPr/>
        <p:txBody>
          <a:bodyPr/>
          <a:lstStyle/>
          <a:p>
            <a:r>
              <a:rPr lang="en-US" dirty="0"/>
              <a:t>Specify clock signal </a:t>
            </a:r>
          </a:p>
          <a:p>
            <a:endParaRPr lang="en-US" dirty="0"/>
          </a:p>
        </p:txBody>
      </p:sp>
      <p:sp>
        <p:nvSpPr>
          <p:cNvPr id="3" name="Title 2">
            <a:extLst>
              <a:ext uri="{FF2B5EF4-FFF2-40B4-BE49-F238E27FC236}">
                <a16:creationId xmlns:a16="http://schemas.microsoft.com/office/drawing/2014/main" id="{3C9E6FC0-72F1-5F11-85B3-532B10914C72}"/>
              </a:ext>
            </a:extLst>
          </p:cNvPr>
          <p:cNvSpPr>
            <a:spLocks noGrp="1"/>
          </p:cNvSpPr>
          <p:nvPr>
            <p:ph type="title"/>
          </p:nvPr>
        </p:nvSpPr>
        <p:spPr/>
        <p:txBody>
          <a:bodyPr/>
          <a:lstStyle/>
          <a:p>
            <a:r>
              <a:rPr lang="en-US" b="1" dirty="0"/>
              <a:t>Clock commands</a:t>
            </a:r>
          </a:p>
        </p:txBody>
      </p:sp>
      <p:pic>
        <p:nvPicPr>
          <p:cNvPr id="4" name="Content Placeholder 4">
            <a:extLst>
              <a:ext uri="{FF2B5EF4-FFF2-40B4-BE49-F238E27FC236}">
                <a16:creationId xmlns:a16="http://schemas.microsoft.com/office/drawing/2014/main" id="{8DC873F7-F627-2025-781C-63E6AE213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285" y="1569553"/>
            <a:ext cx="10079330" cy="3251244"/>
          </a:xfrm>
          <a:prstGeom prst="rect">
            <a:avLst/>
          </a:prstGeom>
        </p:spPr>
      </p:pic>
      <p:sp>
        <p:nvSpPr>
          <p:cNvPr id="6" name="Footer Placeholder 5">
            <a:extLst>
              <a:ext uri="{FF2B5EF4-FFF2-40B4-BE49-F238E27FC236}">
                <a16:creationId xmlns:a16="http://schemas.microsoft.com/office/drawing/2014/main" id="{61D4FD47-8EDD-6F61-9F5D-3EF7467BA517}"/>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7" name="Slide Number Placeholder 6">
            <a:extLst>
              <a:ext uri="{FF2B5EF4-FFF2-40B4-BE49-F238E27FC236}">
                <a16:creationId xmlns:a16="http://schemas.microsoft.com/office/drawing/2014/main" id="{5132D75C-492B-8001-0C1B-CF32634CEAF2}"/>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48</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8" name="Picture 7">
            <a:extLst>
              <a:ext uri="{FF2B5EF4-FFF2-40B4-BE49-F238E27FC236}">
                <a16:creationId xmlns:a16="http://schemas.microsoft.com/office/drawing/2014/main" id="{C753D17D-41C3-3C7F-29A3-8DC3474B7877}"/>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887" y="6087359"/>
            <a:ext cx="457200" cy="457200"/>
          </a:xfrm>
          <a:prstGeom prst="rect">
            <a:avLst/>
          </a:prstGeom>
        </p:spPr>
      </p:pic>
    </p:spTree>
    <p:custDataLst>
      <p:tags r:id="rId1"/>
    </p:custDataLst>
    <p:extLst>
      <p:ext uri="{BB962C8B-B14F-4D97-AF65-F5344CB8AC3E}">
        <p14:creationId xmlns:p14="http://schemas.microsoft.com/office/powerpoint/2010/main" val="2314708724"/>
      </p:ext>
    </p:extLst>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AC96DC4-AADC-7BB3-C085-073E78FE3431}"/>
              </a:ext>
            </a:extLst>
          </p:cNvPr>
          <p:cNvSpPr>
            <a:spLocks noGrp="1"/>
          </p:cNvSpPr>
          <p:nvPr>
            <p:ph type="title"/>
          </p:nvPr>
        </p:nvSpPr>
        <p:spPr>
          <a:xfrm>
            <a:off x="454372" y="5087772"/>
            <a:ext cx="11356627" cy="1188720"/>
          </a:xfrm>
        </p:spPr>
        <p:txBody>
          <a:bodyPr/>
          <a:lstStyle/>
          <a:p>
            <a:r>
              <a:rPr lang="en-US" altLang="de-DE" dirty="0"/>
              <a:t>Part D: Synthesize Your Design using Genus tool </a:t>
            </a:r>
            <a:endParaRPr lang="de-DE" dirty="0"/>
          </a:p>
        </p:txBody>
      </p:sp>
    </p:spTree>
    <p:custDataLst>
      <p:tags r:id="rId1"/>
    </p:custDataLst>
    <p:extLst>
      <p:ext uri="{BB962C8B-B14F-4D97-AF65-F5344CB8AC3E}">
        <p14:creationId xmlns:p14="http://schemas.microsoft.com/office/powerpoint/2010/main" val="43521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9E314D-758C-D492-9CF2-FEA63CD89BD8}"/>
              </a:ext>
            </a:extLst>
          </p:cNvPr>
          <p:cNvPicPr>
            <a:picLocks noChangeAspect="1"/>
          </p:cNvPicPr>
          <p:nvPr/>
        </p:nvPicPr>
        <p:blipFill rotWithShape="1">
          <a:blip r:embed="rId3"/>
          <a:srcRect t="11823"/>
          <a:stretch/>
        </p:blipFill>
        <p:spPr>
          <a:xfrm>
            <a:off x="2398283" y="2977457"/>
            <a:ext cx="7667497" cy="3373043"/>
          </a:xfrm>
          <a:prstGeom prst="rect">
            <a:avLst/>
          </a:prstGeom>
        </p:spPr>
      </p:pic>
      <p:sp>
        <p:nvSpPr>
          <p:cNvPr id="2" name="Content Placeholder 1">
            <a:extLst>
              <a:ext uri="{FF2B5EF4-FFF2-40B4-BE49-F238E27FC236}">
                <a16:creationId xmlns:a16="http://schemas.microsoft.com/office/drawing/2014/main" id="{F80C8D0B-84CD-91AB-B55B-5199087C91EE}"/>
              </a:ext>
            </a:extLst>
          </p:cNvPr>
          <p:cNvSpPr>
            <a:spLocks noGrp="1"/>
          </p:cNvSpPr>
          <p:nvPr>
            <p:ph sz="quarter" idx="12"/>
          </p:nvPr>
        </p:nvSpPr>
        <p:spPr>
          <a:xfrm>
            <a:off x="274320" y="685800"/>
            <a:ext cx="11612880" cy="2104197"/>
          </a:xfrm>
        </p:spPr>
        <p:txBody>
          <a:bodyPr/>
          <a:lstStyle/>
          <a:p>
            <a:pPr marL="0" indent="0">
              <a:buNone/>
            </a:pPr>
            <a:r>
              <a:rPr lang="en-US" sz="2400" b="1" u="sng" dirty="0"/>
              <a:t>Definition: </a:t>
            </a:r>
            <a:endParaRPr lang="en-US" b="1" u="sng" dirty="0"/>
          </a:p>
          <a:p>
            <a:pPr marL="0" indent="0" algn="just">
              <a:buNone/>
            </a:pPr>
            <a:r>
              <a:rPr lang="en-GB" sz="2000" dirty="0"/>
              <a:t>Logic Synthesis is the process of transforming </a:t>
            </a:r>
            <a:r>
              <a:rPr lang="en-GB" sz="2000" b="1" dirty="0">
                <a:solidFill>
                  <a:schemeClr val="accent6"/>
                </a:solidFill>
              </a:rPr>
              <a:t>Hardware Description Language (HDL) code </a:t>
            </a:r>
            <a:r>
              <a:rPr lang="en-GB" sz="2000" b="1" dirty="0"/>
              <a:t>into a </a:t>
            </a:r>
            <a:r>
              <a:rPr lang="en-GB" sz="2000" b="1" dirty="0">
                <a:solidFill>
                  <a:schemeClr val="tx2"/>
                </a:solidFill>
              </a:rPr>
              <a:t>logic circuit based on: </a:t>
            </a:r>
          </a:p>
          <a:p>
            <a:pPr marL="1082675" indent="-457200" algn="just">
              <a:spcBef>
                <a:spcPts val="0"/>
              </a:spcBef>
              <a:buFont typeface="+mj-lt"/>
              <a:buAutoNum type="arabicPeriod"/>
            </a:pPr>
            <a:r>
              <a:rPr lang="en-GB" dirty="0"/>
              <a:t>a standard-cell </a:t>
            </a:r>
            <a:r>
              <a:rPr lang="en-GB" sz="2000" dirty="0"/>
              <a:t>library</a:t>
            </a:r>
          </a:p>
          <a:p>
            <a:pPr marL="1082675" indent="-457200" algn="just">
              <a:spcBef>
                <a:spcPts val="0"/>
              </a:spcBef>
              <a:buFont typeface="+mj-lt"/>
              <a:buAutoNum type="arabicPeriod"/>
            </a:pPr>
            <a:r>
              <a:rPr lang="en-GB" sz="2000" dirty="0"/>
              <a:t>user-specified optimization/timing constraints.</a:t>
            </a:r>
            <a:endParaRPr lang="en-US" sz="2000" dirty="0"/>
          </a:p>
        </p:txBody>
      </p:sp>
      <p:sp>
        <p:nvSpPr>
          <p:cNvPr id="3" name="Title 2">
            <a:extLst>
              <a:ext uri="{FF2B5EF4-FFF2-40B4-BE49-F238E27FC236}">
                <a16:creationId xmlns:a16="http://schemas.microsoft.com/office/drawing/2014/main" id="{F93E1A9D-F5F0-C51A-C197-5A7B63325370}"/>
              </a:ext>
            </a:extLst>
          </p:cNvPr>
          <p:cNvSpPr>
            <a:spLocks noGrp="1"/>
          </p:cNvSpPr>
          <p:nvPr>
            <p:ph type="title"/>
          </p:nvPr>
        </p:nvSpPr>
        <p:spPr/>
        <p:txBody>
          <a:bodyPr/>
          <a:lstStyle/>
          <a:p>
            <a:r>
              <a:rPr lang="en-US" b="1" dirty="0"/>
              <a:t>The Synthesis Theory</a:t>
            </a:r>
          </a:p>
        </p:txBody>
      </p:sp>
      <p:sp>
        <p:nvSpPr>
          <p:cNvPr id="6" name="TextBox 5">
            <a:extLst>
              <a:ext uri="{FF2B5EF4-FFF2-40B4-BE49-F238E27FC236}">
                <a16:creationId xmlns:a16="http://schemas.microsoft.com/office/drawing/2014/main" id="{FD7C49E4-C225-4AF5-86F4-AE1473BB4A77}"/>
              </a:ext>
            </a:extLst>
          </p:cNvPr>
          <p:cNvSpPr txBox="1"/>
          <p:nvPr/>
        </p:nvSpPr>
        <p:spPr>
          <a:xfrm>
            <a:off x="3747136" y="6547120"/>
            <a:ext cx="6125632" cy="261610"/>
          </a:xfrm>
          <a:prstGeom prst="rect">
            <a:avLst/>
          </a:prstGeom>
          <a:noFill/>
        </p:spPr>
        <p:txBody>
          <a:bodyPr wrap="square">
            <a:spAutoFit/>
          </a:bodyPr>
          <a:lstStyle/>
          <a:p>
            <a:r>
              <a:rPr lang="en-US" sz="1100" dirty="0">
                <a:effectLst/>
                <a:latin typeface="Calibri" panose="020F0502020204030204" pitchFamily="34" charset="0"/>
                <a:ea typeface="Times New Roman" panose="02020603050405020304" pitchFamily="18" charset="0"/>
              </a:rPr>
              <a:t>“Source: Cadence Customer Training Course </a:t>
            </a:r>
            <a:r>
              <a:rPr lang="en-US" sz="1100" dirty="0" err="1">
                <a:effectLst/>
                <a:latin typeface="Calibri" panose="020F0502020204030204" pitchFamily="34" charset="0"/>
                <a:ea typeface="Times New Roman" panose="02020603050405020304" pitchFamily="18" charset="0"/>
              </a:rPr>
              <a:t>RTLtoGDSII</a:t>
            </a:r>
            <a:r>
              <a:rPr lang="en-US" sz="1100" dirty="0">
                <a:effectLst/>
                <a:latin typeface="Calibri" panose="020F0502020204030204" pitchFamily="34" charset="0"/>
                <a:ea typeface="Times New Roman" panose="02020603050405020304" pitchFamily="18" charset="0"/>
              </a:rPr>
              <a:t>, Version: </a:t>
            </a:r>
            <a:r>
              <a:rPr lang="en-US" sz="1100" dirty="0">
                <a:latin typeface="Calibri" panose="020F0502020204030204" pitchFamily="34" charset="0"/>
                <a:ea typeface="Times New Roman" panose="02020603050405020304" pitchFamily="18" charset="0"/>
              </a:rPr>
              <a:t>5.0</a:t>
            </a:r>
            <a:r>
              <a:rPr lang="en-US" sz="1100" dirty="0">
                <a:effectLst/>
                <a:latin typeface="Calibri" panose="020F0502020204030204" pitchFamily="34" charset="0"/>
                <a:ea typeface="Times New Roman" panose="02020603050405020304" pitchFamily="18" charset="0"/>
              </a:rPr>
              <a:t>”</a:t>
            </a:r>
            <a:endParaRPr lang="en-US" sz="1100" dirty="0"/>
          </a:p>
        </p:txBody>
      </p:sp>
      <p:sp>
        <p:nvSpPr>
          <p:cNvPr id="7" name="Footer Placeholder 6">
            <a:extLst>
              <a:ext uri="{FF2B5EF4-FFF2-40B4-BE49-F238E27FC236}">
                <a16:creationId xmlns:a16="http://schemas.microsoft.com/office/drawing/2014/main" id="{189FF4A6-7469-9383-2250-2533683C762B}"/>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8" name="Slide Number Placeholder 7">
            <a:extLst>
              <a:ext uri="{FF2B5EF4-FFF2-40B4-BE49-F238E27FC236}">
                <a16:creationId xmlns:a16="http://schemas.microsoft.com/office/drawing/2014/main" id="{513FE164-2F70-ECFF-1674-B638601681C1}"/>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3236229259"/>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E3D61A8-0757-4748-A17E-18BDFA7BC683}"/>
              </a:ext>
            </a:extLst>
          </p:cNvPr>
          <p:cNvGrpSpPr>
            <a:grpSpLocks noChangeAspect="1"/>
          </p:cNvGrpSpPr>
          <p:nvPr/>
        </p:nvGrpSpPr>
        <p:grpSpPr>
          <a:xfrm>
            <a:off x="11037347" y="103310"/>
            <a:ext cx="1032281" cy="1032281"/>
            <a:chOff x="164136" y="944871"/>
            <a:chExt cx="1134768" cy="1134768"/>
          </a:xfrm>
        </p:grpSpPr>
        <p:sp>
          <p:nvSpPr>
            <p:cNvPr id="11" name="Oval 10">
              <a:extLst>
                <a:ext uri="{FF2B5EF4-FFF2-40B4-BE49-F238E27FC236}">
                  <a16:creationId xmlns:a16="http://schemas.microsoft.com/office/drawing/2014/main" id="{3C9F0519-6A66-48E8-81FB-43C273EC5B20}"/>
                </a:ext>
              </a:extLst>
            </p:cNvPr>
            <p:cNvSpPr/>
            <p:nvPr/>
          </p:nvSpPr>
          <p:spPr>
            <a:xfrm>
              <a:off x="164136" y="944871"/>
              <a:ext cx="1134768" cy="1134768"/>
            </a:xfrm>
            <a:prstGeom prst="ellipse">
              <a:avLst/>
            </a:prstGeom>
            <a:solidFill>
              <a:schemeClr val="bg1"/>
            </a:solidFill>
            <a:ln w="25400">
              <a:gradFill>
                <a:gsLst>
                  <a:gs pos="0">
                    <a:srgbClr val="FF8200"/>
                  </a:gs>
                  <a:gs pos="100000">
                    <a:srgbClr val="00A376"/>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DDE65140-7790-487F-AE6B-43F3BF70A18A}"/>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381194" y="1123895"/>
              <a:ext cx="700651" cy="776721"/>
            </a:xfrm>
            <a:prstGeom prst="rect">
              <a:avLst/>
            </a:prstGeom>
          </p:spPr>
        </p:pic>
      </p:grpSp>
      <p:graphicFrame>
        <p:nvGraphicFramePr>
          <p:cNvPr id="2" name="Table 4">
            <a:extLst>
              <a:ext uri="{FF2B5EF4-FFF2-40B4-BE49-F238E27FC236}">
                <a16:creationId xmlns:a16="http://schemas.microsoft.com/office/drawing/2014/main" id="{F69B9414-E55C-4DA2-BD82-3F44EBEF6CB4}"/>
              </a:ext>
            </a:extLst>
          </p:cNvPr>
          <p:cNvGraphicFramePr>
            <a:graphicFrameLocks noGrp="1"/>
          </p:cNvGraphicFramePr>
          <p:nvPr>
            <p:ph sz="quarter" idx="12"/>
            <p:extLst>
              <p:ext uri="{D42A27DB-BD31-4B8C-83A1-F6EECF244321}">
                <p14:modId xmlns:p14="http://schemas.microsoft.com/office/powerpoint/2010/main" val="2661056746"/>
              </p:ext>
            </p:extLst>
          </p:nvPr>
        </p:nvGraphicFramePr>
        <p:xfrm>
          <a:off x="454511" y="967574"/>
          <a:ext cx="10945082" cy="2228027"/>
        </p:xfrm>
        <a:graphic>
          <a:graphicData uri="http://schemas.openxmlformats.org/drawingml/2006/table">
            <a:tbl>
              <a:tblPr firstRow="1" bandRow="1">
                <a:tableStyleId>{00A15C55-8517-42AA-B614-E9B94910E393}</a:tableStyleId>
              </a:tblPr>
              <a:tblGrid>
                <a:gridCol w="6388253">
                  <a:extLst>
                    <a:ext uri="{9D8B030D-6E8A-4147-A177-3AD203B41FA5}">
                      <a16:colId xmlns:a16="http://schemas.microsoft.com/office/drawing/2014/main" val="1878228726"/>
                    </a:ext>
                  </a:extLst>
                </a:gridCol>
                <a:gridCol w="4556829">
                  <a:extLst>
                    <a:ext uri="{9D8B030D-6E8A-4147-A177-3AD203B41FA5}">
                      <a16:colId xmlns:a16="http://schemas.microsoft.com/office/drawing/2014/main" val="2643009247"/>
                    </a:ext>
                  </a:extLst>
                </a:gridCol>
              </a:tblGrid>
              <a:tr h="401017">
                <a:tc>
                  <a:txBody>
                    <a:bodyPr/>
                    <a:lstStyle/>
                    <a:p>
                      <a:pPr algn="l"/>
                      <a:r>
                        <a:rPr lang="en-US" sz="1600" dirty="0">
                          <a:solidFill>
                            <a:schemeClr val="bg1"/>
                          </a:solidFill>
                          <a:latin typeface="+mn-lt"/>
                        </a:rPr>
                        <a:t>Inputs</a:t>
                      </a:r>
                    </a:p>
                  </a:txBody>
                  <a:tcPr>
                    <a:gradFill>
                      <a:gsLst>
                        <a:gs pos="0">
                          <a:srgbClr val="61CF5C"/>
                        </a:gs>
                        <a:gs pos="100000">
                          <a:srgbClr val="2CCCC9"/>
                        </a:gs>
                      </a:gsLst>
                      <a:lin ang="0" scaled="0"/>
                    </a:gradFill>
                  </a:tcPr>
                </a:tc>
                <a:tc>
                  <a:txBody>
                    <a:bodyPr/>
                    <a:lstStyle/>
                    <a:p>
                      <a:pPr algn="l"/>
                      <a:r>
                        <a:rPr lang="en-US" sz="1600" dirty="0">
                          <a:solidFill>
                            <a:schemeClr val="bg1"/>
                          </a:solidFill>
                          <a:latin typeface="+mn-lt"/>
                        </a:rPr>
                        <a:t>Outputs</a:t>
                      </a:r>
                    </a:p>
                  </a:txBody>
                  <a:tcPr>
                    <a:gradFill>
                      <a:gsLst>
                        <a:gs pos="0">
                          <a:srgbClr val="147BD1"/>
                        </a:gs>
                        <a:gs pos="100000">
                          <a:srgbClr val="2CCCC9"/>
                        </a:gs>
                      </a:gsLst>
                      <a:lin ang="0" scaled="0"/>
                    </a:gradFill>
                  </a:tcPr>
                </a:tc>
                <a:extLst>
                  <a:ext uri="{0D108BD9-81ED-4DB2-BD59-A6C34878D82A}">
                    <a16:rowId xmlns:a16="http://schemas.microsoft.com/office/drawing/2014/main" val="2749375022"/>
                  </a:ext>
                </a:extLst>
              </a:tr>
              <a:tr h="3654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mn-lt"/>
                          <a:cs typeface="Arial" panose="020B0604020202020204" pitchFamily="34" charset="0"/>
                        </a:rPr>
                        <a:t>RTL: </a:t>
                      </a:r>
                      <a:r>
                        <a:rPr lang="en-US" sz="1400" dirty="0">
                          <a:latin typeface="+mn-lt"/>
                          <a:cs typeface="Arial" panose="020B0604020202020204" pitchFamily="34" charset="0"/>
                        </a:rPr>
                        <a:t>Verilog, VHDL, directives, pragmas, SystemVerilog</a:t>
                      </a:r>
                      <a:endParaRPr lang="en-US" sz="1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cs typeface="Arial" panose="020B0604020202020204" pitchFamily="34" charset="0"/>
                        </a:rPr>
                        <a:t>Optimized netlist</a:t>
                      </a:r>
                      <a:endParaRPr lang="en-US" sz="1400" dirty="0">
                        <a:latin typeface="+mn-lt"/>
                      </a:endParaRPr>
                    </a:p>
                  </a:txBody>
                  <a:tcPr/>
                </a:tc>
                <a:extLst>
                  <a:ext uri="{0D108BD9-81ED-4DB2-BD59-A6C34878D82A}">
                    <a16:rowId xmlns:a16="http://schemas.microsoft.com/office/drawing/2014/main" val="3074215815"/>
                  </a:ext>
                </a:extLst>
              </a:tr>
              <a:tr h="3654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mn-lt"/>
                          <a:cs typeface="Arial" panose="020B0604020202020204" pitchFamily="34" charset="0"/>
                        </a:rPr>
                        <a:t>Constraints: </a:t>
                      </a:r>
                      <a:r>
                        <a:rPr lang="en-US" sz="1400" dirty="0">
                          <a:latin typeface="+mn-lt"/>
                          <a:cs typeface="Arial" panose="020B0604020202020204" pitchFamily="34" charset="0"/>
                        </a:rPr>
                        <a:t>.sdc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cs typeface="Arial" panose="020B0604020202020204" pitchFamily="34" charset="0"/>
                        </a:rPr>
                        <a:t>LEC dofile</a:t>
                      </a:r>
                      <a:endParaRPr lang="en-US" sz="1400" dirty="0">
                        <a:latin typeface="+mn-lt"/>
                      </a:endParaRPr>
                    </a:p>
                  </a:txBody>
                  <a:tcPr/>
                </a:tc>
                <a:extLst>
                  <a:ext uri="{0D108BD9-81ED-4DB2-BD59-A6C34878D82A}">
                    <a16:rowId xmlns:a16="http://schemas.microsoft.com/office/drawing/2014/main" val="2695303044"/>
                  </a:ext>
                </a:extLst>
              </a:tr>
              <a:tr h="3654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mn-lt"/>
                          <a:cs typeface="Arial" panose="020B0604020202020204" pitchFamily="34" charset="0"/>
                        </a:rPr>
                        <a:t>Library:</a:t>
                      </a:r>
                      <a:r>
                        <a:rPr lang="en-US" sz="1400" dirty="0">
                          <a:latin typeface="+mn-lt"/>
                          <a:cs typeface="Arial" panose="020B0604020202020204" pitchFamily="34" charset="0"/>
                        </a:rPr>
                        <a:t> .lib or .ldb</a:t>
                      </a:r>
                      <a:endParaRPr lang="en-US" sz="1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cs typeface="Arial" panose="020B0604020202020204" pitchFamily="34" charset="0"/>
                        </a:rPr>
                        <a:t>ATPG, ScanDEF, and others</a:t>
                      </a:r>
                      <a:endParaRPr lang="en-US" sz="1400" dirty="0">
                        <a:latin typeface="+mn-lt"/>
                      </a:endParaRPr>
                    </a:p>
                  </a:txBody>
                  <a:tcPr/>
                </a:tc>
                <a:extLst>
                  <a:ext uri="{0D108BD9-81ED-4DB2-BD59-A6C34878D82A}">
                    <a16:rowId xmlns:a16="http://schemas.microsoft.com/office/drawing/2014/main" val="1459022022"/>
                  </a:ext>
                </a:extLst>
              </a:tr>
              <a:tr h="3654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mn-lt"/>
                          <a:cs typeface="Arial" panose="020B0604020202020204" pitchFamily="34" charset="0"/>
                        </a:rPr>
                        <a:t>Power Intent: </a:t>
                      </a:r>
                      <a:r>
                        <a:rPr lang="en-US" sz="1400" dirty="0">
                          <a:latin typeface="+mn-lt"/>
                          <a:cs typeface="Arial" panose="020B0604020202020204" pitchFamily="34" charset="0"/>
                        </a:rPr>
                        <a:t>CPF, UPF/IEEE 1801 (Optional)</a:t>
                      </a:r>
                      <a:endParaRPr lang="en-US" sz="1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cs typeface="Arial" panose="020B0604020202020204" pitchFamily="34" charset="0"/>
                        </a:rPr>
                        <a:t>Constraints: .sdc</a:t>
                      </a:r>
                      <a:endParaRPr lang="en-US" sz="1400" dirty="0">
                        <a:latin typeface="+mn-lt"/>
                      </a:endParaRPr>
                    </a:p>
                  </a:txBody>
                  <a:tcPr/>
                </a:tc>
                <a:extLst>
                  <a:ext uri="{0D108BD9-81ED-4DB2-BD59-A6C34878D82A}">
                    <a16:rowId xmlns:a16="http://schemas.microsoft.com/office/drawing/2014/main" val="2060700927"/>
                  </a:ext>
                </a:extLst>
              </a:tr>
              <a:tr h="3654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mn-lt"/>
                          <a:cs typeface="Arial" panose="020B0604020202020204" pitchFamily="34" charset="0"/>
                        </a:rPr>
                        <a:t>Physical: </a:t>
                      </a:r>
                      <a:r>
                        <a:rPr lang="en-US" sz="1400" dirty="0">
                          <a:latin typeface="+mn-lt"/>
                          <a:cs typeface="Arial" panose="020B0604020202020204" pitchFamily="34" charset="0"/>
                        </a:rPr>
                        <a:t>Captable, QRC Technology file, LEF, DEF (Optional)</a:t>
                      </a:r>
                      <a:endParaRPr lang="en-US" sz="1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cs typeface="Arial" panose="020B0604020202020204" pitchFamily="34" charset="0"/>
                        </a:rPr>
                        <a:t>Physical design input files</a:t>
                      </a:r>
                      <a:endParaRPr lang="en-US" sz="1400" dirty="0">
                        <a:latin typeface="+mn-lt"/>
                      </a:endParaRPr>
                    </a:p>
                  </a:txBody>
                  <a:tcPr/>
                </a:tc>
                <a:extLst>
                  <a:ext uri="{0D108BD9-81ED-4DB2-BD59-A6C34878D82A}">
                    <a16:rowId xmlns:a16="http://schemas.microsoft.com/office/drawing/2014/main" val="1670979797"/>
                  </a:ext>
                </a:extLst>
              </a:tr>
            </a:tbl>
          </a:graphicData>
        </a:graphic>
      </p:graphicFrame>
      <p:sp>
        <p:nvSpPr>
          <p:cNvPr id="4" name="Title 3"/>
          <p:cNvSpPr>
            <a:spLocks noGrp="1"/>
          </p:cNvSpPr>
          <p:nvPr>
            <p:ph type="title"/>
          </p:nvPr>
        </p:nvSpPr>
        <p:spPr/>
        <p:txBody>
          <a:bodyPr/>
          <a:lstStyle/>
          <a:p>
            <a:r>
              <a:rPr lang="en-US" b="1" dirty="0"/>
              <a:t>Inputs and Outputs of Genus Synthesis Solution</a:t>
            </a:r>
          </a:p>
        </p:txBody>
      </p:sp>
      <p:grpSp>
        <p:nvGrpSpPr>
          <p:cNvPr id="6" name="Group 5">
            <a:extLst>
              <a:ext uri="{FF2B5EF4-FFF2-40B4-BE49-F238E27FC236}">
                <a16:creationId xmlns:a16="http://schemas.microsoft.com/office/drawing/2014/main" id="{464E9630-E3EF-BA5F-0354-4B1D70638ECA}"/>
              </a:ext>
            </a:extLst>
          </p:cNvPr>
          <p:cNvGrpSpPr/>
          <p:nvPr/>
        </p:nvGrpSpPr>
        <p:grpSpPr>
          <a:xfrm>
            <a:off x="1526619" y="3312121"/>
            <a:ext cx="10220591" cy="3118479"/>
            <a:chOff x="1515720" y="1093766"/>
            <a:chExt cx="10220591" cy="3118479"/>
          </a:xfrm>
        </p:grpSpPr>
        <p:sp>
          <p:nvSpPr>
            <p:cNvPr id="15" name="AutoShape 6">
              <a:extLst>
                <a:ext uri="{FF2B5EF4-FFF2-40B4-BE49-F238E27FC236}">
                  <a16:creationId xmlns:a16="http://schemas.microsoft.com/office/drawing/2014/main" id="{D16684E8-E368-42D2-8C7B-9865C4BA9C0F}"/>
                </a:ext>
              </a:extLst>
            </p:cNvPr>
            <p:cNvSpPr>
              <a:spLocks noChangeArrowheads="1"/>
            </p:cNvSpPr>
            <p:nvPr/>
          </p:nvSpPr>
          <p:spPr bwMode="gray">
            <a:xfrm>
              <a:off x="5670341" y="1260319"/>
              <a:ext cx="955675" cy="394633"/>
            </a:xfrm>
            <a:prstGeom prst="can">
              <a:avLst>
                <a:gd name="adj" fmla="val 30468"/>
              </a:avLst>
            </a:prstGeom>
            <a:gradFill>
              <a:gsLst>
                <a:gs pos="0">
                  <a:srgbClr val="61CF5C"/>
                </a:gs>
                <a:gs pos="100000">
                  <a:srgbClr val="2CCCC9"/>
                </a:gs>
              </a:gsLst>
              <a:lin ang="0" scaled="0"/>
            </a:gradFill>
            <a:ln w="12700">
              <a:solidFill>
                <a:schemeClr val="hlink"/>
              </a:solidFill>
              <a:round/>
              <a:headEnd/>
              <a:tailEnd/>
            </a:ln>
            <a:effectLst/>
          </p:spPr>
          <p:txBody>
            <a:bodyPr lIns="0" tIns="0" rIns="0" bIns="0" anchor="ctr" anchorCtr="1">
              <a:spAutoFit/>
            </a:bodyPr>
            <a:lstStyle/>
            <a:p>
              <a:pPr algn="ctr"/>
              <a:r>
                <a:rPr lang="en-US" sz="1400" b="0" dirty="0">
                  <a:solidFill>
                    <a:schemeClr val="bg1"/>
                  </a:solidFill>
                </a:rPr>
                <a:t>RTL</a:t>
              </a:r>
            </a:p>
          </p:txBody>
        </p:sp>
        <p:sp>
          <p:nvSpPr>
            <p:cNvPr id="17" name="AutoShape 9">
              <a:extLst>
                <a:ext uri="{FF2B5EF4-FFF2-40B4-BE49-F238E27FC236}">
                  <a16:creationId xmlns:a16="http://schemas.microsoft.com/office/drawing/2014/main" id="{FB24CBD7-C494-497B-AB4A-D46C7BE3352B}"/>
                </a:ext>
              </a:extLst>
            </p:cNvPr>
            <p:cNvSpPr>
              <a:spLocks noChangeArrowheads="1"/>
            </p:cNvSpPr>
            <p:nvPr/>
          </p:nvSpPr>
          <p:spPr bwMode="gray">
            <a:xfrm>
              <a:off x="6732314" y="1218980"/>
              <a:ext cx="811212" cy="516867"/>
            </a:xfrm>
            <a:prstGeom prst="can">
              <a:avLst>
                <a:gd name="adj" fmla="val 29097"/>
              </a:avLst>
            </a:prstGeom>
            <a:gradFill>
              <a:gsLst>
                <a:gs pos="0">
                  <a:srgbClr val="61CF5C"/>
                </a:gs>
                <a:gs pos="100000">
                  <a:srgbClr val="2CCCC9"/>
                </a:gs>
              </a:gsLst>
              <a:lin ang="0" scaled="0"/>
            </a:gradFill>
            <a:ln w="12700">
              <a:solidFill>
                <a:schemeClr val="hlink"/>
              </a:solidFill>
              <a:round/>
              <a:headEnd/>
              <a:tailEnd/>
            </a:ln>
            <a:effectLst/>
          </p:spPr>
          <p:txBody>
            <a:bodyPr wrap="square" tIns="91440" bIns="91440" anchor="ctr">
              <a:noAutofit/>
            </a:bodyPr>
            <a:lstStyle/>
            <a:p>
              <a:pPr algn="ctr"/>
              <a:r>
                <a:rPr lang="en-US" sz="1400" b="0" dirty="0">
                  <a:solidFill>
                    <a:schemeClr val="bg1"/>
                  </a:solidFill>
                </a:rPr>
                <a:t>.SDC</a:t>
              </a:r>
            </a:p>
          </p:txBody>
        </p:sp>
        <p:sp>
          <p:nvSpPr>
            <p:cNvPr id="20" name="AutoShape 9">
              <a:extLst>
                <a:ext uri="{FF2B5EF4-FFF2-40B4-BE49-F238E27FC236}">
                  <a16:creationId xmlns:a16="http://schemas.microsoft.com/office/drawing/2014/main" id="{78F117F6-87D8-492A-BA50-44F30EB47C95}"/>
                </a:ext>
              </a:extLst>
            </p:cNvPr>
            <p:cNvSpPr>
              <a:spLocks noChangeArrowheads="1"/>
            </p:cNvSpPr>
            <p:nvPr/>
          </p:nvSpPr>
          <p:spPr bwMode="gray">
            <a:xfrm>
              <a:off x="7771351" y="1252407"/>
              <a:ext cx="1103478" cy="512849"/>
            </a:xfrm>
            <a:prstGeom prst="can">
              <a:avLst>
                <a:gd name="adj" fmla="val 30468"/>
              </a:avLst>
            </a:prstGeom>
            <a:gradFill>
              <a:gsLst>
                <a:gs pos="0">
                  <a:srgbClr val="61CF5C"/>
                </a:gs>
                <a:gs pos="100000">
                  <a:srgbClr val="2CCCC9"/>
                </a:gs>
              </a:gsLst>
              <a:lin ang="0" scaled="0"/>
            </a:gradFill>
            <a:ln w="19050">
              <a:solidFill>
                <a:srgbClr val="00B050"/>
              </a:solidFill>
              <a:prstDash val="sysDash"/>
              <a:round/>
              <a:headEnd/>
              <a:tailEnd/>
            </a:ln>
            <a:effectLst/>
          </p:spPr>
          <p:txBody>
            <a:bodyPr wrap="square" tIns="0" bIns="0" anchor="ctr">
              <a:noAutofit/>
            </a:bodyPr>
            <a:lstStyle/>
            <a:p>
              <a:pPr algn="ctr"/>
              <a:r>
                <a:rPr lang="en-US" sz="1400" b="0" dirty="0">
                  <a:solidFill>
                    <a:schemeClr val="bg1"/>
                  </a:solidFill>
                </a:rPr>
                <a:t>.cpf / .upf</a:t>
              </a:r>
            </a:p>
          </p:txBody>
        </p:sp>
        <p:sp>
          <p:nvSpPr>
            <p:cNvPr id="21" name="AutoShape 9">
              <a:extLst>
                <a:ext uri="{FF2B5EF4-FFF2-40B4-BE49-F238E27FC236}">
                  <a16:creationId xmlns:a16="http://schemas.microsoft.com/office/drawing/2014/main" id="{83A57B7E-0452-49D7-854D-E63EBB48EC8C}"/>
                </a:ext>
              </a:extLst>
            </p:cNvPr>
            <p:cNvSpPr>
              <a:spLocks noChangeArrowheads="1"/>
            </p:cNvSpPr>
            <p:nvPr/>
          </p:nvSpPr>
          <p:spPr bwMode="gray">
            <a:xfrm>
              <a:off x="4230555" y="1093766"/>
              <a:ext cx="1057279" cy="900033"/>
            </a:xfrm>
            <a:prstGeom prst="can">
              <a:avLst>
                <a:gd name="adj" fmla="val 19013"/>
              </a:avLst>
            </a:prstGeom>
            <a:gradFill>
              <a:gsLst>
                <a:gs pos="0">
                  <a:srgbClr val="61CF5C"/>
                </a:gs>
                <a:gs pos="100000">
                  <a:srgbClr val="2CCCC9"/>
                </a:gs>
              </a:gsLst>
              <a:lin ang="0" scaled="0"/>
            </a:gradFill>
            <a:ln w="19050">
              <a:solidFill>
                <a:srgbClr val="00B050"/>
              </a:solidFill>
              <a:prstDash val="solid"/>
              <a:round/>
              <a:headEnd/>
              <a:tailEnd/>
            </a:ln>
            <a:effectLst/>
          </p:spPr>
          <p:txBody>
            <a:bodyPr wrap="square" tIns="0" bIns="0" anchor="ctr">
              <a:noAutofit/>
            </a:bodyPr>
            <a:lstStyle/>
            <a:p>
              <a:pPr algn="ctr"/>
              <a:r>
                <a:rPr lang="en-US" sz="1200" b="0" dirty="0">
                  <a:solidFill>
                    <a:schemeClr val="bg1"/>
                  </a:solidFill>
                </a:rPr>
                <a:t>Tech LEF or Captable</a:t>
              </a:r>
            </a:p>
            <a:p>
              <a:pPr algn="ctr"/>
              <a:r>
                <a:rPr lang="en-US" sz="1200" b="0" dirty="0">
                  <a:solidFill>
                    <a:schemeClr val="bg1"/>
                  </a:solidFill>
                </a:rPr>
                <a:t>or QRC</a:t>
              </a:r>
            </a:p>
          </p:txBody>
        </p:sp>
        <p:sp>
          <p:nvSpPr>
            <p:cNvPr id="22" name="AutoShape 9">
              <a:extLst>
                <a:ext uri="{FF2B5EF4-FFF2-40B4-BE49-F238E27FC236}">
                  <a16:creationId xmlns:a16="http://schemas.microsoft.com/office/drawing/2014/main" id="{D5CEC313-8228-4C28-85EE-53FAA9BF75CD}"/>
                </a:ext>
              </a:extLst>
            </p:cNvPr>
            <p:cNvSpPr>
              <a:spLocks noChangeArrowheads="1"/>
            </p:cNvSpPr>
            <p:nvPr/>
          </p:nvSpPr>
          <p:spPr bwMode="gray">
            <a:xfrm>
              <a:off x="2934434" y="1272027"/>
              <a:ext cx="1047913" cy="605076"/>
            </a:xfrm>
            <a:prstGeom prst="can">
              <a:avLst>
                <a:gd name="adj" fmla="val 26289"/>
              </a:avLst>
            </a:prstGeom>
            <a:gradFill>
              <a:gsLst>
                <a:gs pos="0">
                  <a:srgbClr val="61CF5C"/>
                </a:gs>
                <a:gs pos="100000">
                  <a:srgbClr val="2CCCC9"/>
                </a:gs>
              </a:gsLst>
              <a:lin ang="0" scaled="0"/>
            </a:gradFill>
            <a:ln w="19050">
              <a:solidFill>
                <a:srgbClr val="00B050"/>
              </a:solidFill>
              <a:prstDash val="sysDash"/>
              <a:round/>
              <a:headEnd/>
              <a:tailEnd/>
            </a:ln>
            <a:effectLst/>
          </p:spPr>
          <p:txBody>
            <a:bodyPr wrap="square" tIns="0" bIns="0" anchor="ctr">
              <a:noAutofit/>
            </a:bodyPr>
            <a:lstStyle/>
            <a:p>
              <a:pPr algn="ctr"/>
              <a:r>
                <a:rPr lang="en-US" sz="1200" b="0" dirty="0">
                  <a:solidFill>
                    <a:schemeClr val="bg1"/>
                  </a:solidFill>
                </a:rPr>
                <a:t>Libcells LEF, DEF</a:t>
              </a:r>
            </a:p>
          </p:txBody>
        </p:sp>
        <p:grpSp>
          <p:nvGrpSpPr>
            <p:cNvPr id="5" name="Group 4">
              <a:extLst>
                <a:ext uri="{FF2B5EF4-FFF2-40B4-BE49-F238E27FC236}">
                  <a16:creationId xmlns:a16="http://schemas.microsoft.com/office/drawing/2014/main" id="{082A8A8B-71A9-45A0-67D6-0036454D8AB7}"/>
                </a:ext>
              </a:extLst>
            </p:cNvPr>
            <p:cNvGrpSpPr/>
            <p:nvPr/>
          </p:nvGrpSpPr>
          <p:grpSpPr>
            <a:xfrm>
              <a:off x="1515720" y="1512540"/>
              <a:ext cx="10220591" cy="2699705"/>
              <a:chOff x="1500678" y="1548485"/>
              <a:chExt cx="10220591" cy="2699705"/>
            </a:xfrm>
          </p:grpSpPr>
          <p:sp>
            <p:nvSpPr>
              <p:cNvPr id="8" name="Rectangle 6">
                <a:extLst>
                  <a:ext uri="{FF2B5EF4-FFF2-40B4-BE49-F238E27FC236}">
                    <a16:creationId xmlns:a16="http://schemas.microsoft.com/office/drawing/2014/main" id="{5211F918-24A5-44A3-8C85-B2C7B1DA391C}"/>
                  </a:ext>
                </a:extLst>
              </p:cNvPr>
              <p:cNvSpPr>
                <a:spLocks noChangeArrowheads="1"/>
              </p:cNvSpPr>
              <p:nvPr/>
            </p:nvSpPr>
            <p:spPr bwMode="auto">
              <a:xfrm>
                <a:off x="3204258" y="2062382"/>
                <a:ext cx="3782181" cy="734051"/>
              </a:xfrm>
              <a:prstGeom prst="rect">
                <a:avLst/>
              </a:prstGeom>
              <a:gradFill>
                <a:gsLst>
                  <a:gs pos="100000">
                    <a:srgbClr val="D28F14"/>
                  </a:gs>
                  <a:gs pos="0">
                    <a:srgbClr val="FFB81C"/>
                  </a:gs>
                </a:gsLst>
                <a:lin ang="5400000" scaled="1"/>
              </a:gradFill>
              <a:ln w="19050" algn="ctr">
                <a:noFill/>
                <a:miter lim="800000"/>
                <a:headEnd/>
                <a:tailEnd/>
              </a:ln>
              <a:effectLst/>
            </p:spPr>
            <p:txBody>
              <a:bodyPr wrap="none" anchor="ctr"/>
              <a:lstStyle/>
              <a:p>
                <a:pPr algn="ctr">
                  <a:spcBef>
                    <a:spcPct val="0"/>
                  </a:spcBef>
                </a:pPr>
                <a:r>
                  <a:rPr lang="en-US" sz="2000" b="1" dirty="0">
                    <a:solidFill>
                      <a:schemeClr val="bg1"/>
                    </a:solidFill>
                  </a:rPr>
                  <a:t>Genus Synthesis Solution</a:t>
                </a:r>
              </a:p>
            </p:txBody>
          </p:sp>
          <p:sp>
            <p:nvSpPr>
              <p:cNvPr id="32" name="Freeform 8">
                <a:extLst>
                  <a:ext uri="{FF2B5EF4-FFF2-40B4-BE49-F238E27FC236}">
                    <a16:creationId xmlns:a16="http://schemas.microsoft.com/office/drawing/2014/main" id="{A65941BE-B9EB-4BDC-B29B-25DB271B6F56}"/>
                  </a:ext>
                </a:extLst>
              </p:cNvPr>
              <p:cNvSpPr>
                <a:spLocks/>
              </p:cNvSpPr>
              <p:nvPr/>
            </p:nvSpPr>
            <p:spPr bwMode="gray">
              <a:xfrm flipH="1">
                <a:off x="6864217" y="1671748"/>
                <a:ext cx="244407" cy="461665"/>
              </a:xfrm>
              <a:custGeom>
                <a:avLst/>
                <a:gdLst/>
                <a:ahLst/>
                <a:cxnLst>
                  <a:cxn ang="0">
                    <a:pos x="0" y="0"/>
                  </a:cxn>
                  <a:cxn ang="0">
                    <a:pos x="336" y="0"/>
                  </a:cxn>
                  <a:cxn ang="0">
                    <a:pos x="336" y="384"/>
                  </a:cxn>
                </a:cxnLst>
                <a:rect l="0" t="0" r="r" b="b"/>
                <a:pathLst>
                  <a:path w="336" h="384">
                    <a:moveTo>
                      <a:pt x="0" y="0"/>
                    </a:moveTo>
                    <a:lnTo>
                      <a:pt x="336" y="0"/>
                    </a:lnTo>
                    <a:lnTo>
                      <a:pt x="336" y="384"/>
                    </a:lnTo>
                  </a:path>
                </a:pathLst>
              </a:custGeom>
              <a:noFill/>
              <a:ln w="19050" cap="flat" cmpd="sng">
                <a:solidFill>
                  <a:schemeClr val="hlink"/>
                </a:solidFill>
                <a:prstDash val="solid"/>
                <a:round/>
                <a:headEnd type="none" w="med" len="med"/>
                <a:tailEnd type="triangle" w="med" len="med"/>
              </a:ln>
              <a:effectLst/>
            </p:spPr>
            <p:txBody>
              <a:bodyPr wrap="square" tIns="91440" bIns="91440" anchor="ctr">
                <a:spAutoFit/>
              </a:bodyPr>
              <a:lstStyle/>
              <a:p>
                <a:pPr algn="ctr"/>
                <a:endParaRPr lang="en-US" dirty="0">
                  <a:solidFill>
                    <a:schemeClr val="bg1"/>
                  </a:solidFill>
                </a:endParaRPr>
              </a:p>
            </p:txBody>
          </p:sp>
          <p:sp>
            <p:nvSpPr>
              <p:cNvPr id="19" name="Freeform 8">
                <a:extLst>
                  <a:ext uri="{FF2B5EF4-FFF2-40B4-BE49-F238E27FC236}">
                    <a16:creationId xmlns:a16="http://schemas.microsoft.com/office/drawing/2014/main" id="{6D885D15-BC92-45A0-9C02-8F568AC2E315}"/>
                  </a:ext>
                </a:extLst>
              </p:cNvPr>
              <p:cNvSpPr>
                <a:spLocks/>
              </p:cNvSpPr>
              <p:nvPr/>
            </p:nvSpPr>
            <p:spPr bwMode="gray">
              <a:xfrm flipH="1">
                <a:off x="5891787" y="1614416"/>
                <a:ext cx="195007" cy="461665"/>
              </a:xfrm>
              <a:custGeom>
                <a:avLst/>
                <a:gdLst/>
                <a:ahLst/>
                <a:cxnLst>
                  <a:cxn ang="0">
                    <a:pos x="0" y="0"/>
                  </a:cxn>
                  <a:cxn ang="0">
                    <a:pos x="336" y="0"/>
                  </a:cxn>
                  <a:cxn ang="0">
                    <a:pos x="336" y="384"/>
                  </a:cxn>
                </a:cxnLst>
                <a:rect l="0" t="0" r="r" b="b"/>
                <a:pathLst>
                  <a:path w="336" h="384">
                    <a:moveTo>
                      <a:pt x="0" y="0"/>
                    </a:moveTo>
                    <a:lnTo>
                      <a:pt x="336" y="0"/>
                    </a:lnTo>
                    <a:lnTo>
                      <a:pt x="336" y="384"/>
                    </a:lnTo>
                  </a:path>
                </a:pathLst>
              </a:custGeom>
              <a:noFill/>
              <a:ln w="19050" cap="flat" cmpd="sng">
                <a:solidFill>
                  <a:schemeClr val="hlink"/>
                </a:solidFill>
                <a:prstDash val="solid"/>
                <a:round/>
                <a:headEnd type="none" w="med" len="med"/>
                <a:tailEnd type="triangle" w="med" len="med"/>
              </a:ln>
              <a:effectLst/>
            </p:spPr>
            <p:txBody>
              <a:bodyPr wrap="square" tIns="91440" bIns="91440" anchor="ctr">
                <a:spAutoFit/>
              </a:bodyPr>
              <a:lstStyle/>
              <a:p>
                <a:pPr algn="ctr"/>
                <a:endParaRPr lang="en-US" dirty="0">
                  <a:solidFill>
                    <a:schemeClr val="bg1"/>
                  </a:solidFill>
                </a:endParaRPr>
              </a:p>
            </p:txBody>
          </p:sp>
          <p:sp>
            <p:nvSpPr>
              <p:cNvPr id="9" name="Line 5">
                <a:extLst>
                  <a:ext uri="{FF2B5EF4-FFF2-40B4-BE49-F238E27FC236}">
                    <a16:creationId xmlns:a16="http://schemas.microsoft.com/office/drawing/2014/main" id="{29C3317B-0406-4AD3-8B39-6FED242AC604}"/>
                  </a:ext>
                </a:extLst>
              </p:cNvPr>
              <p:cNvSpPr>
                <a:spLocks noChangeShapeType="1"/>
              </p:cNvSpPr>
              <p:nvPr/>
            </p:nvSpPr>
            <p:spPr bwMode="gray">
              <a:xfrm rot="5400000">
                <a:off x="7798822" y="1682364"/>
                <a:ext cx="8224" cy="1632990"/>
              </a:xfrm>
              <a:prstGeom prst="line">
                <a:avLst/>
              </a:prstGeom>
              <a:noFill/>
              <a:ln w="19050">
                <a:solidFill>
                  <a:schemeClr val="accent3">
                    <a:lumMod val="50000"/>
                  </a:schemeClr>
                </a:solidFill>
                <a:round/>
                <a:headEnd type="triangle" w="med" len="med"/>
                <a:tailEnd type="triangle" w="med" len="med"/>
              </a:ln>
              <a:effectLst/>
            </p:spPr>
            <p:txBody>
              <a:bodyPr wrap="square" tIns="91440" bIns="91440" anchor="ctr">
                <a:spAutoFit/>
              </a:bodyPr>
              <a:lstStyle/>
              <a:p>
                <a:pPr algn="ctr"/>
                <a:endParaRPr lang="en-US" dirty="0">
                  <a:solidFill>
                    <a:schemeClr val="bg1"/>
                  </a:solidFill>
                </a:endParaRPr>
              </a:p>
            </p:txBody>
          </p:sp>
          <p:sp>
            <p:nvSpPr>
              <p:cNvPr id="13" name="AutoShape 12">
                <a:extLst>
                  <a:ext uri="{FF2B5EF4-FFF2-40B4-BE49-F238E27FC236}">
                    <a16:creationId xmlns:a16="http://schemas.microsoft.com/office/drawing/2014/main" id="{27EF41A8-24C3-40AC-A927-5876E3868DAF}"/>
                  </a:ext>
                </a:extLst>
              </p:cNvPr>
              <p:cNvSpPr>
                <a:spLocks noChangeArrowheads="1"/>
              </p:cNvSpPr>
              <p:nvPr/>
            </p:nvSpPr>
            <p:spPr bwMode="gray">
              <a:xfrm>
                <a:off x="8609820" y="2166583"/>
                <a:ext cx="1652850" cy="1127522"/>
              </a:xfrm>
              <a:prstGeom prst="can">
                <a:avLst>
                  <a:gd name="adj" fmla="val 30468"/>
                </a:avLst>
              </a:prstGeom>
              <a:gradFill>
                <a:gsLst>
                  <a:gs pos="0">
                    <a:srgbClr val="147BD1"/>
                  </a:gs>
                  <a:gs pos="100000">
                    <a:srgbClr val="2CCCC9"/>
                  </a:gs>
                </a:gsLst>
                <a:lin ang="0" scaled="0"/>
              </a:gradFill>
              <a:ln w="12700">
                <a:solidFill>
                  <a:schemeClr val="accent3">
                    <a:lumMod val="50000"/>
                  </a:schemeClr>
                </a:solidFill>
                <a:round/>
                <a:headEnd/>
                <a:tailEnd/>
              </a:ln>
              <a:effectLst/>
            </p:spPr>
            <p:txBody>
              <a:bodyPr wrap="square" tIns="91440" bIns="91440" anchor="ctr">
                <a:spAutoFit/>
              </a:bodyPr>
              <a:lstStyle/>
              <a:p>
                <a:pPr algn="ctr">
                  <a:spcBef>
                    <a:spcPct val="50000"/>
                  </a:spcBef>
                </a:pPr>
                <a:r>
                  <a:rPr lang="en-US" sz="1400" b="0" dirty="0">
                    <a:solidFill>
                      <a:schemeClr val="bg1"/>
                    </a:solidFill>
                  </a:rPr>
                  <a:t>Logic Verification Using LEC Dofiles</a:t>
                </a:r>
              </a:p>
            </p:txBody>
          </p:sp>
          <p:sp>
            <p:nvSpPr>
              <p:cNvPr id="16" name="Freeform 11">
                <a:extLst>
                  <a:ext uri="{FF2B5EF4-FFF2-40B4-BE49-F238E27FC236}">
                    <a16:creationId xmlns:a16="http://schemas.microsoft.com/office/drawing/2014/main" id="{E4C7112F-1E71-45A3-9EE4-5AAEF2F51F44}"/>
                  </a:ext>
                </a:extLst>
              </p:cNvPr>
              <p:cNvSpPr>
                <a:spLocks/>
              </p:cNvSpPr>
              <p:nvPr/>
            </p:nvSpPr>
            <p:spPr bwMode="gray">
              <a:xfrm>
                <a:off x="5260134" y="1548485"/>
                <a:ext cx="92431" cy="541015"/>
              </a:xfrm>
              <a:custGeom>
                <a:avLst/>
                <a:gdLst/>
                <a:ahLst/>
                <a:cxnLst>
                  <a:cxn ang="0">
                    <a:pos x="0" y="0"/>
                  </a:cxn>
                  <a:cxn ang="0">
                    <a:pos x="336" y="0"/>
                  </a:cxn>
                  <a:cxn ang="0">
                    <a:pos x="336" y="384"/>
                  </a:cxn>
                </a:cxnLst>
                <a:rect l="0" t="0" r="r" b="b"/>
                <a:pathLst>
                  <a:path w="336" h="384">
                    <a:moveTo>
                      <a:pt x="0" y="0"/>
                    </a:moveTo>
                    <a:lnTo>
                      <a:pt x="336" y="0"/>
                    </a:lnTo>
                    <a:lnTo>
                      <a:pt x="336" y="384"/>
                    </a:lnTo>
                  </a:path>
                </a:pathLst>
              </a:custGeom>
              <a:noFill/>
              <a:ln w="19050" cap="flat" cmpd="sng">
                <a:solidFill>
                  <a:schemeClr val="hlink"/>
                </a:solidFill>
                <a:prstDash val="sysDash"/>
                <a:round/>
                <a:headEnd type="none" w="med" len="med"/>
                <a:tailEnd type="triangle" w="med" len="med"/>
              </a:ln>
              <a:effectLst/>
            </p:spPr>
            <p:txBody>
              <a:bodyPr wrap="square" tIns="91440" bIns="91440" anchor="ctr">
                <a:spAutoFit/>
              </a:bodyPr>
              <a:lstStyle/>
              <a:p>
                <a:pPr algn="ctr"/>
                <a:endParaRPr lang="en-US" dirty="0">
                  <a:solidFill>
                    <a:schemeClr val="bg1"/>
                  </a:solidFill>
                </a:endParaRPr>
              </a:p>
            </p:txBody>
          </p:sp>
          <p:sp>
            <p:nvSpPr>
              <p:cNvPr id="18" name="AutoShape 6">
                <a:extLst>
                  <a:ext uri="{FF2B5EF4-FFF2-40B4-BE49-F238E27FC236}">
                    <a16:creationId xmlns:a16="http://schemas.microsoft.com/office/drawing/2014/main" id="{240DBACC-DB28-4B97-B414-F333C608BDC8}"/>
                  </a:ext>
                </a:extLst>
              </p:cNvPr>
              <p:cNvSpPr>
                <a:spLocks noChangeArrowheads="1"/>
              </p:cNvSpPr>
              <p:nvPr/>
            </p:nvSpPr>
            <p:spPr bwMode="gray">
              <a:xfrm>
                <a:off x="1573064" y="1746410"/>
                <a:ext cx="920309" cy="583175"/>
              </a:xfrm>
              <a:prstGeom prst="can">
                <a:avLst>
                  <a:gd name="adj" fmla="val 30468"/>
                </a:avLst>
              </a:prstGeom>
              <a:gradFill>
                <a:gsLst>
                  <a:gs pos="0">
                    <a:srgbClr val="61CF5C"/>
                  </a:gs>
                  <a:gs pos="100000">
                    <a:srgbClr val="2CCCC9"/>
                  </a:gs>
                </a:gsLst>
                <a:lin ang="0" scaled="0"/>
              </a:gradFill>
              <a:ln w="12700">
                <a:solidFill>
                  <a:schemeClr val="hlink"/>
                </a:solidFill>
                <a:round/>
                <a:headEnd/>
                <a:tailEnd/>
              </a:ln>
              <a:effectLst/>
            </p:spPr>
            <p:txBody>
              <a:bodyPr wrap="square" lIns="0" tIns="0" rIns="0" bIns="0" anchor="ctr" anchorCtr="1">
                <a:noAutofit/>
              </a:bodyPr>
              <a:lstStyle/>
              <a:p>
                <a:pPr algn="ctr"/>
                <a:r>
                  <a:rPr lang="en-US" sz="1400" b="0" dirty="0">
                    <a:solidFill>
                      <a:schemeClr val="bg1"/>
                    </a:solidFill>
                  </a:rPr>
                  <a:t>.lib / .ldb</a:t>
                </a:r>
              </a:p>
            </p:txBody>
          </p:sp>
          <p:sp>
            <p:nvSpPr>
              <p:cNvPr id="23" name="Line 2">
                <a:extLst>
                  <a:ext uri="{FF2B5EF4-FFF2-40B4-BE49-F238E27FC236}">
                    <a16:creationId xmlns:a16="http://schemas.microsoft.com/office/drawing/2014/main" id="{E259044E-4B47-43FB-9514-557A0D2B3594}"/>
                  </a:ext>
                </a:extLst>
              </p:cNvPr>
              <p:cNvSpPr>
                <a:spLocks noChangeShapeType="1"/>
              </p:cNvSpPr>
              <p:nvPr/>
            </p:nvSpPr>
            <p:spPr bwMode="gray">
              <a:xfrm flipH="1">
                <a:off x="3729132" y="2797775"/>
                <a:ext cx="0" cy="275480"/>
              </a:xfrm>
              <a:prstGeom prst="line">
                <a:avLst/>
              </a:prstGeom>
              <a:noFill/>
              <a:ln w="19050">
                <a:solidFill>
                  <a:schemeClr val="accent3">
                    <a:lumMod val="50000"/>
                  </a:schemeClr>
                </a:solidFill>
                <a:round/>
                <a:headEnd/>
                <a:tailEnd type="triangle" w="med" len="med"/>
              </a:ln>
              <a:effectLst/>
            </p:spPr>
            <p:txBody>
              <a:bodyPr wrap="square" tIns="91440" bIns="91440" anchor="ctr">
                <a:spAutoFit/>
              </a:bodyPr>
              <a:lstStyle/>
              <a:p>
                <a:pPr algn="ctr"/>
                <a:endParaRPr lang="en-US" dirty="0">
                  <a:solidFill>
                    <a:schemeClr val="bg1"/>
                  </a:solidFill>
                </a:endParaRPr>
              </a:p>
            </p:txBody>
          </p:sp>
          <p:sp>
            <p:nvSpPr>
              <p:cNvPr id="24" name="AutoShape 4">
                <a:extLst>
                  <a:ext uri="{FF2B5EF4-FFF2-40B4-BE49-F238E27FC236}">
                    <a16:creationId xmlns:a16="http://schemas.microsoft.com/office/drawing/2014/main" id="{B0CB54A8-A8FB-4C58-80F7-844776820651}"/>
                  </a:ext>
                </a:extLst>
              </p:cNvPr>
              <p:cNvSpPr>
                <a:spLocks noChangeArrowheads="1"/>
              </p:cNvSpPr>
              <p:nvPr/>
            </p:nvSpPr>
            <p:spPr bwMode="gray">
              <a:xfrm>
                <a:off x="4456441" y="3044730"/>
                <a:ext cx="1023938" cy="1079897"/>
              </a:xfrm>
              <a:prstGeom prst="can">
                <a:avLst>
                  <a:gd name="adj" fmla="val 30468"/>
                </a:avLst>
              </a:prstGeom>
              <a:gradFill>
                <a:gsLst>
                  <a:gs pos="0">
                    <a:srgbClr val="147BD1"/>
                  </a:gs>
                  <a:gs pos="100000">
                    <a:srgbClr val="2CCCC9"/>
                  </a:gs>
                </a:gsLst>
                <a:lin ang="0" scaled="0"/>
              </a:gradFill>
              <a:ln w="12700">
                <a:solidFill>
                  <a:schemeClr val="accent3">
                    <a:lumMod val="50000"/>
                  </a:schemeClr>
                </a:solidFill>
                <a:round/>
                <a:headEnd/>
                <a:tailEnd/>
              </a:ln>
              <a:effectLst/>
            </p:spPr>
            <p:txBody>
              <a:bodyPr wrap="square" tIns="91440" bIns="91440" anchor="ctr">
                <a:spAutoFit/>
              </a:bodyPr>
              <a:lstStyle/>
              <a:p>
                <a:pPr algn="ctr">
                  <a:spcBef>
                    <a:spcPct val="50000"/>
                  </a:spcBef>
                </a:pPr>
                <a:r>
                  <a:rPr lang="en-US" sz="1400" b="0" dirty="0">
                    <a:solidFill>
                      <a:schemeClr val="bg1"/>
                    </a:solidFill>
                  </a:rPr>
                  <a:t>Optimized Netlist</a:t>
                </a:r>
              </a:p>
            </p:txBody>
          </p:sp>
          <p:sp>
            <p:nvSpPr>
              <p:cNvPr id="25" name="AutoShape 12">
                <a:extLst>
                  <a:ext uri="{FF2B5EF4-FFF2-40B4-BE49-F238E27FC236}">
                    <a16:creationId xmlns:a16="http://schemas.microsoft.com/office/drawing/2014/main" id="{9D751617-2C60-4B50-9CE5-6ED6BF530F46}"/>
                  </a:ext>
                </a:extLst>
              </p:cNvPr>
              <p:cNvSpPr>
                <a:spLocks noChangeArrowheads="1"/>
              </p:cNvSpPr>
              <p:nvPr/>
            </p:nvSpPr>
            <p:spPr bwMode="gray">
              <a:xfrm>
                <a:off x="1500678" y="2766203"/>
                <a:ext cx="981075" cy="732889"/>
              </a:xfrm>
              <a:prstGeom prst="can">
                <a:avLst>
                  <a:gd name="adj" fmla="val 30468"/>
                </a:avLst>
              </a:prstGeom>
              <a:gradFill>
                <a:gsLst>
                  <a:gs pos="0">
                    <a:srgbClr val="147BD1"/>
                  </a:gs>
                  <a:gs pos="100000">
                    <a:srgbClr val="2CCCC9"/>
                  </a:gs>
                </a:gsLst>
                <a:lin ang="0" scaled="0"/>
              </a:gradFill>
              <a:ln w="12700">
                <a:solidFill>
                  <a:schemeClr val="accent3">
                    <a:lumMod val="50000"/>
                  </a:schemeClr>
                </a:solidFill>
                <a:round/>
                <a:headEnd/>
                <a:tailEnd/>
              </a:ln>
              <a:effectLst/>
            </p:spPr>
            <p:txBody>
              <a:bodyPr tIns="91440" bIns="91440" anchor="ctr">
                <a:spAutoFit/>
              </a:bodyPr>
              <a:lstStyle/>
              <a:p>
                <a:pPr algn="ctr">
                  <a:spcBef>
                    <a:spcPct val="50000"/>
                  </a:spcBef>
                </a:pPr>
                <a:r>
                  <a:rPr lang="en-US" sz="1400" b="0" dirty="0">
                    <a:solidFill>
                      <a:schemeClr val="bg1"/>
                    </a:solidFill>
                  </a:rPr>
                  <a:t>.SDC </a:t>
                </a:r>
              </a:p>
            </p:txBody>
          </p:sp>
          <p:sp>
            <p:nvSpPr>
              <p:cNvPr id="26" name="Line 13">
                <a:extLst>
                  <a:ext uri="{FF2B5EF4-FFF2-40B4-BE49-F238E27FC236}">
                    <a16:creationId xmlns:a16="http://schemas.microsoft.com/office/drawing/2014/main" id="{C71C4241-4D7B-4267-B2EB-564CFD97D76B}"/>
                  </a:ext>
                </a:extLst>
              </p:cNvPr>
              <p:cNvSpPr>
                <a:spLocks noChangeShapeType="1"/>
              </p:cNvSpPr>
              <p:nvPr/>
            </p:nvSpPr>
            <p:spPr bwMode="gray">
              <a:xfrm flipH="1">
                <a:off x="5037555" y="2782364"/>
                <a:ext cx="0" cy="290891"/>
              </a:xfrm>
              <a:prstGeom prst="line">
                <a:avLst/>
              </a:prstGeom>
              <a:noFill/>
              <a:ln w="19050">
                <a:solidFill>
                  <a:schemeClr val="accent3">
                    <a:lumMod val="50000"/>
                  </a:schemeClr>
                </a:solidFill>
                <a:round/>
                <a:headEnd/>
                <a:tailEnd type="triangle" w="med" len="med"/>
              </a:ln>
              <a:effectLst/>
            </p:spPr>
            <p:txBody>
              <a:bodyPr wrap="square" tIns="91440" bIns="91440" anchor="ctr">
                <a:spAutoFit/>
              </a:bodyPr>
              <a:lstStyle/>
              <a:p>
                <a:pPr algn="ctr"/>
                <a:endParaRPr lang="en-US" dirty="0">
                  <a:solidFill>
                    <a:schemeClr val="bg1"/>
                  </a:solidFill>
                </a:endParaRPr>
              </a:p>
            </p:txBody>
          </p:sp>
          <p:sp>
            <p:nvSpPr>
              <p:cNvPr id="27" name="AutoShape 4">
                <a:extLst>
                  <a:ext uri="{FF2B5EF4-FFF2-40B4-BE49-F238E27FC236}">
                    <a16:creationId xmlns:a16="http://schemas.microsoft.com/office/drawing/2014/main" id="{465D9E6B-0682-48CF-B3A7-2AD2ECA288B9}"/>
                  </a:ext>
                </a:extLst>
              </p:cNvPr>
              <p:cNvSpPr>
                <a:spLocks noChangeArrowheads="1"/>
              </p:cNvSpPr>
              <p:nvPr/>
            </p:nvSpPr>
            <p:spPr bwMode="gray">
              <a:xfrm>
                <a:off x="2846956" y="3046759"/>
                <a:ext cx="1485958" cy="1127522"/>
              </a:xfrm>
              <a:prstGeom prst="can">
                <a:avLst>
                  <a:gd name="adj" fmla="val 30468"/>
                </a:avLst>
              </a:prstGeom>
              <a:gradFill>
                <a:gsLst>
                  <a:gs pos="0">
                    <a:srgbClr val="147BD1"/>
                  </a:gs>
                  <a:gs pos="100000">
                    <a:srgbClr val="2CCCC9"/>
                  </a:gs>
                </a:gsLst>
                <a:lin ang="0" scaled="0"/>
              </a:gradFill>
              <a:ln w="12700">
                <a:solidFill>
                  <a:schemeClr val="accent3">
                    <a:lumMod val="50000"/>
                  </a:schemeClr>
                </a:solidFill>
                <a:round/>
                <a:headEnd/>
                <a:tailEnd/>
              </a:ln>
              <a:effectLst/>
            </p:spPr>
            <p:txBody>
              <a:bodyPr wrap="square" tIns="91440" bIns="91440" anchor="ctr">
                <a:spAutoFit/>
              </a:bodyPr>
              <a:lstStyle/>
              <a:p>
                <a:pPr algn="ctr">
                  <a:spcBef>
                    <a:spcPct val="50000"/>
                  </a:spcBef>
                </a:pPr>
                <a:r>
                  <a:rPr lang="en-US" sz="1400" b="0" dirty="0">
                    <a:solidFill>
                      <a:schemeClr val="bg1"/>
                    </a:solidFill>
                  </a:rPr>
                  <a:t>Physical Design Input Files</a:t>
                </a:r>
              </a:p>
            </p:txBody>
          </p:sp>
          <p:sp>
            <p:nvSpPr>
              <p:cNvPr id="28" name="AutoShape 4">
                <a:extLst>
                  <a:ext uri="{FF2B5EF4-FFF2-40B4-BE49-F238E27FC236}">
                    <a16:creationId xmlns:a16="http://schemas.microsoft.com/office/drawing/2014/main" id="{B3040D35-54B6-4662-8AEC-6713FB1008EE}"/>
                  </a:ext>
                </a:extLst>
              </p:cNvPr>
              <p:cNvSpPr>
                <a:spLocks noChangeArrowheads="1"/>
              </p:cNvSpPr>
              <p:nvPr/>
            </p:nvSpPr>
            <p:spPr bwMode="gray">
              <a:xfrm>
                <a:off x="5727434" y="3013921"/>
                <a:ext cx="1023938" cy="732889"/>
              </a:xfrm>
              <a:prstGeom prst="can">
                <a:avLst>
                  <a:gd name="adj" fmla="val 30468"/>
                </a:avLst>
              </a:prstGeom>
              <a:gradFill>
                <a:gsLst>
                  <a:gs pos="0">
                    <a:srgbClr val="147BD1"/>
                  </a:gs>
                  <a:gs pos="100000">
                    <a:srgbClr val="2CCCC9"/>
                  </a:gs>
                </a:gsLst>
                <a:lin ang="0" scaled="0"/>
              </a:gradFill>
              <a:ln w="12700">
                <a:solidFill>
                  <a:schemeClr val="accent3">
                    <a:lumMod val="50000"/>
                  </a:schemeClr>
                </a:solidFill>
                <a:round/>
                <a:headEnd/>
                <a:tailEnd/>
              </a:ln>
              <a:effectLst/>
            </p:spPr>
            <p:txBody>
              <a:bodyPr tIns="91440" bIns="91440" anchor="ctr">
                <a:spAutoFit/>
              </a:bodyPr>
              <a:lstStyle/>
              <a:p>
                <a:pPr algn="ctr">
                  <a:spcBef>
                    <a:spcPct val="50000"/>
                  </a:spcBef>
                </a:pPr>
                <a:r>
                  <a:rPr lang="en-US" sz="1400" b="0" dirty="0">
                    <a:solidFill>
                      <a:schemeClr val="bg1"/>
                    </a:solidFill>
                  </a:rPr>
                  <a:t> ScanDEF</a:t>
                </a:r>
              </a:p>
            </p:txBody>
          </p:sp>
          <p:cxnSp>
            <p:nvCxnSpPr>
              <p:cNvPr id="29" name="Elbow Connector 22">
                <a:extLst>
                  <a:ext uri="{FF2B5EF4-FFF2-40B4-BE49-F238E27FC236}">
                    <a16:creationId xmlns:a16="http://schemas.microsoft.com/office/drawing/2014/main" id="{3329966E-C5B4-47CA-8ADF-C2B06535BC38}"/>
                  </a:ext>
                </a:extLst>
              </p:cNvPr>
              <p:cNvCxnSpPr>
                <a:endCxn id="25" idx="4"/>
              </p:cNvCxnSpPr>
              <p:nvPr/>
            </p:nvCxnSpPr>
            <p:spPr>
              <a:xfrm rot="10800000" flipV="1">
                <a:off x="2481753" y="2405606"/>
                <a:ext cx="734124" cy="727041"/>
              </a:xfrm>
              <a:prstGeom prst="bentConnector3">
                <a:avLst>
                  <a:gd name="adj1" fmla="val 50000"/>
                </a:avLst>
              </a:prstGeom>
              <a:ln w="190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AutoShape 12">
                <a:extLst>
                  <a:ext uri="{FF2B5EF4-FFF2-40B4-BE49-F238E27FC236}">
                    <a16:creationId xmlns:a16="http://schemas.microsoft.com/office/drawing/2014/main" id="{6BE3AF2F-A3CC-4045-B024-802506A52142}"/>
                  </a:ext>
                </a:extLst>
              </p:cNvPr>
              <p:cNvSpPr>
                <a:spLocks noChangeArrowheads="1"/>
              </p:cNvSpPr>
              <p:nvPr/>
            </p:nvSpPr>
            <p:spPr bwMode="gray">
              <a:xfrm>
                <a:off x="7199891" y="2987572"/>
                <a:ext cx="981075" cy="732889"/>
              </a:xfrm>
              <a:prstGeom prst="can">
                <a:avLst>
                  <a:gd name="adj" fmla="val 30468"/>
                </a:avLst>
              </a:prstGeom>
              <a:gradFill>
                <a:gsLst>
                  <a:gs pos="0">
                    <a:srgbClr val="147BD1"/>
                  </a:gs>
                  <a:gs pos="100000">
                    <a:srgbClr val="2CCCC9"/>
                  </a:gs>
                </a:gsLst>
                <a:lin ang="0" scaled="0"/>
              </a:gradFill>
              <a:ln w="12700">
                <a:solidFill>
                  <a:schemeClr val="accent3">
                    <a:lumMod val="50000"/>
                  </a:schemeClr>
                </a:solidFill>
                <a:round/>
                <a:headEnd/>
                <a:tailEnd/>
              </a:ln>
              <a:effectLst/>
            </p:spPr>
            <p:txBody>
              <a:bodyPr tIns="91440" bIns="91440" anchor="ctr">
                <a:spAutoFit/>
              </a:bodyPr>
              <a:lstStyle/>
              <a:p>
                <a:pPr algn="ctr">
                  <a:spcBef>
                    <a:spcPct val="50000"/>
                  </a:spcBef>
                </a:pPr>
                <a:r>
                  <a:rPr lang="en-US" sz="1400" b="0" dirty="0">
                    <a:solidFill>
                      <a:schemeClr val="bg1"/>
                    </a:solidFill>
                  </a:rPr>
                  <a:t>ATPG</a:t>
                </a:r>
              </a:p>
            </p:txBody>
          </p:sp>
          <p:sp>
            <p:nvSpPr>
              <p:cNvPr id="31" name="Line 2">
                <a:extLst>
                  <a:ext uri="{FF2B5EF4-FFF2-40B4-BE49-F238E27FC236}">
                    <a16:creationId xmlns:a16="http://schemas.microsoft.com/office/drawing/2014/main" id="{39585B29-E8BA-43C3-93AB-2D618989E1A7}"/>
                  </a:ext>
                </a:extLst>
              </p:cNvPr>
              <p:cNvSpPr>
                <a:spLocks noChangeShapeType="1"/>
              </p:cNvSpPr>
              <p:nvPr/>
            </p:nvSpPr>
            <p:spPr bwMode="gray">
              <a:xfrm flipH="1">
                <a:off x="6284801" y="2759256"/>
                <a:ext cx="14536" cy="372137"/>
              </a:xfrm>
              <a:prstGeom prst="line">
                <a:avLst/>
              </a:prstGeom>
              <a:noFill/>
              <a:ln w="19050">
                <a:solidFill>
                  <a:schemeClr val="accent3">
                    <a:lumMod val="50000"/>
                  </a:schemeClr>
                </a:solidFill>
                <a:round/>
                <a:headEnd/>
                <a:tailEnd type="triangle" w="med" len="med"/>
              </a:ln>
              <a:effectLst/>
            </p:spPr>
            <p:txBody>
              <a:bodyPr wrap="square" tIns="91440" bIns="91440" anchor="ctr">
                <a:spAutoFit/>
              </a:bodyPr>
              <a:lstStyle/>
              <a:p>
                <a:pPr algn="ctr"/>
                <a:endParaRPr lang="en-US" dirty="0">
                  <a:solidFill>
                    <a:schemeClr val="bg1"/>
                  </a:solidFill>
                </a:endParaRPr>
              </a:p>
            </p:txBody>
          </p:sp>
          <p:cxnSp>
            <p:nvCxnSpPr>
              <p:cNvPr id="33" name="Elbow Connector 26">
                <a:extLst>
                  <a:ext uri="{FF2B5EF4-FFF2-40B4-BE49-F238E27FC236}">
                    <a16:creationId xmlns:a16="http://schemas.microsoft.com/office/drawing/2014/main" id="{CE15C36B-C15C-4720-8BE0-BE9B77E8AA01}"/>
                  </a:ext>
                </a:extLst>
              </p:cNvPr>
              <p:cNvCxnSpPr/>
              <p:nvPr/>
            </p:nvCxnSpPr>
            <p:spPr>
              <a:xfrm>
                <a:off x="2182235" y="1755146"/>
                <a:ext cx="1033642" cy="411437"/>
              </a:xfrm>
              <a:prstGeom prst="bentConnector3">
                <a:avLst/>
              </a:prstGeom>
              <a:ln w="19050">
                <a:solidFill>
                  <a:srgbClr val="099E9C"/>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27">
                <a:extLst>
                  <a:ext uri="{FF2B5EF4-FFF2-40B4-BE49-F238E27FC236}">
                    <a16:creationId xmlns:a16="http://schemas.microsoft.com/office/drawing/2014/main" id="{A1DBEDEE-041D-44C7-8A13-0310AF719CBB}"/>
                  </a:ext>
                </a:extLst>
              </p:cNvPr>
              <p:cNvCxnSpPr>
                <a:stCxn id="20" idx="3"/>
              </p:cNvCxnSpPr>
              <p:nvPr/>
            </p:nvCxnSpPr>
            <p:spPr>
              <a:xfrm rot="5400000">
                <a:off x="7384402" y="1367294"/>
                <a:ext cx="540726" cy="1336650"/>
              </a:xfrm>
              <a:prstGeom prst="bentConnector2">
                <a:avLst/>
              </a:prstGeom>
              <a:ln w="19050">
                <a:solidFill>
                  <a:srgbClr val="099E9C"/>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28">
                <a:extLst>
                  <a:ext uri="{FF2B5EF4-FFF2-40B4-BE49-F238E27FC236}">
                    <a16:creationId xmlns:a16="http://schemas.microsoft.com/office/drawing/2014/main" id="{9BC07747-4A86-4B19-97F8-8F5C10BFDFEF}"/>
                  </a:ext>
                </a:extLst>
              </p:cNvPr>
              <p:cNvCxnSpPr>
                <a:endCxn id="30" idx="1"/>
              </p:cNvCxnSpPr>
              <p:nvPr/>
            </p:nvCxnSpPr>
            <p:spPr>
              <a:xfrm>
                <a:off x="6973075" y="2700356"/>
                <a:ext cx="717354" cy="287216"/>
              </a:xfrm>
              <a:prstGeom prst="bentConnector2">
                <a:avLst/>
              </a:prstGeom>
              <a:ln w="190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827BE76E-2B2E-4336-A4C5-F31288A34806}"/>
                  </a:ext>
                </a:extLst>
              </p:cNvPr>
              <p:cNvGrpSpPr/>
              <p:nvPr/>
            </p:nvGrpSpPr>
            <p:grpSpPr>
              <a:xfrm>
                <a:off x="10155971" y="3333790"/>
                <a:ext cx="1565298" cy="914400"/>
                <a:chOff x="8640833" y="3499092"/>
                <a:chExt cx="1565298" cy="914400"/>
              </a:xfrm>
            </p:grpSpPr>
            <p:sp>
              <p:nvSpPr>
                <p:cNvPr id="36" name="Rectangle 35">
                  <a:extLst>
                    <a:ext uri="{FF2B5EF4-FFF2-40B4-BE49-F238E27FC236}">
                      <a16:creationId xmlns:a16="http://schemas.microsoft.com/office/drawing/2014/main" id="{5A356D35-58B0-4D4C-95A6-7EA60DFF993A}"/>
                    </a:ext>
                  </a:extLst>
                </p:cNvPr>
                <p:cNvSpPr/>
                <p:nvPr/>
              </p:nvSpPr>
              <p:spPr>
                <a:xfrm>
                  <a:off x="8640833" y="3554655"/>
                  <a:ext cx="299244" cy="163830"/>
                </a:xfrm>
                <a:prstGeom prst="rect">
                  <a:avLst/>
                </a:prstGeom>
                <a:gradFill>
                  <a:gsLst>
                    <a:gs pos="0">
                      <a:srgbClr val="61CF5C"/>
                    </a:gs>
                    <a:gs pos="100000">
                      <a:srgbClr val="2CCCC9"/>
                    </a:gs>
                  </a:gsLst>
                  <a:lin ang="0" scaled="0"/>
                </a:gradFill>
                <a:ln>
                  <a:solidFill>
                    <a:srgbClr val="00B050"/>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fontScale="25000" lnSpcReduction="20000"/>
                </a:bodyP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3353D4DB-4B12-4F7B-BD43-8625BB0FEF20}"/>
                    </a:ext>
                  </a:extLst>
                </p:cNvPr>
                <p:cNvSpPr txBox="1"/>
                <p:nvPr/>
              </p:nvSpPr>
              <p:spPr>
                <a:xfrm>
                  <a:off x="8940077" y="3499092"/>
                  <a:ext cx="1266054" cy="914400"/>
                </a:xfrm>
                <a:prstGeom prst="rect">
                  <a:avLst/>
                </a:prstGeom>
                <a:noFill/>
              </p:spPr>
              <p:txBody>
                <a:bodyPr wrap="none" rtlCol="0">
                  <a:normAutofit fontScale="92500" lnSpcReduction="20000"/>
                </a:bodyPr>
                <a:lstStyle/>
                <a:p>
                  <a:pPr algn="l"/>
                  <a:r>
                    <a:rPr lang="en-US" sz="1400" b="1" dirty="0">
                      <a:latin typeface="Arial" panose="020B0604020202020204" pitchFamily="34" charset="0"/>
                      <a:cs typeface="Arial" panose="020B0604020202020204" pitchFamily="34" charset="0"/>
                      <a:sym typeface="Wingdings" panose="05000000000000000000" pitchFamily="2" charset="2"/>
                    </a:rPr>
                    <a:t>Required Inputs</a:t>
                  </a:r>
                </a:p>
                <a:p>
                  <a:pPr algn="l"/>
                  <a:endParaRPr lang="en-US" sz="1400" b="1" dirty="0">
                    <a:latin typeface="Arial" panose="020B0604020202020204" pitchFamily="34" charset="0"/>
                    <a:cs typeface="Arial" panose="020B0604020202020204" pitchFamily="34" charset="0"/>
                    <a:sym typeface="Wingdings" panose="05000000000000000000" pitchFamily="2" charset="2"/>
                  </a:endParaRPr>
                </a:p>
                <a:p>
                  <a:pPr algn="l"/>
                  <a:r>
                    <a:rPr lang="en-US" sz="1400" b="1" dirty="0">
                      <a:latin typeface="Arial" panose="020B0604020202020204" pitchFamily="34" charset="0"/>
                      <a:cs typeface="Arial" panose="020B0604020202020204" pitchFamily="34" charset="0"/>
                      <a:sym typeface="Wingdings" panose="05000000000000000000" pitchFamily="2" charset="2"/>
                    </a:rPr>
                    <a:t>Optional Inputs</a:t>
                  </a:r>
                </a:p>
                <a:p>
                  <a:pPr algn="l"/>
                  <a:endParaRPr lang="en-US" sz="1400" b="1" dirty="0">
                    <a:latin typeface="Arial" panose="020B0604020202020204" pitchFamily="34" charset="0"/>
                    <a:cs typeface="Arial" panose="020B0604020202020204" pitchFamily="34" charset="0"/>
                    <a:sym typeface="Wingdings" panose="05000000000000000000" pitchFamily="2" charset="2"/>
                  </a:endParaRPr>
                </a:p>
                <a:p>
                  <a:pPr algn="l"/>
                  <a:r>
                    <a:rPr lang="en-US" sz="1400" b="1" dirty="0">
                      <a:latin typeface="Arial" panose="020B0604020202020204" pitchFamily="34" charset="0"/>
                      <a:cs typeface="Arial" panose="020B0604020202020204" pitchFamily="34" charset="0"/>
                      <a:sym typeface="Wingdings" panose="05000000000000000000" pitchFamily="2" charset="2"/>
                    </a:rPr>
                    <a:t>Outputs</a:t>
                  </a:r>
                </a:p>
              </p:txBody>
            </p:sp>
            <p:sp>
              <p:nvSpPr>
                <p:cNvPr id="38" name="Rectangle 37">
                  <a:extLst>
                    <a:ext uri="{FF2B5EF4-FFF2-40B4-BE49-F238E27FC236}">
                      <a16:creationId xmlns:a16="http://schemas.microsoft.com/office/drawing/2014/main" id="{6221156D-010C-498F-B9D5-086EA989ADE7}"/>
                    </a:ext>
                  </a:extLst>
                </p:cNvPr>
                <p:cNvSpPr/>
                <p:nvPr/>
              </p:nvSpPr>
              <p:spPr>
                <a:xfrm>
                  <a:off x="8640833" y="3834372"/>
                  <a:ext cx="299244" cy="163830"/>
                </a:xfrm>
                <a:prstGeom prst="rect">
                  <a:avLst/>
                </a:prstGeom>
                <a:gradFill>
                  <a:gsLst>
                    <a:gs pos="0">
                      <a:srgbClr val="61CF5C"/>
                    </a:gs>
                    <a:gs pos="100000">
                      <a:srgbClr val="2CCCC9"/>
                    </a:gs>
                  </a:gsLst>
                  <a:lin ang="0" scaled="0"/>
                </a:gradFill>
                <a:ln>
                  <a:solidFill>
                    <a:srgbClr val="00B050"/>
                  </a:solidFill>
                  <a:prstDash val="dash"/>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fontScale="25000" lnSpcReduction="20000"/>
                </a:bodyP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1987ED36-B3BD-49B1-AED8-8D4138516F1D}"/>
                    </a:ext>
                  </a:extLst>
                </p:cNvPr>
                <p:cNvSpPr/>
                <p:nvPr/>
              </p:nvSpPr>
              <p:spPr>
                <a:xfrm>
                  <a:off x="8640833" y="4148697"/>
                  <a:ext cx="299244" cy="163830"/>
                </a:xfrm>
                <a:prstGeom prst="rect">
                  <a:avLst/>
                </a:prstGeom>
                <a:gradFill>
                  <a:gsLst>
                    <a:gs pos="0">
                      <a:srgbClr val="147BD1"/>
                    </a:gs>
                    <a:gs pos="100000">
                      <a:srgbClr val="2CCCC9"/>
                    </a:gs>
                  </a:gsLst>
                  <a:lin ang="0" scaled="0"/>
                </a:gradFill>
                <a:ln>
                  <a:solidFill>
                    <a:schemeClr val="accent3">
                      <a:lumMod val="50000"/>
                    </a:schemeClr>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fontScale="25000" lnSpcReduction="20000"/>
                </a:bodyPr>
                <a:lstStyle/>
                <a:p>
                  <a:pPr algn="ctr"/>
                  <a:endParaRPr lang="en-US" dirty="0">
                    <a:solidFill>
                      <a:schemeClr val="tx1"/>
                    </a:solidFill>
                    <a:latin typeface="Arial" panose="020B0604020202020204" pitchFamily="34" charset="0"/>
                    <a:cs typeface="Arial" panose="020B0604020202020204" pitchFamily="34" charset="0"/>
                  </a:endParaRPr>
                </a:p>
              </p:txBody>
            </p:sp>
          </p:grpSp>
          <p:sp>
            <p:nvSpPr>
              <p:cNvPr id="43" name="Freeform 11">
                <a:extLst>
                  <a:ext uri="{FF2B5EF4-FFF2-40B4-BE49-F238E27FC236}">
                    <a16:creationId xmlns:a16="http://schemas.microsoft.com/office/drawing/2014/main" id="{94DE8A57-3467-48EA-9044-D76FC788EF24}"/>
                  </a:ext>
                </a:extLst>
              </p:cNvPr>
              <p:cNvSpPr>
                <a:spLocks/>
              </p:cNvSpPr>
              <p:nvPr/>
            </p:nvSpPr>
            <p:spPr bwMode="gray">
              <a:xfrm>
                <a:off x="3971939" y="1627835"/>
                <a:ext cx="134512" cy="461665"/>
              </a:xfrm>
              <a:custGeom>
                <a:avLst/>
                <a:gdLst/>
                <a:ahLst/>
                <a:cxnLst>
                  <a:cxn ang="0">
                    <a:pos x="0" y="0"/>
                  </a:cxn>
                  <a:cxn ang="0">
                    <a:pos x="336" y="0"/>
                  </a:cxn>
                  <a:cxn ang="0">
                    <a:pos x="336" y="384"/>
                  </a:cxn>
                </a:cxnLst>
                <a:rect l="0" t="0" r="r" b="b"/>
                <a:pathLst>
                  <a:path w="336" h="384">
                    <a:moveTo>
                      <a:pt x="0" y="0"/>
                    </a:moveTo>
                    <a:lnTo>
                      <a:pt x="336" y="0"/>
                    </a:lnTo>
                    <a:lnTo>
                      <a:pt x="336" y="384"/>
                    </a:lnTo>
                  </a:path>
                </a:pathLst>
              </a:custGeom>
              <a:noFill/>
              <a:ln w="19050" cap="flat" cmpd="sng">
                <a:solidFill>
                  <a:schemeClr val="hlink"/>
                </a:solidFill>
                <a:prstDash val="sysDash"/>
                <a:round/>
                <a:headEnd type="none" w="med" len="med"/>
                <a:tailEnd type="triangle" w="med" len="med"/>
              </a:ln>
              <a:effectLst/>
            </p:spPr>
            <p:txBody>
              <a:bodyPr wrap="square" tIns="91440" bIns="91440" anchor="ctr">
                <a:spAutoFit/>
              </a:bodyPr>
              <a:lstStyle/>
              <a:p>
                <a:pPr algn="ctr"/>
                <a:endParaRPr lang="en-US" dirty="0">
                  <a:solidFill>
                    <a:schemeClr val="bg1"/>
                  </a:solidFill>
                </a:endParaRPr>
              </a:p>
            </p:txBody>
          </p:sp>
        </p:grpSp>
      </p:grpSp>
      <p:sp>
        <p:nvSpPr>
          <p:cNvPr id="44" name="Annotation rectangle" hidden="1">
            <a:extLst>
              <a:ext uri="{FF2B5EF4-FFF2-40B4-BE49-F238E27FC236}">
                <a16:creationId xmlns:a16="http://schemas.microsoft.com/office/drawing/2014/main" id="{EB25E9BE-4AC6-43E1-8CEE-1CEFD69567FE}"/>
              </a:ext>
            </a:extLst>
          </p:cNvPr>
          <p:cNvSpPr/>
          <p:nvPr/>
        </p:nvSpPr>
        <p:spPr>
          <a:xfrm>
            <a:off x="1099591" y="4234390"/>
            <a:ext cx="9355623" cy="2339823"/>
          </a:xfrm>
          <a:prstGeom prst="rect">
            <a:avLst/>
          </a:prstGeom>
          <a:noFill/>
          <a:ln w="38100">
            <a:solidFill>
              <a:srgbClr val="F6AD1F"/>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algn="ctr"/>
            <a:endParaRPr lang="en-US"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679F6938-A7A5-4664-8720-8D4B48B5C3FB}"/>
              </a:ext>
            </a:extLst>
          </p:cNvPr>
          <p:cNvSpPr txBox="1"/>
          <p:nvPr/>
        </p:nvSpPr>
        <p:spPr>
          <a:xfrm>
            <a:off x="3747136" y="6547120"/>
            <a:ext cx="6125632" cy="261610"/>
          </a:xfrm>
          <a:prstGeom prst="rect">
            <a:avLst/>
          </a:prstGeom>
          <a:noFill/>
        </p:spPr>
        <p:txBody>
          <a:bodyPr wrap="square">
            <a:spAutoFit/>
          </a:bodyPr>
          <a:lstStyle/>
          <a:p>
            <a:r>
              <a:rPr lang="en-US" sz="1100" dirty="0">
                <a:effectLst/>
                <a:latin typeface="Calibri" panose="020F0502020204030204" pitchFamily="34" charset="0"/>
                <a:ea typeface="Times New Roman" panose="02020603050405020304" pitchFamily="18" charset="0"/>
              </a:rPr>
              <a:t>“Source: Cadence Customer Training Course </a:t>
            </a:r>
            <a:r>
              <a:rPr lang="en-US" sz="1100" dirty="0" err="1">
                <a:effectLst/>
                <a:latin typeface="Calibri" panose="020F0502020204030204" pitchFamily="34" charset="0"/>
                <a:ea typeface="Times New Roman" panose="02020603050405020304" pitchFamily="18" charset="0"/>
              </a:rPr>
              <a:t>RTLtoGDSII</a:t>
            </a:r>
            <a:r>
              <a:rPr lang="en-US" sz="1100" dirty="0">
                <a:effectLst/>
                <a:latin typeface="Calibri" panose="020F0502020204030204" pitchFamily="34" charset="0"/>
                <a:ea typeface="Times New Roman" panose="02020603050405020304" pitchFamily="18" charset="0"/>
              </a:rPr>
              <a:t>, Version: </a:t>
            </a:r>
            <a:r>
              <a:rPr lang="en-US" sz="1100" dirty="0">
                <a:latin typeface="Calibri" panose="020F0502020204030204" pitchFamily="34" charset="0"/>
                <a:ea typeface="Times New Roman" panose="02020603050405020304" pitchFamily="18" charset="0"/>
              </a:rPr>
              <a:t>5.0</a:t>
            </a:r>
            <a:r>
              <a:rPr lang="en-US" sz="1100" dirty="0">
                <a:effectLst/>
                <a:latin typeface="Calibri" panose="020F0502020204030204" pitchFamily="34" charset="0"/>
                <a:ea typeface="Times New Roman" panose="02020603050405020304" pitchFamily="18" charset="0"/>
              </a:rPr>
              <a:t>”</a:t>
            </a:r>
            <a:endParaRPr lang="en-US" sz="1100" dirty="0"/>
          </a:p>
        </p:txBody>
      </p:sp>
      <p:sp>
        <p:nvSpPr>
          <p:cNvPr id="7" name="Footer Placeholder 6">
            <a:extLst>
              <a:ext uri="{FF2B5EF4-FFF2-40B4-BE49-F238E27FC236}">
                <a16:creationId xmlns:a16="http://schemas.microsoft.com/office/drawing/2014/main" id="{B180E99F-0EA7-C406-3C3A-88228851B550}"/>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14" name="Slide Number Placeholder 13">
            <a:extLst>
              <a:ext uri="{FF2B5EF4-FFF2-40B4-BE49-F238E27FC236}">
                <a16:creationId xmlns:a16="http://schemas.microsoft.com/office/drawing/2014/main" id="{9D0C3216-D50C-2FA0-0F6E-29EF7218A3AB}"/>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50</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386486527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1000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childTnLst>
                                </p:cTn>
                              </p:par>
                              <p:par>
                                <p:cTn id="9" presetID="1" presetClass="exit" presetSubtype="0" fill="hold" grpId="1" nodeType="withEffect">
                                  <p:stCondLst>
                                    <p:cond delay="37000"/>
                                  </p:stCondLst>
                                  <p:childTnLst>
                                    <p:set>
                                      <p:cBhvr>
                                        <p:cTn id="10"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Genus Synthesis Flow</a:t>
            </a:r>
          </a:p>
        </p:txBody>
      </p:sp>
      <p:sp>
        <p:nvSpPr>
          <p:cNvPr id="27" name="Oval 26">
            <a:extLst>
              <a:ext uri="{FF2B5EF4-FFF2-40B4-BE49-F238E27FC236}">
                <a16:creationId xmlns:a16="http://schemas.microsoft.com/office/drawing/2014/main" id="{747B6BD0-F7A2-4184-8CA6-5CCDCD068E5E}"/>
              </a:ext>
            </a:extLst>
          </p:cNvPr>
          <p:cNvSpPr/>
          <p:nvPr/>
        </p:nvSpPr>
        <p:spPr>
          <a:xfrm>
            <a:off x="5885093" y="5981346"/>
            <a:ext cx="2032004" cy="349250"/>
          </a:xfrm>
          <a:prstGeom prst="ellipse">
            <a:avLst/>
          </a:prstGeom>
          <a:solidFill>
            <a:schemeClr val="bg1"/>
          </a:solidFill>
          <a:ln w="25400">
            <a:gradFill>
              <a:gsLst>
                <a:gs pos="0">
                  <a:srgbClr val="61CF5C"/>
                </a:gs>
                <a:gs pos="100000">
                  <a:srgbClr val="2DCCC9"/>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0000"/>
                </a:solidFill>
              </a:rPr>
              <a:t>Place-and-Route</a:t>
            </a:r>
            <a:endParaRPr lang="en-US" sz="1200" dirty="0">
              <a:solidFill>
                <a:srgbClr val="000000"/>
              </a:solidFill>
            </a:endParaRPr>
          </a:p>
        </p:txBody>
      </p:sp>
      <p:grpSp>
        <p:nvGrpSpPr>
          <p:cNvPr id="3" name="Group 2">
            <a:extLst>
              <a:ext uri="{FF2B5EF4-FFF2-40B4-BE49-F238E27FC236}">
                <a16:creationId xmlns:a16="http://schemas.microsoft.com/office/drawing/2014/main" id="{70E89BBF-1092-F500-1A72-C090AC12B609}"/>
              </a:ext>
            </a:extLst>
          </p:cNvPr>
          <p:cNvGrpSpPr/>
          <p:nvPr/>
        </p:nvGrpSpPr>
        <p:grpSpPr>
          <a:xfrm>
            <a:off x="4643276" y="321335"/>
            <a:ext cx="7142579" cy="5772228"/>
            <a:chOff x="4595150" y="618291"/>
            <a:chExt cx="7142579" cy="5772228"/>
          </a:xfrm>
        </p:grpSpPr>
        <p:sp>
          <p:nvSpPr>
            <p:cNvPr id="5" name="Rectangle 4"/>
            <p:cNvSpPr>
              <a:spLocks noChangeAspect="1" noChangeArrowheads="1"/>
            </p:cNvSpPr>
            <p:nvPr/>
          </p:nvSpPr>
          <p:spPr bwMode="auto">
            <a:xfrm>
              <a:off x="4604320" y="618291"/>
              <a:ext cx="4012711" cy="388480"/>
            </a:xfrm>
            <a:prstGeom prst="rect">
              <a:avLst/>
            </a:prstGeom>
            <a:solidFill>
              <a:schemeClr val="bg1"/>
            </a:solidFill>
            <a:ln w="19050">
              <a:gradFill>
                <a:gsLst>
                  <a:gs pos="0">
                    <a:srgbClr val="61CF5C"/>
                  </a:gs>
                  <a:gs pos="100000">
                    <a:srgbClr val="2CCCC9"/>
                  </a:gs>
                </a:gsLst>
                <a:lin ang="0" scaled="0"/>
              </a:gradFill>
              <a:miter lim="800000"/>
              <a:headEnd/>
              <a:tailEnd/>
            </a:ln>
          </p:spPr>
          <p:txBody>
            <a:bodyPr lIns="45720" tIns="91440" rIns="45720" bIns="91440" anchor="ctr" anchorCtr="1"/>
            <a:lstStyle/>
            <a:p>
              <a:pPr algn="ctr" eaLnBrk="0" hangingPunct="0"/>
              <a:r>
                <a:rPr lang="en-US" sz="1200" dirty="0"/>
                <a:t>Set technology library and initial setup (</a:t>
              </a:r>
              <a:r>
                <a:rPr lang="en-US" sz="1200" b="1" dirty="0" err="1"/>
                <a:t>read_libs</a:t>
              </a:r>
              <a:r>
                <a:rPr lang="en-US" sz="1200" dirty="0"/>
                <a:t>) </a:t>
              </a:r>
            </a:p>
            <a:p>
              <a:pPr algn="ctr" eaLnBrk="0" hangingPunct="0"/>
              <a:r>
                <a:rPr lang="en-US" sz="1200" dirty="0"/>
                <a:t>Use </a:t>
              </a:r>
              <a:r>
                <a:rPr lang="en-US" sz="1200" b="1" dirty="0" err="1"/>
                <a:t>read_mmmc</a:t>
              </a:r>
              <a:r>
                <a:rPr lang="en-US" sz="1200" b="1" dirty="0"/>
                <a:t> </a:t>
              </a:r>
              <a:r>
                <a:rPr lang="en-US" sz="1200" dirty="0"/>
                <a:t>if running MMMC flow</a:t>
              </a:r>
            </a:p>
          </p:txBody>
        </p:sp>
        <p:sp>
          <p:nvSpPr>
            <p:cNvPr id="6" name="Rectangle 5"/>
            <p:cNvSpPr>
              <a:spLocks noChangeAspect="1" noChangeArrowheads="1"/>
            </p:cNvSpPr>
            <p:nvPr/>
          </p:nvSpPr>
          <p:spPr bwMode="auto">
            <a:xfrm>
              <a:off x="4604320" y="1010350"/>
              <a:ext cx="4012711" cy="528066"/>
            </a:xfrm>
            <a:prstGeom prst="rect">
              <a:avLst/>
            </a:prstGeom>
            <a:solidFill>
              <a:schemeClr val="bg1"/>
            </a:solidFill>
            <a:ln w="19050">
              <a:gradFill>
                <a:gsLst>
                  <a:gs pos="0">
                    <a:srgbClr val="61CF5C"/>
                  </a:gs>
                  <a:gs pos="100000">
                    <a:srgbClr val="2CCCC9"/>
                  </a:gs>
                </a:gsLst>
                <a:lin ang="0" scaled="0"/>
              </a:gradFill>
              <a:miter lim="800000"/>
              <a:headEnd/>
              <a:tailEnd/>
            </a:ln>
          </p:spPr>
          <p:txBody>
            <a:bodyPr lIns="45720" tIns="91440" rIns="45720" bIns="91440" anchor="ctr" anchorCtr="1"/>
            <a:lstStyle/>
            <a:p>
              <a:pPr algn="ctr" eaLnBrk="0" hangingPunct="0"/>
              <a:r>
                <a:rPr lang="en-US" sz="1200" dirty="0"/>
                <a:t>Read HDL files</a:t>
              </a:r>
            </a:p>
            <a:p>
              <a:pPr algn="ctr" eaLnBrk="0" hangingPunct="0"/>
              <a:r>
                <a:rPr lang="en-US" sz="1200" b="1" dirty="0" err="1"/>
                <a:t>read_hdl</a:t>
              </a:r>
              <a:r>
                <a:rPr lang="en-US" sz="1200" b="1" dirty="0"/>
                <a:t> ${RTL_LIST}</a:t>
              </a:r>
            </a:p>
          </p:txBody>
        </p:sp>
        <p:sp>
          <p:nvSpPr>
            <p:cNvPr id="7" name="Rectangle 6"/>
            <p:cNvSpPr>
              <a:spLocks noChangeAspect="1" noChangeArrowheads="1"/>
            </p:cNvSpPr>
            <p:nvPr/>
          </p:nvSpPr>
          <p:spPr bwMode="auto">
            <a:xfrm>
              <a:off x="4595150" y="1532749"/>
              <a:ext cx="4011123" cy="528066"/>
            </a:xfrm>
            <a:prstGeom prst="rect">
              <a:avLst/>
            </a:prstGeom>
            <a:solidFill>
              <a:schemeClr val="bg1"/>
            </a:solidFill>
            <a:ln w="19050">
              <a:gradFill>
                <a:gsLst>
                  <a:gs pos="0">
                    <a:srgbClr val="61CF5C"/>
                  </a:gs>
                  <a:gs pos="100000">
                    <a:srgbClr val="2CCCC9"/>
                  </a:gs>
                </a:gsLst>
                <a:lin ang="0" scaled="0"/>
              </a:gradFill>
              <a:miter lim="800000"/>
              <a:headEnd/>
              <a:tailEnd/>
            </a:ln>
          </p:spPr>
          <p:txBody>
            <a:bodyPr lIns="45720" tIns="91440" rIns="45720" bIns="91440" anchor="ctr" anchorCtr="1"/>
            <a:lstStyle/>
            <a:p>
              <a:pPr algn="ctr" eaLnBrk="0" hangingPunct="0"/>
              <a:r>
                <a:rPr lang="en-US" sz="1200" dirty="0"/>
                <a:t>Elaborate the design</a:t>
              </a:r>
            </a:p>
            <a:p>
              <a:pPr algn="ctr" eaLnBrk="0" hangingPunct="0"/>
              <a:r>
                <a:rPr lang="en-US" sz="1200" b="1" dirty="0"/>
                <a:t>elaborate</a:t>
              </a:r>
            </a:p>
          </p:txBody>
        </p:sp>
        <p:sp>
          <p:nvSpPr>
            <p:cNvPr id="8" name="Rectangle 7"/>
            <p:cNvSpPr>
              <a:spLocks noChangeAspect="1" noChangeArrowheads="1"/>
            </p:cNvSpPr>
            <p:nvPr/>
          </p:nvSpPr>
          <p:spPr bwMode="auto">
            <a:xfrm>
              <a:off x="4604321" y="2536443"/>
              <a:ext cx="4011124" cy="531827"/>
            </a:xfrm>
            <a:prstGeom prst="rect">
              <a:avLst/>
            </a:prstGeom>
            <a:solidFill>
              <a:schemeClr val="bg1"/>
            </a:solidFill>
            <a:ln w="19050">
              <a:gradFill>
                <a:gsLst>
                  <a:gs pos="0">
                    <a:srgbClr val="61CF5C"/>
                  </a:gs>
                  <a:gs pos="100000">
                    <a:srgbClr val="2CCCC9"/>
                  </a:gs>
                </a:gsLst>
                <a:lin ang="0" scaled="0"/>
              </a:gradFill>
              <a:miter lim="800000"/>
              <a:headEnd/>
              <a:tailEnd/>
            </a:ln>
          </p:spPr>
          <p:txBody>
            <a:bodyPr lIns="45720" tIns="91440" rIns="45720" bIns="91440" anchor="ctr" anchorCtr="1"/>
            <a:lstStyle/>
            <a:p>
              <a:pPr algn="ctr" eaLnBrk="0" hangingPunct="0"/>
              <a:r>
                <a:rPr lang="en-US" sz="1050" dirty="0"/>
                <a:t>Set timing and design constraints</a:t>
              </a:r>
            </a:p>
            <a:p>
              <a:pPr algn="ctr" eaLnBrk="0" hangingPunct="0"/>
              <a:r>
                <a:rPr lang="en-US" sz="1050" b="1" dirty="0" err="1"/>
                <a:t>read_sdc</a:t>
              </a:r>
              <a:endParaRPr lang="en-US" sz="1050" b="1" dirty="0"/>
            </a:p>
            <a:p>
              <a:pPr algn="ctr" eaLnBrk="0" hangingPunct="0"/>
              <a:r>
                <a:rPr lang="en-US" sz="1050" dirty="0"/>
                <a:t>If running MMMC flow, constraints are specified in MMMC file</a:t>
              </a:r>
            </a:p>
          </p:txBody>
        </p:sp>
        <p:sp>
          <p:nvSpPr>
            <p:cNvPr id="9" name="Rectangle 8"/>
            <p:cNvSpPr>
              <a:spLocks noChangeAspect="1" noChangeArrowheads="1"/>
            </p:cNvSpPr>
            <p:nvPr/>
          </p:nvSpPr>
          <p:spPr bwMode="auto">
            <a:xfrm>
              <a:off x="4604321" y="3064139"/>
              <a:ext cx="4011124" cy="388305"/>
            </a:xfrm>
            <a:prstGeom prst="rect">
              <a:avLst/>
            </a:prstGeom>
            <a:solidFill>
              <a:schemeClr val="bg1"/>
            </a:solidFill>
            <a:ln w="19050">
              <a:gradFill>
                <a:gsLst>
                  <a:gs pos="0">
                    <a:srgbClr val="61CF5C"/>
                  </a:gs>
                  <a:gs pos="100000">
                    <a:srgbClr val="2CCCC9"/>
                  </a:gs>
                </a:gsLst>
                <a:lin ang="0" scaled="0"/>
              </a:gradFill>
              <a:miter lim="800000"/>
              <a:headEnd/>
              <a:tailEnd/>
            </a:ln>
          </p:spPr>
          <p:txBody>
            <a:bodyPr lIns="45720" tIns="91440" rIns="45720" bIns="91440" anchor="ctr" anchorCtr="1"/>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ea typeface="+mn-ea"/>
                  <a:cs typeface="+mn-cs"/>
                </a:rPr>
                <a:t>Apply Optimization Directives</a:t>
              </a:r>
            </a:p>
          </p:txBody>
        </p:sp>
        <p:sp>
          <p:nvSpPr>
            <p:cNvPr id="10" name="Rectangle 9"/>
            <p:cNvSpPr>
              <a:spLocks noChangeArrowheads="1"/>
            </p:cNvSpPr>
            <p:nvPr/>
          </p:nvSpPr>
          <p:spPr bwMode="auto">
            <a:xfrm>
              <a:off x="4606342" y="3454183"/>
              <a:ext cx="4011123" cy="667106"/>
            </a:xfrm>
            <a:prstGeom prst="rect">
              <a:avLst/>
            </a:prstGeom>
            <a:solidFill>
              <a:schemeClr val="bg1"/>
            </a:solidFill>
            <a:ln w="19050">
              <a:gradFill>
                <a:gsLst>
                  <a:gs pos="0">
                    <a:srgbClr val="61CF5C"/>
                  </a:gs>
                  <a:gs pos="100000">
                    <a:srgbClr val="2CCCC9"/>
                  </a:gs>
                </a:gsLst>
                <a:lin ang="0" scaled="0"/>
              </a:gradFill>
              <a:miter lim="800000"/>
              <a:headEnd/>
              <a:tailEnd/>
            </a:ln>
          </p:spPr>
          <p:txBody>
            <a:bodyPr lIns="45720" tIns="91440" rIns="45720" bIns="91440" anchor="ctr" anchorCtr="1"/>
            <a:lstStyle/>
            <a:p>
              <a:pPr algn="ctr"/>
              <a:r>
                <a:rPr lang="en-US" sz="1200" b="1" dirty="0" err="1"/>
                <a:t>syn_generic</a:t>
              </a:r>
              <a:r>
                <a:rPr lang="en-US" sz="1200" b="1" dirty="0"/>
                <a:t> &lt;-physical&gt; </a:t>
              </a:r>
            </a:p>
            <a:p>
              <a:pPr algn="ctr"/>
              <a:r>
                <a:rPr lang="en-US" sz="1200" b="1" dirty="0" err="1"/>
                <a:t>syn_map</a:t>
              </a:r>
              <a:r>
                <a:rPr lang="en-US" sz="1200" b="1" dirty="0"/>
                <a:t> &lt;-physical&gt; </a:t>
              </a:r>
            </a:p>
            <a:p>
              <a:pPr algn="ctr"/>
              <a:r>
                <a:rPr lang="en-US" sz="1200" b="1" dirty="0" err="1"/>
                <a:t>syn_opt</a:t>
              </a:r>
              <a:r>
                <a:rPr lang="en-US" sz="1200" b="1" dirty="0"/>
                <a:t> &lt;-spatial&gt; </a:t>
              </a:r>
            </a:p>
          </p:txBody>
        </p:sp>
        <p:cxnSp>
          <p:nvCxnSpPr>
            <p:cNvPr id="13" name="AutoShape 11"/>
            <p:cNvCxnSpPr>
              <a:cxnSpLocks noChangeShapeType="1"/>
            </p:cNvCxnSpPr>
            <p:nvPr/>
          </p:nvCxnSpPr>
          <p:spPr bwMode="auto">
            <a:xfrm>
              <a:off x="6622117" y="5748710"/>
              <a:ext cx="2236" cy="545308"/>
            </a:xfrm>
            <a:prstGeom prst="straightConnector1">
              <a:avLst/>
            </a:prstGeom>
            <a:noFill/>
            <a:ln w="19050">
              <a:solidFill>
                <a:srgbClr val="6D6E70"/>
              </a:solidFill>
              <a:round/>
              <a:headEnd/>
              <a:tailEnd type="triangle" w="med" len="med"/>
            </a:ln>
            <a:effectLst/>
          </p:spPr>
        </p:cxnSp>
        <p:sp>
          <p:nvSpPr>
            <p:cNvPr id="14" name="Rectangle 12"/>
            <p:cNvSpPr>
              <a:spLocks noChangeArrowheads="1"/>
            </p:cNvSpPr>
            <p:nvPr/>
          </p:nvSpPr>
          <p:spPr bwMode="auto">
            <a:xfrm>
              <a:off x="6186528" y="5853258"/>
              <a:ext cx="338138" cy="193899"/>
            </a:xfrm>
            <a:prstGeom prst="rect">
              <a:avLst/>
            </a:prstGeom>
            <a:noFill/>
            <a:ln w="9525">
              <a:noFill/>
              <a:miter lim="800000"/>
              <a:headEnd/>
              <a:tailEnd/>
            </a:ln>
          </p:spPr>
          <p:txBody>
            <a:bodyPr wrap="square" lIns="0" tIns="0" rIns="0" bIns="0">
              <a:spAutoFit/>
            </a:bodyPr>
            <a:lstStyle/>
            <a:p>
              <a:pPr marL="0" marR="0" lvl="0" indent="0" algn="ctr" defTabSz="914400" rtl="0" eaLnBrk="1" fontAlgn="auto" latinLnBrk="0" hangingPunct="1">
                <a:lnSpc>
                  <a:spcPct val="9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333333"/>
                  </a:solidFill>
                  <a:effectLst/>
                  <a:uLnTx/>
                  <a:uFillTx/>
                  <a:latin typeface="Helvetica" pitchFamily="34" charset="0"/>
                  <a:ea typeface="+mn-ea"/>
                  <a:cs typeface="+mn-cs"/>
                </a:rPr>
                <a:t>Yes</a:t>
              </a:r>
              <a:endParaRPr kumimoji="0" lang="en-US" sz="1400" b="1" i="0" u="none" strike="noStrike" kern="1200" cap="none" spc="0" normalizeH="0" baseline="0" noProof="0" dirty="0">
                <a:ln>
                  <a:noFill/>
                </a:ln>
                <a:solidFill>
                  <a:srgbClr val="333333"/>
                </a:solidFill>
                <a:effectLst/>
                <a:uLnTx/>
                <a:uFillTx/>
                <a:latin typeface="Arial" panose="020B0604020202020204"/>
                <a:ea typeface="+mn-ea"/>
                <a:cs typeface="+mn-cs"/>
              </a:endParaRPr>
            </a:p>
          </p:txBody>
        </p:sp>
        <p:sp>
          <p:nvSpPr>
            <p:cNvPr id="15" name="Rectangle 13"/>
            <p:cNvSpPr>
              <a:spLocks noChangeArrowheads="1"/>
            </p:cNvSpPr>
            <p:nvPr/>
          </p:nvSpPr>
          <p:spPr bwMode="auto">
            <a:xfrm>
              <a:off x="8729422" y="3179701"/>
              <a:ext cx="1431800" cy="498598"/>
            </a:xfrm>
            <a:prstGeom prst="rect">
              <a:avLst/>
            </a:prstGeom>
            <a:noFill/>
            <a:ln w="9525">
              <a:noFill/>
              <a:miter lim="800000"/>
              <a:headEnd/>
              <a:tailEnd/>
            </a:ln>
          </p:spPr>
          <p:txBody>
            <a:bodyPr wrap="square" lIns="0" tIns="0" rIns="0" bIns="0">
              <a:spAutoFit/>
            </a:bodyPr>
            <a:lstStyle/>
            <a:p>
              <a:pPr marL="0" marR="0" lvl="0" indent="0" algn="ctr" defTabSz="914400" rtl="0" eaLnBrk="1" fontAlgn="auto" latinLnBrk="0" hangingPunct="1">
                <a:lnSpc>
                  <a:spcPct val="90000"/>
                </a:lnSpc>
                <a:spcBef>
                  <a:spcPts val="0"/>
                </a:spcBef>
                <a:spcAft>
                  <a:spcPts val="0"/>
                </a:spcAft>
                <a:buClrTx/>
                <a:buSzTx/>
                <a:buFont typeface="Wingdings" pitchFamily="2" charset="2"/>
                <a:buNone/>
                <a:tabLst/>
                <a:defRPr/>
              </a:pPr>
              <a:r>
                <a:rPr kumimoji="0" lang="en-US" sz="1200" b="1" i="0" u="none" strike="noStrike" kern="1200" cap="none" spc="0" normalizeH="0" baseline="0" noProof="0" dirty="0">
                  <a:ln>
                    <a:noFill/>
                  </a:ln>
                  <a:solidFill>
                    <a:srgbClr val="333333"/>
                  </a:solidFill>
                  <a:effectLst/>
                  <a:uLnTx/>
                  <a:uFillTx/>
                  <a:ea typeface="+mn-ea"/>
                  <a:cs typeface="+mn-cs"/>
                </a:rPr>
                <a:t>Modify Optimization Directives</a:t>
              </a:r>
            </a:p>
          </p:txBody>
        </p:sp>
        <p:sp>
          <p:nvSpPr>
            <p:cNvPr id="17" name="AutoShape 15"/>
            <p:cNvSpPr>
              <a:spLocks noChangeArrowheads="1"/>
            </p:cNvSpPr>
            <p:nvPr/>
          </p:nvSpPr>
          <p:spPr bwMode="auto">
            <a:xfrm>
              <a:off x="5051789" y="5196057"/>
              <a:ext cx="3145128" cy="542925"/>
            </a:xfrm>
            <a:prstGeom prst="diamond">
              <a:avLst/>
            </a:prstGeom>
            <a:solidFill>
              <a:schemeClr val="bg1"/>
            </a:solidFill>
            <a:ln w="19050" algn="ctr">
              <a:gradFill>
                <a:gsLst>
                  <a:gs pos="0">
                    <a:srgbClr val="FA4616"/>
                  </a:gs>
                  <a:gs pos="100000">
                    <a:srgbClr val="FFB81C"/>
                  </a:gs>
                </a:gsLst>
                <a:lin ang="0" scaled="0"/>
              </a:gradFill>
              <a:miter lim="800000"/>
              <a:headEnd/>
              <a:tailEnd/>
            </a:ln>
            <a:effectLst/>
          </p:spPr>
          <p:txBody>
            <a:bodyPr lIns="0" tIns="0" rIns="0" bIns="0" anchor="ctr" anchorCtr="1"/>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3333"/>
                  </a:solidFill>
                  <a:effectLst/>
                  <a:uLnTx/>
                  <a:uFillTx/>
                  <a:latin typeface="Arial" panose="020B0604020202020204"/>
                  <a:ea typeface="+mn-ea"/>
                  <a:cs typeface="+mn-cs"/>
                </a:rPr>
                <a:t>Constraints Meet?</a:t>
              </a:r>
            </a:p>
          </p:txBody>
        </p:sp>
        <p:cxnSp>
          <p:nvCxnSpPr>
            <p:cNvPr id="18" name="AutoShape 16"/>
            <p:cNvCxnSpPr>
              <a:cxnSpLocks noChangeShapeType="1"/>
            </p:cNvCxnSpPr>
            <p:nvPr/>
          </p:nvCxnSpPr>
          <p:spPr bwMode="auto">
            <a:xfrm>
              <a:off x="6626298" y="4915007"/>
              <a:ext cx="0" cy="269875"/>
            </a:xfrm>
            <a:prstGeom prst="straightConnector1">
              <a:avLst/>
            </a:prstGeom>
            <a:noFill/>
            <a:ln w="19050">
              <a:solidFill>
                <a:srgbClr val="6D6E70"/>
              </a:solidFill>
              <a:round/>
              <a:headEnd/>
              <a:tailEnd type="triangle" w="med" len="med"/>
            </a:ln>
            <a:effectLst/>
          </p:spPr>
        </p:cxnSp>
        <p:sp>
          <p:nvSpPr>
            <p:cNvPr id="19" name="Rectangle 17"/>
            <p:cNvSpPr>
              <a:spLocks noChangeArrowheads="1"/>
            </p:cNvSpPr>
            <p:nvPr/>
          </p:nvSpPr>
          <p:spPr bwMode="auto">
            <a:xfrm>
              <a:off x="8356514" y="5507522"/>
              <a:ext cx="365125" cy="193899"/>
            </a:xfrm>
            <a:prstGeom prst="rect">
              <a:avLst/>
            </a:prstGeom>
            <a:noFill/>
            <a:ln w="9525">
              <a:noFill/>
              <a:miter lim="800000"/>
              <a:headEnd/>
              <a:tailEnd/>
            </a:ln>
          </p:spPr>
          <p:txBody>
            <a:bodyPr wrap="square" lIns="0" tIns="0" rIns="0" bIns="0">
              <a:spAutoFit/>
            </a:bodyPr>
            <a:lstStyle/>
            <a:p>
              <a:pPr marL="0" marR="0" lvl="0" indent="0" algn="ctr" defTabSz="914400" rtl="0" eaLnBrk="1" fontAlgn="auto" latinLnBrk="0" hangingPunct="1">
                <a:lnSpc>
                  <a:spcPct val="9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333333"/>
                  </a:solidFill>
                  <a:effectLst/>
                  <a:uLnTx/>
                  <a:uFillTx/>
                  <a:latin typeface="Helvetica" pitchFamily="34" charset="0"/>
                  <a:ea typeface="+mn-ea"/>
                  <a:cs typeface="+mn-cs"/>
                </a:rPr>
                <a:t>No</a:t>
              </a:r>
              <a:endParaRPr kumimoji="0" lang="en-US" sz="1400" b="1" i="0" u="none" strike="noStrike" kern="1200" cap="none" spc="0" normalizeH="0" baseline="0" noProof="0" dirty="0">
                <a:ln>
                  <a:noFill/>
                </a:ln>
                <a:solidFill>
                  <a:srgbClr val="333333"/>
                </a:solidFill>
                <a:effectLst/>
                <a:uLnTx/>
                <a:uFillTx/>
                <a:latin typeface="Arial" panose="020B0604020202020204"/>
                <a:ea typeface="+mn-ea"/>
                <a:cs typeface="+mn-cs"/>
              </a:endParaRPr>
            </a:p>
          </p:txBody>
        </p:sp>
        <p:sp>
          <p:nvSpPr>
            <p:cNvPr id="20" name="AutoShape 18"/>
            <p:cNvSpPr>
              <a:spLocks noChangeArrowheads="1"/>
            </p:cNvSpPr>
            <p:nvPr/>
          </p:nvSpPr>
          <p:spPr bwMode="auto">
            <a:xfrm>
              <a:off x="4595150" y="5683592"/>
              <a:ext cx="1316457" cy="706927"/>
            </a:xfrm>
            <a:prstGeom prst="can">
              <a:avLst>
                <a:gd name="adj" fmla="val 31513"/>
              </a:avLst>
            </a:prstGeom>
            <a:gradFill>
              <a:gsLst>
                <a:gs pos="0">
                  <a:srgbClr val="147BD1"/>
                </a:gs>
                <a:gs pos="100000">
                  <a:srgbClr val="2CCCC9"/>
                </a:gs>
              </a:gsLst>
              <a:lin ang="0" scaled="0"/>
            </a:gradFill>
            <a:ln w="15875">
              <a:solidFill>
                <a:schemeClr val="bg1"/>
              </a:solidFill>
              <a:round/>
              <a:headEnd/>
              <a:tailEnd/>
            </a:ln>
            <a:effectLst/>
          </p:spPr>
          <p:txBody>
            <a:bodyPr lIns="0" tIns="0" rIns="0" bIns="0" anchor="ctr"/>
            <a:lstStyle/>
            <a:p>
              <a:pPr algn="ctr"/>
              <a:r>
                <a:rPr lang="en-US" sz="1000" b="1" dirty="0">
                  <a:solidFill>
                    <a:schemeClr val="bg1"/>
                  </a:solidFill>
                </a:rPr>
                <a:t>Netlist/DB Handoff, SDC</a:t>
              </a:r>
            </a:p>
          </p:txBody>
        </p:sp>
        <p:sp>
          <p:nvSpPr>
            <p:cNvPr id="21" name="Rectangle 19"/>
            <p:cNvSpPr>
              <a:spLocks noChangeAspect="1" noChangeArrowheads="1"/>
            </p:cNvSpPr>
            <p:nvPr/>
          </p:nvSpPr>
          <p:spPr bwMode="auto">
            <a:xfrm>
              <a:off x="4604321" y="4124554"/>
              <a:ext cx="4011122" cy="392406"/>
            </a:xfrm>
            <a:prstGeom prst="rect">
              <a:avLst/>
            </a:prstGeom>
            <a:solidFill>
              <a:schemeClr val="bg1"/>
            </a:solidFill>
            <a:ln w="19050">
              <a:gradFill>
                <a:gsLst>
                  <a:gs pos="0">
                    <a:srgbClr val="61CF5C"/>
                  </a:gs>
                  <a:gs pos="100000">
                    <a:srgbClr val="2CCCC9"/>
                  </a:gs>
                </a:gsLst>
                <a:lin ang="0" scaled="0"/>
              </a:gradFill>
              <a:miter lim="800000"/>
              <a:headEnd/>
              <a:tailEnd/>
            </a:ln>
          </p:spPr>
          <p:txBody>
            <a:bodyPr lIns="45720" tIns="91440" rIns="45720" bIns="91440" anchor="ctr" anchorCtr="1"/>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ea typeface="+mn-ea"/>
                  <a:cs typeface="+mn-cs"/>
                </a:rPr>
                <a:t>Report and Analyze</a:t>
              </a:r>
            </a:p>
          </p:txBody>
        </p:sp>
        <p:cxnSp>
          <p:nvCxnSpPr>
            <p:cNvPr id="52" name="AutoShape 14">
              <a:extLst>
                <a:ext uri="{FF2B5EF4-FFF2-40B4-BE49-F238E27FC236}">
                  <a16:creationId xmlns:a16="http://schemas.microsoft.com/office/drawing/2014/main" id="{0C019458-73B0-44AA-858E-5229CE8FD11C}"/>
                </a:ext>
              </a:extLst>
            </p:cNvPr>
            <p:cNvCxnSpPr>
              <a:cxnSpLocks noChangeShapeType="1"/>
            </p:cNvCxnSpPr>
            <p:nvPr/>
          </p:nvCxnSpPr>
          <p:spPr bwMode="auto">
            <a:xfrm flipV="1">
              <a:off x="8201106" y="3258421"/>
              <a:ext cx="414337" cy="2208213"/>
            </a:xfrm>
            <a:prstGeom prst="bentConnector3">
              <a:avLst>
                <a:gd name="adj1" fmla="val 155171"/>
              </a:avLst>
            </a:prstGeom>
            <a:noFill/>
            <a:ln w="19050">
              <a:solidFill>
                <a:srgbClr val="6D6E70"/>
              </a:solidFill>
              <a:miter lim="800000"/>
              <a:headEnd/>
              <a:tailEnd type="triangle" w="med" len="med"/>
            </a:ln>
            <a:effectLst/>
          </p:spPr>
        </p:cxnSp>
        <p:sp>
          <p:nvSpPr>
            <p:cNvPr id="11" name="Rectangle 9"/>
            <p:cNvSpPr>
              <a:spLocks noChangeAspect="1" noChangeArrowheads="1"/>
            </p:cNvSpPr>
            <p:nvPr/>
          </p:nvSpPr>
          <p:spPr bwMode="auto">
            <a:xfrm>
              <a:off x="4604320" y="4516296"/>
              <a:ext cx="4011123" cy="392407"/>
            </a:xfrm>
            <a:prstGeom prst="rect">
              <a:avLst/>
            </a:prstGeom>
            <a:solidFill>
              <a:schemeClr val="bg1"/>
            </a:solidFill>
            <a:ln w="19050">
              <a:gradFill>
                <a:gsLst>
                  <a:gs pos="0">
                    <a:srgbClr val="61CF5C"/>
                  </a:gs>
                  <a:gs pos="100000">
                    <a:srgbClr val="2CCCC9"/>
                  </a:gs>
                </a:gsLst>
                <a:lin ang="0" scaled="0"/>
              </a:gradFill>
              <a:miter lim="800000"/>
              <a:headEnd/>
              <a:tailEnd/>
            </a:ln>
          </p:spPr>
          <p:txBody>
            <a:bodyPr lIns="45720" tIns="91440" rIns="45720" bIns="91440" anchor="ctr" anchorCtr="1"/>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ea typeface="+mn-ea"/>
                  <a:cs typeface="+mn-cs"/>
                </a:rPr>
                <a:t>Write Output </a:t>
              </a:r>
              <a:r>
                <a:rPr lang="en-US" sz="1200" dirty="0">
                  <a:solidFill>
                    <a:srgbClr val="000000"/>
                  </a:solidFill>
                </a:rPr>
                <a:t>Fi</a:t>
              </a:r>
              <a:r>
                <a:rPr kumimoji="0" lang="en-US" sz="1200" b="0" i="0" u="none" strike="noStrike" kern="1200" cap="none" spc="0" normalizeH="0" baseline="0" noProof="0" dirty="0">
                  <a:ln>
                    <a:noFill/>
                  </a:ln>
                  <a:solidFill>
                    <a:srgbClr val="000000"/>
                  </a:solidFill>
                  <a:effectLst/>
                  <a:uLnTx/>
                  <a:uFillTx/>
                  <a:ea typeface="+mn-ea"/>
                  <a:cs typeface="+mn-cs"/>
                </a:rPr>
                <a:t>les</a:t>
              </a:r>
            </a:p>
          </p:txBody>
        </p:sp>
        <p:sp>
          <p:nvSpPr>
            <p:cNvPr id="26" name="Rectangle 25">
              <a:extLst>
                <a:ext uri="{FF2B5EF4-FFF2-40B4-BE49-F238E27FC236}">
                  <a16:creationId xmlns:a16="http://schemas.microsoft.com/office/drawing/2014/main" id="{AF70E85D-8A9A-406E-84A4-A83AFD363490}"/>
                </a:ext>
              </a:extLst>
            </p:cNvPr>
            <p:cNvSpPr>
              <a:spLocks noChangeAspect="1" noChangeArrowheads="1"/>
            </p:cNvSpPr>
            <p:nvPr/>
          </p:nvSpPr>
          <p:spPr bwMode="auto">
            <a:xfrm>
              <a:off x="4595150" y="2101703"/>
              <a:ext cx="4011123" cy="393852"/>
            </a:xfrm>
            <a:prstGeom prst="rect">
              <a:avLst/>
            </a:prstGeom>
            <a:solidFill>
              <a:schemeClr val="bg1"/>
            </a:solidFill>
            <a:ln w="19050">
              <a:gradFill>
                <a:gsLst>
                  <a:gs pos="0">
                    <a:srgbClr val="61CF5C"/>
                  </a:gs>
                  <a:gs pos="100000">
                    <a:srgbClr val="2CCCC9"/>
                  </a:gs>
                </a:gsLst>
                <a:lin ang="0" scaled="0"/>
              </a:gradFill>
              <a:prstDash val="lgDashDotDot"/>
              <a:miter lim="800000"/>
              <a:headEnd/>
              <a:tailEnd/>
            </a:ln>
          </p:spPr>
          <p:txBody>
            <a:bodyPr lIns="45720" tIns="91440" rIns="45720" bIns="91440" anchor="ctr" anchorCtr="1"/>
            <a:lstStyle/>
            <a:p>
              <a:pPr algn="ctr" eaLnBrk="0" hangingPunct="0"/>
              <a:r>
                <a:rPr lang="en-US" sz="1200" dirty="0"/>
                <a:t>Initialize the design </a:t>
              </a:r>
              <a:r>
                <a:rPr lang="en-US" sz="1200" b="1" dirty="0"/>
                <a:t>(</a:t>
              </a:r>
              <a:r>
                <a:rPr lang="en-US" sz="1200" b="1" dirty="0" err="1"/>
                <a:t>init_design</a:t>
              </a:r>
              <a:r>
                <a:rPr lang="en-US" sz="1200" b="1" dirty="0"/>
                <a:t>)</a:t>
              </a:r>
            </a:p>
            <a:p>
              <a:pPr algn="ctr" eaLnBrk="0" hangingPunct="0"/>
              <a:r>
                <a:rPr lang="en-US" sz="1200" dirty="0"/>
                <a:t>(Optional, only required if MMMC file is read)</a:t>
              </a:r>
            </a:p>
          </p:txBody>
        </p:sp>
        <p:grpSp>
          <p:nvGrpSpPr>
            <p:cNvPr id="2" name="Group 1">
              <a:extLst>
                <a:ext uri="{FF2B5EF4-FFF2-40B4-BE49-F238E27FC236}">
                  <a16:creationId xmlns:a16="http://schemas.microsoft.com/office/drawing/2014/main" id="{7D40CD01-6DB7-4180-B167-8196EFFF0F2A}"/>
                </a:ext>
              </a:extLst>
            </p:cNvPr>
            <p:cNvGrpSpPr/>
            <p:nvPr/>
          </p:nvGrpSpPr>
          <p:grpSpPr>
            <a:xfrm>
              <a:off x="10095211" y="3994475"/>
              <a:ext cx="1642518" cy="1744507"/>
              <a:chOff x="10095211" y="3994475"/>
              <a:chExt cx="1642518" cy="1744507"/>
            </a:xfrm>
          </p:grpSpPr>
          <p:grpSp>
            <p:nvGrpSpPr>
              <p:cNvPr id="31" name="Group 30">
                <a:extLst>
                  <a:ext uri="{FF2B5EF4-FFF2-40B4-BE49-F238E27FC236}">
                    <a16:creationId xmlns:a16="http://schemas.microsoft.com/office/drawing/2014/main" id="{348CDF79-45EC-4605-B0A0-3FA55BE6DE5E}"/>
                  </a:ext>
                </a:extLst>
              </p:cNvPr>
              <p:cNvGrpSpPr/>
              <p:nvPr/>
            </p:nvGrpSpPr>
            <p:grpSpPr>
              <a:xfrm>
                <a:off x="10095211" y="3994475"/>
                <a:ext cx="1642518" cy="1744507"/>
                <a:chOff x="10286599" y="4425772"/>
                <a:chExt cx="1642518" cy="1744507"/>
              </a:xfrm>
            </p:grpSpPr>
            <p:sp>
              <p:nvSpPr>
                <p:cNvPr id="32" name="Rectangle: Rounded Corners 31">
                  <a:extLst>
                    <a:ext uri="{FF2B5EF4-FFF2-40B4-BE49-F238E27FC236}">
                      <a16:creationId xmlns:a16="http://schemas.microsoft.com/office/drawing/2014/main" id="{2012ECC6-0007-4AB0-BF2D-6498C0A1C07A}"/>
                    </a:ext>
                  </a:extLst>
                </p:cNvPr>
                <p:cNvSpPr/>
                <p:nvPr/>
              </p:nvSpPr>
              <p:spPr>
                <a:xfrm>
                  <a:off x="10286599" y="4425772"/>
                  <a:ext cx="1642518" cy="1744507"/>
                </a:xfrm>
                <a:prstGeom prst="round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3" name="Rectangle 32">
                  <a:extLst>
                    <a:ext uri="{FF2B5EF4-FFF2-40B4-BE49-F238E27FC236}">
                      <a16:creationId xmlns:a16="http://schemas.microsoft.com/office/drawing/2014/main" id="{8EEAE24B-2CE1-4D72-8F13-3FAE10AF15CD}"/>
                    </a:ext>
                  </a:extLst>
                </p:cNvPr>
                <p:cNvSpPr/>
                <p:nvPr/>
              </p:nvSpPr>
              <p:spPr>
                <a:xfrm>
                  <a:off x="10462598" y="4611845"/>
                  <a:ext cx="1290520" cy="273257"/>
                </a:xfrm>
                <a:prstGeom prst="rect">
                  <a:avLst/>
                </a:prstGeom>
                <a:solidFill>
                  <a:schemeClr val="bg1"/>
                </a:solidFill>
                <a:ln w="19050">
                  <a:gradFill>
                    <a:gsLst>
                      <a:gs pos="0">
                        <a:srgbClr val="61CF5C"/>
                      </a:gs>
                      <a:gs pos="100000">
                        <a:srgbClr val="2CCCC9"/>
                      </a:gs>
                    </a:gsLst>
                    <a:lin ang="0" scaled="0"/>
                  </a:gra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Synthesis Steps</a:t>
                  </a:r>
                </a:p>
              </p:txBody>
            </p:sp>
            <p:sp>
              <p:nvSpPr>
                <p:cNvPr id="35" name="AutoShape 15">
                  <a:extLst>
                    <a:ext uri="{FF2B5EF4-FFF2-40B4-BE49-F238E27FC236}">
                      <a16:creationId xmlns:a16="http://schemas.microsoft.com/office/drawing/2014/main" id="{6E596B4C-7516-407F-818A-2F8E1A35D427}"/>
                    </a:ext>
                  </a:extLst>
                </p:cNvPr>
                <p:cNvSpPr>
                  <a:spLocks noChangeArrowheads="1"/>
                </p:cNvSpPr>
                <p:nvPr/>
              </p:nvSpPr>
              <p:spPr bwMode="auto">
                <a:xfrm>
                  <a:off x="10524014" y="5266427"/>
                  <a:ext cx="1282945" cy="424791"/>
                </a:xfrm>
                <a:prstGeom prst="diamond">
                  <a:avLst/>
                </a:prstGeom>
                <a:solidFill>
                  <a:schemeClr val="bg1"/>
                </a:solidFill>
                <a:ln w="19050" algn="ctr">
                  <a:gradFill>
                    <a:gsLst>
                      <a:gs pos="0">
                        <a:srgbClr val="FA4616"/>
                      </a:gs>
                      <a:gs pos="100000">
                        <a:srgbClr val="FFB81C"/>
                      </a:gs>
                    </a:gsLst>
                    <a:lin ang="0" scaled="0"/>
                  </a:gradFill>
                  <a:miter lim="800000"/>
                  <a:headEnd/>
                  <a:tailEnd/>
                </a:ln>
                <a:effectLst/>
              </p:spPr>
              <p:txBody>
                <a:bodyPr lIns="0" tIns="0" rIns="0" bIns="0" anchor="ctr" anchorCtr="1"/>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33333"/>
                      </a:solidFill>
                      <a:effectLst/>
                      <a:uLnTx/>
                      <a:uFillTx/>
                      <a:latin typeface="Arial" panose="020B0604020202020204"/>
                      <a:ea typeface="+mn-ea"/>
                      <a:cs typeface="+mn-cs"/>
                    </a:rPr>
                    <a:t>Checking the Results</a:t>
                  </a:r>
                </a:p>
              </p:txBody>
            </p:sp>
            <p:sp>
              <p:nvSpPr>
                <p:cNvPr id="36" name="AutoShape 18">
                  <a:extLst>
                    <a:ext uri="{FF2B5EF4-FFF2-40B4-BE49-F238E27FC236}">
                      <a16:creationId xmlns:a16="http://schemas.microsoft.com/office/drawing/2014/main" id="{6BAF6D62-6C24-45D4-93F1-DA95C83766B5}"/>
                    </a:ext>
                  </a:extLst>
                </p:cNvPr>
                <p:cNvSpPr>
                  <a:spLocks noChangeArrowheads="1"/>
                </p:cNvSpPr>
                <p:nvPr/>
              </p:nvSpPr>
              <p:spPr bwMode="auto">
                <a:xfrm>
                  <a:off x="10792685" y="5739734"/>
                  <a:ext cx="745601" cy="424791"/>
                </a:xfrm>
                <a:prstGeom prst="can">
                  <a:avLst>
                    <a:gd name="adj" fmla="val 31513"/>
                  </a:avLst>
                </a:prstGeom>
                <a:gradFill>
                  <a:gsLst>
                    <a:gs pos="0">
                      <a:srgbClr val="147BD1"/>
                    </a:gs>
                    <a:gs pos="100000">
                      <a:srgbClr val="2CCCC9"/>
                    </a:gs>
                  </a:gsLst>
                  <a:lin ang="0" scaled="0"/>
                </a:gradFill>
                <a:ln w="15875">
                  <a:solidFill>
                    <a:schemeClr val="bg1"/>
                  </a:solidFill>
                  <a:round/>
                  <a:headEnd/>
                  <a:tailEnd/>
                </a:ln>
                <a:effectLst/>
              </p:spPr>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panose="020B0604020202020204"/>
                      <a:ea typeface="+mn-ea"/>
                      <a:cs typeface="+mn-cs"/>
                    </a:rPr>
                    <a:t>Output Files</a:t>
                  </a:r>
                </a:p>
              </p:txBody>
            </p:sp>
          </p:grpSp>
          <p:sp>
            <p:nvSpPr>
              <p:cNvPr id="38" name="Rectangle 37">
                <a:extLst>
                  <a:ext uri="{FF2B5EF4-FFF2-40B4-BE49-F238E27FC236}">
                    <a16:creationId xmlns:a16="http://schemas.microsoft.com/office/drawing/2014/main" id="{F091EDC7-C1FC-4483-95BD-32989E38686A}"/>
                  </a:ext>
                </a:extLst>
              </p:cNvPr>
              <p:cNvSpPr/>
              <p:nvPr/>
            </p:nvSpPr>
            <p:spPr>
              <a:xfrm>
                <a:off x="10271210" y="4509259"/>
                <a:ext cx="1290520" cy="273257"/>
              </a:xfrm>
              <a:prstGeom prst="rect">
                <a:avLst/>
              </a:prstGeom>
              <a:solidFill>
                <a:schemeClr val="bg1"/>
              </a:solidFill>
              <a:ln w="19050">
                <a:gradFill>
                  <a:gsLst>
                    <a:gs pos="0">
                      <a:srgbClr val="61CF5C"/>
                    </a:gs>
                    <a:gs pos="100000">
                      <a:srgbClr val="2CCCC9"/>
                    </a:gs>
                  </a:gsLst>
                  <a:lin ang="0" scaled="0"/>
                </a:gradFill>
                <a:prstDash val="lgDashDotDot"/>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Optional Steps</a:t>
                </a:r>
              </a:p>
            </p:txBody>
          </p:sp>
        </p:grpSp>
      </p:grpSp>
      <p:sp>
        <p:nvSpPr>
          <p:cNvPr id="39" name="Annotation rectangle" hidden="1">
            <a:extLst>
              <a:ext uri="{FF2B5EF4-FFF2-40B4-BE49-F238E27FC236}">
                <a16:creationId xmlns:a16="http://schemas.microsoft.com/office/drawing/2014/main" id="{41F81A7F-2D0F-49F8-AE86-684F275F43E2}"/>
              </a:ext>
            </a:extLst>
          </p:cNvPr>
          <p:cNvSpPr/>
          <p:nvPr/>
        </p:nvSpPr>
        <p:spPr>
          <a:xfrm>
            <a:off x="4057317" y="529072"/>
            <a:ext cx="5647063" cy="6237488"/>
          </a:xfrm>
          <a:prstGeom prst="rect">
            <a:avLst/>
          </a:prstGeom>
          <a:noFill/>
          <a:ln w="38100">
            <a:solidFill>
              <a:srgbClr val="FF0000"/>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algn="ctr"/>
            <a:endParaRPr lang="en-US"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FFD9F3F4-4760-48B5-AFDE-F34C784EEA83}"/>
              </a:ext>
            </a:extLst>
          </p:cNvPr>
          <p:cNvSpPr txBox="1"/>
          <p:nvPr/>
        </p:nvSpPr>
        <p:spPr>
          <a:xfrm>
            <a:off x="3983817" y="6507914"/>
            <a:ext cx="6125632" cy="261610"/>
          </a:xfrm>
          <a:prstGeom prst="rect">
            <a:avLst/>
          </a:prstGeom>
          <a:noFill/>
        </p:spPr>
        <p:txBody>
          <a:bodyPr wrap="square">
            <a:spAutoFit/>
          </a:bodyPr>
          <a:lstStyle/>
          <a:p>
            <a:r>
              <a:rPr lang="en-US" sz="1100" dirty="0">
                <a:effectLst/>
                <a:latin typeface="Calibri" panose="020F0502020204030204" pitchFamily="34" charset="0"/>
                <a:ea typeface="Times New Roman" panose="02020603050405020304" pitchFamily="18" charset="0"/>
              </a:rPr>
              <a:t>“Source: Cadence Customer Training Course </a:t>
            </a:r>
            <a:r>
              <a:rPr lang="en-US" sz="1100" dirty="0" err="1">
                <a:effectLst/>
                <a:latin typeface="Calibri" panose="020F0502020204030204" pitchFamily="34" charset="0"/>
                <a:ea typeface="Times New Roman" panose="02020603050405020304" pitchFamily="18" charset="0"/>
              </a:rPr>
              <a:t>RTLtoGDSII</a:t>
            </a:r>
            <a:r>
              <a:rPr lang="en-US" sz="1100" dirty="0">
                <a:effectLst/>
                <a:latin typeface="Calibri" panose="020F0502020204030204" pitchFamily="34" charset="0"/>
                <a:ea typeface="Times New Roman" panose="02020603050405020304" pitchFamily="18" charset="0"/>
              </a:rPr>
              <a:t>, Version: </a:t>
            </a:r>
            <a:r>
              <a:rPr lang="en-US" sz="1100" dirty="0">
                <a:latin typeface="Calibri" panose="020F0502020204030204" pitchFamily="34" charset="0"/>
                <a:ea typeface="Times New Roman" panose="02020603050405020304" pitchFamily="18" charset="0"/>
              </a:rPr>
              <a:t>5.0</a:t>
            </a:r>
            <a:r>
              <a:rPr lang="en-US" sz="1100" dirty="0">
                <a:effectLst/>
                <a:latin typeface="Calibri" panose="020F0502020204030204" pitchFamily="34" charset="0"/>
                <a:ea typeface="Times New Roman" panose="02020603050405020304" pitchFamily="18" charset="0"/>
              </a:rPr>
              <a:t>”</a:t>
            </a:r>
            <a:endParaRPr lang="en-US" sz="1100" dirty="0"/>
          </a:p>
        </p:txBody>
      </p:sp>
      <p:sp>
        <p:nvSpPr>
          <p:cNvPr id="16" name="Footer Placeholder 15">
            <a:extLst>
              <a:ext uri="{FF2B5EF4-FFF2-40B4-BE49-F238E27FC236}">
                <a16:creationId xmlns:a16="http://schemas.microsoft.com/office/drawing/2014/main" id="{327F5EF9-0107-33D7-B9DB-B5305AE446C6}"/>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22" name="Slide Number Placeholder 21">
            <a:extLst>
              <a:ext uri="{FF2B5EF4-FFF2-40B4-BE49-F238E27FC236}">
                <a16:creationId xmlns:a16="http://schemas.microsoft.com/office/drawing/2014/main" id="{CCA420D9-42B2-DD6E-F47E-FAC0E9826021}"/>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51</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6234542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600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childTnLst>
                                </p:cTn>
                              </p:par>
                              <p:par>
                                <p:cTn id="9" presetID="1" presetClass="exit" presetSubtype="0" fill="hold" grpId="1" nodeType="withEffect">
                                  <p:stCondLst>
                                    <p:cond delay="63000"/>
                                  </p:stCondLst>
                                  <p:childTnLst>
                                    <p:set>
                                      <p:cBhvr>
                                        <p:cTn id="10"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AC96DC4-AADC-7BB3-C085-073E78FE3431}"/>
              </a:ext>
            </a:extLst>
          </p:cNvPr>
          <p:cNvSpPr>
            <a:spLocks noGrp="1"/>
          </p:cNvSpPr>
          <p:nvPr>
            <p:ph type="title"/>
          </p:nvPr>
        </p:nvSpPr>
        <p:spPr/>
        <p:txBody>
          <a:bodyPr/>
          <a:lstStyle/>
          <a:p>
            <a:r>
              <a:rPr lang="en-US" altLang="de-DE" dirty="0"/>
              <a:t>Part E: Design for Testability </a:t>
            </a:r>
            <a:endParaRPr lang="de-DE" dirty="0"/>
          </a:p>
        </p:txBody>
      </p:sp>
    </p:spTree>
    <p:custDataLst>
      <p:tags r:id="rId1"/>
    </p:custDataLst>
    <p:extLst>
      <p:ext uri="{BB962C8B-B14F-4D97-AF65-F5344CB8AC3E}">
        <p14:creationId xmlns:p14="http://schemas.microsoft.com/office/powerpoint/2010/main" val="2620344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BF4262B-C1FC-4468-A57F-989D5D0D7AA6}"/>
              </a:ext>
            </a:extLst>
          </p:cNvPr>
          <p:cNvSpPr>
            <a:spLocks noGrp="1"/>
          </p:cNvSpPr>
          <p:nvPr>
            <p:ph idx="10"/>
          </p:nvPr>
        </p:nvSpPr>
        <p:spPr>
          <a:xfrm>
            <a:off x="695324" y="1005840"/>
            <a:ext cx="11191875" cy="1167967"/>
          </a:xfrm>
        </p:spPr>
        <p:txBody>
          <a:bodyPr>
            <a:normAutofit/>
          </a:bodyPr>
          <a:lstStyle/>
          <a:p>
            <a:r>
              <a:rPr lang="en-US" dirty="0"/>
              <a:t>Design for Test (DFT) techniques provide measures to comprehensively test the       manufactured device for quality and coverage.</a:t>
            </a:r>
          </a:p>
        </p:txBody>
      </p:sp>
      <p:sp>
        <p:nvSpPr>
          <p:cNvPr id="6" name="Title 5">
            <a:extLst>
              <a:ext uri="{FF2B5EF4-FFF2-40B4-BE49-F238E27FC236}">
                <a16:creationId xmlns:a16="http://schemas.microsoft.com/office/drawing/2014/main" id="{32F56B92-BFB8-4852-A514-BE8987C8263D}"/>
              </a:ext>
            </a:extLst>
          </p:cNvPr>
          <p:cNvSpPr>
            <a:spLocks noGrp="1"/>
          </p:cNvSpPr>
          <p:nvPr>
            <p:ph type="title"/>
          </p:nvPr>
        </p:nvSpPr>
        <p:spPr/>
        <p:txBody>
          <a:bodyPr/>
          <a:lstStyle/>
          <a:p>
            <a:r>
              <a:rPr lang="en-US" b="1" dirty="0"/>
              <a:t>What Is DFT?</a:t>
            </a:r>
          </a:p>
        </p:txBody>
      </p:sp>
      <p:sp>
        <p:nvSpPr>
          <p:cNvPr id="8" name="Content Placeholder 7">
            <a:extLst>
              <a:ext uri="{FF2B5EF4-FFF2-40B4-BE49-F238E27FC236}">
                <a16:creationId xmlns:a16="http://schemas.microsoft.com/office/drawing/2014/main" id="{7FFB0EF6-09F4-48C5-8883-6FC97985E5A5}"/>
              </a:ext>
            </a:extLst>
          </p:cNvPr>
          <p:cNvSpPr>
            <a:spLocks noGrp="1"/>
          </p:cNvSpPr>
          <p:nvPr>
            <p:ph idx="4294967295"/>
          </p:nvPr>
        </p:nvSpPr>
        <p:spPr>
          <a:xfrm>
            <a:off x="866274" y="2290763"/>
            <a:ext cx="6650539" cy="3873500"/>
          </a:xfrm>
        </p:spPr>
        <p:txBody>
          <a:bodyPr>
            <a:normAutofit fontScale="92500" lnSpcReduction="10000"/>
          </a:bodyPr>
          <a:lstStyle/>
          <a:p>
            <a:r>
              <a:rPr lang="en-US" dirty="0"/>
              <a:t>Design for Testability (DFT) makes it possible to:</a:t>
            </a:r>
          </a:p>
          <a:p>
            <a:pPr lvl="1">
              <a:buFont typeface="Arial" panose="020B0604020202020204" pitchFamily="34" charset="0"/>
              <a:buChar char="●"/>
            </a:pPr>
            <a:r>
              <a:rPr lang="en-US" dirty="0"/>
              <a:t>Assure the detection of all faults in a circuit.</a:t>
            </a:r>
          </a:p>
          <a:p>
            <a:pPr lvl="1">
              <a:buFont typeface="Arial" panose="020B0604020202020204" pitchFamily="34" charset="0"/>
              <a:buChar char="●"/>
            </a:pPr>
            <a:r>
              <a:rPr lang="en-US" dirty="0"/>
              <a:t>Reduce the cost and time associated with test development.</a:t>
            </a:r>
          </a:p>
          <a:p>
            <a:pPr lvl="1">
              <a:buFont typeface="Arial" panose="020B0604020202020204" pitchFamily="34" charset="0"/>
              <a:buChar char="●"/>
            </a:pPr>
            <a:r>
              <a:rPr lang="en-US" dirty="0"/>
              <a:t>Reduce the execution time of performing a test on fabricated chips.</a:t>
            </a:r>
          </a:p>
          <a:p>
            <a:r>
              <a:rPr lang="en-US" dirty="0"/>
              <a:t>Different faults in DFT:</a:t>
            </a:r>
          </a:p>
          <a:p>
            <a:pPr lvl="1">
              <a:buFont typeface="Arial" panose="020B0604020202020204" pitchFamily="34" charset="0"/>
              <a:buChar char="●"/>
            </a:pPr>
            <a:r>
              <a:rPr lang="en-US" dirty="0"/>
              <a:t>Stuck-At faults</a:t>
            </a:r>
          </a:p>
          <a:p>
            <a:pPr lvl="1">
              <a:buFont typeface="Arial" panose="020B0604020202020204" pitchFamily="34" charset="0"/>
              <a:buChar char="●"/>
            </a:pPr>
            <a:r>
              <a:rPr lang="en-US" dirty="0"/>
              <a:t>Transition faults</a:t>
            </a:r>
          </a:p>
          <a:p>
            <a:pPr lvl="1">
              <a:buFont typeface="Arial" panose="020B0604020202020204" pitchFamily="34" charset="0"/>
              <a:buChar char="●"/>
            </a:pPr>
            <a:r>
              <a:rPr lang="en-US" dirty="0"/>
              <a:t>Stuck open and Shorts</a:t>
            </a:r>
          </a:p>
          <a:p>
            <a:pPr lvl="1">
              <a:buFont typeface="Arial" panose="020B0604020202020204" pitchFamily="34" charset="0"/>
              <a:buChar char="●"/>
            </a:pPr>
            <a:r>
              <a:rPr lang="en-US" dirty="0"/>
              <a:t>Bridging faults</a:t>
            </a:r>
          </a:p>
        </p:txBody>
      </p:sp>
      <p:grpSp>
        <p:nvGrpSpPr>
          <p:cNvPr id="13" name="Group 12">
            <a:extLst>
              <a:ext uri="{FF2B5EF4-FFF2-40B4-BE49-F238E27FC236}">
                <a16:creationId xmlns:a16="http://schemas.microsoft.com/office/drawing/2014/main" id="{9BBA75F0-D766-4338-9597-797B4368221F}"/>
              </a:ext>
            </a:extLst>
          </p:cNvPr>
          <p:cNvGrpSpPr/>
          <p:nvPr/>
        </p:nvGrpSpPr>
        <p:grpSpPr>
          <a:xfrm>
            <a:off x="164136" y="929048"/>
            <a:ext cx="1134768" cy="1134768"/>
            <a:chOff x="164136" y="958259"/>
            <a:chExt cx="1134768" cy="1134768"/>
          </a:xfrm>
        </p:grpSpPr>
        <p:sp>
          <p:nvSpPr>
            <p:cNvPr id="14" name="Oval 13">
              <a:extLst>
                <a:ext uri="{FF2B5EF4-FFF2-40B4-BE49-F238E27FC236}">
                  <a16:creationId xmlns:a16="http://schemas.microsoft.com/office/drawing/2014/main" id="{4D9A169A-97D3-441E-8C5A-B2479D4C7221}"/>
                </a:ext>
              </a:extLst>
            </p:cNvPr>
            <p:cNvSpPr/>
            <p:nvPr/>
          </p:nvSpPr>
          <p:spPr>
            <a:xfrm>
              <a:off x="164136" y="958259"/>
              <a:ext cx="1134768" cy="1134768"/>
            </a:xfrm>
            <a:prstGeom prst="ellipse">
              <a:avLst/>
            </a:prstGeom>
            <a:solidFill>
              <a:schemeClr val="bg1"/>
            </a:solidFill>
            <a:ln w="25400">
              <a:gradFill>
                <a:gsLst>
                  <a:gs pos="0">
                    <a:srgbClr val="FF8200"/>
                  </a:gs>
                  <a:gs pos="100000">
                    <a:srgbClr val="00A376"/>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36638214-654E-4D83-86AC-965D844C030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433785" y="1213831"/>
              <a:ext cx="575772" cy="630936"/>
            </a:xfrm>
            <a:prstGeom prst="rect">
              <a:avLst/>
            </a:prstGeom>
          </p:spPr>
        </p:pic>
      </p:grpSp>
      <p:graphicFrame>
        <p:nvGraphicFramePr>
          <p:cNvPr id="11" name="Object 2">
            <a:extLst>
              <a:ext uri="{FF2B5EF4-FFF2-40B4-BE49-F238E27FC236}">
                <a16:creationId xmlns:a16="http://schemas.microsoft.com/office/drawing/2014/main" id="{FFDE5391-4C98-404F-AACC-57DBB1B15392}"/>
              </a:ext>
            </a:extLst>
          </p:cNvPr>
          <p:cNvGraphicFramePr>
            <a:graphicFrameLocks noChangeAspect="1"/>
          </p:cNvGraphicFramePr>
          <p:nvPr>
            <p:extLst>
              <p:ext uri="{D42A27DB-BD31-4B8C-83A1-F6EECF244321}">
                <p14:modId xmlns:p14="http://schemas.microsoft.com/office/powerpoint/2010/main" val="3165784604"/>
              </p:ext>
            </p:extLst>
          </p:nvPr>
        </p:nvGraphicFramePr>
        <p:xfrm>
          <a:off x="6291261" y="4001608"/>
          <a:ext cx="2080260" cy="2035037"/>
        </p:xfrm>
        <a:graphic>
          <a:graphicData uri="http://schemas.openxmlformats.org/presentationml/2006/ole">
            <mc:AlternateContent xmlns:mc="http://schemas.openxmlformats.org/markup-compatibility/2006">
              <mc:Choice xmlns:v="urn:schemas-microsoft-com:vml" Requires="v">
                <p:oleObj name="Drawing" r:id="rId5" imgW="1317600" imgH="1288800" progId="">
                  <p:embed/>
                </p:oleObj>
              </mc:Choice>
              <mc:Fallback>
                <p:oleObj name="Drawing" r:id="rId5" imgW="1317600" imgH="1288800" progId="">
                  <p:embed/>
                  <p:pic>
                    <p:nvPicPr>
                      <p:cNvPr id="11" name="Object 2">
                        <a:extLst>
                          <a:ext uri="{FF2B5EF4-FFF2-40B4-BE49-F238E27FC236}">
                            <a16:creationId xmlns:a16="http://schemas.microsoft.com/office/drawing/2014/main" id="{FFDE5391-4C98-404F-AACC-57DBB1B153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1261" y="4001608"/>
                        <a:ext cx="2080260" cy="2035037"/>
                      </a:xfrm>
                      <a:prstGeom prst="rect">
                        <a:avLst/>
                      </a:prstGeom>
                      <a:noFill/>
                      <a:ln>
                        <a:solidFill>
                          <a:srgbClr val="FF0000"/>
                        </a:solidFill>
                      </a:ln>
                      <a:effectLst/>
                    </p:spPr>
                  </p:pic>
                </p:oleObj>
              </mc:Fallback>
            </mc:AlternateContent>
          </a:graphicData>
        </a:graphic>
      </p:graphicFrame>
      <p:graphicFrame>
        <p:nvGraphicFramePr>
          <p:cNvPr id="12" name="Object 3">
            <a:extLst>
              <a:ext uri="{FF2B5EF4-FFF2-40B4-BE49-F238E27FC236}">
                <a16:creationId xmlns:a16="http://schemas.microsoft.com/office/drawing/2014/main" id="{48965176-FFDF-41E2-A10D-96D5238667E2}"/>
              </a:ext>
            </a:extLst>
          </p:cNvPr>
          <p:cNvGraphicFramePr>
            <a:graphicFrameLocks noChangeAspect="1"/>
          </p:cNvGraphicFramePr>
          <p:nvPr>
            <p:extLst>
              <p:ext uri="{D42A27DB-BD31-4B8C-83A1-F6EECF244321}">
                <p14:modId xmlns:p14="http://schemas.microsoft.com/office/powerpoint/2010/main" val="219909430"/>
              </p:ext>
            </p:extLst>
          </p:nvPr>
        </p:nvGraphicFramePr>
        <p:xfrm>
          <a:off x="9007582" y="4001608"/>
          <a:ext cx="2139921" cy="2009775"/>
        </p:xfrm>
        <a:graphic>
          <a:graphicData uri="http://schemas.openxmlformats.org/presentationml/2006/ole">
            <mc:AlternateContent xmlns:mc="http://schemas.openxmlformats.org/markup-compatibility/2006">
              <mc:Choice xmlns:v="urn:schemas-microsoft-com:vml" Requires="v">
                <p:oleObj name="Drawing" r:id="rId7" imgW="1357200" imgH="1274400" progId="">
                  <p:embed/>
                </p:oleObj>
              </mc:Choice>
              <mc:Fallback>
                <p:oleObj name="Drawing" r:id="rId7" imgW="1357200" imgH="1274400" progId="">
                  <p:embed/>
                  <p:pic>
                    <p:nvPicPr>
                      <p:cNvPr id="12" name="Object 3">
                        <a:extLst>
                          <a:ext uri="{FF2B5EF4-FFF2-40B4-BE49-F238E27FC236}">
                            <a16:creationId xmlns:a16="http://schemas.microsoft.com/office/drawing/2014/main" id="{48965176-FFDF-41E2-A10D-96D5238667E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7582" y="4001608"/>
                        <a:ext cx="2139921" cy="2009775"/>
                      </a:xfrm>
                      <a:prstGeom prst="rect">
                        <a:avLst/>
                      </a:prstGeom>
                      <a:noFill/>
                      <a:ln>
                        <a:solidFill>
                          <a:srgbClr val="FF0000"/>
                        </a:solidFill>
                      </a:ln>
                      <a:effectLst/>
                    </p:spPr>
                  </p:pic>
                </p:oleObj>
              </mc:Fallback>
            </mc:AlternateContent>
          </a:graphicData>
        </a:graphic>
      </p:graphicFrame>
      <p:pic>
        <p:nvPicPr>
          <p:cNvPr id="16" name="Annotation Picture 15" hidden="1">
            <a:extLst>
              <a:ext uri="{FF2B5EF4-FFF2-40B4-BE49-F238E27FC236}">
                <a16:creationId xmlns:a16="http://schemas.microsoft.com/office/drawing/2014/main" id="{C9937BC4-AA48-418F-9B86-01C8A6337DA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50419" y="1081171"/>
            <a:ext cx="241353" cy="365762"/>
          </a:xfrm>
          <a:prstGeom prst="rect">
            <a:avLst/>
          </a:prstGeom>
          <a:effectLst>
            <a:outerShdw blurRad="50800" dist="38100" dir="2700000" algn="tl" rotWithShape="0">
              <a:prstClr val="black">
                <a:alpha val="40000"/>
              </a:prstClr>
            </a:outerShdw>
          </a:effectLst>
        </p:spPr>
      </p:pic>
      <p:sp>
        <p:nvSpPr>
          <p:cNvPr id="17" name="Annotation rectangle" hidden="1">
            <a:extLst>
              <a:ext uri="{FF2B5EF4-FFF2-40B4-BE49-F238E27FC236}">
                <a16:creationId xmlns:a16="http://schemas.microsoft.com/office/drawing/2014/main" id="{2F554960-F4D9-4AC1-BB92-45735EC300CF}"/>
              </a:ext>
            </a:extLst>
          </p:cNvPr>
          <p:cNvSpPr/>
          <p:nvPr/>
        </p:nvSpPr>
        <p:spPr>
          <a:xfrm>
            <a:off x="304799" y="2377439"/>
            <a:ext cx="7465617" cy="1481376"/>
          </a:xfrm>
          <a:prstGeom prst="rect">
            <a:avLst/>
          </a:prstGeom>
          <a:noFill/>
          <a:ln w="38100">
            <a:solidFill>
              <a:srgbClr val="F6AD1F"/>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algn="ctr"/>
            <a:endParaRPr lang="en-US" dirty="0">
              <a:latin typeface="Arial" panose="020B0604020202020204" pitchFamily="34" charset="0"/>
              <a:cs typeface="Arial" panose="020B0604020202020204" pitchFamily="34" charset="0"/>
            </a:endParaRPr>
          </a:p>
        </p:txBody>
      </p:sp>
      <p:sp>
        <p:nvSpPr>
          <p:cNvPr id="18" name="Annotation rectangle" hidden="1">
            <a:extLst>
              <a:ext uri="{FF2B5EF4-FFF2-40B4-BE49-F238E27FC236}">
                <a16:creationId xmlns:a16="http://schemas.microsoft.com/office/drawing/2014/main" id="{E859B54A-31FB-4D0F-A4B8-6B0C9714CBB8}"/>
              </a:ext>
            </a:extLst>
          </p:cNvPr>
          <p:cNvSpPr/>
          <p:nvPr/>
        </p:nvSpPr>
        <p:spPr>
          <a:xfrm>
            <a:off x="304799" y="3941385"/>
            <a:ext cx="2953407" cy="2104959"/>
          </a:xfrm>
          <a:prstGeom prst="rect">
            <a:avLst/>
          </a:prstGeom>
          <a:noFill/>
          <a:ln w="38100">
            <a:solidFill>
              <a:srgbClr val="F6AD1F"/>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algn="ctr"/>
            <a:endParaRPr lang="en-US"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62D5EEB-56D5-4D0A-87A1-AFFEE9DBDE6F}"/>
              </a:ext>
            </a:extLst>
          </p:cNvPr>
          <p:cNvSpPr txBox="1"/>
          <p:nvPr/>
        </p:nvSpPr>
        <p:spPr>
          <a:xfrm>
            <a:off x="3747136" y="6547120"/>
            <a:ext cx="6125632" cy="261610"/>
          </a:xfrm>
          <a:prstGeom prst="rect">
            <a:avLst/>
          </a:prstGeom>
          <a:noFill/>
        </p:spPr>
        <p:txBody>
          <a:bodyPr wrap="square">
            <a:spAutoFit/>
          </a:bodyPr>
          <a:lstStyle/>
          <a:p>
            <a:r>
              <a:rPr lang="en-US" sz="1100" dirty="0">
                <a:effectLst/>
                <a:latin typeface="Calibri" panose="020F0502020204030204" pitchFamily="34" charset="0"/>
                <a:ea typeface="Times New Roman" panose="02020603050405020304" pitchFamily="18" charset="0"/>
              </a:rPr>
              <a:t>“Source: Cadence Customer Training Course </a:t>
            </a:r>
            <a:r>
              <a:rPr lang="en-US" sz="1100" dirty="0" err="1">
                <a:effectLst/>
                <a:latin typeface="Calibri" panose="020F0502020204030204" pitchFamily="34" charset="0"/>
                <a:ea typeface="Times New Roman" panose="02020603050405020304" pitchFamily="18" charset="0"/>
              </a:rPr>
              <a:t>RTLtoGDSII</a:t>
            </a:r>
            <a:r>
              <a:rPr lang="en-US" sz="1100" dirty="0">
                <a:effectLst/>
                <a:latin typeface="Calibri" panose="020F0502020204030204" pitchFamily="34" charset="0"/>
                <a:ea typeface="Times New Roman" panose="02020603050405020304" pitchFamily="18" charset="0"/>
              </a:rPr>
              <a:t>, Version: </a:t>
            </a:r>
            <a:r>
              <a:rPr lang="en-US" sz="1100" dirty="0">
                <a:latin typeface="Calibri" panose="020F0502020204030204" pitchFamily="34" charset="0"/>
                <a:ea typeface="Times New Roman" panose="02020603050405020304" pitchFamily="18" charset="0"/>
              </a:rPr>
              <a:t>5.0</a:t>
            </a:r>
            <a:r>
              <a:rPr lang="en-US" sz="1100" dirty="0">
                <a:effectLst/>
                <a:latin typeface="Calibri" panose="020F0502020204030204" pitchFamily="34" charset="0"/>
                <a:ea typeface="Times New Roman" panose="02020603050405020304" pitchFamily="18" charset="0"/>
              </a:rPr>
              <a:t>”</a:t>
            </a:r>
            <a:endParaRPr lang="en-US" sz="1100" dirty="0"/>
          </a:p>
        </p:txBody>
      </p:sp>
      <p:sp>
        <p:nvSpPr>
          <p:cNvPr id="2" name="Footer Placeholder 1">
            <a:extLst>
              <a:ext uri="{FF2B5EF4-FFF2-40B4-BE49-F238E27FC236}">
                <a16:creationId xmlns:a16="http://schemas.microsoft.com/office/drawing/2014/main" id="{E1DE853C-8900-02A1-C334-16B4B5B958C1}"/>
              </a:ext>
            </a:extLst>
          </p:cNvPr>
          <p:cNvSpPr>
            <a:spLocks noGrp="1"/>
          </p:cNvSpPr>
          <p:nvPr>
            <p:ph type="ftr" sz="quarter" idx="11"/>
          </p:nvPr>
        </p:nvSpPr>
        <p:spPr/>
        <p:txBody>
          <a:bodyPr/>
          <a:lstStyle/>
          <a:p>
            <a:r>
              <a:rPr lang="en-US">
                <a:solidFill>
                  <a:schemeClr val="tx1"/>
                </a:solidFill>
                <a:cs typeface="Arial" panose="020B0604020202020204" pitchFamily="34" charset="0"/>
              </a:rPr>
              <a:t>© Cadence Design Systems, Inc. All rights reserved</a:t>
            </a:r>
            <a:endParaRPr lang="en-US" dirty="0">
              <a:solidFill>
                <a:schemeClr val="tx1"/>
              </a:solidFill>
              <a:cs typeface="Arial" panose="020B0604020202020204" pitchFamily="34" charset="0"/>
            </a:endParaRPr>
          </a:p>
        </p:txBody>
      </p:sp>
      <p:sp>
        <p:nvSpPr>
          <p:cNvPr id="3" name="Slide Number Placeholder 2">
            <a:extLst>
              <a:ext uri="{FF2B5EF4-FFF2-40B4-BE49-F238E27FC236}">
                <a16:creationId xmlns:a16="http://schemas.microsoft.com/office/drawing/2014/main" id="{1D462AB1-89D1-C752-696D-E8A159A99442}"/>
              </a:ext>
            </a:extLst>
          </p:cNvPr>
          <p:cNvSpPr>
            <a:spLocks noGrp="1"/>
          </p:cNvSpPr>
          <p:nvPr>
            <p:ph type="sldNum" sz="quarter" idx="12"/>
          </p:nvPr>
        </p:nvSpPr>
        <p:spPr/>
        <p:txBody>
          <a:bodyPr/>
          <a:lstStyle/>
          <a:p>
            <a:fld id="{B6FA71F5-8E13-46C5-A63A-9121BEB3B8A9}" type="slidenum">
              <a:rPr lang="en-US" smtClean="0"/>
              <a:pPr/>
              <a:t>53</a:t>
            </a:fld>
            <a:endParaRPr lang="en-US" dirty="0"/>
          </a:p>
        </p:txBody>
      </p:sp>
    </p:spTree>
    <p:custDataLst>
      <p:tags r:id="rId1"/>
    </p:custDataLst>
    <p:extLst>
      <p:ext uri="{BB962C8B-B14F-4D97-AF65-F5344CB8AC3E}">
        <p14:creationId xmlns:p14="http://schemas.microsoft.com/office/powerpoint/2010/main" val="407068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00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13000"/>
                                  </p:stCondLst>
                                  <p:childTnLst>
                                    <p:set>
                                      <p:cBhvr>
                                        <p:cTn id="8" dur="1" fill="hold">
                                          <p:stCondLst>
                                            <p:cond delay="0"/>
                                          </p:stCondLst>
                                        </p:cTn>
                                        <p:tgtEl>
                                          <p:spTgt spid="16"/>
                                        </p:tgtEl>
                                        <p:attrNameLst>
                                          <p:attrName>style.visibility</p:attrName>
                                        </p:attrNameLst>
                                      </p:cBhvr>
                                      <p:to>
                                        <p:strVal val="hidden"/>
                                      </p:to>
                                    </p:set>
                                  </p:childTnLst>
                                </p:cTn>
                              </p:par>
                              <p:par>
                                <p:cTn id="9" presetID="23" presetClass="entr" presetSubtype="16" fill="hold" grpId="0" nodeType="withEffect">
                                  <p:stCondLst>
                                    <p:cond delay="1350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childTnLst>
                                </p:cTn>
                              </p:par>
                              <p:par>
                                <p:cTn id="13" presetID="1" presetClass="exit" presetSubtype="0" fill="hold" grpId="1" nodeType="withEffect">
                                  <p:stCondLst>
                                    <p:cond delay="31000"/>
                                  </p:stCondLst>
                                  <p:childTnLst>
                                    <p:set>
                                      <p:cBhvr>
                                        <p:cTn id="14" dur="1" fill="hold">
                                          <p:stCondLst>
                                            <p:cond delay="0"/>
                                          </p:stCondLst>
                                        </p:cTn>
                                        <p:tgtEl>
                                          <p:spTgt spid="17"/>
                                        </p:tgtEl>
                                        <p:attrNameLst>
                                          <p:attrName>style.visibility</p:attrName>
                                        </p:attrNameLst>
                                      </p:cBhvr>
                                      <p:to>
                                        <p:strVal val="hidden"/>
                                      </p:to>
                                    </p:set>
                                  </p:childTnLst>
                                </p:cTn>
                              </p:par>
                              <p:par>
                                <p:cTn id="15" presetID="23" presetClass="entr" presetSubtype="16" fill="hold" grpId="0" nodeType="withEffect">
                                  <p:stCondLst>
                                    <p:cond delay="3350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childTnLst>
                                </p:cTn>
                              </p:par>
                              <p:par>
                                <p:cTn id="19" presetID="1" presetClass="exit" presetSubtype="0" fill="hold" grpId="1" nodeType="withEffect">
                                  <p:stCondLst>
                                    <p:cond delay="44000"/>
                                  </p:stCondLst>
                                  <p:childTnLst>
                                    <p:set>
                                      <p:cBhvr>
                                        <p:cTn id="20"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292965-BFD7-4FBD-AD6E-32E34D69DE8C}"/>
              </a:ext>
            </a:extLst>
          </p:cNvPr>
          <p:cNvSpPr>
            <a:spLocks noGrp="1"/>
          </p:cNvSpPr>
          <p:nvPr>
            <p:ph type="title"/>
          </p:nvPr>
        </p:nvSpPr>
        <p:spPr/>
        <p:txBody>
          <a:bodyPr/>
          <a:lstStyle/>
          <a:p>
            <a:r>
              <a:rPr lang="en-US" b="1" dirty="0"/>
              <a:t>Design with Test Circuit </a:t>
            </a:r>
          </a:p>
        </p:txBody>
      </p:sp>
      <p:grpSp>
        <p:nvGrpSpPr>
          <p:cNvPr id="2" name="Group 1">
            <a:extLst>
              <a:ext uri="{FF2B5EF4-FFF2-40B4-BE49-F238E27FC236}">
                <a16:creationId xmlns:a16="http://schemas.microsoft.com/office/drawing/2014/main" id="{5DDFC167-953A-CC93-3646-E687ED1B7830}"/>
              </a:ext>
            </a:extLst>
          </p:cNvPr>
          <p:cNvGrpSpPr/>
          <p:nvPr/>
        </p:nvGrpSpPr>
        <p:grpSpPr>
          <a:xfrm>
            <a:off x="1877218" y="1400969"/>
            <a:ext cx="8866982" cy="4338094"/>
            <a:chOff x="1623391" y="1743869"/>
            <a:chExt cx="8437563" cy="4056062"/>
          </a:xfrm>
        </p:grpSpPr>
        <p:sp>
          <p:nvSpPr>
            <p:cNvPr id="7" name="Rectangle 3">
              <a:extLst>
                <a:ext uri="{FF2B5EF4-FFF2-40B4-BE49-F238E27FC236}">
                  <a16:creationId xmlns:a16="http://schemas.microsoft.com/office/drawing/2014/main" id="{F07847F5-806C-422A-82B1-12F6CE136628}"/>
                </a:ext>
              </a:extLst>
            </p:cNvPr>
            <p:cNvSpPr>
              <a:spLocks noChangeArrowheads="1"/>
            </p:cNvSpPr>
            <p:nvPr/>
          </p:nvSpPr>
          <p:spPr bwMode="auto">
            <a:xfrm>
              <a:off x="5628654" y="2664619"/>
              <a:ext cx="0" cy="12700"/>
            </a:xfrm>
            <a:prstGeom prst="rect">
              <a:avLst/>
            </a:prstGeom>
            <a:blipFill dpi="0" rotWithShape="0">
              <a:blip r:embed="rId12" cstate="print"/>
              <a:srcRect/>
              <a:tile tx="0" ty="0" sx="100000" sy="100000" flip="none" algn="tl"/>
            </a:blipFill>
            <a:ln w="9525">
              <a:noFill/>
              <a:miter lim="800000"/>
              <a:headEnd/>
              <a:tailEnd/>
            </a:ln>
          </p:spPr>
          <p:txBody>
            <a:bodyPr/>
            <a:lstStyle/>
            <a:p>
              <a:endParaRPr lang="en-US" dirty="0"/>
            </a:p>
          </p:txBody>
        </p:sp>
        <p:sp>
          <p:nvSpPr>
            <p:cNvPr id="8" name="Rectangle 4">
              <a:extLst>
                <a:ext uri="{FF2B5EF4-FFF2-40B4-BE49-F238E27FC236}">
                  <a16:creationId xmlns:a16="http://schemas.microsoft.com/office/drawing/2014/main" id="{A898B1C3-DA28-4A4E-8914-ED2F7C3D2068}"/>
                </a:ext>
              </a:extLst>
            </p:cNvPr>
            <p:cNvSpPr>
              <a:spLocks noChangeArrowheads="1"/>
            </p:cNvSpPr>
            <p:nvPr/>
          </p:nvSpPr>
          <p:spPr bwMode="auto">
            <a:xfrm>
              <a:off x="5628654" y="2978944"/>
              <a:ext cx="0" cy="12700"/>
            </a:xfrm>
            <a:prstGeom prst="rect">
              <a:avLst/>
            </a:prstGeom>
            <a:blipFill dpi="0" rotWithShape="0">
              <a:blip r:embed="rId12" cstate="print"/>
              <a:srcRect/>
              <a:tile tx="0" ty="0" sx="100000" sy="100000" flip="none" algn="tl"/>
            </a:blipFill>
            <a:ln w="9525">
              <a:noFill/>
              <a:miter lim="800000"/>
              <a:headEnd/>
              <a:tailEnd/>
            </a:ln>
          </p:spPr>
          <p:txBody>
            <a:bodyPr/>
            <a:lstStyle/>
            <a:p>
              <a:endParaRPr lang="en-US" dirty="0"/>
            </a:p>
          </p:txBody>
        </p:sp>
        <p:sp>
          <p:nvSpPr>
            <p:cNvPr id="9" name="Rectangle 5">
              <a:extLst>
                <a:ext uri="{FF2B5EF4-FFF2-40B4-BE49-F238E27FC236}">
                  <a16:creationId xmlns:a16="http://schemas.microsoft.com/office/drawing/2014/main" id="{A0A78E52-BE05-4B63-8F34-8B3BDE180352}"/>
                </a:ext>
              </a:extLst>
            </p:cNvPr>
            <p:cNvSpPr>
              <a:spLocks noChangeArrowheads="1"/>
            </p:cNvSpPr>
            <p:nvPr/>
          </p:nvSpPr>
          <p:spPr bwMode="auto">
            <a:xfrm>
              <a:off x="5641354" y="2664619"/>
              <a:ext cx="0" cy="12700"/>
            </a:xfrm>
            <a:prstGeom prst="rect">
              <a:avLst/>
            </a:prstGeom>
            <a:blipFill dpi="0" rotWithShape="0">
              <a:blip r:embed="rId12" cstate="print"/>
              <a:srcRect/>
              <a:tile tx="0" ty="0" sx="100000" sy="100000" flip="none" algn="tl"/>
            </a:blipFill>
            <a:ln w="9525">
              <a:noFill/>
              <a:miter lim="800000"/>
              <a:headEnd/>
              <a:tailEnd/>
            </a:ln>
          </p:spPr>
          <p:txBody>
            <a:bodyPr/>
            <a:lstStyle/>
            <a:p>
              <a:endParaRPr lang="en-US" dirty="0"/>
            </a:p>
          </p:txBody>
        </p:sp>
        <p:sp>
          <p:nvSpPr>
            <p:cNvPr id="10" name="Rectangle 6">
              <a:extLst>
                <a:ext uri="{FF2B5EF4-FFF2-40B4-BE49-F238E27FC236}">
                  <a16:creationId xmlns:a16="http://schemas.microsoft.com/office/drawing/2014/main" id="{E056CDA5-2C3E-4D65-8FCC-F01ADAD7DD43}"/>
                </a:ext>
              </a:extLst>
            </p:cNvPr>
            <p:cNvSpPr>
              <a:spLocks noChangeArrowheads="1"/>
            </p:cNvSpPr>
            <p:nvPr/>
          </p:nvSpPr>
          <p:spPr bwMode="auto">
            <a:xfrm>
              <a:off x="5503241" y="2664619"/>
              <a:ext cx="0" cy="12700"/>
            </a:xfrm>
            <a:prstGeom prst="rect">
              <a:avLst/>
            </a:prstGeom>
            <a:blipFill dpi="0" rotWithShape="0">
              <a:blip r:embed="rId12" cstate="print"/>
              <a:srcRect/>
              <a:tile tx="0" ty="0" sx="100000" sy="100000" flip="none" algn="tl"/>
            </a:blipFill>
            <a:ln w="9525">
              <a:noFill/>
              <a:miter lim="800000"/>
              <a:headEnd/>
              <a:tailEnd/>
            </a:ln>
          </p:spPr>
          <p:txBody>
            <a:bodyPr/>
            <a:lstStyle/>
            <a:p>
              <a:endParaRPr lang="en-US" dirty="0"/>
            </a:p>
          </p:txBody>
        </p:sp>
        <p:sp>
          <p:nvSpPr>
            <p:cNvPr id="11" name="Rectangle 7">
              <a:extLst>
                <a:ext uri="{FF2B5EF4-FFF2-40B4-BE49-F238E27FC236}">
                  <a16:creationId xmlns:a16="http://schemas.microsoft.com/office/drawing/2014/main" id="{0EA22D23-DD6A-4D30-8C27-6D6DCD2D5F8F}"/>
                </a:ext>
              </a:extLst>
            </p:cNvPr>
            <p:cNvSpPr>
              <a:spLocks noChangeArrowheads="1"/>
            </p:cNvSpPr>
            <p:nvPr/>
          </p:nvSpPr>
          <p:spPr bwMode="auto">
            <a:xfrm>
              <a:off x="5641354" y="2978944"/>
              <a:ext cx="0" cy="12700"/>
            </a:xfrm>
            <a:prstGeom prst="rect">
              <a:avLst/>
            </a:prstGeom>
            <a:blipFill dpi="0" rotWithShape="0">
              <a:blip r:embed="rId12" cstate="print"/>
              <a:srcRect/>
              <a:tile tx="0" ty="0" sx="100000" sy="100000" flip="none" algn="tl"/>
            </a:blipFill>
            <a:ln w="9525">
              <a:noFill/>
              <a:miter lim="800000"/>
              <a:headEnd/>
              <a:tailEnd/>
            </a:ln>
          </p:spPr>
          <p:txBody>
            <a:bodyPr/>
            <a:lstStyle/>
            <a:p>
              <a:endParaRPr lang="en-US" dirty="0"/>
            </a:p>
          </p:txBody>
        </p:sp>
        <p:sp>
          <p:nvSpPr>
            <p:cNvPr id="12" name="Rectangle 8">
              <a:extLst>
                <a:ext uri="{FF2B5EF4-FFF2-40B4-BE49-F238E27FC236}">
                  <a16:creationId xmlns:a16="http://schemas.microsoft.com/office/drawing/2014/main" id="{BFCC988E-460A-404A-A6B3-6BA5488587E4}"/>
                </a:ext>
              </a:extLst>
            </p:cNvPr>
            <p:cNvSpPr>
              <a:spLocks noChangeArrowheads="1"/>
            </p:cNvSpPr>
            <p:nvPr/>
          </p:nvSpPr>
          <p:spPr bwMode="auto">
            <a:xfrm>
              <a:off x="5490541" y="2978944"/>
              <a:ext cx="0" cy="12700"/>
            </a:xfrm>
            <a:prstGeom prst="rect">
              <a:avLst/>
            </a:prstGeom>
            <a:blipFill dpi="0" rotWithShape="0">
              <a:blip r:embed="rId12" cstate="print"/>
              <a:srcRect/>
              <a:tile tx="0" ty="0" sx="100000" sy="100000" flip="none" algn="tl"/>
            </a:blipFill>
            <a:ln w="9525">
              <a:noFill/>
              <a:miter lim="800000"/>
              <a:headEnd/>
              <a:tailEnd/>
            </a:ln>
          </p:spPr>
          <p:txBody>
            <a:bodyPr/>
            <a:lstStyle/>
            <a:p>
              <a:endParaRPr lang="en-US" dirty="0"/>
            </a:p>
          </p:txBody>
        </p:sp>
        <p:sp>
          <p:nvSpPr>
            <p:cNvPr id="13" name="Rectangle 9">
              <a:extLst>
                <a:ext uri="{FF2B5EF4-FFF2-40B4-BE49-F238E27FC236}">
                  <a16:creationId xmlns:a16="http://schemas.microsoft.com/office/drawing/2014/main" id="{9FAECD2C-4B03-4A5A-A2CE-E63F2E69503A}"/>
                </a:ext>
              </a:extLst>
            </p:cNvPr>
            <p:cNvSpPr>
              <a:spLocks noChangeArrowheads="1"/>
            </p:cNvSpPr>
            <p:nvPr/>
          </p:nvSpPr>
          <p:spPr bwMode="auto">
            <a:xfrm>
              <a:off x="5490541" y="2664619"/>
              <a:ext cx="12700" cy="0"/>
            </a:xfrm>
            <a:prstGeom prst="rect">
              <a:avLst/>
            </a:prstGeom>
            <a:blipFill dpi="0" rotWithShape="0">
              <a:blip r:embed="rId12" cstate="print"/>
              <a:srcRect/>
              <a:tile tx="0" ty="0" sx="100000" sy="100000" flip="none" algn="tl"/>
            </a:blipFill>
            <a:ln w="9525">
              <a:noFill/>
              <a:miter lim="800000"/>
              <a:headEnd/>
              <a:tailEnd/>
            </a:ln>
          </p:spPr>
          <p:txBody>
            <a:bodyPr/>
            <a:lstStyle/>
            <a:p>
              <a:endParaRPr lang="en-US" dirty="0"/>
            </a:p>
          </p:txBody>
        </p:sp>
        <p:sp>
          <p:nvSpPr>
            <p:cNvPr id="14" name="Rectangle 10">
              <a:extLst>
                <a:ext uri="{FF2B5EF4-FFF2-40B4-BE49-F238E27FC236}">
                  <a16:creationId xmlns:a16="http://schemas.microsoft.com/office/drawing/2014/main" id="{EEFCD477-F0BF-435B-9DDB-196BF5FA0BCA}"/>
                </a:ext>
              </a:extLst>
            </p:cNvPr>
            <p:cNvSpPr>
              <a:spLocks noChangeArrowheads="1"/>
            </p:cNvSpPr>
            <p:nvPr/>
          </p:nvSpPr>
          <p:spPr bwMode="auto">
            <a:xfrm>
              <a:off x="5439741" y="2664619"/>
              <a:ext cx="12700" cy="0"/>
            </a:xfrm>
            <a:prstGeom prst="rect">
              <a:avLst/>
            </a:prstGeom>
            <a:blipFill dpi="0" rotWithShape="0">
              <a:blip r:embed="rId12" cstate="print"/>
              <a:srcRect/>
              <a:tile tx="0" ty="0" sx="100000" sy="100000" flip="none" algn="tl"/>
            </a:blipFill>
            <a:ln w="9525">
              <a:noFill/>
              <a:miter lim="800000"/>
              <a:headEnd/>
              <a:tailEnd/>
            </a:ln>
          </p:spPr>
          <p:txBody>
            <a:bodyPr/>
            <a:lstStyle/>
            <a:p>
              <a:endParaRPr lang="en-US" dirty="0"/>
            </a:p>
          </p:txBody>
        </p:sp>
        <p:grpSp>
          <p:nvGrpSpPr>
            <p:cNvPr id="15" name="Group 11">
              <a:extLst>
                <a:ext uri="{FF2B5EF4-FFF2-40B4-BE49-F238E27FC236}">
                  <a16:creationId xmlns:a16="http://schemas.microsoft.com/office/drawing/2014/main" id="{A9135672-F201-4A38-AD19-72B9E5514FAD}"/>
                </a:ext>
              </a:extLst>
            </p:cNvPr>
            <p:cNvGrpSpPr>
              <a:grpSpLocks/>
            </p:cNvGrpSpPr>
            <p:nvPr>
              <p:custDataLst>
                <p:tags r:id="rId2"/>
              </p:custDataLst>
            </p:nvPr>
          </p:nvGrpSpPr>
          <p:grpSpPr bwMode="auto">
            <a:xfrm>
              <a:off x="1788491" y="1743869"/>
              <a:ext cx="8140700" cy="4056062"/>
              <a:chOff x="442" y="917"/>
              <a:chExt cx="5128" cy="2555"/>
            </a:xfrm>
          </p:grpSpPr>
          <p:grpSp>
            <p:nvGrpSpPr>
              <p:cNvPr id="16" name="Group 12">
                <a:extLst>
                  <a:ext uri="{FF2B5EF4-FFF2-40B4-BE49-F238E27FC236}">
                    <a16:creationId xmlns:a16="http://schemas.microsoft.com/office/drawing/2014/main" id="{29A499EF-A135-4C1F-9A70-523D7D4144CF}"/>
                  </a:ext>
                </a:extLst>
              </p:cNvPr>
              <p:cNvGrpSpPr>
                <a:grpSpLocks/>
              </p:cNvGrpSpPr>
              <p:nvPr/>
            </p:nvGrpSpPr>
            <p:grpSpPr bwMode="auto">
              <a:xfrm>
                <a:off x="864" y="917"/>
                <a:ext cx="4446" cy="2438"/>
                <a:chOff x="633" y="917"/>
                <a:chExt cx="4446" cy="2438"/>
              </a:xfrm>
            </p:grpSpPr>
            <p:sp>
              <p:nvSpPr>
                <p:cNvPr id="20" name="Line 13">
                  <a:extLst>
                    <a:ext uri="{FF2B5EF4-FFF2-40B4-BE49-F238E27FC236}">
                      <a16:creationId xmlns:a16="http://schemas.microsoft.com/office/drawing/2014/main" id="{8343525F-ACF3-493E-8074-6206758378F5}"/>
                    </a:ext>
                  </a:extLst>
                </p:cNvPr>
                <p:cNvSpPr>
                  <a:spLocks noChangeShapeType="1"/>
                </p:cNvSpPr>
                <p:nvPr/>
              </p:nvSpPr>
              <p:spPr bwMode="auto">
                <a:xfrm>
                  <a:off x="716" y="3353"/>
                  <a:ext cx="3315" cy="2"/>
                </a:xfrm>
                <a:prstGeom prst="line">
                  <a:avLst/>
                </a:prstGeom>
                <a:noFill/>
                <a:ln w="19050">
                  <a:solidFill>
                    <a:schemeClr val="tx1"/>
                  </a:solidFill>
                  <a:round/>
                  <a:headEnd/>
                  <a:tailEnd/>
                </a:ln>
                <a:effectLst/>
              </p:spPr>
              <p:txBody>
                <a:bodyPr wrap="none" anchor="ctr"/>
                <a:lstStyle/>
                <a:p>
                  <a:endParaRPr lang="en-US" dirty="0"/>
                </a:p>
              </p:txBody>
            </p:sp>
            <p:sp>
              <p:nvSpPr>
                <p:cNvPr id="21" name="Line 14">
                  <a:extLst>
                    <a:ext uri="{FF2B5EF4-FFF2-40B4-BE49-F238E27FC236}">
                      <a16:creationId xmlns:a16="http://schemas.microsoft.com/office/drawing/2014/main" id="{44128FE8-752E-4642-84E4-908E80FF9E63}"/>
                    </a:ext>
                  </a:extLst>
                </p:cNvPr>
                <p:cNvSpPr>
                  <a:spLocks noChangeShapeType="1"/>
                </p:cNvSpPr>
                <p:nvPr/>
              </p:nvSpPr>
              <p:spPr bwMode="auto">
                <a:xfrm flipV="1">
                  <a:off x="1491" y="2875"/>
                  <a:ext cx="1" cy="478"/>
                </a:xfrm>
                <a:prstGeom prst="line">
                  <a:avLst/>
                </a:prstGeom>
                <a:noFill/>
                <a:ln w="19050">
                  <a:solidFill>
                    <a:schemeClr val="tx1"/>
                  </a:solidFill>
                  <a:round/>
                  <a:headEnd/>
                  <a:tailEnd/>
                </a:ln>
                <a:effectLst/>
              </p:spPr>
              <p:txBody>
                <a:bodyPr wrap="none" anchor="ctr"/>
                <a:lstStyle/>
                <a:p>
                  <a:endParaRPr lang="en-US" dirty="0"/>
                </a:p>
              </p:txBody>
            </p:sp>
            <p:sp>
              <p:nvSpPr>
                <p:cNvPr id="22" name="Line 15">
                  <a:extLst>
                    <a:ext uri="{FF2B5EF4-FFF2-40B4-BE49-F238E27FC236}">
                      <a16:creationId xmlns:a16="http://schemas.microsoft.com/office/drawing/2014/main" id="{D7FB9DF6-5508-4144-B27C-84F798B8945F}"/>
                    </a:ext>
                  </a:extLst>
                </p:cNvPr>
                <p:cNvSpPr>
                  <a:spLocks noChangeShapeType="1"/>
                </p:cNvSpPr>
                <p:nvPr/>
              </p:nvSpPr>
              <p:spPr bwMode="auto">
                <a:xfrm>
                  <a:off x="1491" y="2875"/>
                  <a:ext cx="141" cy="2"/>
                </a:xfrm>
                <a:prstGeom prst="line">
                  <a:avLst/>
                </a:prstGeom>
                <a:noFill/>
                <a:ln w="19050">
                  <a:solidFill>
                    <a:schemeClr val="tx1"/>
                  </a:solidFill>
                  <a:round/>
                  <a:headEnd/>
                  <a:tailEnd/>
                </a:ln>
                <a:effectLst/>
              </p:spPr>
              <p:txBody>
                <a:bodyPr wrap="none" anchor="ctr"/>
                <a:lstStyle/>
                <a:p>
                  <a:endParaRPr lang="en-US" dirty="0"/>
                </a:p>
              </p:txBody>
            </p:sp>
            <p:sp>
              <p:nvSpPr>
                <p:cNvPr id="23" name="Rectangle 16">
                  <a:extLst>
                    <a:ext uri="{FF2B5EF4-FFF2-40B4-BE49-F238E27FC236}">
                      <a16:creationId xmlns:a16="http://schemas.microsoft.com/office/drawing/2014/main" id="{4F4EB266-14EF-4E8C-A04B-23FE53E4D814}"/>
                    </a:ext>
                  </a:extLst>
                </p:cNvPr>
                <p:cNvSpPr>
                  <a:spLocks noChangeArrowheads="1"/>
                </p:cNvSpPr>
                <p:nvPr/>
              </p:nvSpPr>
              <p:spPr bwMode="auto">
                <a:xfrm>
                  <a:off x="1632" y="2076"/>
                  <a:ext cx="282" cy="1119"/>
                </a:xfrm>
                <a:prstGeom prst="rect">
                  <a:avLst/>
                </a:prstGeom>
                <a:solidFill>
                  <a:srgbClr val="66FFFF"/>
                </a:solidFill>
                <a:ln w="19050" algn="ctr">
                  <a:solidFill>
                    <a:schemeClr val="tx1"/>
                  </a:solidFill>
                  <a:miter lim="800000"/>
                  <a:headEnd/>
                  <a:tailEnd/>
                </a:ln>
                <a:effectLst/>
              </p:spPr>
              <p:txBody>
                <a:bodyPr wrap="none" anchor="ctr"/>
                <a:lstStyle/>
                <a:p>
                  <a:endParaRPr lang="en-US" dirty="0"/>
                </a:p>
              </p:txBody>
            </p:sp>
            <p:sp>
              <p:nvSpPr>
                <p:cNvPr id="24" name="Rectangle 17">
                  <a:extLst>
                    <a:ext uri="{FF2B5EF4-FFF2-40B4-BE49-F238E27FC236}">
                      <a16:creationId xmlns:a16="http://schemas.microsoft.com/office/drawing/2014/main" id="{D953D9D9-6D36-4BB6-A767-39E29F43D856}"/>
                    </a:ext>
                  </a:extLst>
                </p:cNvPr>
                <p:cNvSpPr>
                  <a:spLocks noChangeArrowheads="1"/>
                </p:cNvSpPr>
                <p:nvPr/>
              </p:nvSpPr>
              <p:spPr bwMode="auto">
                <a:xfrm>
                  <a:off x="2832" y="2076"/>
                  <a:ext cx="282" cy="1119"/>
                </a:xfrm>
                <a:prstGeom prst="rect">
                  <a:avLst/>
                </a:prstGeom>
                <a:solidFill>
                  <a:srgbClr val="66FFFF"/>
                </a:solidFill>
                <a:ln w="19050" algn="ctr">
                  <a:solidFill>
                    <a:schemeClr val="tx1"/>
                  </a:solidFill>
                  <a:miter lim="800000"/>
                  <a:headEnd/>
                  <a:tailEnd/>
                </a:ln>
                <a:effectLst/>
              </p:spPr>
              <p:txBody>
                <a:bodyPr wrap="none" anchor="ctr"/>
                <a:lstStyle/>
                <a:p>
                  <a:endParaRPr lang="en-US" dirty="0"/>
                </a:p>
              </p:txBody>
            </p:sp>
            <p:sp>
              <p:nvSpPr>
                <p:cNvPr id="25" name="Rectangle 18">
                  <a:extLst>
                    <a:ext uri="{FF2B5EF4-FFF2-40B4-BE49-F238E27FC236}">
                      <a16:creationId xmlns:a16="http://schemas.microsoft.com/office/drawing/2014/main" id="{19888727-FC16-48EC-BF4F-26CD2E00DE6E}"/>
                    </a:ext>
                  </a:extLst>
                </p:cNvPr>
                <p:cNvSpPr>
                  <a:spLocks noChangeArrowheads="1"/>
                </p:cNvSpPr>
                <p:nvPr/>
              </p:nvSpPr>
              <p:spPr bwMode="auto">
                <a:xfrm>
                  <a:off x="4149" y="2022"/>
                  <a:ext cx="282" cy="1120"/>
                </a:xfrm>
                <a:prstGeom prst="rect">
                  <a:avLst/>
                </a:prstGeom>
                <a:solidFill>
                  <a:srgbClr val="66FFFF"/>
                </a:solidFill>
                <a:ln w="19050" algn="ctr">
                  <a:solidFill>
                    <a:schemeClr val="tx1"/>
                  </a:solidFill>
                  <a:miter lim="800000"/>
                  <a:headEnd/>
                  <a:tailEnd/>
                </a:ln>
                <a:effectLst/>
              </p:spPr>
              <p:txBody>
                <a:bodyPr wrap="none" anchor="ctr"/>
                <a:lstStyle/>
                <a:p>
                  <a:endParaRPr lang="en-US" dirty="0"/>
                </a:p>
              </p:txBody>
            </p:sp>
            <p:sp>
              <p:nvSpPr>
                <p:cNvPr id="26" name="Line 19">
                  <a:extLst>
                    <a:ext uri="{FF2B5EF4-FFF2-40B4-BE49-F238E27FC236}">
                      <a16:creationId xmlns:a16="http://schemas.microsoft.com/office/drawing/2014/main" id="{B7E603C8-230C-4434-B9E3-573AE02AB506}"/>
                    </a:ext>
                  </a:extLst>
                </p:cNvPr>
                <p:cNvSpPr>
                  <a:spLocks noChangeShapeType="1"/>
                </p:cNvSpPr>
                <p:nvPr/>
              </p:nvSpPr>
              <p:spPr bwMode="auto">
                <a:xfrm flipV="1">
                  <a:off x="2691" y="2875"/>
                  <a:ext cx="1" cy="478"/>
                </a:xfrm>
                <a:prstGeom prst="line">
                  <a:avLst/>
                </a:prstGeom>
                <a:noFill/>
                <a:ln w="19050">
                  <a:solidFill>
                    <a:schemeClr val="tx1"/>
                  </a:solidFill>
                  <a:round/>
                  <a:headEnd/>
                  <a:tailEnd/>
                </a:ln>
                <a:effectLst/>
              </p:spPr>
              <p:txBody>
                <a:bodyPr wrap="none" anchor="ctr"/>
                <a:lstStyle/>
                <a:p>
                  <a:endParaRPr lang="en-US" dirty="0"/>
                </a:p>
              </p:txBody>
            </p:sp>
            <p:sp>
              <p:nvSpPr>
                <p:cNvPr id="27" name="Line 20">
                  <a:extLst>
                    <a:ext uri="{FF2B5EF4-FFF2-40B4-BE49-F238E27FC236}">
                      <a16:creationId xmlns:a16="http://schemas.microsoft.com/office/drawing/2014/main" id="{8C5F3C06-3C41-48BC-A66A-0E196B762904}"/>
                    </a:ext>
                  </a:extLst>
                </p:cNvPr>
                <p:cNvSpPr>
                  <a:spLocks noChangeShapeType="1"/>
                </p:cNvSpPr>
                <p:nvPr/>
              </p:nvSpPr>
              <p:spPr bwMode="auto">
                <a:xfrm>
                  <a:off x="2691" y="2875"/>
                  <a:ext cx="141" cy="2"/>
                </a:xfrm>
                <a:prstGeom prst="line">
                  <a:avLst/>
                </a:prstGeom>
                <a:noFill/>
                <a:ln w="19050">
                  <a:solidFill>
                    <a:schemeClr val="tx1"/>
                  </a:solidFill>
                  <a:round/>
                  <a:headEnd/>
                  <a:tailEnd/>
                </a:ln>
                <a:effectLst/>
              </p:spPr>
              <p:txBody>
                <a:bodyPr wrap="none" anchor="ctr"/>
                <a:lstStyle/>
                <a:p>
                  <a:endParaRPr lang="en-US" dirty="0"/>
                </a:p>
              </p:txBody>
            </p:sp>
            <p:sp>
              <p:nvSpPr>
                <p:cNvPr id="28" name="Line 21">
                  <a:extLst>
                    <a:ext uri="{FF2B5EF4-FFF2-40B4-BE49-F238E27FC236}">
                      <a16:creationId xmlns:a16="http://schemas.microsoft.com/office/drawing/2014/main" id="{DA3A91AA-6D6B-4D21-9B29-3BF8E00F97A3}"/>
                    </a:ext>
                  </a:extLst>
                </p:cNvPr>
                <p:cNvSpPr>
                  <a:spLocks noChangeShapeType="1"/>
                </p:cNvSpPr>
                <p:nvPr/>
              </p:nvSpPr>
              <p:spPr bwMode="auto">
                <a:xfrm flipV="1">
                  <a:off x="4019" y="2875"/>
                  <a:ext cx="2" cy="478"/>
                </a:xfrm>
                <a:prstGeom prst="line">
                  <a:avLst/>
                </a:prstGeom>
                <a:noFill/>
                <a:ln w="19050">
                  <a:solidFill>
                    <a:schemeClr val="tx1"/>
                  </a:solidFill>
                  <a:round/>
                  <a:headEnd/>
                  <a:tailEnd/>
                </a:ln>
                <a:effectLst/>
              </p:spPr>
              <p:txBody>
                <a:bodyPr wrap="none" anchor="ctr"/>
                <a:lstStyle/>
                <a:p>
                  <a:endParaRPr lang="en-US" dirty="0"/>
                </a:p>
              </p:txBody>
            </p:sp>
            <p:sp>
              <p:nvSpPr>
                <p:cNvPr id="29" name="Line 22">
                  <a:extLst>
                    <a:ext uri="{FF2B5EF4-FFF2-40B4-BE49-F238E27FC236}">
                      <a16:creationId xmlns:a16="http://schemas.microsoft.com/office/drawing/2014/main" id="{BA8FB1EB-38ED-462C-9933-8D1ECF2588C3}"/>
                    </a:ext>
                  </a:extLst>
                </p:cNvPr>
                <p:cNvSpPr>
                  <a:spLocks noChangeShapeType="1"/>
                </p:cNvSpPr>
                <p:nvPr/>
              </p:nvSpPr>
              <p:spPr bwMode="auto">
                <a:xfrm>
                  <a:off x="4019" y="2875"/>
                  <a:ext cx="142" cy="2"/>
                </a:xfrm>
                <a:prstGeom prst="line">
                  <a:avLst/>
                </a:prstGeom>
                <a:noFill/>
                <a:ln w="19050">
                  <a:solidFill>
                    <a:schemeClr val="tx1"/>
                  </a:solidFill>
                  <a:round/>
                  <a:headEnd/>
                  <a:tailEnd/>
                </a:ln>
                <a:effectLst/>
              </p:spPr>
              <p:txBody>
                <a:bodyPr wrap="none" anchor="ctr"/>
                <a:lstStyle/>
                <a:p>
                  <a:endParaRPr lang="en-US" dirty="0"/>
                </a:p>
              </p:txBody>
            </p:sp>
            <p:sp>
              <p:nvSpPr>
                <p:cNvPr id="30" name="Freeform 23">
                  <a:extLst>
                    <a:ext uri="{FF2B5EF4-FFF2-40B4-BE49-F238E27FC236}">
                      <a16:creationId xmlns:a16="http://schemas.microsoft.com/office/drawing/2014/main" id="{56DA2B85-A270-443D-9712-A819909C35C3}"/>
                    </a:ext>
                  </a:extLst>
                </p:cNvPr>
                <p:cNvSpPr>
                  <a:spLocks/>
                </p:cNvSpPr>
                <p:nvPr/>
              </p:nvSpPr>
              <p:spPr bwMode="auto">
                <a:xfrm>
                  <a:off x="1010" y="917"/>
                  <a:ext cx="3728" cy="1015"/>
                </a:xfrm>
                <a:custGeom>
                  <a:avLst/>
                  <a:gdLst/>
                  <a:ahLst/>
                  <a:cxnLst>
                    <a:cxn ang="0">
                      <a:pos x="17" y="200"/>
                    </a:cxn>
                    <a:cxn ang="0">
                      <a:pos x="241" y="80"/>
                    </a:cxn>
                    <a:cxn ang="0">
                      <a:pos x="401" y="32"/>
                    </a:cxn>
                    <a:cxn ang="0">
                      <a:pos x="729" y="48"/>
                    </a:cxn>
                    <a:cxn ang="0">
                      <a:pos x="889" y="88"/>
                    </a:cxn>
                    <a:cxn ang="0">
                      <a:pos x="1081" y="112"/>
                    </a:cxn>
                    <a:cxn ang="0">
                      <a:pos x="1169" y="136"/>
                    </a:cxn>
                    <a:cxn ang="0">
                      <a:pos x="1585" y="88"/>
                    </a:cxn>
                    <a:cxn ang="0">
                      <a:pos x="1857" y="0"/>
                    </a:cxn>
                    <a:cxn ang="0">
                      <a:pos x="1961" y="8"/>
                    </a:cxn>
                    <a:cxn ang="0">
                      <a:pos x="2041" y="40"/>
                    </a:cxn>
                    <a:cxn ang="0">
                      <a:pos x="2113" y="56"/>
                    </a:cxn>
                    <a:cxn ang="0">
                      <a:pos x="2337" y="104"/>
                    </a:cxn>
                    <a:cxn ang="0">
                      <a:pos x="2449" y="152"/>
                    </a:cxn>
                    <a:cxn ang="0">
                      <a:pos x="2473" y="168"/>
                    </a:cxn>
                    <a:cxn ang="0">
                      <a:pos x="2497" y="240"/>
                    </a:cxn>
                    <a:cxn ang="0">
                      <a:pos x="2449" y="256"/>
                    </a:cxn>
                    <a:cxn ang="0">
                      <a:pos x="2425" y="264"/>
                    </a:cxn>
                    <a:cxn ang="0">
                      <a:pos x="2401" y="280"/>
                    </a:cxn>
                    <a:cxn ang="0">
                      <a:pos x="2353" y="296"/>
                    </a:cxn>
                    <a:cxn ang="0">
                      <a:pos x="1897" y="224"/>
                    </a:cxn>
                    <a:cxn ang="0">
                      <a:pos x="1545" y="256"/>
                    </a:cxn>
                    <a:cxn ang="0">
                      <a:pos x="1177" y="232"/>
                    </a:cxn>
                    <a:cxn ang="0">
                      <a:pos x="649" y="240"/>
                    </a:cxn>
                    <a:cxn ang="0">
                      <a:pos x="177" y="304"/>
                    </a:cxn>
                    <a:cxn ang="0">
                      <a:pos x="57" y="280"/>
                    </a:cxn>
                    <a:cxn ang="0">
                      <a:pos x="9" y="256"/>
                    </a:cxn>
                    <a:cxn ang="0">
                      <a:pos x="1" y="232"/>
                    </a:cxn>
                    <a:cxn ang="0">
                      <a:pos x="17" y="208"/>
                    </a:cxn>
                    <a:cxn ang="0">
                      <a:pos x="17" y="200"/>
                    </a:cxn>
                  </a:cxnLst>
                  <a:rect l="0" t="0" r="r" b="b"/>
                  <a:pathLst>
                    <a:path w="2526" h="304">
                      <a:moveTo>
                        <a:pt x="17" y="200"/>
                      </a:moveTo>
                      <a:cubicBezTo>
                        <a:pt x="80" y="137"/>
                        <a:pt x="154" y="102"/>
                        <a:pt x="241" y="80"/>
                      </a:cubicBezTo>
                      <a:cubicBezTo>
                        <a:pt x="291" y="46"/>
                        <a:pt x="343" y="39"/>
                        <a:pt x="401" y="32"/>
                      </a:cubicBezTo>
                      <a:cubicBezTo>
                        <a:pt x="460" y="34"/>
                        <a:pt x="649" y="40"/>
                        <a:pt x="729" y="48"/>
                      </a:cubicBezTo>
                      <a:cubicBezTo>
                        <a:pt x="783" y="54"/>
                        <a:pt x="835" y="81"/>
                        <a:pt x="889" y="88"/>
                      </a:cubicBezTo>
                      <a:cubicBezTo>
                        <a:pt x="953" y="96"/>
                        <a:pt x="1018" y="94"/>
                        <a:pt x="1081" y="112"/>
                      </a:cubicBezTo>
                      <a:cubicBezTo>
                        <a:pt x="1110" y="120"/>
                        <a:pt x="1169" y="136"/>
                        <a:pt x="1169" y="136"/>
                      </a:cubicBezTo>
                      <a:cubicBezTo>
                        <a:pt x="1309" y="127"/>
                        <a:pt x="1447" y="116"/>
                        <a:pt x="1585" y="88"/>
                      </a:cubicBezTo>
                      <a:cubicBezTo>
                        <a:pt x="1668" y="47"/>
                        <a:pt x="1767" y="22"/>
                        <a:pt x="1857" y="0"/>
                      </a:cubicBezTo>
                      <a:cubicBezTo>
                        <a:pt x="1892" y="3"/>
                        <a:pt x="1927" y="3"/>
                        <a:pt x="1961" y="8"/>
                      </a:cubicBezTo>
                      <a:cubicBezTo>
                        <a:pt x="2011" y="16"/>
                        <a:pt x="2001" y="25"/>
                        <a:pt x="2041" y="40"/>
                      </a:cubicBezTo>
                      <a:cubicBezTo>
                        <a:pt x="2060" y="47"/>
                        <a:pt x="2094" y="51"/>
                        <a:pt x="2113" y="56"/>
                      </a:cubicBezTo>
                      <a:cubicBezTo>
                        <a:pt x="2191" y="77"/>
                        <a:pt x="2254" y="96"/>
                        <a:pt x="2337" y="104"/>
                      </a:cubicBezTo>
                      <a:cubicBezTo>
                        <a:pt x="2389" y="114"/>
                        <a:pt x="2403" y="121"/>
                        <a:pt x="2449" y="152"/>
                      </a:cubicBezTo>
                      <a:cubicBezTo>
                        <a:pt x="2457" y="157"/>
                        <a:pt x="2473" y="168"/>
                        <a:pt x="2473" y="168"/>
                      </a:cubicBezTo>
                      <a:cubicBezTo>
                        <a:pt x="2477" y="173"/>
                        <a:pt x="2526" y="220"/>
                        <a:pt x="2497" y="240"/>
                      </a:cubicBezTo>
                      <a:cubicBezTo>
                        <a:pt x="2483" y="250"/>
                        <a:pt x="2465" y="251"/>
                        <a:pt x="2449" y="256"/>
                      </a:cubicBezTo>
                      <a:cubicBezTo>
                        <a:pt x="2441" y="259"/>
                        <a:pt x="2432" y="259"/>
                        <a:pt x="2425" y="264"/>
                      </a:cubicBezTo>
                      <a:cubicBezTo>
                        <a:pt x="2417" y="269"/>
                        <a:pt x="2410" y="276"/>
                        <a:pt x="2401" y="280"/>
                      </a:cubicBezTo>
                      <a:cubicBezTo>
                        <a:pt x="2386" y="287"/>
                        <a:pt x="2353" y="296"/>
                        <a:pt x="2353" y="296"/>
                      </a:cubicBezTo>
                      <a:cubicBezTo>
                        <a:pt x="2201" y="266"/>
                        <a:pt x="2051" y="237"/>
                        <a:pt x="1897" y="224"/>
                      </a:cubicBezTo>
                      <a:cubicBezTo>
                        <a:pt x="1777" y="230"/>
                        <a:pt x="1664" y="243"/>
                        <a:pt x="1545" y="256"/>
                      </a:cubicBezTo>
                      <a:cubicBezTo>
                        <a:pt x="1412" y="252"/>
                        <a:pt x="1303" y="250"/>
                        <a:pt x="1177" y="232"/>
                      </a:cubicBezTo>
                      <a:cubicBezTo>
                        <a:pt x="1001" y="235"/>
                        <a:pt x="825" y="234"/>
                        <a:pt x="649" y="240"/>
                      </a:cubicBezTo>
                      <a:cubicBezTo>
                        <a:pt x="490" y="246"/>
                        <a:pt x="334" y="284"/>
                        <a:pt x="177" y="304"/>
                      </a:cubicBezTo>
                      <a:cubicBezTo>
                        <a:pt x="149" y="301"/>
                        <a:pt x="85" y="299"/>
                        <a:pt x="57" y="280"/>
                      </a:cubicBezTo>
                      <a:cubicBezTo>
                        <a:pt x="26" y="259"/>
                        <a:pt x="42" y="267"/>
                        <a:pt x="9" y="256"/>
                      </a:cubicBezTo>
                      <a:cubicBezTo>
                        <a:pt x="6" y="248"/>
                        <a:pt x="0" y="240"/>
                        <a:pt x="1" y="232"/>
                      </a:cubicBezTo>
                      <a:cubicBezTo>
                        <a:pt x="3" y="223"/>
                        <a:pt x="13" y="217"/>
                        <a:pt x="17" y="208"/>
                      </a:cubicBezTo>
                      <a:cubicBezTo>
                        <a:pt x="18" y="206"/>
                        <a:pt x="17" y="203"/>
                        <a:pt x="17" y="200"/>
                      </a:cubicBezTo>
                      <a:close/>
                    </a:path>
                  </a:pathLst>
                </a:custGeom>
                <a:noFill/>
                <a:ln w="19050" cap="flat" cmpd="sng">
                  <a:solidFill>
                    <a:schemeClr val="tx1"/>
                  </a:solidFill>
                  <a:prstDash val="solid"/>
                  <a:round/>
                  <a:headEnd/>
                  <a:tailEnd/>
                </a:ln>
                <a:effectLst/>
              </p:spPr>
              <p:txBody>
                <a:bodyPr wrap="none" anchor="ctr"/>
                <a:lstStyle/>
                <a:p>
                  <a:endParaRPr lang="en-US" dirty="0"/>
                </a:p>
              </p:txBody>
            </p:sp>
            <p:sp>
              <p:nvSpPr>
                <p:cNvPr id="31" name="Line 24">
                  <a:extLst>
                    <a:ext uri="{FF2B5EF4-FFF2-40B4-BE49-F238E27FC236}">
                      <a16:creationId xmlns:a16="http://schemas.microsoft.com/office/drawing/2014/main" id="{327FC7F8-B8BC-416C-AC41-23DF5F3220A3}"/>
                    </a:ext>
                  </a:extLst>
                </p:cNvPr>
                <p:cNvSpPr>
                  <a:spLocks noChangeShapeType="1"/>
                </p:cNvSpPr>
                <p:nvPr/>
              </p:nvSpPr>
              <p:spPr bwMode="auto">
                <a:xfrm>
                  <a:off x="633" y="1595"/>
                  <a:ext cx="424" cy="2"/>
                </a:xfrm>
                <a:prstGeom prst="line">
                  <a:avLst/>
                </a:prstGeom>
                <a:noFill/>
                <a:ln w="19050">
                  <a:solidFill>
                    <a:schemeClr val="tx1"/>
                  </a:solidFill>
                  <a:round/>
                  <a:headEnd/>
                  <a:tailEnd type="triangle" w="med" len="med"/>
                </a:ln>
                <a:effectLst/>
              </p:spPr>
              <p:txBody>
                <a:bodyPr wrap="none" anchor="ctr"/>
                <a:lstStyle/>
                <a:p>
                  <a:endParaRPr lang="en-US" dirty="0"/>
                </a:p>
              </p:txBody>
            </p:sp>
            <p:sp>
              <p:nvSpPr>
                <p:cNvPr id="32" name="Line 25">
                  <a:extLst>
                    <a:ext uri="{FF2B5EF4-FFF2-40B4-BE49-F238E27FC236}">
                      <a16:creationId xmlns:a16="http://schemas.microsoft.com/office/drawing/2014/main" id="{03F9467E-34F8-4452-A746-4C2915F3EC61}"/>
                    </a:ext>
                  </a:extLst>
                </p:cNvPr>
                <p:cNvSpPr>
                  <a:spLocks noChangeShapeType="1"/>
                </p:cNvSpPr>
                <p:nvPr/>
              </p:nvSpPr>
              <p:spPr bwMode="auto">
                <a:xfrm flipV="1">
                  <a:off x="2128" y="1728"/>
                  <a:ext cx="6" cy="670"/>
                </a:xfrm>
                <a:prstGeom prst="line">
                  <a:avLst/>
                </a:prstGeom>
                <a:noFill/>
                <a:ln w="19050">
                  <a:solidFill>
                    <a:schemeClr val="tx1"/>
                  </a:solidFill>
                  <a:round/>
                  <a:headEnd/>
                  <a:tailEnd type="triangle" w="med" len="med"/>
                </a:ln>
                <a:effectLst/>
              </p:spPr>
              <p:txBody>
                <a:bodyPr wrap="none" anchor="ctr"/>
                <a:lstStyle/>
                <a:p>
                  <a:endParaRPr lang="en-US" dirty="0"/>
                </a:p>
              </p:txBody>
            </p:sp>
            <p:sp>
              <p:nvSpPr>
                <p:cNvPr id="33" name="Line 26">
                  <a:extLst>
                    <a:ext uri="{FF2B5EF4-FFF2-40B4-BE49-F238E27FC236}">
                      <a16:creationId xmlns:a16="http://schemas.microsoft.com/office/drawing/2014/main" id="{C1DD6F83-2413-4EAB-95CD-6438928BC399}"/>
                    </a:ext>
                  </a:extLst>
                </p:cNvPr>
                <p:cNvSpPr>
                  <a:spLocks noChangeShapeType="1"/>
                </p:cNvSpPr>
                <p:nvPr/>
              </p:nvSpPr>
              <p:spPr bwMode="auto">
                <a:xfrm flipH="1">
                  <a:off x="1914" y="2398"/>
                  <a:ext cx="214" cy="1"/>
                </a:xfrm>
                <a:prstGeom prst="line">
                  <a:avLst/>
                </a:prstGeom>
                <a:noFill/>
                <a:ln w="19050">
                  <a:solidFill>
                    <a:schemeClr val="tx1"/>
                  </a:solidFill>
                  <a:round/>
                  <a:headEnd/>
                  <a:tailEnd/>
                </a:ln>
                <a:effectLst/>
              </p:spPr>
              <p:txBody>
                <a:bodyPr wrap="none" anchor="ctr"/>
                <a:lstStyle/>
                <a:p>
                  <a:endParaRPr lang="en-US" dirty="0"/>
                </a:p>
              </p:txBody>
            </p:sp>
            <p:sp>
              <p:nvSpPr>
                <p:cNvPr id="34" name="Line 27">
                  <a:extLst>
                    <a:ext uri="{FF2B5EF4-FFF2-40B4-BE49-F238E27FC236}">
                      <a16:creationId xmlns:a16="http://schemas.microsoft.com/office/drawing/2014/main" id="{33C37E50-EDA2-4F10-9649-04CB1C77C9D1}"/>
                    </a:ext>
                  </a:extLst>
                </p:cNvPr>
                <p:cNvSpPr>
                  <a:spLocks noChangeShapeType="1"/>
                </p:cNvSpPr>
                <p:nvPr/>
              </p:nvSpPr>
              <p:spPr bwMode="auto">
                <a:xfrm flipV="1">
                  <a:off x="3325" y="1755"/>
                  <a:ext cx="1" cy="643"/>
                </a:xfrm>
                <a:prstGeom prst="line">
                  <a:avLst/>
                </a:prstGeom>
                <a:noFill/>
                <a:ln w="19050">
                  <a:solidFill>
                    <a:schemeClr val="tx1"/>
                  </a:solidFill>
                  <a:round/>
                  <a:headEnd/>
                  <a:tailEnd type="triangle" w="med" len="med"/>
                </a:ln>
                <a:effectLst/>
              </p:spPr>
              <p:txBody>
                <a:bodyPr wrap="none" anchor="ctr"/>
                <a:lstStyle/>
                <a:p>
                  <a:endParaRPr lang="en-US" dirty="0"/>
                </a:p>
              </p:txBody>
            </p:sp>
            <p:sp>
              <p:nvSpPr>
                <p:cNvPr id="35" name="Line 28">
                  <a:extLst>
                    <a:ext uri="{FF2B5EF4-FFF2-40B4-BE49-F238E27FC236}">
                      <a16:creationId xmlns:a16="http://schemas.microsoft.com/office/drawing/2014/main" id="{76BF4A35-B6D4-49A0-B5F4-928C083F0A65}"/>
                    </a:ext>
                  </a:extLst>
                </p:cNvPr>
                <p:cNvSpPr>
                  <a:spLocks noChangeShapeType="1"/>
                </p:cNvSpPr>
                <p:nvPr/>
              </p:nvSpPr>
              <p:spPr bwMode="auto">
                <a:xfrm flipH="1">
                  <a:off x="3113" y="2398"/>
                  <a:ext cx="212" cy="1"/>
                </a:xfrm>
                <a:prstGeom prst="line">
                  <a:avLst/>
                </a:prstGeom>
                <a:noFill/>
                <a:ln w="19050">
                  <a:solidFill>
                    <a:schemeClr val="tx1"/>
                  </a:solidFill>
                  <a:round/>
                  <a:headEnd/>
                  <a:tailEnd/>
                </a:ln>
                <a:effectLst/>
              </p:spPr>
              <p:txBody>
                <a:bodyPr wrap="none" anchor="ctr"/>
                <a:lstStyle/>
                <a:p>
                  <a:endParaRPr lang="en-US" dirty="0"/>
                </a:p>
              </p:txBody>
            </p:sp>
            <p:sp>
              <p:nvSpPr>
                <p:cNvPr id="36" name="Line 29">
                  <a:extLst>
                    <a:ext uri="{FF2B5EF4-FFF2-40B4-BE49-F238E27FC236}">
                      <a16:creationId xmlns:a16="http://schemas.microsoft.com/office/drawing/2014/main" id="{BE2D686A-28E2-4193-85D3-E1B2EAC75839}"/>
                    </a:ext>
                  </a:extLst>
                </p:cNvPr>
                <p:cNvSpPr>
                  <a:spLocks noChangeShapeType="1"/>
                </p:cNvSpPr>
                <p:nvPr/>
              </p:nvSpPr>
              <p:spPr bwMode="auto">
                <a:xfrm flipV="1">
                  <a:off x="4655" y="1755"/>
                  <a:ext cx="1" cy="643"/>
                </a:xfrm>
                <a:prstGeom prst="line">
                  <a:avLst/>
                </a:prstGeom>
                <a:noFill/>
                <a:ln w="19050">
                  <a:solidFill>
                    <a:schemeClr val="tx1"/>
                  </a:solidFill>
                  <a:round/>
                  <a:headEnd/>
                  <a:tailEnd type="triangle" w="med" len="med"/>
                </a:ln>
                <a:effectLst/>
              </p:spPr>
              <p:txBody>
                <a:bodyPr wrap="none" anchor="ctr"/>
                <a:lstStyle/>
                <a:p>
                  <a:endParaRPr lang="en-US" dirty="0"/>
                </a:p>
              </p:txBody>
            </p:sp>
            <p:sp>
              <p:nvSpPr>
                <p:cNvPr id="37" name="Line 30">
                  <a:extLst>
                    <a:ext uri="{FF2B5EF4-FFF2-40B4-BE49-F238E27FC236}">
                      <a16:creationId xmlns:a16="http://schemas.microsoft.com/office/drawing/2014/main" id="{FE207E94-0465-40DC-8FB2-DCB164160B7C}"/>
                    </a:ext>
                  </a:extLst>
                </p:cNvPr>
                <p:cNvSpPr>
                  <a:spLocks noChangeShapeType="1"/>
                </p:cNvSpPr>
                <p:nvPr/>
              </p:nvSpPr>
              <p:spPr bwMode="auto">
                <a:xfrm flipH="1">
                  <a:off x="4442" y="2398"/>
                  <a:ext cx="213" cy="1"/>
                </a:xfrm>
                <a:prstGeom prst="line">
                  <a:avLst/>
                </a:prstGeom>
                <a:noFill/>
                <a:ln w="19050">
                  <a:solidFill>
                    <a:schemeClr val="tx1"/>
                  </a:solidFill>
                  <a:round/>
                  <a:headEnd/>
                  <a:tailEnd/>
                </a:ln>
                <a:effectLst/>
              </p:spPr>
              <p:txBody>
                <a:bodyPr wrap="none" anchor="ctr"/>
                <a:lstStyle/>
                <a:p>
                  <a:endParaRPr lang="en-US" dirty="0"/>
                </a:p>
              </p:txBody>
            </p:sp>
            <p:sp>
              <p:nvSpPr>
                <p:cNvPr id="38" name="Line 31">
                  <a:extLst>
                    <a:ext uri="{FF2B5EF4-FFF2-40B4-BE49-F238E27FC236}">
                      <a16:creationId xmlns:a16="http://schemas.microsoft.com/office/drawing/2014/main" id="{91708187-6478-4095-A9B4-21A0A6A5BBF2}"/>
                    </a:ext>
                  </a:extLst>
                </p:cNvPr>
                <p:cNvSpPr>
                  <a:spLocks noChangeShapeType="1"/>
                </p:cNvSpPr>
                <p:nvPr/>
              </p:nvSpPr>
              <p:spPr bwMode="auto">
                <a:xfrm>
                  <a:off x="4655" y="1439"/>
                  <a:ext cx="424" cy="1"/>
                </a:xfrm>
                <a:prstGeom prst="line">
                  <a:avLst/>
                </a:prstGeom>
                <a:noFill/>
                <a:ln w="19050">
                  <a:solidFill>
                    <a:schemeClr val="tx1"/>
                  </a:solidFill>
                  <a:round/>
                  <a:headEnd/>
                  <a:tailEnd type="triangle" w="med" len="med"/>
                </a:ln>
                <a:effectLst/>
              </p:spPr>
              <p:txBody>
                <a:bodyPr wrap="none" anchor="ctr"/>
                <a:lstStyle/>
                <a:p>
                  <a:endParaRPr lang="en-US" dirty="0"/>
                </a:p>
              </p:txBody>
            </p:sp>
            <p:sp>
              <p:nvSpPr>
                <p:cNvPr id="39" name="AutoShape 32">
                  <a:extLst>
                    <a:ext uri="{FF2B5EF4-FFF2-40B4-BE49-F238E27FC236}">
                      <a16:creationId xmlns:a16="http://schemas.microsoft.com/office/drawing/2014/main" id="{32CCEF0E-837C-4C45-8599-4E1B62E3280C}"/>
                    </a:ext>
                  </a:extLst>
                </p:cNvPr>
                <p:cNvSpPr>
                  <a:spLocks noChangeArrowheads="1"/>
                </p:cNvSpPr>
                <p:nvPr/>
              </p:nvSpPr>
              <p:spPr bwMode="auto">
                <a:xfrm rot="5400000">
                  <a:off x="1647" y="2799"/>
                  <a:ext cx="148" cy="173"/>
                </a:xfrm>
                <a:prstGeom prst="triangle">
                  <a:avLst>
                    <a:gd name="adj" fmla="val 50000"/>
                  </a:avLst>
                </a:prstGeom>
                <a:solidFill>
                  <a:srgbClr val="66FFFF"/>
                </a:solidFill>
                <a:ln w="19050" algn="ctr">
                  <a:solidFill>
                    <a:schemeClr val="tx1"/>
                  </a:solidFill>
                  <a:miter lim="800000"/>
                  <a:headEnd/>
                  <a:tailEnd/>
                </a:ln>
                <a:effectLst/>
              </p:spPr>
              <p:txBody>
                <a:bodyPr wrap="none" anchor="ctr"/>
                <a:lstStyle/>
                <a:p>
                  <a:endParaRPr lang="en-US" dirty="0"/>
                </a:p>
              </p:txBody>
            </p:sp>
            <p:sp>
              <p:nvSpPr>
                <p:cNvPr id="40" name="AutoShape 33">
                  <a:extLst>
                    <a:ext uri="{FF2B5EF4-FFF2-40B4-BE49-F238E27FC236}">
                      <a16:creationId xmlns:a16="http://schemas.microsoft.com/office/drawing/2014/main" id="{E508B95D-69DF-44D8-8A83-3C9B042BE4FD}"/>
                    </a:ext>
                  </a:extLst>
                </p:cNvPr>
                <p:cNvSpPr>
                  <a:spLocks noChangeArrowheads="1"/>
                </p:cNvSpPr>
                <p:nvPr/>
              </p:nvSpPr>
              <p:spPr bwMode="auto">
                <a:xfrm rot="5400000">
                  <a:off x="2848" y="2797"/>
                  <a:ext cx="148" cy="173"/>
                </a:xfrm>
                <a:prstGeom prst="triangle">
                  <a:avLst>
                    <a:gd name="adj" fmla="val 50000"/>
                  </a:avLst>
                </a:prstGeom>
                <a:solidFill>
                  <a:srgbClr val="66FFFF"/>
                </a:solidFill>
                <a:ln w="19050" algn="ctr">
                  <a:solidFill>
                    <a:schemeClr val="tx1"/>
                  </a:solidFill>
                  <a:miter lim="800000"/>
                  <a:headEnd/>
                  <a:tailEnd/>
                </a:ln>
                <a:effectLst/>
              </p:spPr>
              <p:txBody>
                <a:bodyPr wrap="none" anchor="ctr"/>
                <a:lstStyle/>
                <a:p>
                  <a:endParaRPr lang="en-US" dirty="0"/>
                </a:p>
              </p:txBody>
            </p:sp>
            <p:sp>
              <p:nvSpPr>
                <p:cNvPr id="41" name="AutoShape 34">
                  <a:extLst>
                    <a:ext uri="{FF2B5EF4-FFF2-40B4-BE49-F238E27FC236}">
                      <a16:creationId xmlns:a16="http://schemas.microsoft.com/office/drawing/2014/main" id="{31CAE7FC-6D5F-42A5-A4F7-418734F7DC62}"/>
                    </a:ext>
                  </a:extLst>
                </p:cNvPr>
                <p:cNvSpPr>
                  <a:spLocks noChangeArrowheads="1"/>
                </p:cNvSpPr>
                <p:nvPr/>
              </p:nvSpPr>
              <p:spPr bwMode="auto">
                <a:xfrm rot="5400000">
                  <a:off x="4159" y="2775"/>
                  <a:ext cx="147" cy="173"/>
                </a:xfrm>
                <a:prstGeom prst="triangle">
                  <a:avLst>
                    <a:gd name="adj" fmla="val 50000"/>
                  </a:avLst>
                </a:prstGeom>
                <a:solidFill>
                  <a:srgbClr val="66FFFF"/>
                </a:solidFill>
                <a:ln w="19050" algn="ctr">
                  <a:solidFill>
                    <a:schemeClr val="tx1"/>
                  </a:solidFill>
                  <a:miter lim="800000"/>
                  <a:headEnd/>
                  <a:tailEnd/>
                </a:ln>
                <a:effectLst/>
              </p:spPr>
              <p:txBody>
                <a:bodyPr wrap="none" anchor="ctr"/>
                <a:lstStyle/>
                <a:p>
                  <a:endParaRPr lang="en-US" dirty="0"/>
                </a:p>
              </p:txBody>
            </p:sp>
            <p:sp>
              <p:nvSpPr>
                <p:cNvPr id="42" name="Line 35">
                  <a:extLst>
                    <a:ext uri="{FF2B5EF4-FFF2-40B4-BE49-F238E27FC236}">
                      <a16:creationId xmlns:a16="http://schemas.microsoft.com/office/drawing/2014/main" id="{FF47D7E9-965D-41E2-8727-814D321BB0D6}"/>
                    </a:ext>
                  </a:extLst>
                </p:cNvPr>
                <p:cNvSpPr>
                  <a:spLocks noChangeShapeType="1"/>
                </p:cNvSpPr>
                <p:nvPr/>
              </p:nvSpPr>
              <p:spPr bwMode="auto">
                <a:xfrm rot="5400000" flipH="1">
                  <a:off x="890" y="2123"/>
                  <a:ext cx="492" cy="1"/>
                </a:xfrm>
                <a:prstGeom prst="line">
                  <a:avLst/>
                </a:prstGeom>
                <a:noFill/>
                <a:ln w="19050">
                  <a:solidFill>
                    <a:schemeClr val="tx1"/>
                  </a:solidFill>
                  <a:round/>
                  <a:headEnd/>
                  <a:tailEnd/>
                </a:ln>
                <a:effectLst/>
              </p:spPr>
              <p:txBody>
                <a:bodyPr wrap="none" anchor="ctr"/>
                <a:lstStyle/>
                <a:p>
                  <a:endParaRPr lang="en-US" dirty="0"/>
                </a:p>
              </p:txBody>
            </p:sp>
            <p:sp>
              <p:nvSpPr>
                <p:cNvPr id="43" name="Line 36">
                  <a:extLst>
                    <a:ext uri="{FF2B5EF4-FFF2-40B4-BE49-F238E27FC236}">
                      <a16:creationId xmlns:a16="http://schemas.microsoft.com/office/drawing/2014/main" id="{2B196679-ECE0-45ED-936F-D80162F40B36}"/>
                    </a:ext>
                  </a:extLst>
                </p:cNvPr>
                <p:cNvSpPr>
                  <a:spLocks noChangeShapeType="1"/>
                </p:cNvSpPr>
                <p:nvPr/>
              </p:nvSpPr>
              <p:spPr bwMode="auto">
                <a:xfrm rot="5400000" flipH="1">
                  <a:off x="1982" y="2054"/>
                  <a:ext cx="654" cy="2"/>
                </a:xfrm>
                <a:prstGeom prst="line">
                  <a:avLst/>
                </a:prstGeom>
                <a:noFill/>
                <a:ln w="19050">
                  <a:solidFill>
                    <a:schemeClr val="tx1"/>
                  </a:solidFill>
                  <a:round/>
                  <a:headEnd/>
                  <a:tailEnd/>
                </a:ln>
                <a:effectLst/>
              </p:spPr>
              <p:txBody>
                <a:bodyPr wrap="none" anchor="ctr"/>
                <a:lstStyle/>
                <a:p>
                  <a:endParaRPr lang="en-US" dirty="0"/>
                </a:p>
              </p:txBody>
            </p:sp>
            <p:sp>
              <p:nvSpPr>
                <p:cNvPr id="44" name="Line 37">
                  <a:extLst>
                    <a:ext uri="{FF2B5EF4-FFF2-40B4-BE49-F238E27FC236}">
                      <a16:creationId xmlns:a16="http://schemas.microsoft.com/office/drawing/2014/main" id="{9BB1DEA0-3E9D-4B29-9BBD-20C5FE68F361}"/>
                    </a:ext>
                  </a:extLst>
                </p:cNvPr>
                <p:cNvSpPr>
                  <a:spLocks noChangeShapeType="1"/>
                </p:cNvSpPr>
                <p:nvPr/>
              </p:nvSpPr>
              <p:spPr bwMode="auto">
                <a:xfrm>
                  <a:off x="2308" y="2392"/>
                  <a:ext cx="519" cy="2"/>
                </a:xfrm>
                <a:prstGeom prst="line">
                  <a:avLst/>
                </a:prstGeom>
                <a:noFill/>
                <a:ln w="19050">
                  <a:solidFill>
                    <a:schemeClr val="tx1"/>
                  </a:solidFill>
                  <a:round/>
                  <a:headEnd/>
                  <a:tailEnd type="triangle" w="med" len="med"/>
                </a:ln>
                <a:effectLst/>
              </p:spPr>
              <p:txBody>
                <a:bodyPr wrap="none" anchor="ctr"/>
                <a:lstStyle/>
                <a:p>
                  <a:endParaRPr lang="en-US" dirty="0"/>
                </a:p>
              </p:txBody>
            </p:sp>
            <p:sp>
              <p:nvSpPr>
                <p:cNvPr id="45" name="Line 38">
                  <a:extLst>
                    <a:ext uri="{FF2B5EF4-FFF2-40B4-BE49-F238E27FC236}">
                      <a16:creationId xmlns:a16="http://schemas.microsoft.com/office/drawing/2014/main" id="{601149ED-DB25-4533-AB08-ADB4CA736059}"/>
                    </a:ext>
                  </a:extLst>
                </p:cNvPr>
                <p:cNvSpPr>
                  <a:spLocks noChangeShapeType="1"/>
                </p:cNvSpPr>
                <p:nvPr/>
              </p:nvSpPr>
              <p:spPr bwMode="auto">
                <a:xfrm rot="5400000" flipH="1">
                  <a:off x="3309" y="2054"/>
                  <a:ext cx="654" cy="2"/>
                </a:xfrm>
                <a:prstGeom prst="line">
                  <a:avLst/>
                </a:prstGeom>
                <a:noFill/>
                <a:ln w="19050">
                  <a:solidFill>
                    <a:schemeClr val="tx1"/>
                  </a:solidFill>
                  <a:round/>
                  <a:headEnd/>
                  <a:tailEnd/>
                </a:ln>
                <a:effectLst/>
              </p:spPr>
              <p:txBody>
                <a:bodyPr wrap="none" anchor="ctr"/>
                <a:lstStyle/>
                <a:p>
                  <a:endParaRPr lang="en-US" dirty="0"/>
                </a:p>
              </p:txBody>
            </p:sp>
            <p:sp>
              <p:nvSpPr>
                <p:cNvPr id="46" name="Line 39">
                  <a:extLst>
                    <a:ext uri="{FF2B5EF4-FFF2-40B4-BE49-F238E27FC236}">
                      <a16:creationId xmlns:a16="http://schemas.microsoft.com/office/drawing/2014/main" id="{F0D1B298-4DED-4760-91E6-3C3FE99B4BEC}"/>
                    </a:ext>
                  </a:extLst>
                </p:cNvPr>
                <p:cNvSpPr>
                  <a:spLocks noChangeShapeType="1"/>
                </p:cNvSpPr>
                <p:nvPr/>
              </p:nvSpPr>
              <p:spPr bwMode="auto">
                <a:xfrm>
                  <a:off x="3635" y="2392"/>
                  <a:ext cx="520" cy="2"/>
                </a:xfrm>
                <a:prstGeom prst="line">
                  <a:avLst/>
                </a:prstGeom>
                <a:noFill/>
                <a:ln w="19050">
                  <a:solidFill>
                    <a:schemeClr val="tx1"/>
                  </a:solidFill>
                  <a:round/>
                  <a:headEnd/>
                  <a:tailEnd type="triangle" w="med" len="med"/>
                </a:ln>
                <a:effectLst/>
              </p:spPr>
              <p:txBody>
                <a:bodyPr wrap="none" anchor="ctr"/>
                <a:lstStyle/>
                <a:p>
                  <a:endParaRPr lang="en-US" dirty="0"/>
                </a:p>
              </p:txBody>
            </p:sp>
            <p:sp>
              <p:nvSpPr>
                <p:cNvPr id="47" name="Line 40">
                  <a:extLst>
                    <a:ext uri="{FF2B5EF4-FFF2-40B4-BE49-F238E27FC236}">
                      <a16:creationId xmlns:a16="http://schemas.microsoft.com/office/drawing/2014/main" id="{E041FFB3-2BBF-4FE9-B4D9-07598537582D}"/>
                    </a:ext>
                  </a:extLst>
                </p:cNvPr>
                <p:cNvSpPr>
                  <a:spLocks noChangeShapeType="1"/>
                </p:cNvSpPr>
                <p:nvPr/>
              </p:nvSpPr>
              <p:spPr bwMode="auto">
                <a:xfrm>
                  <a:off x="1123" y="2373"/>
                  <a:ext cx="519" cy="2"/>
                </a:xfrm>
                <a:prstGeom prst="line">
                  <a:avLst/>
                </a:prstGeom>
                <a:noFill/>
                <a:ln w="19050">
                  <a:solidFill>
                    <a:schemeClr val="tx1"/>
                  </a:solidFill>
                  <a:round/>
                  <a:headEnd/>
                  <a:tailEnd type="triangle" w="med" len="med"/>
                </a:ln>
                <a:effectLst/>
              </p:spPr>
              <p:txBody>
                <a:bodyPr wrap="none" anchor="ctr"/>
                <a:lstStyle/>
                <a:p>
                  <a:endParaRPr lang="en-US" dirty="0"/>
                </a:p>
              </p:txBody>
            </p:sp>
          </p:grpSp>
          <p:sp>
            <p:nvSpPr>
              <p:cNvPr id="17" name="Text Box 41">
                <a:extLst>
                  <a:ext uri="{FF2B5EF4-FFF2-40B4-BE49-F238E27FC236}">
                    <a16:creationId xmlns:a16="http://schemas.microsoft.com/office/drawing/2014/main" id="{3B73450A-9C2E-4C7B-8BBF-EB121F810480}"/>
                  </a:ext>
                </a:extLst>
              </p:cNvPr>
              <p:cNvSpPr txBox="1">
                <a:spLocks noChangeArrowheads="1"/>
              </p:cNvSpPr>
              <p:nvPr/>
            </p:nvSpPr>
            <p:spPr bwMode="auto">
              <a:xfrm>
                <a:off x="482" y="3260"/>
                <a:ext cx="478" cy="212"/>
              </a:xfrm>
              <a:prstGeom prst="rect">
                <a:avLst/>
              </a:prstGeom>
              <a:noFill/>
              <a:ln w="19050" algn="ctr">
                <a:noFill/>
                <a:miter lim="800000"/>
                <a:headEnd/>
                <a:tailEnd/>
              </a:ln>
              <a:effectLst/>
            </p:spPr>
            <p:txBody>
              <a:bodyPr>
                <a:spAutoFit/>
              </a:bodyPr>
              <a:lstStyle/>
              <a:p>
                <a:pPr eaLnBrk="0" hangingPunct="0">
                  <a:spcBef>
                    <a:spcPct val="50000"/>
                  </a:spcBef>
                </a:pPr>
                <a:r>
                  <a:rPr lang="en-US" sz="1600" b="1" dirty="0"/>
                  <a:t>clock</a:t>
                </a:r>
              </a:p>
            </p:txBody>
          </p:sp>
          <p:sp>
            <p:nvSpPr>
              <p:cNvPr id="18" name="Text Box 42">
                <a:extLst>
                  <a:ext uri="{FF2B5EF4-FFF2-40B4-BE49-F238E27FC236}">
                    <a16:creationId xmlns:a16="http://schemas.microsoft.com/office/drawing/2014/main" id="{35616788-80BC-44C7-A517-3143B3E4FB87}"/>
                  </a:ext>
                </a:extLst>
              </p:cNvPr>
              <p:cNvSpPr txBox="1">
                <a:spLocks noChangeArrowheads="1"/>
              </p:cNvSpPr>
              <p:nvPr/>
            </p:nvSpPr>
            <p:spPr bwMode="auto">
              <a:xfrm>
                <a:off x="442" y="1395"/>
                <a:ext cx="622" cy="212"/>
              </a:xfrm>
              <a:prstGeom prst="rect">
                <a:avLst/>
              </a:prstGeom>
              <a:noFill/>
              <a:ln w="19050" algn="ctr">
                <a:noFill/>
                <a:miter lim="800000"/>
                <a:headEnd/>
                <a:tailEnd/>
              </a:ln>
              <a:effectLst/>
            </p:spPr>
            <p:txBody>
              <a:bodyPr>
                <a:spAutoFit/>
              </a:bodyPr>
              <a:lstStyle/>
              <a:p>
                <a:pPr eaLnBrk="0" hangingPunct="0">
                  <a:spcBef>
                    <a:spcPct val="50000"/>
                  </a:spcBef>
                </a:pPr>
                <a:r>
                  <a:rPr lang="en-US" sz="1600" b="1" dirty="0"/>
                  <a:t>data_in</a:t>
                </a:r>
              </a:p>
            </p:txBody>
          </p:sp>
          <p:sp>
            <p:nvSpPr>
              <p:cNvPr id="19" name="Text Box 43">
                <a:extLst>
                  <a:ext uri="{FF2B5EF4-FFF2-40B4-BE49-F238E27FC236}">
                    <a16:creationId xmlns:a16="http://schemas.microsoft.com/office/drawing/2014/main" id="{1947A43F-773B-4814-BC3E-29CC8E1D1FB0}"/>
                  </a:ext>
                </a:extLst>
              </p:cNvPr>
              <p:cNvSpPr txBox="1">
                <a:spLocks noChangeArrowheads="1"/>
              </p:cNvSpPr>
              <p:nvPr/>
            </p:nvSpPr>
            <p:spPr bwMode="auto">
              <a:xfrm>
                <a:off x="4840" y="1204"/>
                <a:ext cx="730" cy="213"/>
              </a:xfrm>
              <a:prstGeom prst="rect">
                <a:avLst/>
              </a:prstGeom>
              <a:noFill/>
              <a:ln w="19050" algn="ctr">
                <a:noFill/>
                <a:miter lim="800000"/>
                <a:headEnd/>
                <a:tailEnd/>
              </a:ln>
              <a:effectLst/>
            </p:spPr>
            <p:txBody>
              <a:bodyPr wrap="square">
                <a:spAutoFit/>
              </a:bodyPr>
              <a:lstStyle/>
              <a:p>
                <a:pPr eaLnBrk="0" hangingPunct="0">
                  <a:spcBef>
                    <a:spcPct val="50000"/>
                  </a:spcBef>
                </a:pPr>
                <a:r>
                  <a:rPr lang="en-US" sz="1600" b="1" dirty="0"/>
                  <a:t>data_out</a:t>
                </a:r>
              </a:p>
            </p:txBody>
          </p:sp>
        </p:grpSp>
        <p:grpSp>
          <p:nvGrpSpPr>
            <p:cNvPr id="48" name="Group 44">
              <a:extLst>
                <a:ext uri="{FF2B5EF4-FFF2-40B4-BE49-F238E27FC236}">
                  <a16:creationId xmlns:a16="http://schemas.microsoft.com/office/drawing/2014/main" id="{2898542D-29BF-4815-A31D-1BA57D180353}"/>
                </a:ext>
              </a:extLst>
            </p:cNvPr>
            <p:cNvGrpSpPr>
              <a:grpSpLocks/>
            </p:cNvGrpSpPr>
            <p:nvPr>
              <p:custDataLst>
                <p:tags r:id="rId3"/>
              </p:custDataLst>
            </p:nvPr>
          </p:nvGrpSpPr>
          <p:grpSpPr bwMode="auto">
            <a:xfrm>
              <a:off x="1623391" y="3413919"/>
              <a:ext cx="8437563" cy="2081212"/>
              <a:chOff x="338" y="1969"/>
              <a:chExt cx="5315" cy="1311"/>
            </a:xfrm>
          </p:grpSpPr>
          <p:grpSp>
            <p:nvGrpSpPr>
              <p:cNvPr id="49" name="Group 45">
                <a:extLst>
                  <a:ext uri="{FF2B5EF4-FFF2-40B4-BE49-F238E27FC236}">
                    <a16:creationId xmlns:a16="http://schemas.microsoft.com/office/drawing/2014/main" id="{0150EC5E-3592-4FCB-9A2B-FB21BB4F0FF0}"/>
                  </a:ext>
                </a:extLst>
              </p:cNvPr>
              <p:cNvGrpSpPr>
                <a:grpSpLocks/>
              </p:cNvGrpSpPr>
              <p:nvPr/>
            </p:nvGrpSpPr>
            <p:grpSpPr bwMode="auto">
              <a:xfrm>
                <a:off x="912" y="1969"/>
                <a:ext cx="4406" cy="1291"/>
                <a:chOff x="681" y="1969"/>
                <a:chExt cx="4406" cy="1291"/>
              </a:xfrm>
            </p:grpSpPr>
            <p:sp>
              <p:nvSpPr>
                <p:cNvPr id="53" name="AutoShape 46">
                  <a:extLst>
                    <a:ext uri="{FF2B5EF4-FFF2-40B4-BE49-F238E27FC236}">
                      <a16:creationId xmlns:a16="http://schemas.microsoft.com/office/drawing/2014/main" id="{E6C3658F-4F62-49AB-A048-74E87CE02785}"/>
                    </a:ext>
                  </a:extLst>
                </p:cNvPr>
                <p:cNvSpPr>
                  <a:spLocks noChangeArrowheads="1"/>
                </p:cNvSpPr>
                <p:nvPr>
                  <p:custDataLst>
                    <p:tags r:id="rId4"/>
                  </p:custDataLst>
                </p:nvPr>
              </p:nvSpPr>
              <p:spPr bwMode="auto">
                <a:xfrm rot="-5400000">
                  <a:off x="2291" y="2335"/>
                  <a:ext cx="505" cy="187"/>
                </a:xfrm>
                <a:prstGeom prst="flowChartManualOperation">
                  <a:avLst/>
                </a:prstGeom>
                <a:solidFill>
                  <a:srgbClr val="C36FC9"/>
                </a:solidFill>
                <a:ln w="19050" algn="ctr">
                  <a:solidFill>
                    <a:schemeClr val="tx1"/>
                  </a:solidFill>
                  <a:miter lim="800000"/>
                  <a:headEnd/>
                  <a:tailEnd/>
                </a:ln>
                <a:effectLst/>
              </p:spPr>
              <p:txBody>
                <a:bodyPr wrap="none" anchor="ctr"/>
                <a:lstStyle/>
                <a:p>
                  <a:endParaRPr lang="en-US" dirty="0"/>
                </a:p>
              </p:txBody>
            </p:sp>
            <p:sp>
              <p:nvSpPr>
                <p:cNvPr id="54" name="AutoShape 47">
                  <a:extLst>
                    <a:ext uri="{FF2B5EF4-FFF2-40B4-BE49-F238E27FC236}">
                      <a16:creationId xmlns:a16="http://schemas.microsoft.com/office/drawing/2014/main" id="{4E5C68F9-C554-4617-A4D6-D380F4D67A65}"/>
                    </a:ext>
                  </a:extLst>
                </p:cNvPr>
                <p:cNvSpPr>
                  <a:spLocks noChangeArrowheads="1"/>
                </p:cNvSpPr>
                <p:nvPr>
                  <p:custDataLst>
                    <p:tags r:id="rId5"/>
                  </p:custDataLst>
                </p:nvPr>
              </p:nvSpPr>
              <p:spPr bwMode="auto">
                <a:xfrm rot="-5400000">
                  <a:off x="3606" y="2335"/>
                  <a:ext cx="505" cy="187"/>
                </a:xfrm>
                <a:prstGeom prst="flowChartManualOperation">
                  <a:avLst/>
                </a:prstGeom>
                <a:solidFill>
                  <a:srgbClr val="C36FC9"/>
                </a:solidFill>
                <a:ln w="19050" algn="ctr">
                  <a:solidFill>
                    <a:schemeClr val="tx1"/>
                  </a:solidFill>
                  <a:miter lim="800000"/>
                  <a:headEnd/>
                  <a:tailEnd/>
                </a:ln>
                <a:effectLst/>
              </p:spPr>
              <p:txBody>
                <a:bodyPr wrap="none" anchor="ctr"/>
                <a:lstStyle/>
                <a:p>
                  <a:endParaRPr lang="en-US" dirty="0"/>
                </a:p>
              </p:txBody>
            </p:sp>
            <p:sp>
              <p:nvSpPr>
                <p:cNvPr id="55" name="AutoShape 48">
                  <a:extLst>
                    <a:ext uri="{FF2B5EF4-FFF2-40B4-BE49-F238E27FC236}">
                      <a16:creationId xmlns:a16="http://schemas.microsoft.com/office/drawing/2014/main" id="{81EFB29B-9943-4FE5-80A3-F2D5A46BA218}"/>
                    </a:ext>
                  </a:extLst>
                </p:cNvPr>
                <p:cNvSpPr>
                  <a:spLocks noChangeArrowheads="1"/>
                </p:cNvSpPr>
                <p:nvPr>
                  <p:custDataLst>
                    <p:tags r:id="rId6"/>
                  </p:custDataLst>
                </p:nvPr>
              </p:nvSpPr>
              <p:spPr bwMode="auto">
                <a:xfrm rot="-5400000">
                  <a:off x="1100" y="2335"/>
                  <a:ext cx="505" cy="187"/>
                </a:xfrm>
                <a:prstGeom prst="flowChartManualOperation">
                  <a:avLst/>
                </a:prstGeom>
                <a:solidFill>
                  <a:srgbClr val="C36FC9"/>
                </a:solidFill>
                <a:ln w="19050" algn="ctr">
                  <a:solidFill>
                    <a:schemeClr val="tx1"/>
                  </a:solidFill>
                  <a:miter lim="800000"/>
                  <a:headEnd/>
                  <a:tailEnd/>
                </a:ln>
                <a:effectLst/>
              </p:spPr>
              <p:txBody>
                <a:bodyPr wrap="none" anchor="ctr"/>
                <a:lstStyle/>
                <a:p>
                  <a:endParaRPr lang="en-US" dirty="0"/>
                </a:p>
              </p:txBody>
            </p:sp>
            <p:sp>
              <p:nvSpPr>
                <p:cNvPr id="56" name="Line 49">
                  <a:extLst>
                    <a:ext uri="{FF2B5EF4-FFF2-40B4-BE49-F238E27FC236}">
                      <a16:creationId xmlns:a16="http://schemas.microsoft.com/office/drawing/2014/main" id="{801AD4AD-ED31-4BEE-979F-7237221C27B0}"/>
                    </a:ext>
                  </a:extLst>
                </p:cNvPr>
                <p:cNvSpPr>
                  <a:spLocks noChangeShapeType="1"/>
                </p:cNvSpPr>
                <p:nvPr/>
              </p:nvSpPr>
              <p:spPr bwMode="auto">
                <a:xfrm>
                  <a:off x="681" y="2542"/>
                  <a:ext cx="574" cy="0"/>
                </a:xfrm>
                <a:prstGeom prst="line">
                  <a:avLst/>
                </a:prstGeom>
                <a:noFill/>
                <a:ln w="28575">
                  <a:solidFill>
                    <a:srgbClr val="FF0000"/>
                  </a:solidFill>
                  <a:round/>
                  <a:headEnd/>
                  <a:tailEnd/>
                </a:ln>
                <a:effectLst/>
              </p:spPr>
              <p:txBody>
                <a:bodyPr wrap="none" anchor="ctr"/>
                <a:lstStyle/>
                <a:p>
                  <a:endParaRPr lang="en-US" dirty="0"/>
                </a:p>
              </p:txBody>
            </p:sp>
            <p:sp>
              <p:nvSpPr>
                <p:cNvPr id="57" name="Line 50">
                  <a:extLst>
                    <a:ext uri="{FF2B5EF4-FFF2-40B4-BE49-F238E27FC236}">
                      <a16:creationId xmlns:a16="http://schemas.microsoft.com/office/drawing/2014/main" id="{FB845F8A-980B-423C-AF77-8A14ED80B263}"/>
                    </a:ext>
                  </a:extLst>
                </p:cNvPr>
                <p:cNvSpPr>
                  <a:spLocks noChangeShapeType="1"/>
                </p:cNvSpPr>
                <p:nvPr/>
              </p:nvSpPr>
              <p:spPr bwMode="auto">
                <a:xfrm>
                  <a:off x="2123" y="2399"/>
                  <a:ext cx="0" cy="191"/>
                </a:xfrm>
                <a:prstGeom prst="line">
                  <a:avLst/>
                </a:prstGeom>
                <a:noFill/>
                <a:ln w="28575">
                  <a:solidFill>
                    <a:srgbClr val="FF0000"/>
                  </a:solidFill>
                  <a:round/>
                  <a:headEnd/>
                  <a:tailEnd/>
                </a:ln>
                <a:effectLst/>
              </p:spPr>
              <p:txBody>
                <a:bodyPr wrap="none" anchor="ctr"/>
                <a:lstStyle/>
                <a:p>
                  <a:endParaRPr lang="en-US" dirty="0"/>
                </a:p>
              </p:txBody>
            </p:sp>
            <p:sp>
              <p:nvSpPr>
                <p:cNvPr id="58" name="Line 51">
                  <a:extLst>
                    <a:ext uri="{FF2B5EF4-FFF2-40B4-BE49-F238E27FC236}">
                      <a16:creationId xmlns:a16="http://schemas.microsoft.com/office/drawing/2014/main" id="{DEC6DE4C-4F2B-47FE-B8DC-9A0E15832030}"/>
                    </a:ext>
                  </a:extLst>
                </p:cNvPr>
                <p:cNvSpPr>
                  <a:spLocks noChangeShapeType="1"/>
                </p:cNvSpPr>
                <p:nvPr/>
              </p:nvSpPr>
              <p:spPr bwMode="auto">
                <a:xfrm>
                  <a:off x="2115" y="2590"/>
                  <a:ext cx="335" cy="0"/>
                </a:xfrm>
                <a:prstGeom prst="line">
                  <a:avLst/>
                </a:prstGeom>
                <a:noFill/>
                <a:ln w="28575">
                  <a:solidFill>
                    <a:srgbClr val="FF0000"/>
                  </a:solidFill>
                  <a:round/>
                  <a:headEnd/>
                  <a:tailEnd/>
                </a:ln>
                <a:effectLst/>
              </p:spPr>
              <p:txBody>
                <a:bodyPr wrap="none" anchor="ctr"/>
                <a:lstStyle/>
                <a:p>
                  <a:endParaRPr lang="en-US" dirty="0"/>
                </a:p>
              </p:txBody>
            </p:sp>
            <p:sp>
              <p:nvSpPr>
                <p:cNvPr id="59" name="Line 52">
                  <a:extLst>
                    <a:ext uri="{FF2B5EF4-FFF2-40B4-BE49-F238E27FC236}">
                      <a16:creationId xmlns:a16="http://schemas.microsoft.com/office/drawing/2014/main" id="{A0DA2F02-88B0-4D15-8B6A-EB56A1A3B5E5}"/>
                    </a:ext>
                  </a:extLst>
                </p:cNvPr>
                <p:cNvSpPr>
                  <a:spLocks noChangeShapeType="1"/>
                </p:cNvSpPr>
                <p:nvPr/>
              </p:nvSpPr>
              <p:spPr bwMode="auto">
                <a:xfrm>
                  <a:off x="3326" y="2399"/>
                  <a:ext cx="0" cy="191"/>
                </a:xfrm>
                <a:prstGeom prst="line">
                  <a:avLst/>
                </a:prstGeom>
                <a:noFill/>
                <a:ln w="28575">
                  <a:solidFill>
                    <a:srgbClr val="FF0000"/>
                  </a:solidFill>
                  <a:round/>
                  <a:headEnd/>
                  <a:tailEnd/>
                </a:ln>
                <a:effectLst/>
              </p:spPr>
              <p:txBody>
                <a:bodyPr wrap="none" anchor="ctr"/>
                <a:lstStyle/>
                <a:p>
                  <a:endParaRPr lang="en-US" dirty="0"/>
                </a:p>
              </p:txBody>
            </p:sp>
            <p:sp>
              <p:nvSpPr>
                <p:cNvPr id="60" name="Line 53">
                  <a:extLst>
                    <a:ext uri="{FF2B5EF4-FFF2-40B4-BE49-F238E27FC236}">
                      <a16:creationId xmlns:a16="http://schemas.microsoft.com/office/drawing/2014/main" id="{A56BB2D2-E18F-4E7D-ABF1-4178E59F7C5E}"/>
                    </a:ext>
                  </a:extLst>
                </p:cNvPr>
                <p:cNvSpPr>
                  <a:spLocks noChangeShapeType="1"/>
                </p:cNvSpPr>
                <p:nvPr/>
              </p:nvSpPr>
              <p:spPr bwMode="auto">
                <a:xfrm>
                  <a:off x="3326" y="2590"/>
                  <a:ext cx="431" cy="0"/>
                </a:xfrm>
                <a:prstGeom prst="line">
                  <a:avLst/>
                </a:prstGeom>
                <a:noFill/>
                <a:ln w="28575">
                  <a:solidFill>
                    <a:srgbClr val="FF0000"/>
                  </a:solidFill>
                  <a:round/>
                  <a:headEnd/>
                  <a:tailEnd/>
                </a:ln>
                <a:effectLst/>
              </p:spPr>
              <p:txBody>
                <a:bodyPr wrap="none" anchor="ctr"/>
                <a:lstStyle/>
                <a:p>
                  <a:endParaRPr lang="en-US" dirty="0"/>
                </a:p>
              </p:txBody>
            </p:sp>
            <p:sp>
              <p:nvSpPr>
                <p:cNvPr id="61" name="Line 54">
                  <a:extLst>
                    <a:ext uri="{FF2B5EF4-FFF2-40B4-BE49-F238E27FC236}">
                      <a16:creationId xmlns:a16="http://schemas.microsoft.com/office/drawing/2014/main" id="{076AC423-D36B-48C5-BAC0-398D8537EACA}"/>
                    </a:ext>
                  </a:extLst>
                </p:cNvPr>
                <p:cNvSpPr>
                  <a:spLocks noChangeShapeType="1"/>
                </p:cNvSpPr>
                <p:nvPr/>
              </p:nvSpPr>
              <p:spPr bwMode="auto">
                <a:xfrm>
                  <a:off x="4656" y="2391"/>
                  <a:ext cx="0" cy="191"/>
                </a:xfrm>
                <a:prstGeom prst="line">
                  <a:avLst/>
                </a:prstGeom>
                <a:noFill/>
                <a:ln w="28575">
                  <a:solidFill>
                    <a:srgbClr val="FF0000"/>
                  </a:solidFill>
                  <a:round/>
                  <a:headEnd/>
                  <a:tailEnd/>
                </a:ln>
                <a:effectLst/>
              </p:spPr>
              <p:txBody>
                <a:bodyPr wrap="none" anchor="ctr"/>
                <a:lstStyle/>
                <a:p>
                  <a:endParaRPr lang="en-US" dirty="0"/>
                </a:p>
              </p:txBody>
            </p:sp>
            <p:sp>
              <p:nvSpPr>
                <p:cNvPr id="62" name="Line 55">
                  <a:extLst>
                    <a:ext uri="{FF2B5EF4-FFF2-40B4-BE49-F238E27FC236}">
                      <a16:creationId xmlns:a16="http://schemas.microsoft.com/office/drawing/2014/main" id="{CA642554-6648-4566-BD99-8CAE1F25D798}"/>
                    </a:ext>
                  </a:extLst>
                </p:cNvPr>
                <p:cNvSpPr>
                  <a:spLocks noChangeShapeType="1"/>
                </p:cNvSpPr>
                <p:nvPr/>
              </p:nvSpPr>
              <p:spPr bwMode="auto">
                <a:xfrm>
                  <a:off x="4656" y="2582"/>
                  <a:ext cx="431" cy="0"/>
                </a:xfrm>
                <a:prstGeom prst="line">
                  <a:avLst/>
                </a:prstGeom>
                <a:noFill/>
                <a:ln w="28575">
                  <a:solidFill>
                    <a:srgbClr val="FF0000"/>
                  </a:solidFill>
                  <a:round/>
                  <a:headEnd type="none" w="med" len="med"/>
                  <a:tailEnd type="triangle" w="med" len="med"/>
                </a:ln>
                <a:effectLst/>
              </p:spPr>
              <p:txBody>
                <a:bodyPr wrap="none" anchor="ctr"/>
                <a:lstStyle/>
                <a:p>
                  <a:endParaRPr lang="en-US" dirty="0"/>
                </a:p>
              </p:txBody>
            </p:sp>
            <p:sp>
              <p:nvSpPr>
                <p:cNvPr id="63" name="Line 56">
                  <a:extLst>
                    <a:ext uri="{FF2B5EF4-FFF2-40B4-BE49-F238E27FC236}">
                      <a16:creationId xmlns:a16="http://schemas.microsoft.com/office/drawing/2014/main" id="{7A778185-E5BB-44B1-8877-DC7091A26FEF}"/>
                    </a:ext>
                  </a:extLst>
                </p:cNvPr>
                <p:cNvSpPr>
                  <a:spLocks noChangeShapeType="1"/>
                </p:cNvSpPr>
                <p:nvPr/>
              </p:nvSpPr>
              <p:spPr bwMode="auto">
                <a:xfrm>
                  <a:off x="729" y="3260"/>
                  <a:ext cx="3155" cy="0"/>
                </a:xfrm>
                <a:prstGeom prst="line">
                  <a:avLst/>
                </a:prstGeom>
                <a:noFill/>
                <a:ln w="28575">
                  <a:solidFill>
                    <a:schemeClr val="hlink"/>
                  </a:solidFill>
                  <a:round/>
                  <a:headEnd/>
                  <a:tailEnd/>
                </a:ln>
                <a:effectLst/>
              </p:spPr>
              <p:txBody>
                <a:bodyPr wrap="none" anchor="ctr"/>
                <a:lstStyle/>
                <a:p>
                  <a:endParaRPr lang="en-US" dirty="0"/>
                </a:p>
              </p:txBody>
            </p:sp>
            <p:sp>
              <p:nvSpPr>
                <p:cNvPr id="64" name="Line 57">
                  <a:extLst>
                    <a:ext uri="{FF2B5EF4-FFF2-40B4-BE49-F238E27FC236}">
                      <a16:creationId xmlns:a16="http://schemas.microsoft.com/office/drawing/2014/main" id="{C4E8FD86-FB5A-4901-A81B-79DC8C823AD3}"/>
                    </a:ext>
                  </a:extLst>
                </p:cNvPr>
                <p:cNvSpPr>
                  <a:spLocks noChangeShapeType="1"/>
                </p:cNvSpPr>
                <p:nvPr>
                  <p:custDataLst>
                    <p:tags r:id="rId7"/>
                  </p:custDataLst>
                </p:nvPr>
              </p:nvSpPr>
              <p:spPr bwMode="auto">
                <a:xfrm flipV="1">
                  <a:off x="1350" y="2638"/>
                  <a:ext cx="0" cy="622"/>
                </a:xfrm>
                <a:prstGeom prst="line">
                  <a:avLst/>
                </a:prstGeom>
                <a:noFill/>
                <a:ln w="28575">
                  <a:solidFill>
                    <a:schemeClr val="hlink"/>
                  </a:solidFill>
                  <a:round/>
                  <a:headEnd/>
                  <a:tailEnd/>
                </a:ln>
                <a:effectLst/>
              </p:spPr>
              <p:txBody>
                <a:bodyPr wrap="none" anchor="ctr"/>
                <a:lstStyle/>
                <a:p>
                  <a:endParaRPr lang="en-US" dirty="0"/>
                </a:p>
              </p:txBody>
            </p:sp>
            <p:sp>
              <p:nvSpPr>
                <p:cNvPr id="65" name="Line 58">
                  <a:extLst>
                    <a:ext uri="{FF2B5EF4-FFF2-40B4-BE49-F238E27FC236}">
                      <a16:creationId xmlns:a16="http://schemas.microsoft.com/office/drawing/2014/main" id="{23F18F6F-868D-40CE-B23E-C44A0A05C6B4}"/>
                    </a:ext>
                  </a:extLst>
                </p:cNvPr>
                <p:cNvSpPr>
                  <a:spLocks noChangeShapeType="1"/>
                </p:cNvSpPr>
                <p:nvPr>
                  <p:custDataLst>
                    <p:tags r:id="rId8"/>
                  </p:custDataLst>
                </p:nvPr>
              </p:nvSpPr>
              <p:spPr bwMode="auto">
                <a:xfrm flipV="1">
                  <a:off x="2545" y="2638"/>
                  <a:ext cx="0" cy="622"/>
                </a:xfrm>
                <a:prstGeom prst="line">
                  <a:avLst/>
                </a:prstGeom>
                <a:noFill/>
                <a:ln w="28575">
                  <a:solidFill>
                    <a:schemeClr val="hlink"/>
                  </a:solidFill>
                  <a:round/>
                  <a:headEnd/>
                  <a:tailEnd/>
                </a:ln>
                <a:effectLst/>
              </p:spPr>
              <p:txBody>
                <a:bodyPr wrap="none" anchor="ctr"/>
                <a:lstStyle/>
                <a:p>
                  <a:endParaRPr lang="en-US" dirty="0"/>
                </a:p>
              </p:txBody>
            </p:sp>
            <p:sp>
              <p:nvSpPr>
                <p:cNvPr id="66" name="Line 59">
                  <a:extLst>
                    <a:ext uri="{FF2B5EF4-FFF2-40B4-BE49-F238E27FC236}">
                      <a16:creationId xmlns:a16="http://schemas.microsoft.com/office/drawing/2014/main" id="{34CB1A9A-70E8-4154-8DC7-ED435F4C64DD}"/>
                    </a:ext>
                  </a:extLst>
                </p:cNvPr>
                <p:cNvSpPr>
                  <a:spLocks noChangeShapeType="1"/>
                </p:cNvSpPr>
                <p:nvPr>
                  <p:custDataLst>
                    <p:tags r:id="rId9"/>
                  </p:custDataLst>
                </p:nvPr>
              </p:nvSpPr>
              <p:spPr bwMode="auto">
                <a:xfrm flipV="1">
                  <a:off x="3884" y="2622"/>
                  <a:ext cx="0" cy="638"/>
                </a:xfrm>
                <a:prstGeom prst="line">
                  <a:avLst/>
                </a:prstGeom>
                <a:noFill/>
                <a:ln w="28575">
                  <a:solidFill>
                    <a:schemeClr val="hlink"/>
                  </a:solidFill>
                  <a:round/>
                  <a:headEnd/>
                  <a:tailEnd/>
                </a:ln>
                <a:effectLst/>
              </p:spPr>
              <p:txBody>
                <a:bodyPr wrap="none" anchor="ctr"/>
                <a:lstStyle/>
                <a:p>
                  <a:endParaRPr lang="en-US" dirty="0"/>
                </a:p>
              </p:txBody>
            </p:sp>
            <p:sp>
              <p:nvSpPr>
                <p:cNvPr id="67" name="Rectangle 60">
                  <a:extLst>
                    <a:ext uri="{FF2B5EF4-FFF2-40B4-BE49-F238E27FC236}">
                      <a16:creationId xmlns:a16="http://schemas.microsoft.com/office/drawing/2014/main" id="{D4A11D6E-9E54-4EB7-822B-55B688D5D110}"/>
                    </a:ext>
                  </a:extLst>
                </p:cNvPr>
                <p:cNvSpPr>
                  <a:spLocks noChangeArrowheads="1"/>
                </p:cNvSpPr>
                <p:nvPr/>
              </p:nvSpPr>
              <p:spPr bwMode="auto">
                <a:xfrm>
                  <a:off x="1016" y="2017"/>
                  <a:ext cx="1003" cy="1195"/>
                </a:xfrm>
                <a:prstGeom prst="rect">
                  <a:avLst/>
                </a:prstGeom>
                <a:solidFill>
                  <a:schemeClr val="bg2">
                    <a:alpha val="14999"/>
                  </a:schemeClr>
                </a:solidFill>
                <a:ln w="19050" algn="ctr">
                  <a:solidFill>
                    <a:schemeClr val="tx1"/>
                  </a:solidFill>
                  <a:miter lim="800000"/>
                  <a:headEnd/>
                  <a:tailEnd/>
                </a:ln>
                <a:effectLst/>
              </p:spPr>
              <p:txBody>
                <a:bodyPr wrap="none" anchor="ctr"/>
                <a:lstStyle/>
                <a:p>
                  <a:endParaRPr lang="en-US" dirty="0"/>
                </a:p>
              </p:txBody>
            </p:sp>
            <p:sp>
              <p:nvSpPr>
                <p:cNvPr id="68" name="Rectangle 61">
                  <a:extLst>
                    <a:ext uri="{FF2B5EF4-FFF2-40B4-BE49-F238E27FC236}">
                      <a16:creationId xmlns:a16="http://schemas.microsoft.com/office/drawing/2014/main" id="{38DB2DB0-9841-4A19-AF63-550E0CE5FADD}"/>
                    </a:ext>
                  </a:extLst>
                </p:cNvPr>
                <p:cNvSpPr>
                  <a:spLocks noChangeArrowheads="1"/>
                </p:cNvSpPr>
                <p:nvPr/>
              </p:nvSpPr>
              <p:spPr bwMode="auto">
                <a:xfrm>
                  <a:off x="2354" y="2017"/>
                  <a:ext cx="908" cy="1195"/>
                </a:xfrm>
                <a:prstGeom prst="rect">
                  <a:avLst/>
                </a:prstGeom>
                <a:solidFill>
                  <a:schemeClr val="bg2">
                    <a:alpha val="14999"/>
                  </a:schemeClr>
                </a:solidFill>
                <a:ln w="19050" algn="ctr">
                  <a:solidFill>
                    <a:schemeClr val="tx1"/>
                  </a:solidFill>
                  <a:miter lim="800000"/>
                  <a:headEnd/>
                  <a:tailEnd/>
                </a:ln>
                <a:effectLst/>
              </p:spPr>
              <p:txBody>
                <a:bodyPr wrap="none" anchor="ctr"/>
                <a:lstStyle/>
                <a:p>
                  <a:endParaRPr lang="en-US" dirty="0"/>
                </a:p>
              </p:txBody>
            </p:sp>
            <p:sp>
              <p:nvSpPr>
                <p:cNvPr id="69" name="Rectangle 62">
                  <a:extLst>
                    <a:ext uri="{FF2B5EF4-FFF2-40B4-BE49-F238E27FC236}">
                      <a16:creationId xmlns:a16="http://schemas.microsoft.com/office/drawing/2014/main" id="{1F4E302F-9D7A-4264-BBD6-25C6E2CFA1D7}"/>
                    </a:ext>
                  </a:extLst>
                </p:cNvPr>
                <p:cNvSpPr>
                  <a:spLocks noChangeArrowheads="1"/>
                </p:cNvSpPr>
                <p:nvPr/>
              </p:nvSpPr>
              <p:spPr bwMode="auto">
                <a:xfrm>
                  <a:off x="3693" y="1969"/>
                  <a:ext cx="908" cy="1195"/>
                </a:xfrm>
                <a:prstGeom prst="rect">
                  <a:avLst/>
                </a:prstGeom>
                <a:solidFill>
                  <a:schemeClr val="bg2">
                    <a:alpha val="14999"/>
                  </a:schemeClr>
                </a:solidFill>
                <a:ln w="19050" algn="ctr">
                  <a:solidFill>
                    <a:schemeClr val="tx1"/>
                  </a:solidFill>
                  <a:miter lim="800000"/>
                  <a:headEnd/>
                  <a:tailEnd/>
                </a:ln>
                <a:effectLst/>
              </p:spPr>
              <p:txBody>
                <a:bodyPr wrap="none" anchor="ctr"/>
                <a:lstStyle/>
                <a:p>
                  <a:endParaRPr lang="en-US" dirty="0"/>
                </a:p>
              </p:txBody>
            </p:sp>
          </p:grpSp>
          <p:sp>
            <p:nvSpPr>
              <p:cNvPr id="50" name="Text Box 63">
                <a:extLst>
                  <a:ext uri="{FF2B5EF4-FFF2-40B4-BE49-F238E27FC236}">
                    <a16:creationId xmlns:a16="http://schemas.microsoft.com/office/drawing/2014/main" id="{654A155A-2E05-4EC4-BC31-66A30B80B56C}"/>
                  </a:ext>
                </a:extLst>
              </p:cNvPr>
              <p:cNvSpPr txBox="1">
                <a:spLocks noChangeArrowheads="1"/>
              </p:cNvSpPr>
              <p:nvPr/>
            </p:nvSpPr>
            <p:spPr bwMode="auto">
              <a:xfrm>
                <a:off x="338" y="3068"/>
                <a:ext cx="908" cy="212"/>
              </a:xfrm>
              <a:prstGeom prst="rect">
                <a:avLst/>
              </a:prstGeom>
              <a:noFill/>
              <a:ln w="19050" algn="ctr">
                <a:noFill/>
                <a:miter lim="800000"/>
                <a:headEnd/>
                <a:tailEnd/>
              </a:ln>
              <a:effectLst/>
            </p:spPr>
            <p:txBody>
              <a:bodyPr>
                <a:spAutoFit/>
              </a:bodyPr>
              <a:lstStyle/>
              <a:p>
                <a:pPr eaLnBrk="0" hangingPunct="0">
                  <a:spcBef>
                    <a:spcPct val="50000"/>
                  </a:spcBef>
                </a:pPr>
                <a:r>
                  <a:rPr lang="en-US" sz="1600" b="1" dirty="0"/>
                  <a:t>shift_enable</a:t>
                </a:r>
              </a:p>
            </p:txBody>
          </p:sp>
          <p:sp>
            <p:nvSpPr>
              <p:cNvPr id="51" name="Text Box 64">
                <a:extLst>
                  <a:ext uri="{FF2B5EF4-FFF2-40B4-BE49-F238E27FC236}">
                    <a16:creationId xmlns:a16="http://schemas.microsoft.com/office/drawing/2014/main" id="{7594EFB2-CC6F-4F61-AA86-B12CC5850936}"/>
                  </a:ext>
                </a:extLst>
              </p:cNvPr>
              <p:cNvSpPr txBox="1">
                <a:spLocks noChangeArrowheads="1"/>
              </p:cNvSpPr>
              <p:nvPr/>
            </p:nvSpPr>
            <p:spPr bwMode="auto">
              <a:xfrm>
                <a:off x="433" y="2367"/>
                <a:ext cx="622" cy="212"/>
              </a:xfrm>
              <a:prstGeom prst="rect">
                <a:avLst/>
              </a:prstGeom>
              <a:noFill/>
              <a:ln w="19050" algn="ctr">
                <a:noFill/>
                <a:miter lim="800000"/>
                <a:headEnd/>
                <a:tailEnd/>
              </a:ln>
              <a:effectLst/>
            </p:spPr>
            <p:txBody>
              <a:bodyPr>
                <a:spAutoFit/>
              </a:bodyPr>
              <a:lstStyle/>
              <a:p>
                <a:pPr eaLnBrk="0" hangingPunct="0">
                  <a:spcBef>
                    <a:spcPct val="50000"/>
                  </a:spcBef>
                </a:pPr>
                <a:r>
                  <a:rPr lang="en-US" sz="1600" b="1" dirty="0"/>
                  <a:t>scan_in</a:t>
                </a:r>
              </a:p>
            </p:txBody>
          </p:sp>
          <p:sp>
            <p:nvSpPr>
              <p:cNvPr id="52" name="Text Box 65">
                <a:extLst>
                  <a:ext uri="{FF2B5EF4-FFF2-40B4-BE49-F238E27FC236}">
                    <a16:creationId xmlns:a16="http://schemas.microsoft.com/office/drawing/2014/main" id="{274B6C3C-DF6C-40EC-B403-2A5F85F61F82}"/>
                  </a:ext>
                </a:extLst>
              </p:cNvPr>
              <p:cNvSpPr txBox="1">
                <a:spLocks noChangeArrowheads="1"/>
              </p:cNvSpPr>
              <p:nvPr/>
            </p:nvSpPr>
            <p:spPr bwMode="auto">
              <a:xfrm>
                <a:off x="4936" y="2354"/>
                <a:ext cx="717" cy="212"/>
              </a:xfrm>
              <a:prstGeom prst="rect">
                <a:avLst/>
              </a:prstGeom>
              <a:noFill/>
              <a:ln w="19050" algn="ctr">
                <a:noFill/>
                <a:miter lim="800000"/>
                <a:headEnd/>
                <a:tailEnd/>
              </a:ln>
              <a:effectLst/>
            </p:spPr>
            <p:txBody>
              <a:bodyPr>
                <a:spAutoFit/>
              </a:bodyPr>
              <a:lstStyle/>
              <a:p>
                <a:pPr eaLnBrk="0" hangingPunct="0">
                  <a:spcBef>
                    <a:spcPct val="50000"/>
                  </a:spcBef>
                </a:pPr>
                <a:r>
                  <a:rPr lang="en-US" sz="1600" b="1" dirty="0"/>
                  <a:t>scan_out</a:t>
                </a:r>
              </a:p>
            </p:txBody>
          </p:sp>
        </p:grpSp>
      </p:grpSp>
      <p:sp>
        <p:nvSpPr>
          <p:cNvPr id="70" name="TextBox 69">
            <a:extLst>
              <a:ext uri="{FF2B5EF4-FFF2-40B4-BE49-F238E27FC236}">
                <a16:creationId xmlns:a16="http://schemas.microsoft.com/office/drawing/2014/main" id="{AA769BF5-AD01-4AB7-8A06-9DC2AFCBDD09}"/>
              </a:ext>
            </a:extLst>
          </p:cNvPr>
          <p:cNvSpPr txBox="1"/>
          <p:nvPr/>
        </p:nvSpPr>
        <p:spPr>
          <a:xfrm>
            <a:off x="3747136" y="6547120"/>
            <a:ext cx="6125632" cy="261610"/>
          </a:xfrm>
          <a:prstGeom prst="rect">
            <a:avLst/>
          </a:prstGeom>
          <a:noFill/>
        </p:spPr>
        <p:txBody>
          <a:bodyPr wrap="square">
            <a:spAutoFit/>
          </a:bodyPr>
          <a:lstStyle/>
          <a:p>
            <a:r>
              <a:rPr lang="en-US" sz="1100" dirty="0">
                <a:effectLst/>
                <a:latin typeface="Calibri" panose="020F0502020204030204" pitchFamily="34" charset="0"/>
                <a:ea typeface="Times New Roman" panose="02020603050405020304" pitchFamily="18" charset="0"/>
              </a:rPr>
              <a:t>“Source: Cadence Customer Training Course </a:t>
            </a:r>
            <a:r>
              <a:rPr lang="en-US" sz="1100" dirty="0" err="1">
                <a:effectLst/>
                <a:latin typeface="Calibri" panose="020F0502020204030204" pitchFamily="34" charset="0"/>
                <a:ea typeface="Times New Roman" panose="02020603050405020304" pitchFamily="18" charset="0"/>
              </a:rPr>
              <a:t>RTLtoGDSII</a:t>
            </a:r>
            <a:r>
              <a:rPr lang="en-US" sz="1100" dirty="0">
                <a:effectLst/>
                <a:latin typeface="Calibri" panose="020F0502020204030204" pitchFamily="34" charset="0"/>
                <a:ea typeface="Times New Roman" panose="02020603050405020304" pitchFamily="18" charset="0"/>
              </a:rPr>
              <a:t>, Version: </a:t>
            </a:r>
            <a:r>
              <a:rPr lang="en-US" sz="1100" dirty="0">
                <a:latin typeface="Calibri" panose="020F0502020204030204" pitchFamily="34" charset="0"/>
                <a:ea typeface="Times New Roman" panose="02020603050405020304" pitchFamily="18" charset="0"/>
              </a:rPr>
              <a:t>5.0</a:t>
            </a:r>
            <a:r>
              <a:rPr lang="en-US" sz="1100" dirty="0">
                <a:effectLst/>
                <a:latin typeface="Calibri" panose="020F0502020204030204" pitchFamily="34" charset="0"/>
                <a:ea typeface="Times New Roman" panose="02020603050405020304" pitchFamily="18" charset="0"/>
              </a:rPr>
              <a:t>”</a:t>
            </a:r>
            <a:endParaRPr lang="en-US" sz="1100" dirty="0"/>
          </a:p>
        </p:txBody>
      </p:sp>
      <p:sp>
        <p:nvSpPr>
          <p:cNvPr id="4" name="Footer Placeholder 3">
            <a:extLst>
              <a:ext uri="{FF2B5EF4-FFF2-40B4-BE49-F238E27FC236}">
                <a16:creationId xmlns:a16="http://schemas.microsoft.com/office/drawing/2014/main" id="{B3FB4B19-6E0F-D204-634C-0711F04C29E5}"/>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F32E1BC7-4FE9-2712-D61D-F2F94AA93F2E}"/>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54</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1519815189"/>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RTL Top-Down DFT Flow</a:t>
            </a:r>
          </a:p>
        </p:txBody>
      </p:sp>
      <p:sp>
        <p:nvSpPr>
          <p:cNvPr id="5" name="Rectangle 4"/>
          <p:cNvSpPr>
            <a:spLocks noChangeAspect="1" noChangeArrowheads="1"/>
          </p:cNvSpPr>
          <p:nvPr/>
        </p:nvSpPr>
        <p:spPr bwMode="auto">
          <a:xfrm>
            <a:off x="4589125" y="973366"/>
            <a:ext cx="4012711" cy="280722"/>
          </a:xfrm>
          <a:prstGeom prst="rect">
            <a:avLst/>
          </a:prstGeom>
          <a:solidFill>
            <a:schemeClr val="bg1"/>
          </a:solidFill>
          <a:ln w="19050">
            <a:gradFill>
              <a:gsLst>
                <a:gs pos="0">
                  <a:srgbClr val="61CF5C"/>
                </a:gs>
                <a:gs pos="100000">
                  <a:srgbClr val="2CCCC9"/>
                </a:gs>
              </a:gsLst>
              <a:lin ang="0" scaled="0"/>
            </a:gradFill>
            <a:miter lim="800000"/>
            <a:headEnd/>
            <a:tailEnd/>
          </a:ln>
        </p:spPr>
        <p:txBody>
          <a:bodyPr lIns="45720" tIns="91440" rIns="45720" bIns="91440" anchor="ctr" anchorCtr="1"/>
          <a:lstStyle/>
          <a:p>
            <a:pPr algn="ctr" eaLnBrk="0" hangingPunct="0"/>
            <a:r>
              <a:rPr lang="en-US" sz="1100" dirty="0"/>
              <a:t>Read target libraries/MMMC file</a:t>
            </a:r>
          </a:p>
        </p:txBody>
      </p:sp>
      <p:sp>
        <p:nvSpPr>
          <p:cNvPr id="6" name="Rectangle 5"/>
          <p:cNvSpPr>
            <a:spLocks noChangeAspect="1" noChangeArrowheads="1"/>
          </p:cNvSpPr>
          <p:nvPr/>
        </p:nvSpPr>
        <p:spPr bwMode="auto">
          <a:xfrm>
            <a:off x="4579698" y="1292457"/>
            <a:ext cx="4012711" cy="304529"/>
          </a:xfrm>
          <a:prstGeom prst="rect">
            <a:avLst/>
          </a:prstGeom>
          <a:solidFill>
            <a:schemeClr val="bg1"/>
          </a:solidFill>
          <a:ln w="19050">
            <a:gradFill>
              <a:gsLst>
                <a:gs pos="0">
                  <a:srgbClr val="61CF5C"/>
                </a:gs>
                <a:gs pos="100000">
                  <a:srgbClr val="2CCCC9"/>
                </a:gs>
              </a:gsLst>
              <a:lin ang="0" scaled="0"/>
            </a:gradFill>
            <a:miter lim="800000"/>
            <a:headEnd/>
            <a:tailEnd/>
          </a:ln>
        </p:spPr>
        <p:txBody>
          <a:bodyPr lIns="45720" tIns="91440" rIns="45720" bIns="91440" anchor="ctr" anchorCtr="1"/>
          <a:lstStyle/>
          <a:p>
            <a:pPr algn="ctr" eaLnBrk="0" hangingPunct="0"/>
            <a:r>
              <a:rPr lang="en-US" sz="1100" dirty="0"/>
              <a:t>Read HDL files</a:t>
            </a:r>
          </a:p>
        </p:txBody>
      </p:sp>
      <p:sp>
        <p:nvSpPr>
          <p:cNvPr id="7" name="Rectangle 6"/>
          <p:cNvSpPr>
            <a:spLocks noChangeAspect="1" noChangeArrowheads="1"/>
          </p:cNvSpPr>
          <p:nvPr/>
        </p:nvSpPr>
        <p:spPr bwMode="auto">
          <a:xfrm>
            <a:off x="4589382" y="1628766"/>
            <a:ext cx="4011123" cy="289749"/>
          </a:xfrm>
          <a:prstGeom prst="rect">
            <a:avLst/>
          </a:prstGeom>
          <a:solidFill>
            <a:schemeClr val="bg1"/>
          </a:solidFill>
          <a:ln w="19050">
            <a:gradFill>
              <a:gsLst>
                <a:gs pos="0">
                  <a:srgbClr val="61CF5C"/>
                </a:gs>
                <a:gs pos="100000">
                  <a:srgbClr val="2CCCC9"/>
                </a:gs>
              </a:gsLst>
              <a:lin ang="0" scaled="0"/>
            </a:gradFill>
            <a:miter lim="800000"/>
            <a:headEnd/>
            <a:tailEnd/>
          </a:ln>
        </p:spPr>
        <p:txBody>
          <a:bodyPr lIns="45720" tIns="91440" rIns="45720" bIns="91440" anchor="ctr" anchorCtr="1"/>
          <a:lstStyle/>
          <a:p>
            <a:pPr algn="ctr" eaLnBrk="0" hangingPunct="0"/>
            <a:r>
              <a:rPr lang="en-US" sz="1100" dirty="0"/>
              <a:t>Elaborate design</a:t>
            </a:r>
          </a:p>
        </p:txBody>
      </p:sp>
      <p:sp>
        <p:nvSpPr>
          <p:cNvPr id="8" name="Rectangle 7"/>
          <p:cNvSpPr>
            <a:spLocks noChangeAspect="1" noChangeArrowheads="1"/>
          </p:cNvSpPr>
          <p:nvPr/>
        </p:nvSpPr>
        <p:spPr bwMode="auto">
          <a:xfrm>
            <a:off x="4579698" y="2285732"/>
            <a:ext cx="4011124" cy="357628"/>
          </a:xfrm>
          <a:prstGeom prst="rect">
            <a:avLst/>
          </a:prstGeom>
          <a:solidFill>
            <a:schemeClr val="bg1"/>
          </a:solidFill>
          <a:ln w="19050">
            <a:gradFill>
              <a:gsLst>
                <a:gs pos="0">
                  <a:srgbClr val="61CF5C"/>
                </a:gs>
                <a:gs pos="100000">
                  <a:srgbClr val="2CCCC9"/>
                </a:gs>
              </a:gsLst>
              <a:lin ang="0" scaled="0"/>
            </a:gradFill>
            <a:miter lim="800000"/>
            <a:headEnd/>
            <a:tailEnd/>
          </a:ln>
        </p:spPr>
        <p:txBody>
          <a:bodyPr lIns="45720" tIns="91440" rIns="45720" bIns="91440" anchor="ctr" anchorCtr="1"/>
          <a:lstStyle/>
          <a:p>
            <a:pPr algn="ctr" eaLnBrk="0" hangingPunct="0"/>
            <a:r>
              <a:rPr lang="en-US" sz="1100" dirty="0"/>
              <a:t>Set timing and design constraints (If running MMMC flow, constraints are specified in MMMC file)</a:t>
            </a:r>
          </a:p>
        </p:txBody>
      </p:sp>
      <p:sp>
        <p:nvSpPr>
          <p:cNvPr id="9" name="Rectangle 8"/>
          <p:cNvSpPr>
            <a:spLocks noChangeAspect="1" noChangeArrowheads="1"/>
          </p:cNvSpPr>
          <p:nvPr/>
        </p:nvSpPr>
        <p:spPr bwMode="auto">
          <a:xfrm>
            <a:off x="4589126" y="2683665"/>
            <a:ext cx="4011124" cy="253537"/>
          </a:xfrm>
          <a:prstGeom prst="rect">
            <a:avLst/>
          </a:prstGeom>
          <a:solidFill>
            <a:schemeClr val="bg1"/>
          </a:solidFill>
          <a:ln w="19050">
            <a:gradFill>
              <a:gsLst>
                <a:gs pos="0">
                  <a:srgbClr val="61CF5C"/>
                </a:gs>
                <a:gs pos="100000">
                  <a:srgbClr val="2CCCC9"/>
                </a:gs>
              </a:gsLst>
              <a:lin ang="0" scaled="0"/>
            </a:gradFill>
            <a:miter lim="800000"/>
            <a:headEnd/>
            <a:tailEnd/>
          </a:ln>
        </p:spPr>
        <p:txBody>
          <a:bodyPr lIns="45720" tIns="91440" rIns="45720" bIns="91440" anchor="ctr" anchorCtr="1"/>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ea typeface="+mn-ea"/>
                <a:cs typeface="+mn-cs"/>
              </a:rPr>
              <a:t>Apply Optimization Directives</a:t>
            </a:r>
          </a:p>
        </p:txBody>
      </p:sp>
      <p:sp>
        <p:nvSpPr>
          <p:cNvPr id="10" name="Rectangle 9"/>
          <p:cNvSpPr>
            <a:spLocks noChangeArrowheads="1"/>
          </p:cNvSpPr>
          <p:nvPr/>
        </p:nvSpPr>
        <p:spPr bwMode="auto">
          <a:xfrm>
            <a:off x="4603234" y="4088581"/>
            <a:ext cx="4011123" cy="473304"/>
          </a:xfrm>
          <a:prstGeom prst="rect">
            <a:avLst/>
          </a:prstGeom>
          <a:gradFill>
            <a:gsLst>
              <a:gs pos="0">
                <a:srgbClr val="61CF5C"/>
              </a:gs>
              <a:gs pos="100000">
                <a:srgbClr val="2CCCC9"/>
              </a:gs>
            </a:gsLst>
            <a:lin ang="0" scaled="0"/>
          </a:gradFill>
          <a:ln w="19050">
            <a:solidFill>
              <a:schemeClr val="bg1"/>
            </a:solidFill>
            <a:miter lim="800000"/>
            <a:headEnd/>
            <a:tailEnd/>
          </a:ln>
        </p:spPr>
        <p:txBody>
          <a:bodyPr lIns="45720" tIns="91440" rIns="45720" bIns="91440" anchor="ctr" anchorCtr="1"/>
          <a:lstStyle/>
          <a:p>
            <a:pPr algn="ctr" eaLnBrk="0" hangingPunct="0"/>
            <a:r>
              <a:rPr lang="en-US" sz="1100" dirty="0">
                <a:solidFill>
                  <a:schemeClr val="bg1"/>
                </a:solidFill>
              </a:rPr>
              <a:t>Synthesize design and map to scan (</a:t>
            </a:r>
            <a:r>
              <a:rPr lang="en-US" sz="1100" i="1" dirty="0" err="1">
                <a:solidFill>
                  <a:schemeClr val="bg1"/>
                </a:solidFill>
              </a:rPr>
              <a:t>syn_generic</a:t>
            </a:r>
            <a:r>
              <a:rPr lang="en-US" sz="1100" i="1" dirty="0">
                <a:solidFill>
                  <a:schemeClr val="bg1"/>
                </a:solidFill>
              </a:rPr>
              <a:t> &lt;–physical&gt;, syn_map &lt;–physical&gt;)</a:t>
            </a:r>
          </a:p>
        </p:txBody>
      </p:sp>
      <p:sp>
        <p:nvSpPr>
          <p:cNvPr id="14" name="Rectangle 12"/>
          <p:cNvSpPr>
            <a:spLocks noChangeArrowheads="1"/>
          </p:cNvSpPr>
          <p:nvPr/>
        </p:nvSpPr>
        <p:spPr bwMode="auto">
          <a:xfrm>
            <a:off x="3938779" y="5927708"/>
            <a:ext cx="338138" cy="193899"/>
          </a:xfrm>
          <a:prstGeom prst="rect">
            <a:avLst/>
          </a:prstGeom>
          <a:noFill/>
          <a:ln w="9525">
            <a:noFill/>
            <a:miter lim="800000"/>
            <a:headEnd/>
            <a:tailEnd/>
          </a:ln>
        </p:spPr>
        <p:txBody>
          <a:bodyPr wrap="square" lIns="0" tIns="0" rIns="0" bIns="0">
            <a:spAutoFit/>
          </a:bodyPr>
          <a:lstStyle/>
          <a:p>
            <a:pPr marL="0" marR="0" lvl="0" indent="0" algn="ctr" defTabSz="914400" rtl="0" eaLnBrk="1" fontAlgn="auto" latinLnBrk="0" hangingPunct="1">
              <a:lnSpc>
                <a:spcPct val="90000"/>
              </a:lnSpc>
              <a:spcBef>
                <a:spcPts val="0"/>
              </a:spcBef>
              <a:spcAft>
                <a:spcPts val="0"/>
              </a:spcAft>
              <a:buClrTx/>
              <a:buSzTx/>
              <a:buFont typeface="Wingdings" pitchFamily="2" charset="2"/>
              <a:buNone/>
              <a:tabLst/>
              <a:defRPr/>
            </a:pPr>
            <a:r>
              <a:rPr kumimoji="0" lang="en-US" sz="1400" b="1" i="0" u="none" strike="noStrike" kern="1200" cap="none" spc="0" normalizeH="0" baseline="0" noProof="0" dirty="0">
                <a:ln>
                  <a:noFill/>
                </a:ln>
                <a:solidFill>
                  <a:srgbClr val="333333"/>
                </a:solidFill>
                <a:effectLst/>
                <a:uLnTx/>
                <a:uFillTx/>
                <a:latin typeface="Helvetica" pitchFamily="34" charset="0"/>
                <a:ea typeface="+mn-ea"/>
                <a:cs typeface="+mn-cs"/>
              </a:rPr>
              <a:t>Yes</a:t>
            </a:r>
            <a:endParaRPr kumimoji="0" lang="en-US" sz="1400" b="1" i="0" u="none" strike="noStrike" kern="1200" cap="none" spc="0" normalizeH="0" baseline="0" noProof="0" dirty="0">
              <a:ln>
                <a:noFill/>
              </a:ln>
              <a:solidFill>
                <a:srgbClr val="333333"/>
              </a:solidFill>
              <a:effectLst/>
              <a:uLnTx/>
              <a:uFillTx/>
              <a:latin typeface="Arial" panose="020B0604020202020204"/>
              <a:ea typeface="+mn-ea"/>
              <a:cs typeface="+mn-cs"/>
            </a:endParaRPr>
          </a:p>
        </p:txBody>
      </p:sp>
      <p:sp>
        <p:nvSpPr>
          <p:cNvPr id="15" name="Rectangle 13"/>
          <p:cNvSpPr>
            <a:spLocks noChangeArrowheads="1"/>
          </p:cNvSpPr>
          <p:nvPr/>
        </p:nvSpPr>
        <p:spPr bwMode="auto">
          <a:xfrm>
            <a:off x="2845117" y="2630785"/>
            <a:ext cx="1431800" cy="498598"/>
          </a:xfrm>
          <a:prstGeom prst="rect">
            <a:avLst/>
          </a:prstGeom>
          <a:noFill/>
          <a:ln w="9525">
            <a:noFill/>
            <a:miter lim="800000"/>
            <a:headEnd/>
            <a:tailEnd/>
          </a:ln>
        </p:spPr>
        <p:txBody>
          <a:bodyPr wrap="square" lIns="0" tIns="0" rIns="0" bIns="0">
            <a:spAutoFit/>
          </a:bodyPr>
          <a:lstStyle/>
          <a:p>
            <a:pPr marL="0" marR="0" lvl="0" indent="0" algn="ctr" defTabSz="914400" rtl="0" eaLnBrk="1" fontAlgn="auto" latinLnBrk="0" hangingPunct="1">
              <a:lnSpc>
                <a:spcPct val="90000"/>
              </a:lnSpc>
              <a:spcBef>
                <a:spcPts val="0"/>
              </a:spcBef>
              <a:spcAft>
                <a:spcPts val="0"/>
              </a:spcAft>
              <a:buClrTx/>
              <a:buSzTx/>
              <a:buFont typeface="Wingdings" pitchFamily="2" charset="2"/>
              <a:buNone/>
              <a:tabLst/>
              <a:defRPr/>
            </a:pPr>
            <a:r>
              <a:rPr kumimoji="0" lang="en-US" sz="1200" b="1" i="0" u="none" strike="noStrike" kern="1200" cap="none" spc="0" normalizeH="0" baseline="0" noProof="0" dirty="0">
                <a:ln>
                  <a:noFill/>
                </a:ln>
                <a:solidFill>
                  <a:srgbClr val="333333"/>
                </a:solidFill>
                <a:effectLst/>
                <a:uLnTx/>
                <a:uFillTx/>
                <a:ea typeface="+mn-ea"/>
                <a:cs typeface="+mn-cs"/>
              </a:rPr>
              <a:t>Modify Optimization Directives</a:t>
            </a:r>
          </a:p>
        </p:txBody>
      </p:sp>
      <p:sp>
        <p:nvSpPr>
          <p:cNvPr id="17" name="AutoShape 15"/>
          <p:cNvSpPr>
            <a:spLocks noChangeArrowheads="1"/>
          </p:cNvSpPr>
          <p:nvPr/>
        </p:nvSpPr>
        <p:spPr bwMode="auto">
          <a:xfrm>
            <a:off x="2634583" y="5198560"/>
            <a:ext cx="1694687" cy="741362"/>
          </a:xfrm>
          <a:prstGeom prst="diamond">
            <a:avLst/>
          </a:prstGeom>
          <a:solidFill>
            <a:schemeClr val="bg1"/>
          </a:solidFill>
          <a:ln w="19050" algn="ctr">
            <a:gradFill>
              <a:gsLst>
                <a:gs pos="0">
                  <a:srgbClr val="FA4616"/>
                </a:gs>
                <a:gs pos="100000">
                  <a:srgbClr val="FFB81C"/>
                </a:gs>
              </a:gsLst>
              <a:lin ang="0" scaled="0"/>
            </a:gradFill>
            <a:miter lim="800000"/>
            <a:headEnd/>
            <a:tailEnd/>
          </a:ln>
          <a:effectLst/>
        </p:spPr>
        <p:txBody>
          <a:bodyPr lIns="0" tIns="0" rIns="0" bIns="0" anchor="ctr" anchorCtr="1"/>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333333"/>
                </a:solidFill>
                <a:effectLst/>
                <a:uLnTx/>
                <a:uFillTx/>
                <a:latin typeface="Arial" panose="020B0604020202020204"/>
                <a:ea typeface="+mn-ea"/>
                <a:cs typeface="+mn-cs"/>
              </a:rPr>
              <a:t>Constraints Meet?</a:t>
            </a:r>
          </a:p>
        </p:txBody>
      </p:sp>
      <p:sp>
        <p:nvSpPr>
          <p:cNvPr id="20" name="AutoShape 18"/>
          <p:cNvSpPr>
            <a:spLocks noChangeArrowheads="1"/>
          </p:cNvSpPr>
          <p:nvPr/>
        </p:nvSpPr>
        <p:spPr bwMode="auto">
          <a:xfrm>
            <a:off x="5524041" y="5727485"/>
            <a:ext cx="2060097" cy="923885"/>
          </a:xfrm>
          <a:prstGeom prst="can">
            <a:avLst>
              <a:gd name="adj" fmla="val 31513"/>
            </a:avLst>
          </a:prstGeom>
          <a:gradFill>
            <a:gsLst>
              <a:gs pos="0">
                <a:srgbClr val="147BD1"/>
              </a:gs>
              <a:gs pos="100000">
                <a:srgbClr val="2CCCC9"/>
              </a:gs>
            </a:gsLst>
            <a:lin ang="0" scaled="0"/>
          </a:gradFill>
          <a:ln w="15875">
            <a:solidFill>
              <a:schemeClr val="bg1"/>
            </a:solidFill>
            <a:round/>
            <a:headEnd/>
            <a:tailEnd/>
          </a:ln>
          <a:effectLst/>
        </p:spPr>
        <p:txBody>
          <a:bodyPr lIns="0" tIns="0" rIns="0" bIns="0" anchor="ctr"/>
          <a:lstStyle/>
          <a:p>
            <a:pPr algn="ctr"/>
            <a:r>
              <a:rPr lang="en-US" sz="1100" b="1" dirty="0">
                <a:solidFill>
                  <a:schemeClr val="bg1"/>
                </a:solidFill>
              </a:rPr>
              <a:t>Netlist/DB Handoff, SDC</a:t>
            </a:r>
            <a:br>
              <a:rPr lang="en-US" sz="1100" b="1" dirty="0">
                <a:solidFill>
                  <a:schemeClr val="bg1"/>
                </a:solidFill>
              </a:rPr>
            </a:br>
            <a:r>
              <a:rPr lang="en-US" sz="1100" b="1" dirty="0" err="1">
                <a:solidFill>
                  <a:schemeClr val="bg1"/>
                </a:solidFill>
              </a:rPr>
              <a:t>ScanDEF</a:t>
            </a:r>
            <a:r>
              <a:rPr lang="en-US" sz="1100" b="1" dirty="0">
                <a:solidFill>
                  <a:schemeClr val="bg1"/>
                </a:solidFill>
              </a:rPr>
              <a:t>, ATPG, abstraction model</a:t>
            </a:r>
          </a:p>
        </p:txBody>
      </p:sp>
      <p:sp>
        <p:nvSpPr>
          <p:cNvPr id="21" name="Rectangle 19"/>
          <p:cNvSpPr>
            <a:spLocks noChangeAspect="1" noChangeArrowheads="1"/>
          </p:cNvSpPr>
          <p:nvPr/>
        </p:nvSpPr>
        <p:spPr bwMode="auto">
          <a:xfrm>
            <a:off x="4603235" y="5166866"/>
            <a:ext cx="4011122" cy="251169"/>
          </a:xfrm>
          <a:prstGeom prst="rect">
            <a:avLst/>
          </a:prstGeom>
          <a:gradFill>
            <a:gsLst>
              <a:gs pos="0">
                <a:srgbClr val="61CF5C"/>
              </a:gs>
              <a:gs pos="100000">
                <a:srgbClr val="2CCCC9"/>
              </a:gs>
            </a:gsLst>
            <a:lin ang="0" scaled="0"/>
          </a:gradFill>
          <a:ln w="19050">
            <a:solidFill>
              <a:schemeClr val="bg1"/>
            </a:solidFill>
            <a:miter lim="800000"/>
            <a:headEnd/>
            <a:tailEnd/>
          </a:ln>
        </p:spPr>
        <p:txBody>
          <a:bodyPr lIns="45720" tIns="91440" rIns="45720" bIns="91440" anchor="ctr" anchorCtr="1"/>
          <a:lstStyle/>
          <a:p>
            <a:pPr algn="ctr" eaLnBrk="0" hangingPunct="0"/>
            <a:r>
              <a:rPr lang="en-US" sz="1100" dirty="0">
                <a:solidFill>
                  <a:schemeClr val="bg1"/>
                </a:solidFill>
              </a:rPr>
              <a:t>Run incremental optimization (</a:t>
            </a:r>
            <a:r>
              <a:rPr lang="en-US" sz="1100" dirty="0" err="1">
                <a:solidFill>
                  <a:schemeClr val="bg1"/>
                </a:solidFill>
              </a:rPr>
              <a:t>syn_opt</a:t>
            </a:r>
            <a:r>
              <a:rPr lang="en-US" sz="1100" dirty="0">
                <a:solidFill>
                  <a:schemeClr val="bg1"/>
                </a:solidFill>
              </a:rPr>
              <a:t> &lt;–spatial&gt;)</a:t>
            </a:r>
          </a:p>
        </p:txBody>
      </p:sp>
      <p:sp>
        <p:nvSpPr>
          <p:cNvPr id="11" name="Rectangle 9"/>
          <p:cNvSpPr>
            <a:spLocks noChangeAspect="1" noChangeArrowheads="1"/>
          </p:cNvSpPr>
          <p:nvPr/>
        </p:nvSpPr>
        <p:spPr bwMode="auto">
          <a:xfrm>
            <a:off x="4603234" y="5454653"/>
            <a:ext cx="4011123" cy="222861"/>
          </a:xfrm>
          <a:prstGeom prst="rect">
            <a:avLst/>
          </a:prstGeom>
          <a:solidFill>
            <a:schemeClr val="bg1"/>
          </a:solidFill>
          <a:ln w="19050">
            <a:gradFill>
              <a:gsLst>
                <a:gs pos="0">
                  <a:srgbClr val="61CF5C"/>
                </a:gs>
                <a:gs pos="100000">
                  <a:srgbClr val="2CCCC9"/>
                </a:gs>
              </a:gsLst>
              <a:lin ang="0" scaled="0"/>
            </a:gradFill>
            <a:miter lim="800000"/>
            <a:headEnd/>
            <a:tailEnd/>
          </a:ln>
        </p:spPr>
        <p:txBody>
          <a:bodyPr lIns="45720" tIns="91440" rIns="45720" bIns="91440" anchor="ctr" anchorCtr="1"/>
          <a:lstStyle/>
          <a:p>
            <a:pPr algn="ctr" eaLnBrk="0" hangingPunct="0"/>
            <a:r>
              <a:rPr lang="en-US" sz="1100" dirty="0"/>
              <a:t>Analyze the design</a:t>
            </a:r>
          </a:p>
        </p:txBody>
      </p:sp>
      <p:sp>
        <p:nvSpPr>
          <p:cNvPr id="26" name="Rectangle 25">
            <a:extLst>
              <a:ext uri="{FF2B5EF4-FFF2-40B4-BE49-F238E27FC236}">
                <a16:creationId xmlns:a16="http://schemas.microsoft.com/office/drawing/2014/main" id="{AF70E85D-8A9A-406E-84A4-A83AFD363490}"/>
              </a:ext>
            </a:extLst>
          </p:cNvPr>
          <p:cNvSpPr>
            <a:spLocks noChangeAspect="1" noChangeArrowheads="1"/>
          </p:cNvSpPr>
          <p:nvPr/>
        </p:nvSpPr>
        <p:spPr bwMode="auto">
          <a:xfrm>
            <a:off x="4589127" y="1971352"/>
            <a:ext cx="4011123" cy="273525"/>
          </a:xfrm>
          <a:prstGeom prst="rect">
            <a:avLst/>
          </a:prstGeom>
          <a:solidFill>
            <a:schemeClr val="bg1"/>
          </a:solidFill>
          <a:ln w="19050">
            <a:gradFill>
              <a:gsLst>
                <a:gs pos="0">
                  <a:srgbClr val="61CF5C"/>
                </a:gs>
                <a:gs pos="100000">
                  <a:srgbClr val="2CCCC9"/>
                </a:gs>
              </a:gsLst>
              <a:lin ang="0" scaled="0"/>
            </a:gradFill>
            <a:prstDash val="lgDashDotDot"/>
            <a:miter lim="800000"/>
            <a:headEnd/>
            <a:tailEnd/>
          </a:ln>
        </p:spPr>
        <p:txBody>
          <a:bodyPr lIns="45720" tIns="91440" rIns="45720" bIns="91440" anchor="ctr" anchorCtr="1"/>
          <a:lstStyle/>
          <a:p>
            <a:pPr algn="ctr" eaLnBrk="0" hangingPunct="0"/>
            <a:r>
              <a:rPr lang="en-US" sz="1050" dirty="0"/>
              <a:t>Initialize the design (Optional, only required if MMMC file is read)</a:t>
            </a:r>
          </a:p>
        </p:txBody>
      </p:sp>
      <p:sp>
        <p:nvSpPr>
          <p:cNvPr id="59" name="Rectangle 22">
            <a:extLst>
              <a:ext uri="{FF2B5EF4-FFF2-40B4-BE49-F238E27FC236}">
                <a16:creationId xmlns:a16="http://schemas.microsoft.com/office/drawing/2014/main" id="{6D42CEA9-C79E-48C3-9964-00BD3CC5F620}"/>
              </a:ext>
            </a:extLst>
          </p:cNvPr>
          <p:cNvSpPr>
            <a:spLocks noChangeArrowheads="1"/>
          </p:cNvSpPr>
          <p:nvPr/>
        </p:nvSpPr>
        <p:spPr bwMode="auto">
          <a:xfrm>
            <a:off x="2724496" y="5118117"/>
            <a:ext cx="256480" cy="207749"/>
          </a:xfrm>
          <a:prstGeom prst="rect">
            <a:avLst/>
          </a:prstGeom>
          <a:noFill/>
          <a:ln w="9525">
            <a:noFill/>
            <a:miter lim="800000"/>
            <a:headEnd/>
            <a:tailEnd/>
          </a:ln>
        </p:spPr>
        <p:txBody>
          <a:bodyPr wrap="none" lIns="0" tIns="0" rIns="0" bIns="0">
            <a:spAutoFit/>
          </a:bodyPr>
          <a:lstStyle/>
          <a:p>
            <a:pPr algn="ctr">
              <a:lnSpc>
                <a:spcPct val="90000"/>
              </a:lnSpc>
              <a:buFont typeface="Wingdings" pitchFamily="2" charset="2"/>
              <a:buNone/>
            </a:pPr>
            <a:r>
              <a:rPr lang="en-US" sz="1500" b="1" dirty="0">
                <a:solidFill>
                  <a:srgbClr val="000000"/>
                </a:solidFill>
                <a:latin typeface="Helvetica" pitchFamily="34" charset="0"/>
              </a:rPr>
              <a:t>No</a:t>
            </a:r>
            <a:endParaRPr lang="en-US" sz="1400" b="1" dirty="0">
              <a:solidFill>
                <a:srgbClr val="000000"/>
              </a:solidFill>
            </a:endParaRPr>
          </a:p>
        </p:txBody>
      </p:sp>
      <p:sp>
        <p:nvSpPr>
          <p:cNvPr id="63" name="Rectangle 26">
            <a:extLst>
              <a:ext uri="{FF2B5EF4-FFF2-40B4-BE49-F238E27FC236}">
                <a16:creationId xmlns:a16="http://schemas.microsoft.com/office/drawing/2014/main" id="{0B076B40-E94B-455F-A483-5A54184AFC7C}"/>
              </a:ext>
            </a:extLst>
          </p:cNvPr>
          <p:cNvSpPr>
            <a:spLocks noChangeArrowheads="1"/>
          </p:cNvSpPr>
          <p:nvPr/>
        </p:nvSpPr>
        <p:spPr bwMode="auto">
          <a:xfrm>
            <a:off x="8966472" y="2165941"/>
            <a:ext cx="2806700" cy="1144588"/>
          </a:xfrm>
          <a:prstGeom prst="rect">
            <a:avLst/>
          </a:prstGeom>
          <a:gradFill>
            <a:gsLst>
              <a:gs pos="100000">
                <a:srgbClr val="FF8200"/>
              </a:gs>
              <a:gs pos="0">
                <a:srgbClr val="FFB81C"/>
              </a:gs>
            </a:gsLst>
            <a:lin ang="5400000" scaled="1"/>
          </a:gradFill>
          <a:ln w="15875" algn="ctr">
            <a:noFill/>
            <a:miter lim="800000"/>
            <a:headEnd/>
            <a:tailEnd/>
          </a:ln>
          <a:effectLst/>
        </p:spPr>
        <p:txBody>
          <a:bodyPr tIns="91440" bIns="91440" anchor="ctr">
            <a:spAutoFit/>
          </a:bodyPr>
          <a:lstStyle/>
          <a:p>
            <a:pPr marL="284163" indent="-192088" eaLnBrk="0" hangingPunct="0">
              <a:lnSpc>
                <a:spcPct val="80000"/>
              </a:lnSpc>
              <a:spcBef>
                <a:spcPct val="30000"/>
              </a:spcBef>
              <a:buClr>
                <a:schemeClr val="bg1"/>
              </a:buClr>
              <a:buSzPct val="100000"/>
              <a:buFont typeface="Arial" panose="020B0604020202020204" pitchFamily="34" charset="0"/>
              <a:buChar char="●"/>
            </a:pPr>
            <a:r>
              <a:rPr lang="en-US" sz="1200" b="0" dirty="0">
                <a:solidFill>
                  <a:schemeClr val="bg1"/>
                </a:solidFill>
              </a:rPr>
              <a:t>Shift enable </a:t>
            </a:r>
          </a:p>
          <a:p>
            <a:pPr marL="284163" indent="-192088" eaLnBrk="0" hangingPunct="0">
              <a:lnSpc>
                <a:spcPct val="80000"/>
              </a:lnSpc>
              <a:spcBef>
                <a:spcPct val="30000"/>
              </a:spcBef>
              <a:buClr>
                <a:schemeClr val="bg1"/>
              </a:buClr>
              <a:buSzPct val="100000"/>
              <a:buFont typeface="Arial" panose="020B0604020202020204" pitchFamily="34" charset="0"/>
              <a:buChar char="●"/>
            </a:pPr>
            <a:r>
              <a:rPr lang="en-US" sz="1200" b="0" dirty="0">
                <a:solidFill>
                  <a:schemeClr val="bg1"/>
                </a:solidFill>
              </a:rPr>
              <a:t>Test mode </a:t>
            </a:r>
          </a:p>
          <a:p>
            <a:pPr marL="284163" indent="-192088" eaLnBrk="0" hangingPunct="0">
              <a:lnSpc>
                <a:spcPct val="80000"/>
              </a:lnSpc>
              <a:spcBef>
                <a:spcPct val="30000"/>
              </a:spcBef>
              <a:buClr>
                <a:schemeClr val="bg1"/>
              </a:buClr>
              <a:buSzPct val="100000"/>
              <a:buFont typeface="Arial" panose="020B0604020202020204" pitchFamily="34" charset="0"/>
              <a:buChar char="●"/>
            </a:pPr>
            <a:r>
              <a:rPr lang="en-US" sz="1200" b="0" dirty="0">
                <a:solidFill>
                  <a:schemeClr val="bg1"/>
                </a:solidFill>
              </a:rPr>
              <a:t>Internal clocks as test clocks </a:t>
            </a:r>
          </a:p>
          <a:p>
            <a:pPr marL="284163" indent="-192088" eaLnBrk="0" hangingPunct="0">
              <a:lnSpc>
                <a:spcPct val="80000"/>
              </a:lnSpc>
              <a:spcBef>
                <a:spcPct val="30000"/>
              </a:spcBef>
              <a:buClr>
                <a:schemeClr val="bg1"/>
              </a:buClr>
              <a:buSzPct val="100000"/>
              <a:buFont typeface="Arial" panose="020B0604020202020204" pitchFamily="34" charset="0"/>
              <a:buChar char="●"/>
            </a:pPr>
            <a:r>
              <a:rPr lang="en-US" sz="1200" b="0" dirty="0">
                <a:solidFill>
                  <a:schemeClr val="bg1"/>
                </a:solidFill>
              </a:rPr>
              <a:t>DFT-controllable constraints </a:t>
            </a:r>
          </a:p>
          <a:p>
            <a:pPr marL="284163" indent="-192088" eaLnBrk="0" hangingPunct="0">
              <a:lnSpc>
                <a:spcPct val="80000"/>
              </a:lnSpc>
              <a:spcBef>
                <a:spcPct val="30000"/>
              </a:spcBef>
              <a:buClr>
                <a:schemeClr val="bg1"/>
              </a:buClr>
              <a:buSzPct val="100000"/>
              <a:buFont typeface="Arial" panose="020B0604020202020204" pitchFamily="34" charset="0"/>
              <a:buChar char="●"/>
            </a:pPr>
            <a:r>
              <a:rPr lang="en-US" sz="1200" b="0" dirty="0">
                <a:solidFill>
                  <a:schemeClr val="bg1"/>
                </a:solidFill>
              </a:rPr>
              <a:t>Abstract scan segments </a:t>
            </a:r>
          </a:p>
        </p:txBody>
      </p:sp>
      <p:sp>
        <p:nvSpPr>
          <p:cNvPr id="64" name="Line 27">
            <a:extLst>
              <a:ext uri="{FF2B5EF4-FFF2-40B4-BE49-F238E27FC236}">
                <a16:creationId xmlns:a16="http://schemas.microsoft.com/office/drawing/2014/main" id="{4F93DF7A-F6CC-4724-BE3B-E891891C793E}"/>
              </a:ext>
            </a:extLst>
          </p:cNvPr>
          <p:cNvSpPr>
            <a:spLocks noChangeShapeType="1"/>
          </p:cNvSpPr>
          <p:nvPr/>
        </p:nvSpPr>
        <p:spPr bwMode="auto">
          <a:xfrm flipH="1">
            <a:off x="8590822" y="3129383"/>
            <a:ext cx="379413" cy="0"/>
          </a:xfrm>
          <a:prstGeom prst="line">
            <a:avLst/>
          </a:prstGeom>
          <a:solidFill>
            <a:schemeClr val="accent3">
              <a:lumMod val="20000"/>
              <a:lumOff val="80000"/>
            </a:schemeClr>
          </a:solidFill>
          <a:ln w="38100">
            <a:solidFill>
              <a:schemeClr val="accent2"/>
            </a:solidFill>
            <a:round/>
            <a:headEnd/>
            <a:tailEnd type="triangle" w="med" len="med"/>
          </a:ln>
          <a:effectLst/>
        </p:spPr>
        <p:txBody>
          <a:bodyPr lIns="45720" rIns="45720" anchor="ctr">
            <a:spAutoFit/>
          </a:bodyPr>
          <a:lstStyle/>
          <a:p>
            <a:endParaRPr lang="en-US" sz="1100" dirty="0"/>
          </a:p>
        </p:txBody>
      </p:sp>
      <p:sp>
        <p:nvSpPr>
          <p:cNvPr id="66" name="Rectangle 29">
            <a:extLst>
              <a:ext uri="{FF2B5EF4-FFF2-40B4-BE49-F238E27FC236}">
                <a16:creationId xmlns:a16="http://schemas.microsoft.com/office/drawing/2014/main" id="{34E69BC1-9577-4127-861F-0B7FCB2AFAB7}"/>
              </a:ext>
            </a:extLst>
          </p:cNvPr>
          <p:cNvSpPr>
            <a:spLocks noChangeArrowheads="1"/>
          </p:cNvSpPr>
          <p:nvPr/>
        </p:nvSpPr>
        <p:spPr bwMode="auto">
          <a:xfrm>
            <a:off x="8993770" y="3629923"/>
            <a:ext cx="2276475" cy="498598"/>
          </a:xfrm>
          <a:prstGeom prst="rect">
            <a:avLst/>
          </a:prstGeom>
          <a:gradFill>
            <a:gsLst>
              <a:gs pos="100000">
                <a:srgbClr val="FF8200"/>
              </a:gs>
              <a:gs pos="0">
                <a:srgbClr val="FFB81C"/>
              </a:gs>
            </a:gsLst>
            <a:lin ang="5400000" scaled="1"/>
          </a:gradFill>
          <a:ln w="15875" algn="ctr">
            <a:noFill/>
            <a:miter lim="800000"/>
            <a:headEnd/>
            <a:tailEnd/>
          </a:ln>
          <a:effectLst/>
        </p:spPr>
        <p:txBody>
          <a:bodyPr tIns="91440" bIns="91440" anchor="ctr">
            <a:spAutoFit/>
          </a:bodyPr>
          <a:lstStyle/>
          <a:p>
            <a:pPr marL="285750" indent="-192024" eaLnBrk="0" hangingPunct="0">
              <a:lnSpc>
                <a:spcPct val="60000"/>
              </a:lnSpc>
              <a:spcBef>
                <a:spcPct val="30000"/>
              </a:spcBef>
              <a:buClr>
                <a:schemeClr val="bg1"/>
              </a:buClr>
              <a:buSzPct val="100000"/>
              <a:buFont typeface="Arial" panose="020B0604020202020204" pitchFamily="34" charset="0"/>
              <a:buChar char="●"/>
            </a:pPr>
            <a:r>
              <a:rPr lang="en-US" sz="1200" b="0" dirty="0">
                <a:solidFill>
                  <a:schemeClr val="bg1"/>
                </a:solidFill>
              </a:rPr>
              <a:t>Test point insertion</a:t>
            </a:r>
          </a:p>
          <a:p>
            <a:pPr marL="285750" indent="-192024" eaLnBrk="0" hangingPunct="0">
              <a:lnSpc>
                <a:spcPct val="80000"/>
              </a:lnSpc>
              <a:spcBef>
                <a:spcPct val="30000"/>
              </a:spcBef>
              <a:buClr>
                <a:schemeClr val="bg1"/>
              </a:buClr>
              <a:buSzPct val="100000"/>
              <a:buFont typeface="Arial" panose="020B0604020202020204" pitchFamily="34" charset="0"/>
              <a:buChar char="●"/>
            </a:pPr>
            <a:r>
              <a:rPr lang="en-US" sz="1200" b="0" dirty="0">
                <a:solidFill>
                  <a:schemeClr val="bg1"/>
                </a:solidFill>
              </a:rPr>
              <a:t>Shadow logic insertion </a:t>
            </a:r>
          </a:p>
        </p:txBody>
      </p:sp>
      <p:sp>
        <p:nvSpPr>
          <p:cNvPr id="67" name="Line 30">
            <a:extLst>
              <a:ext uri="{FF2B5EF4-FFF2-40B4-BE49-F238E27FC236}">
                <a16:creationId xmlns:a16="http://schemas.microsoft.com/office/drawing/2014/main" id="{F94B3F3D-4F37-434A-8E1F-DC7AFF90C6C2}"/>
              </a:ext>
            </a:extLst>
          </p:cNvPr>
          <p:cNvSpPr>
            <a:spLocks noChangeShapeType="1"/>
          </p:cNvSpPr>
          <p:nvPr/>
        </p:nvSpPr>
        <p:spPr bwMode="auto">
          <a:xfrm flipH="1">
            <a:off x="8614357" y="3900391"/>
            <a:ext cx="379413" cy="0"/>
          </a:xfrm>
          <a:prstGeom prst="line">
            <a:avLst/>
          </a:prstGeom>
          <a:solidFill>
            <a:schemeClr val="accent3">
              <a:lumMod val="20000"/>
              <a:lumOff val="80000"/>
            </a:schemeClr>
          </a:solidFill>
          <a:ln w="38100">
            <a:solidFill>
              <a:schemeClr val="accent2"/>
            </a:solidFill>
            <a:round/>
            <a:headEnd/>
            <a:tailEnd type="triangle" w="med" len="med"/>
          </a:ln>
          <a:effectLst/>
        </p:spPr>
        <p:txBody>
          <a:bodyPr lIns="45720" rIns="45720" anchor="ctr">
            <a:spAutoFit/>
          </a:bodyPr>
          <a:lstStyle/>
          <a:p>
            <a:endParaRPr lang="en-US" sz="1100" dirty="0"/>
          </a:p>
        </p:txBody>
      </p:sp>
      <p:sp>
        <p:nvSpPr>
          <p:cNvPr id="69" name="Rectangle 32">
            <a:extLst>
              <a:ext uri="{FF2B5EF4-FFF2-40B4-BE49-F238E27FC236}">
                <a16:creationId xmlns:a16="http://schemas.microsoft.com/office/drawing/2014/main" id="{BFE311D8-B3D6-41C5-B622-D2129C3C39D3}"/>
              </a:ext>
            </a:extLst>
          </p:cNvPr>
          <p:cNvSpPr>
            <a:spLocks noChangeArrowheads="1"/>
          </p:cNvSpPr>
          <p:nvPr/>
        </p:nvSpPr>
        <p:spPr bwMode="auto">
          <a:xfrm>
            <a:off x="8966472" y="4481067"/>
            <a:ext cx="2806700" cy="941388"/>
          </a:xfrm>
          <a:prstGeom prst="rect">
            <a:avLst/>
          </a:prstGeom>
          <a:gradFill>
            <a:gsLst>
              <a:gs pos="100000">
                <a:srgbClr val="FF8200"/>
              </a:gs>
              <a:gs pos="0">
                <a:srgbClr val="FFB81C"/>
              </a:gs>
            </a:gsLst>
            <a:lin ang="5400000" scaled="1"/>
          </a:gradFill>
          <a:ln w="15875" algn="ctr">
            <a:noFill/>
            <a:miter lim="800000"/>
            <a:headEnd/>
            <a:tailEnd/>
          </a:ln>
          <a:effectLst/>
        </p:spPr>
        <p:txBody>
          <a:bodyPr tIns="91440" bIns="91440" anchor="ctr">
            <a:spAutoFit/>
          </a:bodyPr>
          <a:lstStyle/>
          <a:p>
            <a:pPr marL="285750" indent="-192024" eaLnBrk="0" hangingPunct="0">
              <a:lnSpc>
                <a:spcPct val="80000"/>
              </a:lnSpc>
              <a:spcBef>
                <a:spcPct val="30000"/>
              </a:spcBef>
              <a:buClr>
                <a:srgbClr val="FFFFFF"/>
              </a:buClr>
              <a:buSzPct val="100000"/>
              <a:buFont typeface="Arial" panose="020B0604020202020204" pitchFamily="34" charset="0"/>
              <a:buChar char="●"/>
            </a:pPr>
            <a:r>
              <a:rPr lang="en-US" sz="1200" b="0" dirty="0">
                <a:solidFill>
                  <a:schemeClr val="bg1"/>
                </a:solidFill>
              </a:rPr>
              <a:t>Scan chains</a:t>
            </a:r>
          </a:p>
          <a:p>
            <a:pPr marL="285750" indent="-192024" eaLnBrk="0" hangingPunct="0">
              <a:lnSpc>
                <a:spcPct val="80000"/>
              </a:lnSpc>
              <a:spcBef>
                <a:spcPct val="30000"/>
              </a:spcBef>
              <a:buClr>
                <a:srgbClr val="FFFFFF"/>
              </a:buClr>
              <a:buSzPct val="100000"/>
              <a:buFont typeface="Arial" panose="020B0604020202020204" pitchFamily="34" charset="0"/>
              <a:buChar char="●"/>
            </a:pPr>
            <a:r>
              <a:rPr lang="en-US" sz="1200" b="0" dirty="0">
                <a:solidFill>
                  <a:schemeClr val="bg1"/>
                </a:solidFill>
              </a:rPr>
              <a:t>Number of scan chains</a:t>
            </a:r>
          </a:p>
          <a:p>
            <a:pPr marL="285750" indent="-192024" eaLnBrk="0" hangingPunct="0">
              <a:lnSpc>
                <a:spcPct val="80000"/>
              </a:lnSpc>
              <a:spcBef>
                <a:spcPct val="30000"/>
              </a:spcBef>
              <a:buClr>
                <a:srgbClr val="FFFFFF"/>
              </a:buClr>
              <a:buSzPct val="100000"/>
              <a:buFont typeface="Arial" panose="020B0604020202020204" pitchFamily="34" charset="0"/>
              <a:buChar char="●"/>
            </a:pPr>
            <a:r>
              <a:rPr lang="en-US" sz="1200" b="0" dirty="0">
                <a:solidFill>
                  <a:schemeClr val="bg1"/>
                </a:solidFill>
              </a:rPr>
              <a:t>Length of scan chains</a:t>
            </a:r>
          </a:p>
          <a:p>
            <a:pPr marL="285750" indent="-192024" eaLnBrk="0" hangingPunct="0">
              <a:lnSpc>
                <a:spcPct val="80000"/>
              </a:lnSpc>
              <a:spcBef>
                <a:spcPct val="30000"/>
              </a:spcBef>
              <a:buClr>
                <a:srgbClr val="FFFFFF"/>
              </a:buClr>
              <a:buSzPct val="100000"/>
              <a:buFont typeface="Arial" panose="020B0604020202020204" pitchFamily="34" charset="0"/>
              <a:buChar char="●"/>
            </a:pPr>
            <a:r>
              <a:rPr lang="en-US" sz="1200" b="0" dirty="0">
                <a:solidFill>
                  <a:schemeClr val="bg1"/>
                </a:solidFill>
              </a:rPr>
              <a:t>Control data lockup elements</a:t>
            </a:r>
          </a:p>
        </p:txBody>
      </p:sp>
      <p:sp>
        <p:nvSpPr>
          <p:cNvPr id="70" name="Line 33">
            <a:extLst>
              <a:ext uri="{FF2B5EF4-FFF2-40B4-BE49-F238E27FC236}">
                <a16:creationId xmlns:a16="http://schemas.microsoft.com/office/drawing/2014/main" id="{76A603B6-FB55-4AEF-8F46-6C0DCCC2A629}"/>
              </a:ext>
            </a:extLst>
          </p:cNvPr>
          <p:cNvSpPr>
            <a:spLocks noChangeShapeType="1"/>
          </p:cNvSpPr>
          <p:nvPr/>
        </p:nvSpPr>
        <p:spPr bwMode="auto">
          <a:xfrm flipH="1">
            <a:off x="8587059" y="4713262"/>
            <a:ext cx="379413" cy="0"/>
          </a:xfrm>
          <a:prstGeom prst="line">
            <a:avLst/>
          </a:prstGeom>
          <a:solidFill>
            <a:schemeClr val="accent3">
              <a:lumMod val="20000"/>
              <a:lumOff val="80000"/>
            </a:schemeClr>
          </a:solidFill>
          <a:ln w="38100">
            <a:solidFill>
              <a:schemeClr val="accent2"/>
            </a:solidFill>
            <a:round/>
            <a:headEnd/>
            <a:tailEnd type="triangle" w="med" len="med"/>
          </a:ln>
          <a:effectLst/>
        </p:spPr>
        <p:txBody>
          <a:bodyPr lIns="45720" rIns="45720" anchor="ctr">
            <a:spAutoFit/>
          </a:bodyPr>
          <a:lstStyle/>
          <a:p>
            <a:endParaRPr lang="en-US" sz="1100" dirty="0"/>
          </a:p>
        </p:txBody>
      </p:sp>
      <p:sp>
        <p:nvSpPr>
          <p:cNvPr id="78" name="Rectangle 19">
            <a:extLst>
              <a:ext uri="{FF2B5EF4-FFF2-40B4-BE49-F238E27FC236}">
                <a16:creationId xmlns:a16="http://schemas.microsoft.com/office/drawing/2014/main" id="{C3E6292D-16F7-48BF-8D70-15D346D99BFA}"/>
              </a:ext>
            </a:extLst>
          </p:cNvPr>
          <p:cNvSpPr>
            <a:spLocks noChangeAspect="1" noChangeArrowheads="1"/>
          </p:cNvSpPr>
          <p:nvPr/>
        </p:nvSpPr>
        <p:spPr bwMode="auto">
          <a:xfrm>
            <a:off x="4603235" y="4898827"/>
            <a:ext cx="4011122" cy="241275"/>
          </a:xfrm>
          <a:prstGeom prst="rect">
            <a:avLst/>
          </a:prstGeom>
          <a:gradFill>
            <a:gsLst>
              <a:gs pos="0">
                <a:srgbClr val="61CF5C"/>
              </a:gs>
              <a:gs pos="100000">
                <a:srgbClr val="2CCCC9"/>
              </a:gs>
            </a:gsLst>
            <a:lin ang="0" scaled="0"/>
          </a:gradFill>
          <a:ln w="19050">
            <a:solidFill>
              <a:schemeClr val="bg1"/>
            </a:solidFill>
            <a:miter lim="800000"/>
            <a:headEnd/>
            <a:tailEnd/>
          </a:ln>
        </p:spPr>
        <p:txBody>
          <a:bodyPr lIns="45720" tIns="91440" rIns="45720" bIns="91440" anchor="ctr" anchorCtr="1"/>
          <a:lstStyle/>
          <a:p>
            <a:pPr algn="ctr" eaLnBrk="0" hangingPunct="0"/>
            <a:r>
              <a:rPr lang="en-US" sz="1100" dirty="0">
                <a:solidFill>
                  <a:schemeClr val="bg1"/>
                </a:solidFill>
              </a:rPr>
              <a:t>Connect scan chains</a:t>
            </a:r>
          </a:p>
        </p:txBody>
      </p:sp>
      <p:sp>
        <p:nvSpPr>
          <p:cNvPr id="79" name="Rectangle 19">
            <a:extLst>
              <a:ext uri="{FF2B5EF4-FFF2-40B4-BE49-F238E27FC236}">
                <a16:creationId xmlns:a16="http://schemas.microsoft.com/office/drawing/2014/main" id="{77EA6D1C-BB84-4810-8653-FFE30BCCA069}"/>
              </a:ext>
            </a:extLst>
          </p:cNvPr>
          <p:cNvSpPr>
            <a:spLocks noChangeAspect="1" noChangeArrowheads="1"/>
          </p:cNvSpPr>
          <p:nvPr/>
        </p:nvSpPr>
        <p:spPr bwMode="auto">
          <a:xfrm>
            <a:off x="4603235" y="4579427"/>
            <a:ext cx="4011122" cy="304511"/>
          </a:xfrm>
          <a:prstGeom prst="rect">
            <a:avLst/>
          </a:prstGeom>
          <a:gradFill>
            <a:gsLst>
              <a:gs pos="0">
                <a:srgbClr val="61CF5C"/>
              </a:gs>
              <a:gs pos="100000">
                <a:srgbClr val="2CCCC9"/>
              </a:gs>
            </a:gsLst>
            <a:lin ang="0" scaled="0"/>
          </a:gradFill>
          <a:ln w="19050">
            <a:solidFill>
              <a:schemeClr val="bg1"/>
            </a:solidFill>
            <a:miter lim="800000"/>
            <a:headEnd/>
            <a:tailEnd/>
          </a:ln>
        </p:spPr>
        <p:txBody>
          <a:bodyPr lIns="45720" tIns="91440" rIns="45720" bIns="91440" anchor="ctr" anchorCtr="1"/>
          <a:lstStyle/>
          <a:p>
            <a:pPr algn="ctr" eaLnBrk="0" hangingPunct="0">
              <a:spcBef>
                <a:spcPct val="50000"/>
              </a:spcBef>
            </a:pPr>
            <a:r>
              <a:rPr lang="en-US" sz="1100" dirty="0">
                <a:solidFill>
                  <a:schemeClr val="bg1"/>
                </a:solidFill>
              </a:rPr>
              <a:t>Set up DFT configuration constraints and preview scan chains</a:t>
            </a:r>
          </a:p>
        </p:txBody>
      </p:sp>
      <p:sp>
        <p:nvSpPr>
          <p:cNvPr id="80" name="Rectangle 79">
            <a:extLst>
              <a:ext uri="{FF2B5EF4-FFF2-40B4-BE49-F238E27FC236}">
                <a16:creationId xmlns:a16="http://schemas.microsoft.com/office/drawing/2014/main" id="{64A42F65-81F9-46A8-8C04-5BA2256D739B}"/>
              </a:ext>
            </a:extLst>
          </p:cNvPr>
          <p:cNvSpPr>
            <a:spLocks noChangeAspect="1" noChangeArrowheads="1"/>
          </p:cNvSpPr>
          <p:nvPr/>
        </p:nvSpPr>
        <p:spPr bwMode="auto">
          <a:xfrm>
            <a:off x="4580872" y="2959602"/>
            <a:ext cx="4011124" cy="253537"/>
          </a:xfrm>
          <a:prstGeom prst="rect">
            <a:avLst/>
          </a:prstGeom>
          <a:gradFill>
            <a:gsLst>
              <a:gs pos="0">
                <a:srgbClr val="61CF5C"/>
              </a:gs>
              <a:gs pos="100000">
                <a:srgbClr val="2CCCC9"/>
              </a:gs>
            </a:gsLst>
            <a:lin ang="0" scaled="0"/>
          </a:gradFill>
          <a:ln w="19050">
            <a:solidFill>
              <a:schemeClr val="bg1"/>
            </a:solidFill>
            <a:miter lim="800000"/>
            <a:headEnd/>
            <a:tailEnd/>
          </a:ln>
        </p:spPr>
        <p:txBody>
          <a:bodyPr lIns="45720" tIns="91440" rIns="45720" bIns="91440" anchor="ctr" anchorCtr="1"/>
          <a:lstStyle/>
          <a:p>
            <a:pPr algn="ctr" eaLnBrk="0" hangingPunct="0"/>
            <a:r>
              <a:rPr lang="en-US" sz="1100" dirty="0">
                <a:solidFill>
                  <a:schemeClr val="bg1"/>
                </a:solidFill>
              </a:rPr>
              <a:t>Set up for DFT rule checker</a:t>
            </a:r>
          </a:p>
        </p:txBody>
      </p:sp>
      <p:sp>
        <p:nvSpPr>
          <p:cNvPr id="81" name="Rectangle 80">
            <a:extLst>
              <a:ext uri="{FF2B5EF4-FFF2-40B4-BE49-F238E27FC236}">
                <a16:creationId xmlns:a16="http://schemas.microsoft.com/office/drawing/2014/main" id="{3FB90529-B60B-4EAF-9786-C8CB2FDBB5CD}"/>
              </a:ext>
            </a:extLst>
          </p:cNvPr>
          <p:cNvSpPr>
            <a:spLocks noChangeAspect="1" noChangeArrowheads="1"/>
          </p:cNvSpPr>
          <p:nvPr/>
        </p:nvSpPr>
        <p:spPr bwMode="auto">
          <a:xfrm>
            <a:off x="4590353" y="3224862"/>
            <a:ext cx="4011124" cy="253537"/>
          </a:xfrm>
          <a:prstGeom prst="rect">
            <a:avLst/>
          </a:prstGeom>
          <a:gradFill>
            <a:gsLst>
              <a:gs pos="0">
                <a:srgbClr val="61CF5C"/>
              </a:gs>
              <a:gs pos="100000">
                <a:srgbClr val="2CCCC9"/>
              </a:gs>
            </a:gsLst>
            <a:lin ang="0" scaled="0"/>
          </a:gradFill>
          <a:ln w="19050">
            <a:solidFill>
              <a:schemeClr val="bg1"/>
            </a:solidFill>
            <a:miter lim="800000"/>
            <a:headEnd/>
            <a:tailEnd/>
          </a:ln>
        </p:spPr>
        <p:txBody>
          <a:bodyPr lIns="45720" tIns="91440" rIns="45720" bIns="91440" anchor="ctr" anchorCtr="1"/>
          <a:lstStyle/>
          <a:p>
            <a:pPr algn="ctr" eaLnBrk="0" hangingPunct="0"/>
            <a:r>
              <a:rPr lang="en-US" sz="1100" dirty="0">
                <a:solidFill>
                  <a:schemeClr val="bg1"/>
                </a:solidFill>
              </a:rPr>
              <a:t>Run DFT rule checker and report registers</a:t>
            </a:r>
          </a:p>
        </p:txBody>
      </p:sp>
      <p:sp>
        <p:nvSpPr>
          <p:cNvPr id="82" name="Rectangle 81">
            <a:extLst>
              <a:ext uri="{FF2B5EF4-FFF2-40B4-BE49-F238E27FC236}">
                <a16:creationId xmlns:a16="http://schemas.microsoft.com/office/drawing/2014/main" id="{1763B5E0-BF12-4BDB-BC96-87CC800C17FA}"/>
              </a:ext>
            </a:extLst>
          </p:cNvPr>
          <p:cNvSpPr>
            <a:spLocks noChangeAspect="1" noChangeArrowheads="1"/>
          </p:cNvSpPr>
          <p:nvPr/>
        </p:nvSpPr>
        <p:spPr bwMode="auto">
          <a:xfrm>
            <a:off x="4603234" y="3507412"/>
            <a:ext cx="4011124" cy="253537"/>
          </a:xfrm>
          <a:prstGeom prst="rect">
            <a:avLst/>
          </a:prstGeom>
          <a:gradFill>
            <a:gsLst>
              <a:gs pos="0">
                <a:srgbClr val="61CF5C"/>
              </a:gs>
              <a:gs pos="100000">
                <a:srgbClr val="2CCCC9"/>
              </a:gs>
            </a:gsLst>
            <a:lin ang="0" scaled="0"/>
          </a:gradFill>
          <a:ln w="19050">
            <a:solidFill>
              <a:schemeClr val="bg1"/>
            </a:solidFill>
            <a:miter lim="800000"/>
            <a:headEnd/>
            <a:tailEnd/>
          </a:ln>
        </p:spPr>
        <p:txBody>
          <a:bodyPr lIns="45720" tIns="91440" rIns="45720" bIns="91440" anchor="ctr" anchorCtr="1"/>
          <a:lstStyle/>
          <a:p>
            <a:pPr algn="ctr" eaLnBrk="0" hangingPunct="0"/>
            <a:r>
              <a:rPr lang="en-US" sz="1100" dirty="0">
                <a:solidFill>
                  <a:schemeClr val="bg1"/>
                </a:solidFill>
              </a:rPr>
              <a:t>Fix DFT violations</a:t>
            </a:r>
          </a:p>
        </p:txBody>
      </p:sp>
      <p:sp>
        <p:nvSpPr>
          <p:cNvPr id="83" name="Rectangle 82">
            <a:extLst>
              <a:ext uri="{FF2B5EF4-FFF2-40B4-BE49-F238E27FC236}">
                <a16:creationId xmlns:a16="http://schemas.microsoft.com/office/drawing/2014/main" id="{4EF60F73-D90C-4FD3-99B5-56C11DBF73F8}"/>
              </a:ext>
            </a:extLst>
          </p:cNvPr>
          <p:cNvSpPr>
            <a:spLocks noChangeAspect="1" noChangeArrowheads="1"/>
          </p:cNvSpPr>
          <p:nvPr/>
        </p:nvSpPr>
        <p:spPr bwMode="auto">
          <a:xfrm>
            <a:off x="4603234" y="3798226"/>
            <a:ext cx="4011124" cy="253537"/>
          </a:xfrm>
          <a:prstGeom prst="rect">
            <a:avLst/>
          </a:prstGeom>
          <a:gradFill>
            <a:gsLst>
              <a:gs pos="0">
                <a:srgbClr val="61CF5C"/>
              </a:gs>
              <a:gs pos="100000">
                <a:srgbClr val="2CCCC9"/>
              </a:gs>
            </a:gsLst>
            <a:lin ang="0" scaled="0"/>
          </a:gradFill>
          <a:ln w="19050">
            <a:gradFill>
              <a:gsLst>
                <a:gs pos="0">
                  <a:srgbClr val="61CF5C"/>
                </a:gs>
                <a:gs pos="100000">
                  <a:srgbClr val="2CCCC9"/>
                </a:gs>
              </a:gsLst>
              <a:lin ang="0" scaled="0"/>
            </a:gradFill>
            <a:miter lim="800000"/>
            <a:headEnd/>
            <a:tailEnd/>
          </a:ln>
        </p:spPr>
        <p:txBody>
          <a:bodyPr lIns="45720" tIns="91440" rIns="45720" bIns="91440" anchor="ctr" anchorCtr="1"/>
          <a:lstStyle/>
          <a:p>
            <a:pPr algn="ctr" eaLnBrk="0" hangingPunct="0"/>
            <a:r>
              <a:rPr lang="en-US" sz="1100" dirty="0">
                <a:solidFill>
                  <a:schemeClr val="bg1"/>
                </a:solidFill>
              </a:rPr>
              <a:t>Add testability logic</a:t>
            </a:r>
          </a:p>
        </p:txBody>
      </p:sp>
      <p:cxnSp>
        <p:nvCxnSpPr>
          <p:cNvPr id="84" name="AutoShape 35">
            <a:extLst>
              <a:ext uri="{FF2B5EF4-FFF2-40B4-BE49-F238E27FC236}">
                <a16:creationId xmlns:a16="http://schemas.microsoft.com/office/drawing/2014/main" id="{0264F4D9-CC5B-463B-83B3-3FB2B2F2B115}"/>
              </a:ext>
            </a:extLst>
          </p:cNvPr>
          <p:cNvCxnSpPr>
            <a:cxnSpLocks noChangeShapeType="1"/>
            <a:stCxn id="17" idx="2"/>
            <a:endCxn id="20" idx="2"/>
          </p:cNvCxnSpPr>
          <p:nvPr/>
        </p:nvCxnSpPr>
        <p:spPr bwMode="gray">
          <a:xfrm rot="16200000" flipH="1">
            <a:off x="4378231" y="5043618"/>
            <a:ext cx="249506" cy="2042114"/>
          </a:xfrm>
          <a:prstGeom prst="bentConnector2">
            <a:avLst/>
          </a:prstGeom>
          <a:noFill/>
          <a:ln w="15875">
            <a:solidFill>
              <a:schemeClr val="accent2"/>
            </a:solidFill>
            <a:miter lim="800000"/>
            <a:headEnd/>
            <a:tailEnd type="triangle" w="med" len="med"/>
          </a:ln>
          <a:effectLst/>
        </p:spPr>
      </p:cxnSp>
      <p:sp>
        <p:nvSpPr>
          <p:cNvPr id="85" name="Rectangle 13">
            <a:extLst>
              <a:ext uri="{FF2B5EF4-FFF2-40B4-BE49-F238E27FC236}">
                <a16:creationId xmlns:a16="http://schemas.microsoft.com/office/drawing/2014/main" id="{6C3F146A-EDFC-4B88-A103-507D55F26821}"/>
              </a:ext>
            </a:extLst>
          </p:cNvPr>
          <p:cNvSpPr>
            <a:spLocks noChangeArrowheads="1"/>
          </p:cNvSpPr>
          <p:nvPr/>
        </p:nvSpPr>
        <p:spPr bwMode="auto">
          <a:xfrm>
            <a:off x="2852736" y="2217018"/>
            <a:ext cx="1431800" cy="166199"/>
          </a:xfrm>
          <a:prstGeom prst="rect">
            <a:avLst/>
          </a:prstGeom>
          <a:noFill/>
          <a:ln w="9525">
            <a:noFill/>
            <a:miter lim="800000"/>
            <a:headEnd/>
            <a:tailEnd/>
          </a:ln>
        </p:spPr>
        <p:txBody>
          <a:bodyPr wrap="square" lIns="0" tIns="0" rIns="0" bIns="0">
            <a:spAutoFit/>
          </a:bodyPr>
          <a:lstStyle/>
          <a:p>
            <a:pPr algn="ctr">
              <a:lnSpc>
                <a:spcPct val="90000"/>
              </a:lnSpc>
              <a:buFont typeface="Wingdings" pitchFamily="2" charset="2"/>
              <a:buNone/>
            </a:pPr>
            <a:r>
              <a:rPr lang="en-US" sz="1200" b="1" dirty="0">
                <a:solidFill>
                  <a:srgbClr val="000000"/>
                </a:solidFill>
              </a:rPr>
              <a:t>Modify Constraints</a:t>
            </a:r>
          </a:p>
        </p:txBody>
      </p:sp>
      <p:cxnSp>
        <p:nvCxnSpPr>
          <p:cNvPr id="86" name="AutoShape 23">
            <a:extLst>
              <a:ext uri="{FF2B5EF4-FFF2-40B4-BE49-F238E27FC236}">
                <a16:creationId xmlns:a16="http://schemas.microsoft.com/office/drawing/2014/main" id="{B0360317-D8A3-4802-BD57-AEF8517EA795}"/>
              </a:ext>
            </a:extLst>
          </p:cNvPr>
          <p:cNvCxnSpPr>
            <a:cxnSpLocks noChangeShapeType="1"/>
          </p:cNvCxnSpPr>
          <p:nvPr/>
        </p:nvCxnSpPr>
        <p:spPr bwMode="auto">
          <a:xfrm rot="10800000" flipH="1">
            <a:off x="4602440" y="3307883"/>
            <a:ext cx="1588" cy="701675"/>
          </a:xfrm>
          <a:prstGeom prst="bentConnector3">
            <a:avLst>
              <a:gd name="adj1" fmla="val -14400000"/>
            </a:avLst>
          </a:prstGeom>
          <a:noFill/>
          <a:ln w="15875">
            <a:solidFill>
              <a:schemeClr val="tx1"/>
            </a:solidFill>
            <a:miter lim="800000"/>
            <a:headEnd/>
            <a:tailEnd type="triangle" w="med" len="med"/>
          </a:ln>
          <a:effectLst/>
        </p:spPr>
      </p:cxnSp>
      <p:cxnSp>
        <p:nvCxnSpPr>
          <p:cNvPr id="87" name="AutoShape 18">
            <a:extLst>
              <a:ext uri="{FF2B5EF4-FFF2-40B4-BE49-F238E27FC236}">
                <a16:creationId xmlns:a16="http://schemas.microsoft.com/office/drawing/2014/main" id="{8B20C72D-8C0F-4088-AF10-D9C1FDE7ADB7}"/>
              </a:ext>
            </a:extLst>
          </p:cNvPr>
          <p:cNvCxnSpPr>
            <a:cxnSpLocks noChangeShapeType="1"/>
            <a:stCxn id="17" idx="1"/>
            <a:endCxn id="9" idx="1"/>
          </p:cNvCxnSpPr>
          <p:nvPr/>
        </p:nvCxnSpPr>
        <p:spPr bwMode="auto">
          <a:xfrm rot="10800000" flipH="1">
            <a:off x="2634582" y="2810435"/>
            <a:ext cx="1954543" cy="2758807"/>
          </a:xfrm>
          <a:prstGeom prst="bentConnector3">
            <a:avLst>
              <a:gd name="adj1" fmla="val -11696"/>
            </a:avLst>
          </a:prstGeom>
          <a:noFill/>
          <a:ln w="19050">
            <a:solidFill>
              <a:schemeClr val="accent2"/>
            </a:solidFill>
            <a:miter lim="800000"/>
            <a:headEnd/>
            <a:tailEnd type="triangle" w="med" len="med"/>
          </a:ln>
          <a:effectLst/>
        </p:spPr>
      </p:cxnSp>
      <p:cxnSp>
        <p:nvCxnSpPr>
          <p:cNvPr id="88" name="AutoShape 19">
            <a:extLst>
              <a:ext uri="{FF2B5EF4-FFF2-40B4-BE49-F238E27FC236}">
                <a16:creationId xmlns:a16="http://schemas.microsoft.com/office/drawing/2014/main" id="{E9730D5B-A1F0-456F-B288-BAC6E3E54192}"/>
              </a:ext>
            </a:extLst>
          </p:cNvPr>
          <p:cNvCxnSpPr>
            <a:cxnSpLocks noChangeShapeType="1"/>
          </p:cNvCxnSpPr>
          <p:nvPr/>
        </p:nvCxnSpPr>
        <p:spPr bwMode="auto">
          <a:xfrm rot="10800000" flipH="1">
            <a:off x="2633353" y="2459324"/>
            <a:ext cx="1945115" cy="3104695"/>
          </a:xfrm>
          <a:prstGeom prst="bentConnector3">
            <a:avLst>
              <a:gd name="adj1" fmla="val -11753"/>
            </a:avLst>
          </a:prstGeom>
          <a:noFill/>
          <a:ln w="19050">
            <a:solidFill>
              <a:schemeClr val="accent2"/>
            </a:solidFill>
            <a:miter lim="800000"/>
            <a:headEnd/>
            <a:tailEnd type="triangle" w="med" len="med"/>
          </a:ln>
          <a:effectLst/>
        </p:spPr>
      </p:cxnSp>
      <p:grpSp>
        <p:nvGrpSpPr>
          <p:cNvPr id="24" name="Group 23">
            <a:extLst>
              <a:ext uri="{FF2B5EF4-FFF2-40B4-BE49-F238E27FC236}">
                <a16:creationId xmlns:a16="http://schemas.microsoft.com/office/drawing/2014/main" id="{9B786F21-A75B-43E9-97AE-2A338A234195}"/>
              </a:ext>
            </a:extLst>
          </p:cNvPr>
          <p:cNvGrpSpPr/>
          <p:nvPr/>
        </p:nvGrpSpPr>
        <p:grpSpPr>
          <a:xfrm>
            <a:off x="349635" y="4043670"/>
            <a:ext cx="1642518" cy="2192863"/>
            <a:chOff x="204112" y="2844800"/>
            <a:chExt cx="1642518" cy="2192863"/>
          </a:xfrm>
        </p:grpSpPr>
        <p:grpSp>
          <p:nvGrpSpPr>
            <p:cNvPr id="23" name="Group 22">
              <a:extLst>
                <a:ext uri="{FF2B5EF4-FFF2-40B4-BE49-F238E27FC236}">
                  <a16:creationId xmlns:a16="http://schemas.microsoft.com/office/drawing/2014/main" id="{5D4B2BF5-C171-4E69-9574-84142E5B9634}"/>
                </a:ext>
              </a:extLst>
            </p:cNvPr>
            <p:cNvGrpSpPr/>
            <p:nvPr/>
          </p:nvGrpSpPr>
          <p:grpSpPr>
            <a:xfrm>
              <a:off x="204112" y="2844800"/>
              <a:ext cx="1642518" cy="2192863"/>
              <a:chOff x="204112" y="2844800"/>
              <a:chExt cx="1642518" cy="2192863"/>
            </a:xfrm>
          </p:grpSpPr>
          <p:sp>
            <p:nvSpPr>
              <p:cNvPr id="32" name="Rectangle: Rounded Corners 31">
                <a:extLst>
                  <a:ext uri="{FF2B5EF4-FFF2-40B4-BE49-F238E27FC236}">
                    <a16:creationId xmlns:a16="http://schemas.microsoft.com/office/drawing/2014/main" id="{2012ECC6-0007-4AB0-BF2D-6498C0A1C07A}"/>
                  </a:ext>
                </a:extLst>
              </p:cNvPr>
              <p:cNvSpPr/>
              <p:nvPr/>
            </p:nvSpPr>
            <p:spPr>
              <a:xfrm>
                <a:off x="204112" y="2844800"/>
                <a:ext cx="1642518" cy="2192863"/>
              </a:xfrm>
              <a:prstGeom prst="round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3" name="Rectangle 32">
                <a:extLst>
                  <a:ext uri="{FF2B5EF4-FFF2-40B4-BE49-F238E27FC236}">
                    <a16:creationId xmlns:a16="http://schemas.microsoft.com/office/drawing/2014/main" id="{8EEAE24B-2CE1-4D72-8F13-3FAE10AF15CD}"/>
                  </a:ext>
                </a:extLst>
              </p:cNvPr>
              <p:cNvSpPr/>
              <p:nvPr/>
            </p:nvSpPr>
            <p:spPr>
              <a:xfrm>
                <a:off x="380111" y="2996824"/>
                <a:ext cx="1290520" cy="273257"/>
              </a:xfrm>
              <a:prstGeom prst="rect">
                <a:avLst/>
              </a:prstGeom>
              <a:solidFill>
                <a:schemeClr val="bg1"/>
              </a:solidFill>
              <a:ln w="19050">
                <a:gradFill>
                  <a:gsLst>
                    <a:gs pos="0">
                      <a:srgbClr val="61CF5C"/>
                    </a:gs>
                    <a:gs pos="100000">
                      <a:srgbClr val="2CCCC9"/>
                    </a:gs>
                  </a:gsLst>
                  <a:lin ang="0" scaled="0"/>
                </a:gra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General Steps</a:t>
                </a:r>
              </a:p>
            </p:txBody>
          </p:sp>
          <p:sp>
            <p:nvSpPr>
              <p:cNvPr id="35" name="AutoShape 15">
                <a:extLst>
                  <a:ext uri="{FF2B5EF4-FFF2-40B4-BE49-F238E27FC236}">
                    <a16:creationId xmlns:a16="http://schemas.microsoft.com/office/drawing/2014/main" id="{6E596B4C-7516-407F-818A-2F8E1A35D427}"/>
                  </a:ext>
                </a:extLst>
              </p:cNvPr>
              <p:cNvSpPr>
                <a:spLocks noChangeArrowheads="1"/>
              </p:cNvSpPr>
              <p:nvPr/>
            </p:nvSpPr>
            <p:spPr bwMode="auto">
              <a:xfrm>
                <a:off x="441527" y="4052304"/>
                <a:ext cx="1282945" cy="424791"/>
              </a:xfrm>
              <a:prstGeom prst="diamond">
                <a:avLst/>
              </a:prstGeom>
              <a:solidFill>
                <a:schemeClr val="bg1"/>
              </a:solidFill>
              <a:ln w="19050" algn="ctr">
                <a:gradFill>
                  <a:gsLst>
                    <a:gs pos="0">
                      <a:srgbClr val="FA4616"/>
                    </a:gs>
                    <a:gs pos="100000">
                      <a:srgbClr val="FFB81C"/>
                    </a:gs>
                  </a:gsLst>
                  <a:lin ang="0" scaled="0"/>
                </a:gradFill>
                <a:miter lim="800000"/>
                <a:headEnd/>
                <a:tailEnd/>
              </a:ln>
              <a:effectLst/>
            </p:spPr>
            <p:txBody>
              <a:bodyPr lIns="0" tIns="0" rIns="0" bIns="0" anchor="ctr" anchorCtr="1"/>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333333"/>
                    </a:solidFill>
                    <a:effectLst/>
                    <a:uLnTx/>
                    <a:uFillTx/>
                    <a:latin typeface="Arial" panose="020B0604020202020204"/>
                    <a:ea typeface="+mn-ea"/>
                    <a:cs typeface="+mn-cs"/>
                  </a:rPr>
                  <a:t>Checking the Results</a:t>
                </a:r>
              </a:p>
            </p:txBody>
          </p:sp>
          <p:sp>
            <p:nvSpPr>
              <p:cNvPr id="36" name="AutoShape 18">
                <a:extLst>
                  <a:ext uri="{FF2B5EF4-FFF2-40B4-BE49-F238E27FC236}">
                    <a16:creationId xmlns:a16="http://schemas.microsoft.com/office/drawing/2014/main" id="{6BAF6D62-6C24-45D4-93F1-DA95C83766B5}"/>
                  </a:ext>
                </a:extLst>
              </p:cNvPr>
              <p:cNvSpPr>
                <a:spLocks noChangeArrowheads="1"/>
              </p:cNvSpPr>
              <p:nvPr/>
            </p:nvSpPr>
            <p:spPr bwMode="auto">
              <a:xfrm>
                <a:off x="710198" y="4525611"/>
                <a:ext cx="745601" cy="424791"/>
              </a:xfrm>
              <a:prstGeom prst="can">
                <a:avLst>
                  <a:gd name="adj" fmla="val 31513"/>
                </a:avLst>
              </a:prstGeom>
              <a:gradFill>
                <a:gsLst>
                  <a:gs pos="0">
                    <a:srgbClr val="147BD1"/>
                  </a:gs>
                  <a:gs pos="100000">
                    <a:srgbClr val="2CCCC9"/>
                  </a:gs>
                </a:gsLst>
                <a:lin ang="0" scaled="0"/>
              </a:gradFill>
              <a:ln w="15875">
                <a:solidFill>
                  <a:schemeClr val="bg1"/>
                </a:solidFill>
                <a:round/>
                <a:headEnd/>
                <a:tailEnd/>
              </a:ln>
              <a:effectLst/>
            </p:spPr>
            <p:txBody>
              <a:bodyPr lIns="0" tIns="0" rIns="0" bIns="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panose="020B0604020202020204"/>
                    <a:ea typeface="+mn-ea"/>
                    <a:cs typeface="+mn-cs"/>
                  </a:rPr>
                  <a:t>Output Files</a:t>
                </a:r>
              </a:p>
            </p:txBody>
          </p:sp>
        </p:grpSp>
        <p:sp>
          <p:nvSpPr>
            <p:cNvPr id="38" name="Rectangle 37">
              <a:extLst>
                <a:ext uri="{FF2B5EF4-FFF2-40B4-BE49-F238E27FC236}">
                  <a16:creationId xmlns:a16="http://schemas.microsoft.com/office/drawing/2014/main" id="{F091EDC7-C1FC-4483-95BD-32989E38686A}"/>
                </a:ext>
              </a:extLst>
            </p:cNvPr>
            <p:cNvSpPr/>
            <p:nvPr/>
          </p:nvSpPr>
          <p:spPr>
            <a:xfrm>
              <a:off x="380111" y="3726433"/>
              <a:ext cx="1290520" cy="273257"/>
            </a:xfrm>
            <a:prstGeom prst="rect">
              <a:avLst/>
            </a:prstGeom>
            <a:solidFill>
              <a:schemeClr val="bg1"/>
            </a:solidFill>
            <a:ln w="19050">
              <a:gradFill>
                <a:gsLst>
                  <a:gs pos="0">
                    <a:srgbClr val="61CF5C"/>
                  </a:gs>
                  <a:gs pos="100000">
                    <a:srgbClr val="2CCCC9"/>
                  </a:gs>
                </a:gsLst>
                <a:lin ang="0" scaled="0"/>
              </a:gradFill>
              <a:prstDash val="lgDashDotDot"/>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Optional Steps</a:t>
              </a:r>
            </a:p>
          </p:txBody>
        </p:sp>
        <p:sp>
          <p:nvSpPr>
            <p:cNvPr id="93" name="Rectangle 92">
              <a:extLst>
                <a:ext uri="{FF2B5EF4-FFF2-40B4-BE49-F238E27FC236}">
                  <a16:creationId xmlns:a16="http://schemas.microsoft.com/office/drawing/2014/main" id="{3EFF3B64-B029-4CDB-A072-0768634C2D30}"/>
                </a:ext>
              </a:extLst>
            </p:cNvPr>
            <p:cNvSpPr/>
            <p:nvPr/>
          </p:nvSpPr>
          <p:spPr>
            <a:xfrm>
              <a:off x="380111" y="3355107"/>
              <a:ext cx="1290520" cy="273257"/>
            </a:xfrm>
            <a:prstGeom prst="rect">
              <a:avLst/>
            </a:prstGeom>
            <a:gradFill>
              <a:gsLst>
                <a:gs pos="0">
                  <a:srgbClr val="61CF5C"/>
                </a:gs>
                <a:gs pos="100000">
                  <a:srgbClr val="2CCCC9"/>
                </a:gs>
              </a:gsLst>
              <a:lin ang="0" scaled="0"/>
            </a:gradFill>
            <a:ln w="19050">
              <a:gradFill>
                <a:gsLst>
                  <a:gs pos="0">
                    <a:srgbClr val="61CF5C"/>
                  </a:gs>
                  <a:gs pos="100000">
                    <a:srgbClr val="2CCCC9"/>
                  </a:gs>
                </a:gsLst>
                <a:lin ang="0" scaled="0"/>
              </a:gra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DFT Steps</a:t>
              </a:r>
            </a:p>
          </p:txBody>
        </p:sp>
      </p:grpSp>
      <p:sp>
        <p:nvSpPr>
          <p:cNvPr id="95" name="Annotation rectangle" hidden="1">
            <a:extLst>
              <a:ext uri="{FF2B5EF4-FFF2-40B4-BE49-F238E27FC236}">
                <a16:creationId xmlns:a16="http://schemas.microsoft.com/office/drawing/2014/main" id="{D714C5A2-F573-48F0-B964-55A772272D25}"/>
              </a:ext>
            </a:extLst>
          </p:cNvPr>
          <p:cNvSpPr/>
          <p:nvPr/>
        </p:nvSpPr>
        <p:spPr>
          <a:xfrm>
            <a:off x="4589125" y="5461703"/>
            <a:ext cx="4034572" cy="1213417"/>
          </a:xfrm>
          <a:prstGeom prst="rect">
            <a:avLst/>
          </a:prstGeom>
          <a:noFill/>
          <a:ln w="38100">
            <a:solidFill>
              <a:srgbClr val="FF0000"/>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algn="ctr"/>
            <a:endParaRPr lang="en-US" dirty="0">
              <a:latin typeface="Arial" panose="020B0604020202020204" pitchFamily="34" charset="0"/>
              <a:cs typeface="Arial" panose="020B0604020202020204" pitchFamily="34" charset="0"/>
            </a:endParaRPr>
          </a:p>
        </p:txBody>
      </p:sp>
      <p:sp>
        <p:nvSpPr>
          <p:cNvPr id="96" name="Annotation rectangle" hidden="1">
            <a:extLst>
              <a:ext uri="{FF2B5EF4-FFF2-40B4-BE49-F238E27FC236}">
                <a16:creationId xmlns:a16="http://schemas.microsoft.com/office/drawing/2014/main" id="{8FF25D61-EB49-41A2-A428-93313C29737A}"/>
              </a:ext>
            </a:extLst>
          </p:cNvPr>
          <p:cNvSpPr/>
          <p:nvPr/>
        </p:nvSpPr>
        <p:spPr>
          <a:xfrm>
            <a:off x="4600488" y="2944252"/>
            <a:ext cx="4020314" cy="2473783"/>
          </a:xfrm>
          <a:prstGeom prst="rect">
            <a:avLst/>
          </a:prstGeom>
          <a:noFill/>
          <a:ln w="38100">
            <a:solidFill>
              <a:srgbClr val="FF0000"/>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algn="ctr"/>
            <a:endParaRPr lang="en-US" dirty="0">
              <a:latin typeface="Arial" panose="020B0604020202020204" pitchFamily="34" charset="0"/>
              <a:cs typeface="Arial" panose="020B0604020202020204" pitchFamily="34" charset="0"/>
            </a:endParaRPr>
          </a:p>
        </p:txBody>
      </p:sp>
      <p:sp>
        <p:nvSpPr>
          <p:cNvPr id="97" name="Annotation rectangle" hidden="1">
            <a:extLst>
              <a:ext uri="{FF2B5EF4-FFF2-40B4-BE49-F238E27FC236}">
                <a16:creationId xmlns:a16="http://schemas.microsoft.com/office/drawing/2014/main" id="{618D9B15-6BDF-4293-9179-2C0CF455E144}"/>
              </a:ext>
            </a:extLst>
          </p:cNvPr>
          <p:cNvSpPr/>
          <p:nvPr/>
        </p:nvSpPr>
        <p:spPr>
          <a:xfrm>
            <a:off x="4589363" y="923387"/>
            <a:ext cx="4020314" cy="1993538"/>
          </a:xfrm>
          <a:prstGeom prst="rect">
            <a:avLst/>
          </a:prstGeom>
          <a:noFill/>
          <a:ln w="38100">
            <a:solidFill>
              <a:srgbClr val="FF0000"/>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algn="ctr"/>
            <a:endParaRPr lang="en-US" dirty="0">
              <a:latin typeface="Arial" panose="020B0604020202020204" pitchFamily="34" charset="0"/>
              <a:cs typeface="Arial" panose="020B0604020202020204" pitchFamily="34" charset="0"/>
            </a:endParaRPr>
          </a:p>
        </p:txBody>
      </p:sp>
      <p:cxnSp>
        <p:nvCxnSpPr>
          <p:cNvPr id="98" name="AutoShape 21">
            <a:extLst>
              <a:ext uri="{FF2B5EF4-FFF2-40B4-BE49-F238E27FC236}">
                <a16:creationId xmlns:a16="http://schemas.microsoft.com/office/drawing/2014/main" id="{988CDC77-C150-413A-AC61-4C1D7D019D00}"/>
              </a:ext>
            </a:extLst>
          </p:cNvPr>
          <p:cNvCxnSpPr>
            <a:cxnSpLocks noChangeShapeType="1"/>
          </p:cNvCxnSpPr>
          <p:nvPr/>
        </p:nvCxnSpPr>
        <p:spPr bwMode="auto">
          <a:xfrm flipH="1">
            <a:off x="4298990" y="5558145"/>
            <a:ext cx="277812" cy="15875"/>
          </a:xfrm>
          <a:prstGeom prst="straightConnector1">
            <a:avLst/>
          </a:prstGeom>
          <a:noFill/>
          <a:ln w="19050">
            <a:solidFill>
              <a:schemeClr val="accent2"/>
            </a:solidFill>
            <a:round/>
            <a:headEnd/>
            <a:tailEnd type="triangle" w="med" len="med"/>
          </a:ln>
          <a:effectLst/>
        </p:spPr>
      </p:cxnSp>
      <p:sp>
        <p:nvSpPr>
          <p:cNvPr id="46" name="TextBox 45">
            <a:extLst>
              <a:ext uri="{FF2B5EF4-FFF2-40B4-BE49-F238E27FC236}">
                <a16:creationId xmlns:a16="http://schemas.microsoft.com/office/drawing/2014/main" id="{5C8F2E34-C8ED-44B6-85D3-095B8147ACBB}"/>
              </a:ext>
            </a:extLst>
          </p:cNvPr>
          <p:cNvSpPr txBox="1"/>
          <p:nvPr/>
        </p:nvSpPr>
        <p:spPr>
          <a:xfrm>
            <a:off x="3747136" y="6547120"/>
            <a:ext cx="6125632" cy="261610"/>
          </a:xfrm>
          <a:prstGeom prst="rect">
            <a:avLst/>
          </a:prstGeom>
          <a:noFill/>
        </p:spPr>
        <p:txBody>
          <a:bodyPr wrap="square">
            <a:spAutoFit/>
          </a:bodyPr>
          <a:lstStyle/>
          <a:p>
            <a:r>
              <a:rPr lang="en-US" sz="1100" dirty="0">
                <a:effectLst/>
                <a:latin typeface="Calibri" panose="020F0502020204030204" pitchFamily="34" charset="0"/>
                <a:ea typeface="Times New Roman" panose="02020603050405020304" pitchFamily="18" charset="0"/>
              </a:rPr>
              <a:t>“Source: Cadence Customer Training Course </a:t>
            </a:r>
            <a:r>
              <a:rPr lang="en-US" sz="1100" dirty="0" err="1">
                <a:effectLst/>
                <a:latin typeface="Calibri" panose="020F0502020204030204" pitchFamily="34" charset="0"/>
                <a:ea typeface="Times New Roman" panose="02020603050405020304" pitchFamily="18" charset="0"/>
              </a:rPr>
              <a:t>RTLtoGDSII</a:t>
            </a:r>
            <a:r>
              <a:rPr lang="en-US" sz="1100" dirty="0">
                <a:effectLst/>
                <a:latin typeface="Calibri" panose="020F0502020204030204" pitchFamily="34" charset="0"/>
                <a:ea typeface="Times New Roman" panose="02020603050405020304" pitchFamily="18" charset="0"/>
              </a:rPr>
              <a:t>, Version: </a:t>
            </a:r>
            <a:r>
              <a:rPr lang="en-US" sz="1100" dirty="0">
                <a:latin typeface="Calibri" panose="020F0502020204030204" pitchFamily="34" charset="0"/>
                <a:ea typeface="Times New Roman" panose="02020603050405020304" pitchFamily="18" charset="0"/>
              </a:rPr>
              <a:t>5.0</a:t>
            </a:r>
            <a:r>
              <a:rPr lang="en-US" sz="1100" dirty="0">
                <a:effectLst/>
                <a:latin typeface="Calibri" panose="020F0502020204030204" pitchFamily="34" charset="0"/>
                <a:ea typeface="Times New Roman" panose="02020603050405020304" pitchFamily="18" charset="0"/>
              </a:rPr>
              <a:t>”</a:t>
            </a:r>
            <a:endParaRPr lang="en-US" sz="1100" dirty="0"/>
          </a:p>
        </p:txBody>
      </p:sp>
      <p:sp>
        <p:nvSpPr>
          <p:cNvPr id="3" name="Footer Placeholder 2">
            <a:extLst>
              <a:ext uri="{FF2B5EF4-FFF2-40B4-BE49-F238E27FC236}">
                <a16:creationId xmlns:a16="http://schemas.microsoft.com/office/drawing/2014/main" id="{B34232AA-BC3E-CE0D-7A50-5856089A3EB3}"/>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A3CD3B80-55EF-C003-DF20-E76F7B4CB93A}"/>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55</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197000242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6000"/>
                                  </p:stCondLst>
                                  <p:childTnLst>
                                    <p:set>
                                      <p:cBhvr>
                                        <p:cTn id="6" dur="1" fill="hold">
                                          <p:stCondLst>
                                            <p:cond delay="0"/>
                                          </p:stCondLst>
                                        </p:cTn>
                                        <p:tgtEl>
                                          <p:spTgt spid="97"/>
                                        </p:tgtEl>
                                        <p:attrNameLst>
                                          <p:attrName>style.visibility</p:attrName>
                                        </p:attrNameLst>
                                      </p:cBhvr>
                                      <p:to>
                                        <p:strVal val="visible"/>
                                      </p:to>
                                    </p:set>
                                    <p:anim calcmode="lin" valueType="num">
                                      <p:cBhvr>
                                        <p:cTn id="7" dur="500" fill="hold"/>
                                        <p:tgtEl>
                                          <p:spTgt spid="97"/>
                                        </p:tgtEl>
                                        <p:attrNameLst>
                                          <p:attrName>ppt_w</p:attrName>
                                        </p:attrNameLst>
                                      </p:cBhvr>
                                      <p:tavLst>
                                        <p:tav tm="0">
                                          <p:val>
                                            <p:fltVal val="0"/>
                                          </p:val>
                                        </p:tav>
                                        <p:tav tm="100000">
                                          <p:val>
                                            <p:strVal val="#ppt_w"/>
                                          </p:val>
                                        </p:tav>
                                      </p:tavLst>
                                    </p:anim>
                                    <p:anim calcmode="lin" valueType="num">
                                      <p:cBhvr>
                                        <p:cTn id="8" dur="500" fill="hold"/>
                                        <p:tgtEl>
                                          <p:spTgt spid="97"/>
                                        </p:tgtEl>
                                        <p:attrNameLst>
                                          <p:attrName>ppt_h</p:attrName>
                                        </p:attrNameLst>
                                      </p:cBhvr>
                                      <p:tavLst>
                                        <p:tav tm="0">
                                          <p:val>
                                            <p:fltVal val="0"/>
                                          </p:val>
                                        </p:tav>
                                        <p:tav tm="100000">
                                          <p:val>
                                            <p:strVal val="#ppt_h"/>
                                          </p:val>
                                        </p:tav>
                                      </p:tavLst>
                                    </p:anim>
                                  </p:childTnLst>
                                </p:cTn>
                              </p:par>
                              <p:par>
                                <p:cTn id="9" presetID="1" presetClass="exit" presetSubtype="0" fill="hold" grpId="1" nodeType="withEffect">
                                  <p:stCondLst>
                                    <p:cond delay="21000"/>
                                  </p:stCondLst>
                                  <p:childTnLst>
                                    <p:set>
                                      <p:cBhvr>
                                        <p:cTn id="10" dur="1" fill="hold">
                                          <p:stCondLst>
                                            <p:cond delay="0"/>
                                          </p:stCondLst>
                                        </p:cTn>
                                        <p:tgtEl>
                                          <p:spTgt spid="97"/>
                                        </p:tgtEl>
                                        <p:attrNameLst>
                                          <p:attrName>style.visibility</p:attrName>
                                        </p:attrNameLst>
                                      </p:cBhvr>
                                      <p:to>
                                        <p:strVal val="hidden"/>
                                      </p:to>
                                    </p:set>
                                  </p:childTnLst>
                                </p:cTn>
                              </p:par>
                              <p:par>
                                <p:cTn id="11" presetID="23" presetClass="entr" presetSubtype="16" fill="hold" grpId="0" nodeType="withEffect">
                                  <p:stCondLst>
                                    <p:cond delay="22000"/>
                                  </p:stCondLst>
                                  <p:childTnLst>
                                    <p:set>
                                      <p:cBhvr>
                                        <p:cTn id="12" dur="1" fill="hold">
                                          <p:stCondLst>
                                            <p:cond delay="0"/>
                                          </p:stCondLst>
                                        </p:cTn>
                                        <p:tgtEl>
                                          <p:spTgt spid="96"/>
                                        </p:tgtEl>
                                        <p:attrNameLst>
                                          <p:attrName>style.visibility</p:attrName>
                                        </p:attrNameLst>
                                      </p:cBhvr>
                                      <p:to>
                                        <p:strVal val="visible"/>
                                      </p:to>
                                    </p:set>
                                    <p:anim calcmode="lin" valueType="num">
                                      <p:cBhvr>
                                        <p:cTn id="13" dur="500" fill="hold"/>
                                        <p:tgtEl>
                                          <p:spTgt spid="96"/>
                                        </p:tgtEl>
                                        <p:attrNameLst>
                                          <p:attrName>ppt_w</p:attrName>
                                        </p:attrNameLst>
                                      </p:cBhvr>
                                      <p:tavLst>
                                        <p:tav tm="0">
                                          <p:val>
                                            <p:fltVal val="0"/>
                                          </p:val>
                                        </p:tav>
                                        <p:tav tm="100000">
                                          <p:val>
                                            <p:strVal val="#ppt_w"/>
                                          </p:val>
                                        </p:tav>
                                      </p:tavLst>
                                    </p:anim>
                                    <p:anim calcmode="lin" valueType="num">
                                      <p:cBhvr>
                                        <p:cTn id="14" dur="500" fill="hold"/>
                                        <p:tgtEl>
                                          <p:spTgt spid="96"/>
                                        </p:tgtEl>
                                        <p:attrNameLst>
                                          <p:attrName>ppt_h</p:attrName>
                                        </p:attrNameLst>
                                      </p:cBhvr>
                                      <p:tavLst>
                                        <p:tav tm="0">
                                          <p:val>
                                            <p:fltVal val="0"/>
                                          </p:val>
                                        </p:tav>
                                        <p:tav tm="100000">
                                          <p:val>
                                            <p:strVal val="#ppt_h"/>
                                          </p:val>
                                        </p:tav>
                                      </p:tavLst>
                                    </p:anim>
                                  </p:childTnLst>
                                </p:cTn>
                              </p:par>
                              <p:par>
                                <p:cTn id="15" presetID="1" presetClass="exit" presetSubtype="0" fill="hold" grpId="1" nodeType="withEffect">
                                  <p:stCondLst>
                                    <p:cond delay="40000"/>
                                  </p:stCondLst>
                                  <p:childTnLst>
                                    <p:set>
                                      <p:cBhvr>
                                        <p:cTn id="16" dur="1" fill="hold">
                                          <p:stCondLst>
                                            <p:cond delay="0"/>
                                          </p:stCondLst>
                                        </p:cTn>
                                        <p:tgtEl>
                                          <p:spTgt spid="96"/>
                                        </p:tgtEl>
                                        <p:attrNameLst>
                                          <p:attrName>style.visibility</p:attrName>
                                        </p:attrNameLst>
                                      </p:cBhvr>
                                      <p:to>
                                        <p:strVal val="hidden"/>
                                      </p:to>
                                    </p:set>
                                  </p:childTnLst>
                                </p:cTn>
                              </p:par>
                              <p:par>
                                <p:cTn id="17" presetID="23" presetClass="entr" presetSubtype="16" fill="hold" grpId="0" nodeType="withEffect">
                                  <p:stCondLst>
                                    <p:cond delay="40400"/>
                                  </p:stCondLst>
                                  <p:childTnLst>
                                    <p:set>
                                      <p:cBhvr>
                                        <p:cTn id="18" dur="1" fill="hold">
                                          <p:stCondLst>
                                            <p:cond delay="0"/>
                                          </p:stCondLst>
                                        </p:cTn>
                                        <p:tgtEl>
                                          <p:spTgt spid="95"/>
                                        </p:tgtEl>
                                        <p:attrNameLst>
                                          <p:attrName>style.visibility</p:attrName>
                                        </p:attrNameLst>
                                      </p:cBhvr>
                                      <p:to>
                                        <p:strVal val="visible"/>
                                      </p:to>
                                    </p:set>
                                    <p:anim calcmode="lin" valueType="num">
                                      <p:cBhvr>
                                        <p:cTn id="19" dur="500" fill="hold"/>
                                        <p:tgtEl>
                                          <p:spTgt spid="95"/>
                                        </p:tgtEl>
                                        <p:attrNameLst>
                                          <p:attrName>ppt_w</p:attrName>
                                        </p:attrNameLst>
                                      </p:cBhvr>
                                      <p:tavLst>
                                        <p:tav tm="0">
                                          <p:val>
                                            <p:fltVal val="0"/>
                                          </p:val>
                                        </p:tav>
                                        <p:tav tm="100000">
                                          <p:val>
                                            <p:strVal val="#ppt_w"/>
                                          </p:val>
                                        </p:tav>
                                      </p:tavLst>
                                    </p:anim>
                                    <p:anim calcmode="lin" valueType="num">
                                      <p:cBhvr>
                                        <p:cTn id="20" dur="500" fill="hold"/>
                                        <p:tgtEl>
                                          <p:spTgt spid="95"/>
                                        </p:tgtEl>
                                        <p:attrNameLst>
                                          <p:attrName>ppt_h</p:attrName>
                                        </p:attrNameLst>
                                      </p:cBhvr>
                                      <p:tavLst>
                                        <p:tav tm="0">
                                          <p:val>
                                            <p:fltVal val="0"/>
                                          </p:val>
                                        </p:tav>
                                        <p:tav tm="100000">
                                          <p:val>
                                            <p:strVal val="#ppt_h"/>
                                          </p:val>
                                        </p:tav>
                                      </p:tavLst>
                                    </p:anim>
                                  </p:childTnLst>
                                </p:cTn>
                              </p:par>
                              <p:par>
                                <p:cTn id="21" presetID="1" presetClass="exit" presetSubtype="0" fill="hold" grpId="1" nodeType="withEffect">
                                  <p:stCondLst>
                                    <p:cond delay="51000"/>
                                  </p:stCondLst>
                                  <p:childTnLst>
                                    <p:set>
                                      <p:cBhvr>
                                        <p:cTn id="22" dur="1" fill="hold">
                                          <p:stCondLst>
                                            <p:cond delay="0"/>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96" grpId="0" animBg="1"/>
      <p:bldP spid="96" grpId="1" animBg="1"/>
      <p:bldP spid="97" grpId="0" animBg="1"/>
      <p:bldP spid="97"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700BBF-ED26-4B7B-8415-9A64F13E366B}"/>
              </a:ext>
            </a:extLst>
          </p:cNvPr>
          <p:cNvSpPr>
            <a:spLocks noGrp="1"/>
          </p:cNvSpPr>
          <p:nvPr>
            <p:ph sz="quarter" idx="14"/>
          </p:nvPr>
        </p:nvSpPr>
        <p:spPr>
          <a:xfrm>
            <a:off x="5668356" y="1064941"/>
            <a:ext cx="5760720" cy="2631839"/>
          </a:xfrm>
        </p:spPr>
        <p:txBody>
          <a:bodyPr/>
          <a:lstStyle/>
          <a:p>
            <a:pPr marL="177800" indent="-177800"/>
            <a:r>
              <a:rPr lang="en-US" dirty="0"/>
              <a:t>Correct-by-design test structures using Genus</a:t>
            </a:r>
            <a:r>
              <a:rPr lang="en-US" baseline="30000" dirty="0"/>
              <a:t>™</a:t>
            </a:r>
            <a:r>
              <a:rPr lang="en-US" dirty="0"/>
              <a:t>:</a:t>
            </a:r>
          </a:p>
          <a:p>
            <a:pPr lvl="1">
              <a:buFont typeface="Arial" panose="020B0604020202020204" pitchFamily="34" charset="0"/>
              <a:buChar char="●"/>
              <a:defRPr/>
            </a:pPr>
            <a:r>
              <a:rPr lang="en-US" dirty="0"/>
              <a:t>Verify (and optionally enforce) compliance with test design rules.</a:t>
            </a:r>
          </a:p>
          <a:p>
            <a:pPr lvl="1">
              <a:buFont typeface="Arial" panose="020B0604020202020204" pitchFamily="34" charset="0"/>
              <a:buChar char="●"/>
              <a:defRPr/>
            </a:pPr>
            <a:r>
              <a:rPr lang="en-US" dirty="0"/>
              <a:t>Full range of tests for all types of digital testing.</a:t>
            </a:r>
          </a:p>
          <a:p>
            <a:pPr lvl="1">
              <a:buFont typeface="Arial" panose="020B0604020202020204" pitchFamily="34" charset="0"/>
              <a:buChar char="●"/>
              <a:defRPr/>
            </a:pPr>
            <a:r>
              <a:rPr lang="en-US" dirty="0"/>
              <a:t>Diagnostics for fault isolation, failure analysis, and process monitoring.</a:t>
            </a:r>
          </a:p>
          <a:p>
            <a:endParaRPr lang="en-US" dirty="0"/>
          </a:p>
        </p:txBody>
      </p:sp>
      <p:sp>
        <p:nvSpPr>
          <p:cNvPr id="4" name="Title 3"/>
          <p:cNvSpPr>
            <a:spLocks noGrp="1"/>
          </p:cNvSpPr>
          <p:nvPr>
            <p:ph type="title"/>
          </p:nvPr>
        </p:nvSpPr>
        <p:spPr/>
        <p:txBody>
          <a:bodyPr/>
          <a:lstStyle/>
          <a:p>
            <a:r>
              <a:rPr lang="en-US" b="1" dirty="0"/>
              <a:t>Modus Test Disciplines</a:t>
            </a:r>
          </a:p>
        </p:txBody>
      </p:sp>
      <p:grpSp>
        <p:nvGrpSpPr>
          <p:cNvPr id="6" name="Group 5">
            <a:extLst>
              <a:ext uri="{FF2B5EF4-FFF2-40B4-BE49-F238E27FC236}">
                <a16:creationId xmlns:a16="http://schemas.microsoft.com/office/drawing/2014/main" id="{189BC857-CE24-CBC6-A400-828A824A95DE}"/>
              </a:ext>
            </a:extLst>
          </p:cNvPr>
          <p:cNvGrpSpPr/>
          <p:nvPr/>
        </p:nvGrpSpPr>
        <p:grpSpPr>
          <a:xfrm>
            <a:off x="1361513" y="1385354"/>
            <a:ext cx="2804614" cy="4139521"/>
            <a:chOff x="1217134" y="1434992"/>
            <a:chExt cx="2804614" cy="4139521"/>
          </a:xfrm>
        </p:grpSpPr>
        <p:sp>
          <p:nvSpPr>
            <p:cNvPr id="43" name="Rectangle 61">
              <a:extLst>
                <a:ext uri="{FF2B5EF4-FFF2-40B4-BE49-F238E27FC236}">
                  <a16:creationId xmlns:a16="http://schemas.microsoft.com/office/drawing/2014/main" id="{B79BAA69-02CB-4B16-B371-F49A90823CC1}"/>
                </a:ext>
              </a:extLst>
            </p:cNvPr>
            <p:cNvSpPr>
              <a:spLocks noChangeArrowheads="1"/>
            </p:cNvSpPr>
            <p:nvPr/>
          </p:nvSpPr>
          <p:spPr bwMode="auto">
            <a:xfrm>
              <a:off x="1217134" y="2362489"/>
              <a:ext cx="2804614" cy="2292313"/>
            </a:xfrm>
            <a:prstGeom prst="rect">
              <a:avLst/>
            </a:prstGeom>
            <a:noFill/>
            <a:ln w="28575" algn="ctr">
              <a:solidFill>
                <a:srgbClr val="3333FF"/>
              </a:solidFill>
              <a:miter lim="800000"/>
              <a:headEnd/>
              <a:tailEnd/>
            </a:ln>
            <a:effectLst/>
          </p:spPr>
          <p:txBody>
            <a:bodyPr wrap="none" tIns="91440" bIns="91440" anchor="ctr"/>
            <a:lstStyle/>
            <a:p>
              <a:pPr defTabSz="1027113" eaLnBrk="0" hangingPunct="0">
                <a:spcBef>
                  <a:spcPct val="50000"/>
                </a:spcBef>
                <a:buClr>
                  <a:srgbClr val="D5000A"/>
                </a:buClr>
                <a:buSzPct val="100000"/>
              </a:pPr>
              <a:endParaRPr lang="en-US" sz="2400" dirty="0">
                <a:solidFill>
                  <a:schemeClr val="hlink"/>
                </a:solidFill>
              </a:endParaRPr>
            </a:p>
          </p:txBody>
        </p:sp>
        <p:sp>
          <p:nvSpPr>
            <p:cNvPr id="27" name="Oval 26">
              <a:extLst>
                <a:ext uri="{FF2B5EF4-FFF2-40B4-BE49-F238E27FC236}">
                  <a16:creationId xmlns:a16="http://schemas.microsoft.com/office/drawing/2014/main" id="{747B6BD0-F7A2-4184-8CA6-5CCDCD068E5E}"/>
                </a:ext>
              </a:extLst>
            </p:cNvPr>
            <p:cNvSpPr/>
            <p:nvPr/>
          </p:nvSpPr>
          <p:spPr>
            <a:xfrm>
              <a:off x="1341137" y="1434992"/>
              <a:ext cx="2556608" cy="689371"/>
            </a:xfrm>
            <a:prstGeom prst="ellipse">
              <a:avLst/>
            </a:prstGeom>
            <a:solidFill>
              <a:schemeClr val="bg1"/>
            </a:solidFill>
            <a:ln w="25400">
              <a:gradFill>
                <a:gsLst>
                  <a:gs pos="0">
                    <a:srgbClr val="61CF5C"/>
                  </a:gs>
                  <a:gs pos="100000">
                    <a:srgbClr val="2DCCC9"/>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00"/>
                  </a:solidFill>
                </a:rPr>
                <a:t>Test </a:t>
              </a:r>
            </a:p>
            <a:p>
              <a:pPr algn="ctr"/>
              <a:r>
                <a:rPr lang="en-US" b="1" dirty="0">
                  <a:solidFill>
                    <a:srgbClr val="000000"/>
                  </a:solidFill>
                </a:rPr>
                <a:t>Synthesis</a:t>
              </a:r>
            </a:p>
          </p:txBody>
        </p:sp>
        <p:sp>
          <p:nvSpPr>
            <p:cNvPr id="28" name="Oval 27">
              <a:extLst>
                <a:ext uri="{FF2B5EF4-FFF2-40B4-BE49-F238E27FC236}">
                  <a16:creationId xmlns:a16="http://schemas.microsoft.com/office/drawing/2014/main" id="{E82C9EC5-BCFF-4EE1-8C9E-D813CD554DDB}"/>
                </a:ext>
              </a:extLst>
            </p:cNvPr>
            <p:cNvSpPr/>
            <p:nvPr/>
          </p:nvSpPr>
          <p:spPr>
            <a:xfrm>
              <a:off x="1341137" y="2585042"/>
              <a:ext cx="2556608" cy="689371"/>
            </a:xfrm>
            <a:prstGeom prst="ellipse">
              <a:avLst/>
            </a:prstGeom>
            <a:solidFill>
              <a:schemeClr val="bg1"/>
            </a:solidFill>
            <a:ln w="25400">
              <a:gradFill>
                <a:gsLst>
                  <a:gs pos="0">
                    <a:srgbClr val="61CF5C"/>
                  </a:gs>
                  <a:gs pos="100000">
                    <a:srgbClr val="2DCCC9"/>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00"/>
                  </a:solidFill>
                </a:rPr>
                <a:t>Test </a:t>
              </a:r>
            </a:p>
            <a:p>
              <a:pPr algn="ctr"/>
              <a:r>
                <a:rPr lang="en-US" b="1" dirty="0">
                  <a:solidFill>
                    <a:srgbClr val="000000"/>
                  </a:solidFill>
                </a:rPr>
                <a:t>Analysis</a:t>
              </a:r>
            </a:p>
          </p:txBody>
        </p:sp>
        <p:sp>
          <p:nvSpPr>
            <p:cNvPr id="29" name="Oval 28">
              <a:extLst>
                <a:ext uri="{FF2B5EF4-FFF2-40B4-BE49-F238E27FC236}">
                  <a16:creationId xmlns:a16="http://schemas.microsoft.com/office/drawing/2014/main" id="{2FF5B779-B12E-4D0A-A0B8-AC57E5DACB8B}"/>
                </a:ext>
              </a:extLst>
            </p:cNvPr>
            <p:cNvSpPr/>
            <p:nvPr/>
          </p:nvSpPr>
          <p:spPr>
            <a:xfrm>
              <a:off x="1341137" y="3735092"/>
              <a:ext cx="2556608" cy="689371"/>
            </a:xfrm>
            <a:prstGeom prst="ellipse">
              <a:avLst/>
            </a:prstGeom>
            <a:solidFill>
              <a:schemeClr val="bg1"/>
            </a:solidFill>
            <a:ln w="25400">
              <a:gradFill>
                <a:gsLst>
                  <a:gs pos="0">
                    <a:srgbClr val="61CF5C"/>
                  </a:gs>
                  <a:gs pos="100000">
                    <a:srgbClr val="2DCCC9"/>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00"/>
                  </a:solidFill>
                </a:rPr>
                <a:t>Test Generation</a:t>
              </a:r>
            </a:p>
          </p:txBody>
        </p:sp>
        <p:sp>
          <p:nvSpPr>
            <p:cNvPr id="30" name="Oval 29">
              <a:extLst>
                <a:ext uri="{FF2B5EF4-FFF2-40B4-BE49-F238E27FC236}">
                  <a16:creationId xmlns:a16="http://schemas.microsoft.com/office/drawing/2014/main" id="{23816960-C4F3-496C-938B-E99E632DD713}"/>
                </a:ext>
              </a:extLst>
            </p:cNvPr>
            <p:cNvSpPr/>
            <p:nvPr/>
          </p:nvSpPr>
          <p:spPr>
            <a:xfrm>
              <a:off x="1341137" y="4885142"/>
              <a:ext cx="2556608" cy="689371"/>
            </a:xfrm>
            <a:prstGeom prst="ellipse">
              <a:avLst/>
            </a:prstGeom>
            <a:solidFill>
              <a:schemeClr val="bg1"/>
            </a:solidFill>
            <a:ln w="25400">
              <a:gradFill>
                <a:gsLst>
                  <a:gs pos="0">
                    <a:srgbClr val="61CF5C"/>
                  </a:gs>
                  <a:gs pos="100000">
                    <a:srgbClr val="2DCCC9"/>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0000"/>
                  </a:solidFill>
                </a:rPr>
                <a:t>Test Diagnostics</a:t>
              </a:r>
            </a:p>
          </p:txBody>
        </p:sp>
        <p:sp>
          <p:nvSpPr>
            <p:cNvPr id="38" name="AutoShape 47">
              <a:extLst>
                <a:ext uri="{FF2B5EF4-FFF2-40B4-BE49-F238E27FC236}">
                  <a16:creationId xmlns:a16="http://schemas.microsoft.com/office/drawing/2014/main" id="{F19F3A89-0434-429E-9E91-4ACBDC54835E}"/>
                </a:ext>
              </a:extLst>
            </p:cNvPr>
            <p:cNvSpPr>
              <a:spLocks noChangeArrowheads="1"/>
            </p:cNvSpPr>
            <p:nvPr/>
          </p:nvSpPr>
          <p:spPr bwMode="auto">
            <a:xfrm>
              <a:off x="2467835" y="2134447"/>
              <a:ext cx="303212" cy="450595"/>
            </a:xfrm>
            <a:prstGeom prst="downArrow">
              <a:avLst>
                <a:gd name="adj1" fmla="val 51389"/>
                <a:gd name="adj2" fmla="val 51389"/>
              </a:avLst>
            </a:prstGeom>
            <a:gradFill>
              <a:gsLst>
                <a:gs pos="100000">
                  <a:srgbClr val="CE0058"/>
                </a:gs>
                <a:gs pos="0">
                  <a:srgbClr val="FA4616"/>
                </a:gs>
              </a:gsLst>
              <a:lin ang="0" scaled="1"/>
            </a:gradFill>
            <a:ln w="12700">
              <a:solidFill>
                <a:schemeClr val="accent2"/>
              </a:solidFill>
              <a:miter lim="800000"/>
              <a:headEnd/>
              <a:tailEnd/>
            </a:ln>
            <a:effectLst/>
          </p:spPr>
          <p:txBody>
            <a:bodyPr wrap="none" lIns="0" tIns="0" rIns="0" bIns="0" anchor="ctr"/>
            <a:lstStyle/>
            <a:p>
              <a:endParaRPr lang="en-US" dirty="0"/>
            </a:p>
          </p:txBody>
        </p:sp>
        <p:sp>
          <p:nvSpPr>
            <p:cNvPr id="41" name="AutoShape 47">
              <a:extLst>
                <a:ext uri="{FF2B5EF4-FFF2-40B4-BE49-F238E27FC236}">
                  <a16:creationId xmlns:a16="http://schemas.microsoft.com/office/drawing/2014/main" id="{EE21A88F-FEB4-46C0-9CCE-8D15F87D4E8E}"/>
                </a:ext>
              </a:extLst>
            </p:cNvPr>
            <p:cNvSpPr>
              <a:spLocks noChangeArrowheads="1"/>
            </p:cNvSpPr>
            <p:nvPr/>
          </p:nvSpPr>
          <p:spPr bwMode="auto">
            <a:xfrm>
              <a:off x="2467835" y="4421991"/>
              <a:ext cx="303212" cy="450595"/>
            </a:xfrm>
            <a:prstGeom prst="downArrow">
              <a:avLst>
                <a:gd name="adj1" fmla="val 51389"/>
                <a:gd name="adj2" fmla="val 51389"/>
              </a:avLst>
            </a:prstGeom>
            <a:gradFill>
              <a:gsLst>
                <a:gs pos="100000">
                  <a:srgbClr val="CE0058"/>
                </a:gs>
                <a:gs pos="0">
                  <a:srgbClr val="FA4616"/>
                </a:gs>
              </a:gsLst>
              <a:lin ang="0" scaled="1"/>
            </a:gradFill>
            <a:ln w="12700">
              <a:solidFill>
                <a:schemeClr val="accent2"/>
              </a:solidFill>
              <a:miter lim="800000"/>
              <a:headEnd/>
              <a:tailEnd/>
            </a:ln>
            <a:effectLst/>
          </p:spPr>
          <p:txBody>
            <a:bodyPr wrap="none" lIns="0" tIns="0" rIns="0" bIns="0" anchor="ctr"/>
            <a:lstStyle/>
            <a:p>
              <a:endParaRPr lang="en-US" dirty="0"/>
            </a:p>
          </p:txBody>
        </p:sp>
        <p:sp>
          <p:nvSpPr>
            <p:cNvPr id="42" name="AutoShape 47">
              <a:extLst>
                <a:ext uri="{FF2B5EF4-FFF2-40B4-BE49-F238E27FC236}">
                  <a16:creationId xmlns:a16="http://schemas.microsoft.com/office/drawing/2014/main" id="{450AD719-DE1E-49DE-8D5C-4ABD8D3FEDBB}"/>
                </a:ext>
              </a:extLst>
            </p:cNvPr>
            <p:cNvSpPr>
              <a:spLocks noChangeArrowheads="1"/>
            </p:cNvSpPr>
            <p:nvPr/>
          </p:nvSpPr>
          <p:spPr bwMode="auto">
            <a:xfrm>
              <a:off x="2467835" y="3279454"/>
              <a:ext cx="303212" cy="450595"/>
            </a:xfrm>
            <a:prstGeom prst="downArrow">
              <a:avLst>
                <a:gd name="adj1" fmla="val 51389"/>
                <a:gd name="adj2" fmla="val 51389"/>
              </a:avLst>
            </a:prstGeom>
            <a:gradFill>
              <a:gsLst>
                <a:gs pos="100000">
                  <a:srgbClr val="CE0058"/>
                </a:gs>
                <a:gs pos="0">
                  <a:srgbClr val="FA4616"/>
                </a:gs>
              </a:gsLst>
              <a:lin ang="0" scaled="1"/>
            </a:gradFill>
            <a:ln w="12700">
              <a:solidFill>
                <a:schemeClr val="accent2"/>
              </a:solidFill>
              <a:miter lim="800000"/>
              <a:headEnd/>
              <a:tailEnd/>
            </a:ln>
            <a:effectLst/>
          </p:spPr>
          <p:txBody>
            <a:bodyPr wrap="none" lIns="0" tIns="0" rIns="0" bIns="0" anchor="ctr"/>
            <a:lstStyle/>
            <a:p>
              <a:endParaRPr lang="en-US" dirty="0"/>
            </a:p>
          </p:txBody>
        </p:sp>
      </p:grpSp>
      <p:sp>
        <p:nvSpPr>
          <p:cNvPr id="13" name="Annotation rectangle" hidden="1">
            <a:extLst>
              <a:ext uri="{FF2B5EF4-FFF2-40B4-BE49-F238E27FC236}">
                <a16:creationId xmlns:a16="http://schemas.microsoft.com/office/drawing/2014/main" id="{78F8083B-69DE-4FE9-9044-716083A87CF3}"/>
              </a:ext>
            </a:extLst>
          </p:cNvPr>
          <p:cNvSpPr/>
          <p:nvPr/>
        </p:nvSpPr>
        <p:spPr>
          <a:xfrm>
            <a:off x="939338" y="1281955"/>
            <a:ext cx="3207789" cy="4444590"/>
          </a:xfrm>
          <a:prstGeom prst="rect">
            <a:avLst/>
          </a:prstGeom>
          <a:noFill/>
          <a:ln w="38100">
            <a:solidFill>
              <a:srgbClr val="F6AD1F"/>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algn="ctr"/>
            <a:endParaRPr lang="en-US" dirty="0">
              <a:latin typeface="Arial" panose="020B0604020202020204" pitchFamily="34" charset="0"/>
              <a:cs typeface="Arial" panose="020B0604020202020204" pitchFamily="34" charset="0"/>
            </a:endParaRPr>
          </a:p>
        </p:txBody>
      </p:sp>
      <p:sp>
        <p:nvSpPr>
          <p:cNvPr id="14" name="Annotation rectangle" hidden="1">
            <a:extLst>
              <a:ext uri="{FF2B5EF4-FFF2-40B4-BE49-F238E27FC236}">
                <a16:creationId xmlns:a16="http://schemas.microsoft.com/office/drawing/2014/main" id="{51C54B78-0039-41F5-B8AC-E47232BDE688}"/>
              </a:ext>
            </a:extLst>
          </p:cNvPr>
          <p:cNvSpPr/>
          <p:nvPr/>
        </p:nvSpPr>
        <p:spPr>
          <a:xfrm>
            <a:off x="5643653" y="1082299"/>
            <a:ext cx="5778958" cy="2279737"/>
          </a:xfrm>
          <a:prstGeom prst="rect">
            <a:avLst/>
          </a:prstGeom>
          <a:noFill/>
          <a:ln w="38100">
            <a:solidFill>
              <a:srgbClr val="F6AD1F"/>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algn="ctr"/>
            <a:endParaRPr lang="en-US" dirty="0">
              <a:latin typeface="Arial" panose="020B0604020202020204" pitchFamily="34" charset="0"/>
              <a:cs typeface="Arial" panose="020B0604020202020204" pitchFamily="34" charset="0"/>
            </a:endParaRPr>
          </a:p>
        </p:txBody>
      </p:sp>
      <p:sp>
        <p:nvSpPr>
          <p:cNvPr id="15" name="Annotation rectangle" hidden="1">
            <a:extLst>
              <a:ext uri="{FF2B5EF4-FFF2-40B4-BE49-F238E27FC236}">
                <a16:creationId xmlns:a16="http://schemas.microsoft.com/office/drawing/2014/main" id="{B07A492A-832B-4028-9AE0-69E5DE014DF7}"/>
              </a:ext>
            </a:extLst>
          </p:cNvPr>
          <p:cNvSpPr/>
          <p:nvPr/>
        </p:nvSpPr>
        <p:spPr>
          <a:xfrm>
            <a:off x="1217134" y="2349933"/>
            <a:ext cx="2804614" cy="2304869"/>
          </a:xfrm>
          <a:prstGeom prst="rect">
            <a:avLst/>
          </a:prstGeom>
          <a:noFill/>
          <a:ln w="38100">
            <a:solidFill>
              <a:srgbClr val="F6AD1F"/>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algn="ctr"/>
            <a:endParaRPr lang="en-US"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08092664-F390-4BE0-95F6-4B2022A0474E}"/>
              </a:ext>
            </a:extLst>
          </p:cNvPr>
          <p:cNvSpPr txBox="1"/>
          <p:nvPr/>
        </p:nvSpPr>
        <p:spPr>
          <a:xfrm>
            <a:off x="3747136" y="6547120"/>
            <a:ext cx="6125632" cy="261610"/>
          </a:xfrm>
          <a:prstGeom prst="rect">
            <a:avLst/>
          </a:prstGeom>
          <a:noFill/>
        </p:spPr>
        <p:txBody>
          <a:bodyPr wrap="square">
            <a:spAutoFit/>
          </a:bodyPr>
          <a:lstStyle/>
          <a:p>
            <a:r>
              <a:rPr lang="en-US" sz="1100" dirty="0">
                <a:effectLst/>
                <a:latin typeface="Calibri" panose="020F0502020204030204" pitchFamily="34" charset="0"/>
                <a:ea typeface="Times New Roman" panose="02020603050405020304" pitchFamily="18" charset="0"/>
              </a:rPr>
              <a:t>“Source: Cadence Customer Training Course </a:t>
            </a:r>
            <a:r>
              <a:rPr lang="en-US" sz="1100" dirty="0" err="1">
                <a:effectLst/>
                <a:latin typeface="Calibri" panose="020F0502020204030204" pitchFamily="34" charset="0"/>
                <a:ea typeface="Times New Roman" panose="02020603050405020304" pitchFamily="18" charset="0"/>
              </a:rPr>
              <a:t>RTLtoGDSII</a:t>
            </a:r>
            <a:r>
              <a:rPr lang="en-US" sz="1100" dirty="0">
                <a:effectLst/>
                <a:latin typeface="Calibri" panose="020F0502020204030204" pitchFamily="34" charset="0"/>
                <a:ea typeface="Times New Roman" panose="02020603050405020304" pitchFamily="18" charset="0"/>
              </a:rPr>
              <a:t>, Version: </a:t>
            </a:r>
            <a:r>
              <a:rPr lang="en-US" sz="1100" dirty="0">
                <a:latin typeface="Calibri" panose="020F0502020204030204" pitchFamily="34" charset="0"/>
                <a:ea typeface="Times New Roman" panose="02020603050405020304" pitchFamily="18" charset="0"/>
              </a:rPr>
              <a:t>5.0</a:t>
            </a:r>
            <a:r>
              <a:rPr lang="en-US" sz="1100" dirty="0">
                <a:effectLst/>
                <a:latin typeface="Calibri" panose="020F0502020204030204" pitchFamily="34" charset="0"/>
                <a:ea typeface="Times New Roman" panose="02020603050405020304" pitchFamily="18" charset="0"/>
              </a:rPr>
              <a:t>”</a:t>
            </a:r>
            <a:endParaRPr lang="en-US" sz="1100" dirty="0"/>
          </a:p>
        </p:txBody>
      </p:sp>
      <p:sp>
        <p:nvSpPr>
          <p:cNvPr id="2" name="Footer Placeholder 1">
            <a:extLst>
              <a:ext uri="{FF2B5EF4-FFF2-40B4-BE49-F238E27FC236}">
                <a16:creationId xmlns:a16="http://schemas.microsoft.com/office/drawing/2014/main" id="{269F1DDC-EB1C-75C9-2FAE-19726C78B14F}"/>
              </a:ext>
            </a:extLst>
          </p:cNvPr>
          <p:cNvSpPr>
            <a:spLocks noGrp="1"/>
          </p:cNvSpPr>
          <p:nvPr>
            <p:ph type="ftr" sz="quarter" idx="15"/>
          </p:nvPr>
        </p:nvSpPr>
        <p:spPr/>
        <p:txBody>
          <a:bodyPr/>
          <a:lstStyle/>
          <a:p>
            <a:r>
              <a:rPr lang="en-US">
                <a:solidFill>
                  <a:schemeClr val="tx1"/>
                </a:solidFill>
                <a:cs typeface="Arial" panose="020B0604020202020204" pitchFamily="34" charset="0"/>
              </a:rPr>
              <a:t>© Cadence Design Systems, Inc. All rights reserved</a:t>
            </a:r>
            <a:endParaRPr lang="en-US" dirty="0">
              <a:solidFill>
                <a:schemeClr val="tx1"/>
              </a:solidFill>
              <a:cs typeface="Arial" panose="020B0604020202020204" pitchFamily="34" charset="0"/>
            </a:endParaRPr>
          </a:p>
        </p:txBody>
      </p:sp>
      <p:sp>
        <p:nvSpPr>
          <p:cNvPr id="5" name="Slide Number Placeholder 4">
            <a:extLst>
              <a:ext uri="{FF2B5EF4-FFF2-40B4-BE49-F238E27FC236}">
                <a16:creationId xmlns:a16="http://schemas.microsoft.com/office/drawing/2014/main" id="{A7112BE3-C147-58EE-3E96-B57CAAF7E1AC}"/>
              </a:ext>
            </a:extLst>
          </p:cNvPr>
          <p:cNvSpPr>
            <a:spLocks noGrp="1"/>
          </p:cNvSpPr>
          <p:nvPr>
            <p:ph type="sldNum" sz="quarter" idx="16"/>
          </p:nvPr>
        </p:nvSpPr>
        <p:spPr/>
        <p:txBody>
          <a:bodyPr/>
          <a:lstStyle/>
          <a:p>
            <a:fld id="{B6FA71F5-8E13-46C5-A63A-9121BEB3B8A9}" type="slidenum">
              <a:rPr lang="en-US" smtClean="0"/>
              <a:pPr/>
              <a:t>56</a:t>
            </a:fld>
            <a:endParaRPr lang="en-US" dirty="0"/>
          </a:p>
        </p:txBody>
      </p:sp>
    </p:spTree>
    <p:custDataLst>
      <p:tags r:id="rId1"/>
    </p:custDataLst>
    <p:extLst>
      <p:ext uri="{BB962C8B-B14F-4D97-AF65-F5344CB8AC3E}">
        <p14:creationId xmlns:p14="http://schemas.microsoft.com/office/powerpoint/2010/main" val="178178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8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 presetClass="exit" presetSubtype="0" fill="hold" grpId="1" nodeType="withEffect">
                                  <p:stCondLst>
                                    <p:cond delay="39000"/>
                                  </p:stCondLst>
                                  <p:childTnLst>
                                    <p:set>
                                      <p:cBhvr>
                                        <p:cTn id="10" dur="1" fill="hold">
                                          <p:stCondLst>
                                            <p:cond delay="0"/>
                                          </p:stCondLst>
                                        </p:cTn>
                                        <p:tgtEl>
                                          <p:spTgt spid="13"/>
                                        </p:tgtEl>
                                        <p:attrNameLst>
                                          <p:attrName>style.visibility</p:attrName>
                                        </p:attrNameLst>
                                      </p:cBhvr>
                                      <p:to>
                                        <p:strVal val="hidden"/>
                                      </p:to>
                                    </p:set>
                                  </p:childTnLst>
                                </p:cTn>
                              </p:par>
                              <p:par>
                                <p:cTn id="11" presetID="23" presetClass="entr" presetSubtype="16" fill="hold" grpId="0" nodeType="withEffect">
                                  <p:stCondLst>
                                    <p:cond delay="4000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childTnLst>
                                </p:cTn>
                              </p:par>
                              <p:par>
                                <p:cTn id="15" presetID="1" presetClass="exit" presetSubtype="0" fill="hold" grpId="1" nodeType="withEffect">
                                  <p:stCondLst>
                                    <p:cond delay="45000"/>
                                  </p:stCondLst>
                                  <p:childTnLst>
                                    <p:set>
                                      <p:cBhvr>
                                        <p:cTn id="16" dur="1" fill="hold">
                                          <p:stCondLst>
                                            <p:cond delay="0"/>
                                          </p:stCondLst>
                                        </p:cTn>
                                        <p:tgtEl>
                                          <p:spTgt spid="15"/>
                                        </p:tgtEl>
                                        <p:attrNameLst>
                                          <p:attrName>style.visibility</p:attrName>
                                        </p:attrNameLst>
                                      </p:cBhvr>
                                      <p:to>
                                        <p:strVal val="hidden"/>
                                      </p:to>
                                    </p:set>
                                  </p:childTnLst>
                                </p:cTn>
                              </p:par>
                              <p:par>
                                <p:cTn id="17" presetID="23" presetClass="entr" presetSubtype="16" fill="hold" grpId="0" nodeType="withEffect">
                                  <p:stCondLst>
                                    <p:cond delay="4550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childTnLst>
                                </p:cTn>
                              </p:par>
                              <p:par>
                                <p:cTn id="21" presetID="1" presetClass="exit" presetSubtype="0" fill="hold" grpId="1" nodeType="withEffect">
                                  <p:stCondLst>
                                    <p:cond delay="5900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Modus Test ATPG Flow</a:t>
            </a:r>
          </a:p>
        </p:txBody>
      </p:sp>
      <p:sp>
        <p:nvSpPr>
          <p:cNvPr id="63" name="Freeform 83">
            <a:extLst>
              <a:ext uri="{FF2B5EF4-FFF2-40B4-BE49-F238E27FC236}">
                <a16:creationId xmlns:a16="http://schemas.microsoft.com/office/drawing/2014/main" id="{ED59DF2B-9002-4242-9CBF-41875B974A6E}"/>
              </a:ext>
            </a:extLst>
          </p:cNvPr>
          <p:cNvSpPr>
            <a:spLocks/>
          </p:cNvSpPr>
          <p:nvPr/>
        </p:nvSpPr>
        <p:spPr bwMode="auto">
          <a:xfrm rot="10800000">
            <a:off x="3666787" y="1481602"/>
            <a:ext cx="1297479" cy="48836"/>
          </a:xfrm>
          <a:custGeom>
            <a:avLst/>
            <a:gdLst>
              <a:gd name="T0" fmla="*/ 0 w 1392"/>
              <a:gd name="T1" fmla="*/ 0 h 1"/>
              <a:gd name="T2" fmla="*/ 2147483647 w 1392"/>
              <a:gd name="T3" fmla="*/ 0 h 1"/>
              <a:gd name="T4" fmla="*/ 2147483647 w 1392"/>
              <a:gd name="T5" fmla="*/ 0 h 1"/>
              <a:gd name="T6" fmla="*/ 0 60000 65536"/>
              <a:gd name="T7" fmla="*/ 0 60000 65536"/>
              <a:gd name="T8" fmla="*/ 0 60000 65536"/>
              <a:gd name="T9" fmla="*/ 0 w 1392"/>
              <a:gd name="T10" fmla="*/ 0 h 1"/>
              <a:gd name="T11" fmla="*/ 1392 w 1392"/>
              <a:gd name="T12" fmla="*/ 1 h 1"/>
            </a:gdLst>
            <a:ahLst/>
            <a:cxnLst>
              <a:cxn ang="T6">
                <a:pos x="T0" y="T1"/>
              </a:cxn>
              <a:cxn ang="T7">
                <a:pos x="T2" y="T3"/>
              </a:cxn>
              <a:cxn ang="T8">
                <a:pos x="T4" y="T5"/>
              </a:cxn>
            </a:cxnLst>
            <a:rect l="T9" t="T10" r="T11" b="T12"/>
            <a:pathLst>
              <a:path w="1392" h="1">
                <a:moveTo>
                  <a:pt x="0" y="0"/>
                </a:moveTo>
                <a:lnTo>
                  <a:pt x="1392" y="0"/>
                </a:lnTo>
                <a:lnTo>
                  <a:pt x="1344" y="0"/>
                </a:lnTo>
              </a:path>
            </a:pathLst>
          </a:custGeom>
          <a:solidFill>
            <a:srgbClr val="FFFFBD"/>
          </a:solidFill>
          <a:ln w="19050">
            <a:solidFill>
              <a:schemeClr val="tx1"/>
            </a:solidFill>
            <a:round/>
            <a:headEnd type="triangle" w="med" len="med"/>
            <a:tailEnd/>
          </a:ln>
        </p:spPr>
        <p:txBody>
          <a:bodyPr wrap="none" anchor="ctr"/>
          <a:lstStyle/>
          <a:p>
            <a:endParaRPr lang="en-US" dirty="0"/>
          </a:p>
        </p:txBody>
      </p:sp>
      <p:sp>
        <p:nvSpPr>
          <p:cNvPr id="64" name="Line 101">
            <a:extLst>
              <a:ext uri="{FF2B5EF4-FFF2-40B4-BE49-F238E27FC236}">
                <a16:creationId xmlns:a16="http://schemas.microsoft.com/office/drawing/2014/main" id="{07DE05C0-93E6-42AF-8D00-C82A77F18B13}"/>
              </a:ext>
            </a:extLst>
          </p:cNvPr>
          <p:cNvSpPr>
            <a:spLocks noChangeShapeType="1"/>
          </p:cNvSpPr>
          <p:nvPr/>
        </p:nvSpPr>
        <p:spPr bwMode="auto">
          <a:xfrm>
            <a:off x="3691173" y="2192678"/>
            <a:ext cx="1295318" cy="0"/>
          </a:xfrm>
          <a:prstGeom prst="line">
            <a:avLst/>
          </a:prstGeom>
          <a:noFill/>
          <a:ln w="19050">
            <a:solidFill>
              <a:schemeClr val="tx1"/>
            </a:solidFill>
            <a:round/>
            <a:headEnd/>
            <a:tailEnd type="triangle" w="med" len="med"/>
          </a:ln>
        </p:spPr>
        <p:txBody>
          <a:bodyPr tIns="91440" bIns="91440"/>
          <a:lstStyle/>
          <a:p>
            <a:endParaRPr lang="en-US" dirty="0"/>
          </a:p>
        </p:txBody>
      </p:sp>
      <p:sp>
        <p:nvSpPr>
          <p:cNvPr id="65" name="Line 102">
            <a:extLst>
              <a:ext uri="{FF2B5EF4-FFF2-40B4-BE49-F238E27FC236}">
                <a16:creationId xmlns:a16="http://schemas.microsoft.com/office/drawing/2014/main" id="{13E6F541-85EB-4535-9622-6175B3E1480E}"/>
              </a:ext>
            </a:extLst>
          </p:cNvPr>
          <p:cNvSpPr>
            <a:spLocks noChangeShapeType="1"/>
          </p:cNvSpPr>
          <p:nvPr/>
        </p:nvSpPr>
        <p:spPr bwMode="auto">
          <a:xfrm flipV="1">
            <a:off x="3665773" y="1543973"/>
            <a:ext cx="5029" cy="1232905"/>
          </a:xfrm>
          <a:prstGeom prst="line">
            <a:avLst/>
          </a:prstGeom>
          <a:noFill/>
          <a:ln w="19050">
            <a:solidFill>
              <a:schemeClr val="tx1"/>
            </a:solidFill>
            <a:round/>
            <a:headEnd/>
            <a:tailEnd type="triangle" w="med" len="med"/>
          </a:ln>
        </p:spPr>
        <p:txBody>
          <a:bodyPr tIns="91440" bIns="91440"/>
          <a:lstStyle/>
          <a:p>
            <a:endParaRPr lang="en-US" dirty="0"/>
          </a:p>
        </p:txBody>
      </p:sp>
      <p:sp>
        <p:nvSpPr>
          <p:cNvPr id="66" name="Line 104">
            <a:extLst>
              <a:ext uri="{FF2B5EF4-FFF2-40B4-BE49-F238E27FC236}">
                <a16:creationId xmlns:a16="http://schemas.microsoft.com/office/drawing/2014/main" id="{065C7D7F-9685-491D-8D5F-0B12E3D72DB4}"/>
              </a:ext>
            </a:extLst>
          </p:cNvPr>
          <p:cNvSpPr>
            <a:spLocks noChangeShapeType="1"/>
          </p:cNvSpPr>
          <p:nvPr/>
        </p:nvSpPr>
        <p:spPr bwMode="auto">
          <a:xfrm>
            <a:off x="6027824" y="1710181"/>
            <a:ext cx="0" cy="304771"/>
          </a:xfrm>
          <a:prstGeom prst="line">
            <a:avLst/>
          </a:prstGeom>
          <a:noFill/>
          <a:ln w="19050">
            <a:solidFill>
              <a:schemeClr val="tx1"/>
            </a:solidFill>
            <a:round/>
            <a:headEnd/>
            <a:tailEnd type="triangle" w="med" len="med"/>
          </a:ln>
        </p:spPr>
        <p:txBody>
          <a:bodyPr tIns="91440" bIns="91440"/>
          <a:lstStyle/>
          <a:p>
            <a:endParaRPr lang="en-US" dirty="0"/>
          </a:p>
        </p:txBody>
      </p:sp>
      <p:sp>
        <p:nvSpPr>
          <p:cNvPr id="67" name="Line 105">
            <a:extLst>
              <a:ext uri="{FF2B5EF4-FFF2-40B4-BE49-F238E27FC236}">
                <a16:creationId xmlns:a16="http://schemas.microsoft.com/office/drawing/2014/main" id="{0FE20E70-66CC-4E32-AA89-BA0ED8496668}"/>
              </a:ext>
            </a:extLst>
          </p:cNvPr>
          <p:cNvSpPr>
            <a:spLocks noChangeShapeType="1"/>
          </p:cNvSpPr>
          <p:nvPr/>
        </p:nvSpPr>
        <p:spPr bwMode="auto">
          <a:xfrm>
            <a:off x="6027824" y="2319723"/>
            <a:ext cx="0" cy="304771"/>
          </a:xfrm>
          <a:prstGeom prst="line">
            <a:avLst/>
          </a:prstGeom>
          <a:noFill/>
          <a:ln w="19050">
            <a:solidFill>
              <a:schemeClr val="tx1"/>
            </a:solidFill>
            <a:round/>
            <a:headEnd/>
            <a:tailEnd type="triangle" w="med" len="med"/>
          </a:ln>
        </p:spPr>
        <p:txBody>
          <a:bodyPr tIns="91440" bIns="91440"/>
          <a:lstStyle/>
          <a:p>
            <a:endParaRPr lang="en-US" dirty="0"/>
          </a:p>
        </p:txBody>
      </p:sp>
      <p:sp>
        <p:nvSpPr>
          <p:cNvPr id="68" name="Line 106">
            <a:extLst>
              <a:ext uri="{FF2B5EF4-FFF2-40B4-BE49-F238E27FC236}">
                <a16:creationId xmlns:a16="http://schemas.microsoft.com/office/drawing/2014/main" id="{F0AC4B10-5431-4B21-BF31-633BC71A9D08}"/>
              </a:ext>
            </a:extLst>
          </p:cNvPr>
          <p:cNvSpPr>
            <a:spLocks noChangeShapeType="1"/>
          </p:cNvSpPr>
          <p:nvPr/>
        </p:nvSpPr>
        <p:spPr bwMode="auto">
          <a:xfrm>
            <a:off x="6040524" y="3284864"/>
            <a:ext cx="0" cy="304771"/>
          </a:xfrm>
          <a:prstGeom prst="line">
            <a:avLst/>
          </a:prstGeom>
          <a:noFill/>
          <a:ln w="19050">
            <a:solidFill>
              <a:schemeClr val="tx1"/>
            </a:solidFill>
            <a:round/>
            <a:headEnd/>
            <a:tailEnd type="triangle" w="med" len="med"/>
          </a:ln>
        </p:spPr>
        <p:txBody>
          <a:bodyPr tIns="91440" bIns="91440"/>
          <a:lstStyle/>
          <a:p>
            <a:endParaRPr lang="en-US" dirty="0"/>
          </a:p>
        </p:txBody>
      </p:sp>
      <p:sp>
        <p:nvSpPr>
          <p:cNvPr id="69" name="Line 107">
            <a:extLst>
              <a:ext uri="{FF2B5EF4-FFF2-40B4-BE49-F238E27FC236}">
                <a16:creationId xmlns:a16="http://schemas.microsoft.com/office/drawing/2014/main" id="{E6446659-763E-4C8F-AAEE-6459DEAE0688}"/>
              </a:ext>
            </a:extLst>
          </p:cNvPr>
          <p:cNvSpPr>
            <a:spLocks noChangeShapeType="1"/>
          </p:cNvSpPr>
          <p:nvPr/>
        </p:nvSpPr>
        <p:spPr bwMode="auto">
          <a:xfrm>
            <a:off x="6027824" y="3919770"/>
            <a:ext cx="0" cy="304771"/>
          </a:xfrm>
          <a:prstGeom prst="line">
            <a:avLst/>
          </a:prstGeom>
          <a:noFill/>
          <a:ln w="19050">
            <a:solidFill>
              <a:schemeClr val="tx1"/>
            </a:solidFill>
            <a:round/>
            <a:headEnd/>
            <a:tailEnd type="triangle" w="med" len="med"/>
          </a:ln>
        </p:spPr>
        <p:txBody>
          <a:bodyPr tIns="91440" bIns="91440"/>
          <a:lstStyle/>
          <a:p>
            <a:endParaRPr lang="en-US" dirty="0"/>
          </a:p>
        </p:txBody>
      </p:sp>
      <p:sp>
        <p:nvSpPr>
          <p:cNvPr id="70" name="Line 108">
            <a:extLst>
              <a:ext uri="{FF2B5EF4-FFF2-40B4-BE49-F238E27FC236}">
                <a16:creationId xmlns:a16="http://schemas.microsoft.com/office/drawing/2014/main" id="{6AF25EA2-3822-47C3-9FA8-D706BB5AC58D}"/>
              </a:ext>
            </a:extLst>
          </p:cNvPr>
          <p:cNvSpPr>
            <a:spLocks noChangeShapeType="1"/>
          </p:cNvSpPr>
          <p:nvPr/>
        </p:nvSpPr>
        <p:spPr bwMode="auto">
          <a:xfrm>
            <a:off x="6027824" y="4910275"/>
            <a:ext cx="0" cy="304771"/>
          </a:xfrm>
          <a:prstGeom prst="line">
            <a:avLst/>
          </a:prstGeom>
          <a:noFill/>
          <a:ln w="19050">
            <a:solidFill>
              <a:schemeClr val="tx1"/>
            </a:solidFill>
            <a:round/>
            <a:headEnd/>
            <a:tailEnd type="triangle" w="med" len="med"/>
          </a:ln>
        </p:spPr>
        <p:txBody>
          <a:bodyPr tIns="91440" bIns="91440"/>
          <a:lstStyle/>
          <a:p>
            <a:endParaRPr lang="en-US" dirty="0"/>
          </a:p>
        </p:txBody>
      </p:sp>
      <p:sp>
        <p:nvSpPr>
          <p:cNvPr id="71" name="Line 109">
            <a:extLst>
              <a:ext uri="{FF2B5EF4-FFF2-40B4-BE49-F238E27FC236}">
                <a16:creationId xmlns:a16="http://schemas.microsoft.com/office/drawing/2014/main" id="{819B014F-768A-4C07-B36A-A175C27AA007}"/>
              </a:ext>
            </a:extLst>
          </p:cNvPr>
          <p:cNvSpPr>
            <a:spLocks noChangeShapeType="1"/>
          </p:cNvSpPr>
          <p:nvPr/>
        </p:nvSpPr>
        <p:spPr bwMode="auto">
          <a:xfrm>
            <a:off x="6027824" y="5719823"/>
            <a:ext cx="0" cy="304771"/>
          </a:xfrm>
          <a:prstGeom prst="line">
            <a:avLst/>
          </a:prstGeom>
          <a:noFill/>
          <a:ln w="19050">
            <a:solidFill>
              <a:schemeClr val="tx1"/>
            </a:solidFill>
            <a:round/>
            <a:headEnd/>
            <a:tailEnd type="triangle" w="med" len="med"/>
          </a:ln>
        </p:spPr>
        <p:txBody>
          <a:bodyPr tIns="91440" bIns="91440"/>
          <a:lstStyle/>
          <a:p>
            <a:endParaRPr lang="en-US" dirty="0"/>
          </a:p>
        </p:txBody>
      </p:sp>
      <p:sp>
        <p:nvSpPr>
          <p:cNvPr id="72" name="Line 110">
            <a:extLst>
              <a:ext uri="{FF2B5EF4-FFF2-40B4-BE49-F238E27FC236}">
                <a16:creationId xmlns:a16="http://schemas.microsoft.com/office/drawing/2014/main" id="{1333A17A-AF33-465E-A79C-5AFC272818B2}"/>
              </a:ext>
            </a:extLst>
          </p:cNvPr>
          <p:cNvSpPr>
            <a:spLocks noChangeShapeType="1"/>
          </p:cNvSpPr>
          <p:nvPr/>
        </p:nvSpPr>
        <p:spPr bwMode="auto">
          <a:xfrm rot="16200000">
            <a:off x="7595499" y="5238342"/>
            <a:ext cx="0" cy="457171"/>
          </a:xfrm>
          <a:prstGeom prst="line">
            <a:avLst/>
          </a:prstGeom>
          <a:noFill/>
          <a:ln w="19050">
            <a:solidFill>
              <a:schemeClr val="tx1"/>
            </a:solidFill>
            <a:round/>
            <a:headEnd/>
            <a:tailEnd type="triangle" w="med" len="med"/>
          </a:ln>
        </p:spPr>
        <p:txBody>
          <a:bodyPr tIns="91440" bIns="91440"/>
          <a:lstStyle/>
          <a:p>
            <a:endParaRPr lang="en-US" dirty="0"/>
          </a:p>
        </p:txBody>
      </p:sp>
      <p:cxnSp>
        <p:nvCxnSpPr>
          <p:cNvPr id="73" name="Straight Arrow Connector 54">
            <a:extLst>
              <a:ext uri="{FF2B5EF4-FFF2-40B4-BE49-F238E27FC236}">
                <a16:creationId xmlns:a16="http://schemas.microsoft.com/office/drawing/2014/main" id="{D09FA4CA-A229-4090-8807-638DDBB22A81}"/>
              </a:ext>
            </a:extLst>
          </p:cNvPr>
          <p:cNvCxnSpPr>
            <a:cxnSpLocks noChangeShapeType="1"/>
          </p:cNvCxnSpPr>
          <p:nvPr/>
        </p:nvCxnSpPr>
        <p:spPr bwMode="auto">
          <a:xfrm rot="10800000">
            <a:off x="4071542" y="2976162"/>
            <a:ext cx="622532" cy="1588"/>
          </a:xfrm>
          <a:prstGeom prst="straightConnector1">
            <a:avLst/>
          </a:prstGeom>
          <a:noFill/>
          <a:ln w="19050" algn="ctr">
            <a:solidFill>
              <a:schemeClr val="tx1"/>
            </a:solidFill>
            <a:round/>
            <a:headEnd/>
            <a:tailEnd type="triangle" w="med" len="med"/>
          </a:ln>
        </p:spPr>
      </p:cxnSp>
      <p:cxnSp>
        <p:nvCxnSpPr>
          <p:cNvPr id="74" name="Straight Arrow Connector 55">
            <a:extLst>
              <a:ext uri="{FF2B5EF4-FFF2-40B4-BE49-F238E27FC236}">
                <a16:creationId xmlns:a16="http://schemas.microsoft.com/office/drawing/2014/main" id="{82604A57-4AA8-417D-A4AB-9F374C501FFB}"/>
              </a:ext>
            </a:extLst>
          </p:cNvPr>
          <p:cNvCxnSpPr>
            <a:cxnSpLocks noChangeShapeType="1"/>
          </p:cNvCxnSpPr>
          <p:nvPr/>
        </p:nvCxnSpPr>
        <p:spPr bwMode="auto">
          <a:xfrm rot="10800000">
            <a:off x="7081252" y="1546738"/>
            <a:ext cx="496080" cy="1588"/>
          </a:xfrm>
          <a:prstGeom prst="straightConnector1">
            <a:avLst/>
          </a:prstGeom>
          <a:noFill/>
          <a:ln w="19050" algn="ctr">
            <a:solidFill>
              <a:schemeClr val="tx1"/>
            </a:solidFill>
            <a:round/>
            <a:headEnd/>
            <a:tailEnd type="triangle" w="med" len="med"/>
          </a:ln>
        </p:spPr>
      </p:cxnSp>
      <p:sp>
        <p:nvSpPr>
          <p:cNvPr id="75" name="AutoShape 7">
            <a:extLst>
              <a:ext uri="{FF2B5EF4-FFF2-40B4-BE49-F238E27FC236}">
                <a16:creationId xmlns:a16="http://schemas.microsoft.com/office/drawing/2014/main" id="{B8AE43B6-806E-4825-8E70-159D7DF12760}"/>
              </a:ext>
            </a:extLst>
          </p:cNvPr>
          <p:cNvSpPr>
            <a:spLocks noChangeArrowheads="1"/>
          </p:cNvSpPr>
          <p:nvPr/>
        </p:nvSpPr>
        <p:spPr bwMode="auto">
          <a:xfrm>
            <a:off x="4975950" y="1344809"/>
            <a:ext cx="2107753" cy="340833"/>
          </a:xfrm>
          <a:prstGeom prst="roundRect">
            <a:avLst>
              <a:gd name="adj" fmla="val 16667"/>
            </a:avLst>
          </a:prstGeom>
          <a:solidFill>
            <a:srgbClr val="FFB81C"/>
          </a:solidFill>
          <a:ln w="9525" algn="ctr">
            <a:solidFill>
              <a:srgbClr val="3333FF"/>
            </a:solidFill>
            <a:round/>
            <a:headEnd/>
            <a:tailEnd/>
          </a:ln>
        </p:spPr>
        <p:txBody>
          <a:bodyPr wrap="none" anchor="ctr"/>
          <a:lstStyle/>
          <a:p>
            <a:pPr algn="ctr"/>
            <a:r>
              <a:rPr lang="en-US" altLang="ja-JP" sz="1200" b="1" dirty="0">
                <a:solidFill>
                  <a:schemeClr val="bg1"/>
                </a:solidFill>
                <a:ea typeface="ＭＳ Ｐゴシック" pitchFamily="50" charset="-128"/>
              </a:rPr>
              <a:t>Build Model</a:t>
            </a:r>
          </a:p>
        </p:txBody>
      </p:sp>
      <p:sp>
        <p:nvSpPr>
          <p:cNvPr id="76" name="AutoShape 7">
            <a:extLst>
              <a:ext uri="{FF2B5EF4-FFF2-40B4-BE49-F238E27FC236}">
                <a16:creationId xmlns:a16="http://schemas.microsoft.com/office/drawing/2014/main" id="{DE3829A8-2336-4AE8-830D-CCA82D59B961}"/>
              </a:ext>
            </a:extLst>
          </p:cNvPr>
          <p:cNvSpPr>
            <a:spLocks noChangeArrowheads="1"/>
          </p:cNvSpPr>
          <p:nvPr/>
        </p:nvSpPr>
        <p:spPr bwMode="auto">
          <a:xfrm>
            <a:off x="4858574" y="3602010"/>
            <a:ext cx="2338501" cy="340833"/>
          </a:xfrm>
          <a:prstGeom prst="roundRect">
            <a:avLst>
              <a:gd name="adj" fmla="val 16667"/>
            </a:avLst>
          </a:prstGeom>
          <a:solidFill>
            <a:srgbClr val="FFB81C"/>
          </a:solidFill>
          <a:ln w="9525" algn="ctr">
            <a:solidFill>
              <a:srgbClr val="3333FF"/>
            </a:solidFill>
            <a:round/>
            <a:headEnd/>
            <a:tailEnd/>
          </a:ln>
        </p:spPr>
        <p:txBody>
          <a:bodyPr wrap="none" anchor="ctr"/>
          <a:lstStyle/>
          <a:p>
            <a:pPr algn="ctr"/>
            <a:r>
              <a:rPr lang="en-US" altLang="ja-JP" sz="1200" b="1" dirty="0">
                <a:solidFill>
                  <a:schemeClr val="bg1"/>
                </a:solidFill>
                <a:ea typeface="ＭＳ Ｐゴシック" pitchFamily="50" charset="-128"/>
              </a:rPr>
              <a:t>Build Fault Model </a:t>
            </a:r>
            <a:r>
              <a:rPr lang="en-US" sz="1200" b="1" dirty="0">
                <a:solidFill>
                  <a:schemeClr val="bg1"/>
                </a:solidFill>
              </a:rPr>
              <a:t>(Add Faults)</a:t>
            </a:r>
            <a:endParaRPr lang="en-US" altLang="ja-JP" sz="1200" b="1" dirty="0">
              <a:solidFill>
                <a:schemeClr val="bg1"/>
              </a:solidFill>
              <a:ea typeface="ＭＳ Ｐゴシック" pitchFamily="50" charset="-128"/>
            </a:endParaRPr>
          </a:p>
        </p:txBody>
      </p:sp>
      <p:sp>
        <p:nvSpPr>
          <p:cNvPr id="77" name="AutoShape 7">
            <a:extLst>
              <a:ext uri="{FF2B5EF4-FFF2-40B4-BE49-F238E27FC236}">
                <a16:creationId xmlns:a16="http://schemas.microsoft.com/office/drawing/2014/main" id="{9BCD879A-362A-4280-8A7F-3893CCCD5D5A}"/>
              </a:ext>
            </a:extLst>
          </p:cNvPr>
          <p:cNvSpPr>
            <a:spLocks noChangeArrowheads="1"/>
          </p:cNvSpPr>
          <p:nvPr/>
        </p:nvSpPr>
        <p:spPr bwMode="auto">
          <a:xfrm>
            <a:off x="4988293" y="1997517"/>
            <a:ext cx="2107753" cy="340833"/>
          </a:xfrm>
          <a:prstGeom prst="roundRect">
            <a:avLst>
              <a:gd name="adj" fmla="val 16667"/>
            </a:avLst>
          </a:prstGeom>
          <a:solidFill>
            <a:srgbClr val="FFB81C"/>
          </a:solidFill>
          <a:ln w="9525" algn="ctr">
            <a:solidFill>
              <a:srgbClr val="3333FF"/>
            </a:solidFill>
            <a:round/>
            <a:headEnd/>
            <a:tailEnd/>
          </a:ln>
        </p:spPr>
        <p:txBody>
          <a:bodyPr wrap="none" anchor="ctr"/>
          <a:lstStyle/>
          <a:p>
            <a:pPr algn="ctr"/>
            <a:r>
              <a:rPr lang="en-US" altLang="ja-JP" sz="1200" b="1" dirty="0">
                <a:solidFill>
                  <a:schemeClr val="bg1"/>
                </a:solidFill>
                <a:ea typeface="ＭＳ Ｐゴシック" pitchFamily="50" charset="-128"/>
              </a:rPr>
              <a:t>Build Test Mode</a:t>
            </a:r>
          </a:p>
        </p:txBody>
      </p:sp>
      <p:sp>
        <p:nvSpPr>
          <p:cNvPr id="78" name="AutoShape 7">
            <a:extLst>
              <a:ext uri="{FF2B5EF4-FFF2-40B4-BE49-F238E27FC236}">
                <a16:creationId xmlns:a16="http://schemas.microsoft.com/office/drawing/2014/main" id="{4BBA8DC2-ACA2-4E61-9BD7-0A3140DC7154}"/>
              </a:ext>
            </a:extLst>
          </p:cNvPr>
          <p:cNvSpPr>
            <a:spLocks noChangeArrowheads="1"/>
          </p:cNvSpPr>
          <p:nvPr/>
        </p:nvSpPr>
        <p:spPr bwMode="auto">
          <a:xfrm>
            <a:off x="4679737" y="2602825"/>
            <a:ext cx="2790332" cy="675683"/>
          </a:xfrm>
          <a:prstGeom prst="roundRect">
            <a:avLst>
              <a:gd name="adj" fmla="val 16667"/>
            </a:avLst>
          </a:prstGeom>
          <a:solidFill>
            <a:srgbClr val="FFB81C"/>
          </a:solidFill>
          <a:ln w="9525" algn="ctr">
            <a:solidFill>
              <a:srgbClr val="3333FF"/>
            </a:solidFill>
            <a:round/>
            <a:headEnd/>
            <a:tailEnd/>
          </a:ln>
        </p:spPr>
        <p:txBody>
          <a:bodyPr wrap="none" anchor="ctr"/>
          <a:lstStyle/>
          <a:p>
            <a:pPr algn="ctr"/>
            <a:r>
              <a:rPr lang="en-US" altLang="ja-JP" sz="1200" b="1" dirty="0">
                <a:solidFill>
                  <a:schemeClr val="bg1"/>
                </a:solidFill>
                <a:ea typeface="ＭＳ Ｐゴシック" pitchFamily="50" charset="-128"/>
              </a:rPr>
              <a:t>Verify Test Structures</a:t>
            </a:r>
          </a:p>
          <a:p>
            <a:pPr algn="ctr"/>
            <a:r>
              <a:rPr lang="en-US" altLang="ja-JP" sz="1200" b="1" dirty="0">
                <a:solidFill>
                  <a:schemeClr val="bg1"/>
                </a:solidFill>
                <a:ea typeface="ＭＳ Ｐゴシック" pitchFamily="50" charset="-128"/>
              </a:rPr>
              <a:t>Internal Scan, Boundary Scan,</a:t>
            </a:r>
          </a:p>
          <a:p>
            <a:pPr algn="ctr"/>
            <a:r>
              <a:rPr lang="en-US" altLang="ja-JP" sz="1200" b="1" dirty="0">
                <a:solidFill>
                  <a:schemeClr val="bg1"/>
                </a:solidFill>
                <a:ea typeface="ＭＳ Ｐゴシック" pitchFamily="50" charset="-128"/>
              </a:rPr>
              <a:t>MemoryBIST, etc.</a:t>
            </a:r>
          </a:p>
        </p:txBody>
      </p:sp>
      <p:sp>
        <p:nvSpPr>
          <p:cNvPr id="79" name="AutoShape 7">
            <a:extLst>
              <a:ext uri="{FF2B5EF4-FFF2-40B4-BE49-F238E27FC236}">
                <a16:creationId xmlns:a16="http://schemas.microsoft.com/office/drawing/2014/main" id="{D41AC216-2C83-42A2-ADDC-C218788D7CF4}"/>
              </a:ext>
            </a:extLst>
          </p:cNvPr>
          <p:cNvSpPr>
            <a:spLocks noChangeArrowheads="1"/>
          </p:cNvSpPr>
          <p:nvPr/>
        </p:nvSpPr>
        <p:spPr bwMode="auto">
          <a:xfrm>
            <a:off x="4525191" y="4203918"/>
            <a:ext cx="3060788" cy="675683"/>
          </a:xfrm>
          <a:prstGeom prst="roundRect">
            <a:avLst>
              <a:gd name="adj" fmla="val 16667"/>
            </a:avLst>
          </a:prstGeom>
          <a:solidFill>
            <a:srgbClr val="FFB81C"/>
          </a:solidFill>
          <a:ln w="9525" algn="ctr">
            <a:solidFill>
              <a:srgbClr val="3333FF"/>
            </a:solidFill>
            <a:round/>
            <a:headEnd/>
            <a:tailEnd/>
          </a:ln>
        </p:spPr>
        <p:txBody>
          <a:bodyPr wrap="none" anchor="ctr"/>
          <a:lstStyle/>
          <a:p>
            <a:pPr algn="ctr">
              <a:defRPr/>
            </a:pPr>
            <a:r>
              <a:rPr lang="en-US" altLang="ja-JP" sz="1200" b="1" dirty="0">
                <a:solidFill>
                  <a:schemeClr val="bg1"/>
                </a:solidFill>
                <a:ea typeface="MS PGothic" pitchFamily="34" charset="-128"/>
              </a:rPr>
              <a:t>Create and Commit Logic Tests</a:t>
            </a:r>
          </a:p>
          <a:p>
            <a:pPr algn="ctr">
              <a:defRPr/>
            </a:pPr>
            <a:r>
              <a:rPr lang="en-US" altLang="ja-JP" sz="1200" b="1" dirty="0">
                <a:solidFill>
                  <a:schemeClr val="bg1"/>
                </a:solidFill>
                <a:ea typeface="MS PGothic" pitchFamily="34" charset="-128"/>
              </a:rPr>
              <a:t>Scan, Logic, Transition, IDDQ,</a:t>
            </a:r>
          </a:p>
          <a:p>
            <a:pPr algn="ctr">
              <a:defRPr/>
            </a:pPr>
            <a:r>
              <a:rPr lang="en-US" altLang="ja-JP" sz="1200" b="1" dirty="0">
                <a:solidFill>
                  <a:schemeClr val="bg1"/>
                </a:solidFill>
                <a:ea typeface="MS PGothic" pitchFamily="34" charset="-128"/>
              </a:rPr>
              <a:t>Memory BIST, etc.</a:t>
            </a:r>
          </a:p>
        </p:txBody>
      </p:sp>
      <p:sp>
        <p:nvSpPr>
          <p:cNvPr id="80" name="AutoShape 7">
            <a:extLst>
              <a:ext uri="{FF2B5EF4-FFF2-40B4-BE49-F238E27FC236}">
                <a16:creationId xmlns:a16="http://schemas.microsoft.com/office/drawing/2014/main" id="{C0C8C465-DEFC-4D32-99D6-0C006213AAB9}"/>
              </a:ext>
            </a:extLst>
          </p:cNvPr>
          <p:cNvSpPr>
            <a:spLocks noChangeArrowheads="1"/>
          </p:cNvSpPr>
          <p:nvPr/>
        </p:nvSpPr>
        <p:spPr bwMode="auto">
          <a:xfrm>
            <a:off x="3236764" y="2676698"/>
            <a:ext cx="832746" cy="572652"/>
          </a:xfrm>
          <a:prstGeom prst="roundRect">
            <a:avLst>
              <a:gd name="adj" fmla="val 16667"/>
            </a:avLst>
          </a:prstGeom>
          <a:solidFill>
            <a:srgbClr val="FFB81C"/>
          </a:solidFill>
          <a:ln w="9525" algn="ctr">
            <a:solidFill>
              <a:srgbClr val="3333FF"/>
            </a:solidFill>
            <a:round/>
            <a:headEnd/>
            <a:tailEnd/>
          </a:ln>
        </p:spPr>
        <p:txBody>
          <a:bodyPr wrap="none" anchor="ctr"/>
          <a:lstStyle/>
          <a:p>
            <a:pPr algn="ctr"/>
            <a:r>
              <a:rPr lang="en-US" altLang="ja-JP" sz="1200" b="1" dirty="0">
                <a:solidFill>
                  <a:schemeClr val="bg1"/>
                </a:solidFill>
                <a:ea typeface="ＭＳ Ｐゴシック" pitchFamily="50" charset="-128"/>
              </a:rPr>
              <a:t>Fix</a:t>
            </a:r>
          </a:p>
          <a:p>
            <a:pPr algn="ctr"/>
            <a:r>
              <a:rPr lang="en-US" altLang="ja-JP" sz="1200" b="1" dirty="0">
                <a:solidFill>
                  <a:schemeClr val="bg1"/>
                </a:solidFill>
                <a:ea typeface="ＭＳ Ｐゴシック" pitchFamily="50" charset="-128"/>
              </a:rPr>
              <a:t>Violations</a:t>
            </a:r>
          </a:p>
        </p:txBody>
      </p:sp>
      <p:sp>
        <p:nvSpPr>
          <p:cNvPr id="81" name="AutoShape 7">
            <a:extLst>
              <a:ext uri="{FF2B5EF4-FFF2-40B4-BE49-F238E27FC236}">
                <a16:creationId xmlns:a16="http://schemas.microsoft.com/office/drawing/2014/main" id="{EAB50C13-C712-4FE4-A6A2-27E1323F7B5C}"/>
              </a:ext>
            </a:extLst>
          </p:cNvPr>
          <p:cNvSpPr>
            <a:spLocks noChangeArrowheads="1"/>
          </p:cNvSpPr>
          <p:nvPr/>
        </p:nvSpPr>
        <p:spPr bwMode="auto">
          <a:xfrm>
            <a:off x="4769887" y="5195589"/>
            <a:ext cx="2610029" cy="546896"/>
          </a:xfrm>
          <a:prstGeom prst="roundRect">
            <a:avLst>
              <a:gd name="adj" fmla="val 16667"/>
            </a:avLst>
          </a:prstGeom>
          <a:solidFill>
            <a:srgbClr val="FFB81C"/>
          </a:solidFill>
          <a:ln w="9525" algn="ctr">
            <a:solidFill>
              <a:srgbClr val="3333FF"/>
            </a:solidFill>
            <a:round/>
            <a:headEnd/>
            <a:tailEnd/>
          </a:ln>
        </p:spPr>
        <p:txBody>
          <a:bodyPr wrap="none" anchor="ctr"/>
          <a:lstStyle/>
          <a:p>
            <a:pPr algn="ctr"/>
            <a:r>
              <a:rPr lang="en-US" altLang="ja-JP" sz="1200" b="1" dirty="0">
                <a:solidFill>
                  <a:schemeClr val="bg1"/>
                </a:solidFill>
                <a:ea typeface="ＭＳ Ｐゴシック" pitchFamily="50" charset="-128"/>
              </a:rPr>
              <a:t>Write Vectors for Verification</a:t>
            </a:r>
          </a:p>
          <a:p>
            <a:pPr algn="ctr"/>
            <a:r>
              <a:rPr lang="en-US" altLang="ja-JP" sz="1200" b="1" dirty="0">
                <a:solidFill>
                  <a:schemeClr val="bg1"/>
                </a:solidFill>
                <a:ea typeface="ＭＳ Ｐゴシック" pitchFamily="50" charset="-128"/>
              </a:rPr>
              <a:t>and Manufacturing</a:t>
            </a:r>
          </a:p>
        </p:txBody>
      </p:sp>
      <p:grpSp>
        <p:nvGrpSpPr>
          <p:cNvPr id="2" name="Group 1">
            <a:extLst>
              <a:ext uri="{FF2B5EF4-FFF2-40B4-BE49-F238E27FC236}">
                <a16:creationId xmlns:a16="http://schemas.microsoft.com/office/drawing/2014/main" id="{B8AB8011-862D-4ACD-9E61-3EF922263109}"/>
              </a:ext>
            </a:extLst>
          </p:cNvPr>
          <p:cNvGrpSpPr/>
          <p:nvPr/>
        </p:nvGrpSpPr>
        <p:grpSpPr>
          <a:xfrm>
            <a:off x="10027353" y="4814936"/>
            <a:ext cx="1730654" cy="400110"/>
            <a:chOff x="10027353" y="4814936"/>
            <a:chExt cx="1730654" cy="400110"/>
          </a:xfrm>
        </p:grpSpPr>
        <p:sp>
          <p:nvSpPr>
            <p:cNvPr id="82" name="AutoShape 21">
              <a:extLst>
                <a:ext uri="{FF2B5EF4-FFF2-40B4-BE49-F238E27FC236}">
                  <a16:creationId xmlns:a16="http://schemas.microsoft.com/office/drawing/2014/main" id="{CEE3171A-51EC-4B60-8012-2186CEA588B7}"/>
                </a:ext>
              </a:extLst>
            </p:cNvPr>
            <p:cNvSpPr>
              <a:spLocks noChangeArrowheads="1"/>
            </p:cNvSpPr>
            <p:nvPr/>
          </p:nvSpPr>
          <p:spPr bwMode="auto">
            <a:xfrm>
              <a:off x="10027353" y="5032425"/>
              <a:ext cx="250825" cy="96837"/>
            </a:xfrm>
            <a:prstGeom prst="roundRect">
              <a:avLst>
                <a:gd name="adj" fmla="val 16667"/>
              </a:avLst>
            </a:prstGeom>
            <a:solidFill>
              <a:srgbClr val="FFB81C"/>
            </a:solidFill>
            <a:ln w="9525" algn="ctr">
              <a:solidFill>
                <a:srgbClr val="000000"/>
              </a:solidFill>
              <a:round/>
              <a:headEnd/>
              <a:tailEnd/>
            </a:ln>
          </p:spPr>
          <p:txBody>
            <a:bodyPr wrap="none" anchor="ctr"/>
            <a:lstStyle/>
            <a:p>
              <a:endParaRPr lang="en-US" altLang="ja-JP" sz="1200" b="1" dirty="0">
                <a:solidFill>
                  <a:schemeClr val="bg1"/>
                </a:solidFill>
                <a:ea typeface="ＭＳ Ｐゴシック" pitchFamily="50" charset="-128"/>
              </a:endParaRPr>
            </a:p>
          </p:txBody>
        </p:sp>
        <p:sp>
          <p:nvSpPr>
            <p:cNvPr id="83" name="AutoShape 22">
              <a:extLst>
                <a:ext uri="{FF2B5EF4-FFF2-40B4-BE49-F238E27FC236}">
                  <a16:creationId xmlns:a16="http://schemas.microsoft.com/office/drawing/2014/main" id="{9AB3B5D4-BB18-41B4-954F-03509549DBD9}"/>
                </a:ext>
              </a:extLst>
            </p:cNvPr>
            <p:cNvSpPr>
              <a:spLocks noChangeArrowheads="1"/>
            </p:cNvSpPr>
            <p:nvPr/>
          </p:nvSpPr>
          <p:spPr bwMode="auto">
            <a:xfrm>
              <a:off x="10027353" y="4880025"/>
              <a:ext cx="250825" cy="96837"/>
            </a:xfrm>
            <a:prstGeom prst="roundRect">
              <a:avLst>
                <a:gd name="adj" fmla="val 16667"/>
              </a:avLst>
            </a:prstGeom>
            <a:solidFill>
              <a:srgbClr val="93DA49"/>
            </a:solidFill>
            <a:ln>
              <a:headEnd/>
              <a:tailEnd/>
            </a:ln>
          </p:spPr>
          <p:style>
            <a:lnRef idx="1">
              <a:schemeClr val="accent5"/>
            </a:lnRef>
            <a:fillRef idx="3">
              <a:schemeClr val="accent5"/>
            </a:fillRef>
            <a:effectRef idx="2">
              <a:schemeClr val="accent5"/>
            </a:effectRef>
            <a:fontRef idx="minor">
              <a:schemeClr val="lt1"/>
            </a:fontRef>
          </p:style>
          <p:txBody>
            <a:bodyPr wrap="none" anchor="ctr"/>
            <a:lstStyle/>
            <a:p>
              <a:endParaRPr lang="en-US" altLang="ja-JP" sz="1200" b="1" dirty="0">
                <a:ea typeface="ＭＳ Ｐゴシック" pitchFamily="50" charset="-128"/>
              </a:endParaRPr>
            </a:p>
          </p:txBody>
        </p:sp>
        <p:sp>
          <p:nvSpPr>
            <p:cNvPr id="84" name="Text Box 23">
              <a:extLst>
                <a:ext uri="{FF2B5EF4-FFF2-40B4-BE49-F238E27FC236}">
                  <a16:creationId xmlns:a16="http://schemas.microsoft.com/office/drawing/2014/main" id="{11CDE6BF-D104-4173-AE97-1F9AA30BBE41}"/>
                </a:ext>
              </a:extLst>
            </p:cNvPr>
            <p:cNvSpPr txBox="1">
              <a:spLocks noChangeArrowheads="1"/>
            </p:cNvSpPr>
            <p:nvPr/>
          </p:nvSpPr>
          <p:spPr bwMode="auto">
            <a:xfrm>
              <a:off x="10284527" y="4814936"/>
              <a:ext cx="1473480" cy="400110"/>
            </a:xfrm>
            <a:prstGeom prst="rect">
              <a:avLst/>
            </a:prstGeom>
            <a:noFill/>
            <a:ln w="9525" algn="ctr">
              <a:noFill/>
              <a:miter lim="800000"/>
              <a:headEnd/>
              <a:tailEnd/>
            </a:ln>
          </p:spPr>
          <p:txBody>
            <a:bodyPr wrap="none">
              <a:spAutoFit/>
            </a:bodyPr>
            <a:lstStyle/>
            <a:p>
              <a:pPr algn="l"/>
              <a:r>
                <a:rPr lang="en-US" altLang="ja-JP" sz="1000" b="1" dirty="0">
                  <a:ea typeface="ＭＳ Ｐゴシック" pitchFamily="50" charset="-128"/>
                </a:rPr>
                <a:t>Major Inputs/Outputs</a:t>
              </a:r>
            </a:p>
            <a:p>
              <a:pPr algn="l"/>
              <a:r>
                <a:rPr lang="en-US" altLang="ja-JP" sz="1000" b="1" dirty="0">
                  <a:ea typeface="ＭＳ Ｐゴシック" pitchFamily="50" charset="-128"/>
                </a:rPr>
                <a:t>Processing Steps</a:t>
              </a:r>
            </a:p>
          </p:txBody>
        </p:sp>
      </p:grpSp>
      <p:sp>
        <p:nvSpPr>
          <p:cNvPr id="85" name="AutoShape 22">
            <a:extLst>
              <a:ext uri="{FF2B5EF4-FFF2-40B4-BE49-F238E27FC236}">
                <a16:creationId xmlns:a16="http://schemas.microsoft.com/office/drawing/2014/main" id="{D7FDBC0D-3FCB-4A6E-81D2-468A7AFCDC5A}"/>
              </a:ext>
            </a:extLst>
          </p:cNvPr>
          <p:cNvSpPr>
            <a:spLocks noChangeArrowheads="1"/>
          </p:cNvSpPr>
          <p:nvPr/>
        </p:nvSpPr>
        <p:spPr bwMode="auto">
          <a:xfrm>
            <a:off x="7565606" y="1316832"/>
            <a:ext cx="1399621" cy="504748"/>
          </a:xfrm>
          <a:prstGeom prst="roundRect">
            <a:avLst>
              <a:gd name="adj" fmla="val 16667"/>
            </a:avLst>
          </a:prstGeom>
          <a:solidFill>
            <a:srgbClr val="93DA49"/>
          </a:solidFill>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lgn="ctr"/>
            <a:r>
              <a:rPr lang="en-US" altLang="ja-JP" sz="1200" b="1" dirty="0">
                <a:ea typeface="ＭＳ Ｐゴシック" pitchFamily="50" charset="-128"/>
              </a:rPr>
              <a:t>Verilog Libraries</a:t>
            </a:r>
          </a:p>
          <a:p>
            <a:pPr algn="ctr"/>
            <a:r>
              <a:rPr lang="en-US" altLang="ja-JP" sz="1200" b="1" dirty="0">
                <a:ea typeface="ＭＳ Ｐゴシック" pitchFamily="50" charset="-128"/>
              </a:rPr>
              <a:t>Netlist</a:t>
            </a:r>
          </a:p>
        </p:txBody>
      </p:sp>
      <p:sp>
        <p:nvSpPr>
          <p:cNvPr id="86" name="AutoShape 22">
            <a:extLst>
              <a:ext uri="{FF2B5EF4-FFF2-40B4-BE49-F238E27FC236}">
                <a16:creationId xmlns:a16="http://schemas.microsoft.com/office/drawing/2014/main" id="{E1AF6D38-3ADA-494D-957E-217BF4C09C0F}"/>
              </a:ext>
            </a:extLst>
          </p:cNvPr>
          <p:cNvSpPr>
            <a:spLocks noChangeArrowheads="1"/>
          </p:cNvSpPr>
          <p:nvPr/>
        </p:nvSpPr>
        <p:spPr bwMode="auto">
          <a:xfrm>
            <a:off x="7803730" y="5088733"/>
            <a:ext cx="1161496" cy="731027"/>
          </a:xfrm>
          <a:prstGeom prst="roundRect">
            <a:avLst>
              <a:gd name="adj" fmla="val 16667"/>
            </a:avLst>
          </a:prstGeom>
          <a:solidFill>
            <a:srgbClr val="93DA49"/>
          </a:solidFill>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lgn="ctr"/>
            <a:r>
              <a:rPr lang="en-US" sz="1200" b="1" dirty="0" err="1"/>
              <a:t>Xcelium</a:t>
            </a:r>
            <a:r>
              <a:rPr lang="en-US" sz="1200" b="1" baseline="30000" dirty="0"/>
              <a:t>™</a:t>
            </a:r>
            <a:r>
              <a:rPr lang="en-US" altLang="ja-JP" sz="1200" b="1" dirty="0">
                <a:ea typeface="ＭＳ Ｐゴシック" pitchFamily="50" charset="-128"/>
              </a:rPr>
              <a:t> </a:t>
            </a:r>
          </a:p>
          <a:p>
            <a:pPr algn="ctr"/>
            <a:r>
              <a:rPr lang="en-US" altLang="ja-JP" sz="1200" b="1" dirty="0">
                <a:ea typeface="ＭＳ Ｐゴシック" pitchFamily="50" charset="-128"/>
              </a:rPr>
              <a:t>SimVision</a:t>
            </a:r>
            <a:r>
              <a:rPr lang="en-US" altLang="ja-JP" sz="1200" b="1" baseline="30000" dirty="0">
                <a:ea typeface="ＭＳ Ｐゴシック" pitchFamily="50" charset="-128"/>
              </a:rPr>
              <a:t>™</a:t>
            </a:r>
            <a:r>
              <a:rPr lang="en-US" altLang="ja-JP" sz="1200" b="1" dirty="0">
                <a:ea typeface="ＭＳ Ｐゴシック" pitchFamily="50" charset="-128"/>
              </a:rPr>
              <a:t> </a:t>
            </a:r>
          </a:p>
          <a:p>
            <a:pPr algn="ctr"/>
            <a:r>
              <a:rPr lang="en-US" altLang="ja-JP" sz="1200" b="1" dirty="0">
                <a:ea typeface="ＭＳ Ｐゴシック" pitchFamily="50" charset="-128"/>
              </a:rPr>
              <a:t>Voltus</a:t>
            </a:r>
            <a:r>
              <a:rPr lang="en-US" altLang="ja-JP" sz="1200" b="1" baseline="30000" dirty="0">
                <a:ea typeface="ＭＳ Ｐゴシック" pitchFamily="50" charset="-128"/>
              </a:rPr>
              <a:t>™</a:t>
            </a:r>
          </a:p>
        </p:txBody>
      </p:sp>
      <p:sp>
        <p:nvSpPr>
          <p:cNvPr id="87" name="AutoShape 22">
            <a:extLst>
              <a:ext uri="{FF2B5EF4-FFF2-40B4-BE49-F238E27FC236}">
                <a16:creationId xmlns:a16="http://schemas.microsoft.com/office/drawing/2014/main" id="{DF5C4519-9F04-4758-A414-7173616F70E9}"/>
              </a:ext>
            </a:extLst>
          </p:cNvPr>
          <p:cNvSpPr>
            <a:spLocks noChangeArrowheads="1"/>
          </p:cNvSpPr>
          <p:nvPr/>
        </p:nvSpPr>
        <p:spPr bwMode="auto">
          <a:xfrm>
            <a:off x="4755730" y="6012658"/>
            <a:ext cx="2609296" cy="273827"/>
          </a:xfrm>
          <a:prstGeom prst="roundRect">
            <a:avLst>
              <a:gd name="adj" fmla="val 16667"/>
            </a:avLst>
          </a:prstGeom>
          <a:solidFill>
            <a:srgbClr val="93DA49"/>
          </a:solidFill>
          <a:ln>
            <a:headEnd/>
            <a:tailEnd/>
          </a:ln>
        </p:spPr>
        <p:style>
          <a:lnRef idx="1">
            <a:schemeClr val="accent5"/>
          </a:lnRef>
          <a:fillRef idx="3">
            <a:schemeClr val="accent5"/>
          </a:fillRef>
          <a:effectRef idx="2">
            <a:schemeClr val="accent5"/>
          </a:effectRef>
          <a:fontRef idx="minor">
            <a:schemeClr val="lt1"/>
          </a:fontRef>
        </p:style>
        <p:txBody>
          <a:bodyPr wrap="none" anchor="ctr"/>
          <a:lstStyle/>
          <a:p>
            <a:pPr algn="ctr"/>
            <a:r>
              <a:rPr lang="en-US" altLang="ja-JP" sz="1200" b="1" dirty="0">
                <a:ea typeface="ＭＳ Ｐゴシック" pitchFamily="50" charset="-128"/>
              </a:rPr>
              <a:t>Patterns to ATE</a:t>
            </a:r>
          </a:p>
        </p:txBody>
      </p:sp>
      <p:sp>
        <p:nvSpPr>
          <p:cNvPr id="88" name="Left Brace 87">
            <a:extLst>
              <a:ext uri="{FF2B5EF4-FFF2-40B4-BE49-F238E27FC236}">
                <a16:creationId xmlns:a16="http://schemas.microsoft.com/office/drawing/2014/main" id="{6C1DE299-F5C3-48B0-A2A2-EF66341DA4A4}"/>
              </a:ext>
            </a:extLst>
          </p:cNvPr>
          <p:cNvSpPr/>
          <p:nvPr/>
        </p:nvSpPr>
        <p:spPr>
          <a:xfrm>
            <a:off x="2859748" y="1235364"/>
            <a:ext cx="590764" cy="281139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CFF488E9-7120-4494-A846-B1C880CC2FE3}"/>
              </a:ext>
            </a:extLst>
          </p:cNvPr>
          <p:cNvSpPr/>
          <p:nvPr/>
        </p:nvSpPr>
        <p:spPr>
          <a:xfrm>
            <a:off x="1430262" y="2254632"/>
            <a:ext cx="1353625" cy="660689"/>
          </a:xfrm>
          <a:prstGeom prst="rect">
            <a:avLst/>
          </a:prstGeom>
          <a:gradFill>
            <a:gsLst>
              <a:gs pos="100000">
                <a:srgbClr val="147BD1"/>
              </a:gs>
              <a:gs pos="0">
                <a:srgbClr val="5ED8DD"/>
              </a:gs>
            </a:gsLst>
            <a:lin ang="5400000" scaled="1"/>
          </a:gradFill>
          <a:ln>
            <a:no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algn="ctr"/>
            <a:r>
              <a:rPr lang="en-US" dirty="0">
                <a:solidFill>
                  <a:schemeClr val="bg1"/>
                </a:solidFill>
                <a:latin typeface="Arial" panose="020B0604020202020204" pitchFamily="34" charset="0"/>
                <a:cs typeface="Arial" panose="020B0604020202020204" pitchFamily="34" charset="0"/>
              </a:rPr>
              <a:t>Prepare for ATPG</a:t>
            </a:r>
          </a:p>
        </p:txBody>
      </p:sp>
      <p:sp>
        <p:nvSpPr>
          <p:cNvPr id="90" name="Left Brace 89">
            <a:extLst>
              <a:ext uri="{FF2B5EF4-FFF2-40B4-BE49-F238E27FC236}">
                <a16:creationId xmlns:a16="http://schemas.microsoft.com/office/drawing/2014/main" id="{E02FC350-5FC8-4E85-A15C-B84FE54939DE}"/>
              </a:ext>
            </a:extLst>
          </p:cNvPr>
          <p:cNvSpPr/>
          <p:nvPr/>
        </p:nvSpPr>
        <p:spPr>
          <a:xfrm>
            <a:off x="4164966" y="4156293"/>
            <a:ext cx="525657" cy="219083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72F15785-874F-42A5-B452-DFA62978D358}"/>
              </a:ext>
            </a:extLst>
          </p:cNvPr>
          <p:cNvSpPr/>
          <p:nvPr/>
        </p:nvSpPr>
        <p:spPr>
          <a:xfrm>
            <a:off x="2680469" y="5049378"/>
            <a:ext cx="1353625" cy="355080"/>
          </a:xfrm>
          <a:prstGeom prst="rect">
            <a:avLst/>
          </a:prstGeom>
          <a:gradFill>
            <a:gsLst>
              <a:gs pos="100000">
                <a:srgbClr val="147BD1"/>
              </a:gs>
              <a:gs pos="0">
                <a:srgbClr val="5ED8DD"/>
              </a:gs>
            </a:gsLst>
            <a:lin ang="5400000" scaled="1"/>
          </a:gradFill>
          <a:ln>
            <a:no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lnSpcReduction="10000"/>
          </a:bodyPr>
          <a:lstStyle/>
          <a:p>
            <a:pPr algn="ctr"/>
            <a:r>
              <a:rPr lang="en-US" dirty="0">
                <a:solidFill>
                  <a:schemeClr val="bg1"/>
                </a:solidFill>
                <a:latin typeface="Arial" panose="020B0604020202020204" pitchFamily="34" charset="0"/>
                <a:cs typeface="Arial" panose="020B0604020202020204" pitchFamily="34" charset="0"/>
              </a:rPr>
              <a:t>Run ATPG</a:t>
            </a:r>
          </a:p>
        </p:txBody>
      </p:sp>
      <p:sp>
        <p:nvSpPr>
          <p:cNvPr id="34" name="Annotation rectangle" hidden="1">
            <a:extLst>
              <a:ext uri="{FF2B5EF4-FFF2-40B4-BE49-F238E27FC236}">
                <a16:creationId xmlns:a16="http://schemas.microsoft.com/office/drawing/2014/main" id="{6D33FD20-920F-43EB-B09A-DA968071CB55}"/>
              </a:ext>
            </a:extLst>
          </p:cNvPr>
          <p:cNvSpPr/>
          <p:nvPr/>
        </p:nvSpPr>
        <p:spPr>
          <a:xfrm>
            <a:off x="1343024" y="1051560"/>
            <a:ext cx="7705725" cy="3044093"/>
          </a:xfrm>
          <a:prstGeom prst="rect">
            <a:avLst/>
          </a:prstGeom>
          <a:noFill/>
          <a:ln w="38100">
            <a:solidFill>
              <a:srgbClr val="2DCCC9"/>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algn="ctr"/>
            <a:endParaRPr lang="en-US" dirty="0">
              <a:latin typeface="Arial" panose="020B0604020202020204" pitchFamily="34" charset="0"/>
              <a:cs typeface="Arial" panose="020B0604020202020204" pitchFamily="34" charset="0"/>
            </a:endParaRPr>
          </a:p>
        </p:txBody>
      </p:sp>
      <p:sp>
        <p:nvSpPr>
          <p:cNvPr id="35" name="Annotation rectangle" hidden="1">
            <a:extLst>
              <a:ext uri="{FF2B5EF4-FFF2-40B4-BE49-F238E27FC236}">
                <a16:creationId xmlns:a16="http://schemas.microsoft.com/office/drawing/2014/main" id="{F38F775A-22B9-45F7-8A39-A9DB5F9C2F3E}"/>
              </a:ext>
            </a:extLst>
          </p:cNvPr>
          <p:cNvSpPr/>
          <p:nvPr/>
        </p:nvSpPr>
        <p:spPr>
          <a:xfrm>
            <a:off x="2597299" y="4102009"/>
            <a:ext cx="6421276" cy="2320822"/>
          </a:xfrm>
          <a:prstGeom prst="rect">
            <a:avLst/>
          </a:prstGeom>
          <a:noFill/>
          <a:ln w="38100">
            <a:solidFill>
              <a:srgbClr val="2DCCC9"/>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normAutofit/>
          </a:bodyPr>
          <a:lstStyle/>
          <a:p>
            <a:pPr algn="ctr"/>
            <a:endParaRPr lang="en-US"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7C98B6B6-3218-4062-B3F1-6DE65FD22A89}"/>
              </a:ext>
            </a:extLst>
          </p:cNvPr>
          <p:cNvSpPr txBox="1"/>
          <p:nvPr/>
        </p:nvSpPr>
        <p:spPr>
          <a:xfrm>
            <a:off x="3747136" y="6547120"/>
            <a:ext cx="6125632" cy="261610"/>
          </a:xfrm>
          <a:prstGeom prst="rect">
            <a:avLst/>
          </a:prstGeom>
          <a:noFill/>
        </p:spPr>
        <p:txBody>
          <a:bodyPr wrap="square">
            <a:spAutoFit/>
          </a:bodyPr>
          <a:lstStyle/>
          <a:p>
            <a:r>
              <a:rPr lang="en-US" sz="1100" dirty="0">
                <a:effectLst/>
                <a:latin typeface="Calibri" panose="020F0502020204030204" pitchFamily="34" charset="0"/>
                <a:ea typeface="Times New Roman" panose="02020603050405020304" pitchFamily="18" charset="0"/>
              </a:rPr>
              <a:t>“Source: Cadence Customer Training Course </a:t>
            </a:r>
            <a:r>
              <a:rPr lang="en-US" sz="1100" dirty="0" err="1">
                <a:effectLst/>
                <a:latin typeface="Calibri" panose="020F0502020204030204" pitchFamily="34" charset="0"/>
                <a:ea typeface="Times New Roman" panose="02020603050405020304" pitchFamily="18" charset="0"/>
              </a:rPr>
              <a:t>RTLtoGDSII</a:t>
            </a:r>
            <a:r>
              <a:rPr lang="en-US" sz="1100" dirty="0">
                <a:effectLst/>
                <a:latin typeface="Calibri" panose="020F0502020204030204" pitchFamily="34" charset="0"/>
                <a:ea typeface="Times New Roman" panose="02020603050405020304" pitchFamily="18" charset="0"/>
              </a:rPr>
              <a:t>, Version: </a:t>
            </a:r>
            <a:r>
              <a:rPr lang="en-US" sz="1100" dirty="0">
                <a:latin typeface="Calibri" panose="020F0502020204030204" pitchFamily="34" charset="0"/>
                <a:ea typeface="Times New Roman" panose="02020603050405020304" pitchFamily="18" charset="0"/>
              </a:rPr>
              <a:t>5.0</a:t>
            </a:r>
            <a:r>
              <a:rPr lang="en-US" sz="1100" dirty="0">
                <a:effectLst/>
                <a:latin typeface="Calibri" panose="020F0502020204030204" pitchFamily="34" charset="0"/>
                <a:ea typeface="Times New Roman" panose="02020603050405020304" pitchFamily="18" charset="0"/>
              </a:rPr>
              <a:t>”</a:t>
            </a:r>
            <a:endParaRPr lang="en-US" sz="1100" dirty="0"/>
          </a:p>
        </p:txBody>
      </p:sp>
      <p:sp>
        <p:nvSpPr>
          <p:cNvPr id="5" name="Footer Placeholder 4">
            <a:extLst>
              <a:ext uri="{FF2B5EF4-FFF2-40B4-BE49-F238E27FC236}">
                <a16:creationId xmlns:a16="http://schemas.microsoft.com/office/drawing/2014/main" id="{24DBA3BA-8A2F-5F95-5EFA-A4DA7FF8C5F2}"/>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DB3F2E72-CE24-07FE-8655-CE5758EB83A4}"/>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57</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2969777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900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childTnLst>
                                </p:cTn>
                              </p:par>
                              <p:par>
                                <p:cTn id="9" presetID="1" presetClass="exit" presetSubtype="0" fill="hold" grpId="1" nodeType="withEffect">
                                  <p:stCondLst>
                                    <p:cond delay="29000"/>
                                  </p:stCondLst>
                                  <p:childTnLst>
                                    <p:set>
                                      <p:cBhvr>
                                        <p:cTn id="10" dur="1" fill="hold">
                                          <p:stCondLst>
                                            <p:cond delay="0"/>
                                          </p:stCondLst>
                                        </p:cTn>
                                        <p:tgtEl>
                                          <p:spTgt spid="34"/>
                                        </p:tgtEl>
                                        <p:attrNameLst>
                                          <p:attrName>style.visibility</p:attrName>
                                        </p:attrNameLst>
                                      </p:cBhvr>
                                      <p:to>
                                        <p:strVal val="hidden"/>
                                      </p:to>
                                    </p:set>
                                  </p:childTnLst>
                                </p:cTn>
                              </p:par>
                              <p:par>
                                <p:cTn id="11" presetID="23" presetClass="entr" presetSubtype="16" fill="hold" grpId="0" nodeType="withEffect">
                                  <p:stCondLst>
                                    <p:cond delay="29500"/>
                                  </p:stCondLst>
                                  <p:childTnLst>
                                    <p:set>
                                      <p:cBhvr>
                                        <p:cTn id="12" dur="1" fill="hold">
                                          <p:stCondLst>
                                            <p:cond delay="0"/>
                                          </p:stCondLst>
                                        </p:cTn>
                                        <p:tgtEl>
                                          <p:spTgt spid="35"/>
                                        </p:tgtEl>
                                        <p:attrNameLst>
                                          <p:attrName>style.visibility</p:attrName>
                                        </p:attrNameLst>
                                      </p:cBhvr>
                                      <p:to>
                                        <p:strVal val="visible"/>
                                      </p:to>
                                    </p:set>
                                    <p:anim calcmode="lin" valueType="num">
                                      <p:cBhvr>
                                        <p:cTn id="13" dur="500" fill="hold"/>
                                        <p:tgtEl>
                                          <p:spTgt spid="35"/>
                                        </p:tgtEl>
                                        <p:attrNameLst>
                                          <p:attrName>ppt_w</p:attrName>
                                        </p:attrNameLst>
                                      </p:cBhvr>
                                      <p:tavLst>
                                        <p:tav tm="0">
                                          <p:val>
                                            <p:fltVal val="0"/>
                                          </p:val>
                                        </p:tav>
                                        <p:tav tm="100000">
                                          <p:val>
                                            <p:strVal val="#ppt_w"/>
                                          </p:val>
                                        </p:tav>
                                      </p:tavLst>
                                    </p:anim>
                                    <p:anim calcmode="lin" valueType="num">
                                      <p:cBhvr>
                                        <p:cTn id="14" dur="500" fill="hold"/>
                                        <p:tgtEl>
                                          <p:spTgt spid="35"/>
                                        </p:tgtEl>
                                        <p:attrNameLst>
                                          <p:attrName>ppt_h</p:attrName>
                                        </p:attrNameLst>
                                      </p:cBhvr>
                                      <p:tavLst>
                                        <p:tav tm="0">
                                          <p:val>
                                            <p:fltVal val="0"/>
                                          </p:val>
                                        </p:tav>
                                        <p:tav tm="100000">
                                          <p:val>
                                            <p:strVal val="#ppt_h"/>
                                          </p:val>
                                        </p:tav>
                                      </p:tavLst>
                                    </p:anim>
                                  </p:childTnLst>
                                </p:cTn>
                              </p:par>
                              <p:par>
                                <p:cTn id="15" presetID="1" presetClass="exit" presetSubtype="0" fill="hold" grpId="1" nodeType="withEffect">
                                  <p:stCondLst>
                                    <p:cond delay="46500"/>
                                  </p:stCondLst>
                                  <p:childTnLst>
                                    <p:set>
                                      <p:cBhvr>
                                        <p:cTn id="16"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4414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3D0799-EEA0-66A8-C17F-2D90C5E36257}"/>
              </a:ext>
            </a:extLst>
          </p:cNvPr>
          <p:cNvSpPr>
            <a:spLocks noGrp="1"/>
          </p:cNvSpPr>
          <p:nvPr>
            <p:ph sz="quarter" idx="12"/>
          </p:nvPr>
        </p:nvSpPr>
        <p:spPr/>
        <p:txBody>
          <a:bodyPr/>
          <a:lstStyle/>
          <a:p>
            <a:pPr marL="0" indent="0">
              <a:buNone/>
            </a:pPr>
            <a:r>
              <a:rPr lang="en-US" sz="2600" dirty="0"/>
              <a:t>The Synthesis process consists of three main stages which are: </a:t>
            </a:r>
            <a:endParaRPr lang="en-US" sz="2600" b="0" i="0" dirty="0">
              <a:solidFill>
                <a:srgbClr val="FF0000"/>
              </a:solidFill>
              <a:effectLst/>
              <a:latin typeface="source-serif-pro"/>
            </a:endParaRPr>
          </a:p>
          <a:p>
            <a:pPr marL="0" indent="0">
              <a:buNone/>
            </a:pPr>
            <a:r>
              <a:rPr lang="en-US" b="0" i="0" dirty="0">
                <a:solidFill>
                  <a:srgbClr val="FF0000"/>
                </a:solidFill>
                <a:effectLst/>
                <a:latin typeface="source-serif-pro"/>
              </a:rPr>
              <a:t>                   </a:t>
            </a:r>
          </a:p>
          <a:p>
            <a:pPr algn="l">
              <a:buFont typeface="Arial" panose="020B0604020202020204" pitchFamily="34" charset="0"/>
              <a:buChar char="•"/>
            </a:pPr>
            <a:endParaRPr lang="en-US" b="0" i="0" dirty="0">
              <a:solidFill>
                <a:srgbClr val="FF0000"/>
              </a:solidFill>
              <a:effectLst/>
              <a:latin typeface="source-serif-pro"/>
            </a:endParaRPr>
          </a:p>
          <a:p>
            <a:pPr marL="0" indent="0" algn="l">
              <a:buNone/>
            </a:pPr>
            <a:endParaRPr lang="en-US" b="0" i="0" dirty="0">
              <a:solidFill>
                <a:srgbClr val="FF0000"/>
              </a:solidFill>
              <a:effectLst/>
              <a:latin typeface="source-serif-pro"/>
            </a:endParaRPr>
          </a:p>
          <a:p>
            <a:endParaRPr lang="en-GB" sz="2400" b="1" dirty="0">
              <a:solidFill>
                <a:schemeClr val="tx1"/>
              </a:solidFill>
            </a:endParaRPr>
          </a:p>
          <a:p>
            <a:endParaRPr lang="en-US" sz="2400" b="1" dirty="0">
              <a:solidFill>
                <a:schemeClr val="tx1"/>
              </a:solidFill>
            </a:endParaRPr>
          </a:p>
          <a:p>
            <a:endParaRPr lang="en-US" dirty="0"/>
          </a:p>
        </p:txBody>
      </p:sp>
      <p:sp>
        <p:nvSpPr>
          <p:cNvPr id="3" name="Title 2">
            <a:extLst>
              <a:ext uri="{FF2B5EF4-FFF2-40B4-BE49-F238E27FC236}">
                <a16:creationId xmlns:a16="http://schemas.microsoft.com/office/drawing/2014/main" id="{F9553B07-4109-7C70-FAB6-B95F312C616C}"/>
              </a:ext>
            </a:extLst>
          </p:cNvPr>
          <p:cNvSpPr>
            <a:spLocks noGrp="1"/>
          </p:cNvSpPr>
          <p:nvPr>
            <p:ph type="title"/>
          </p:nvPr>
        </p:nvSpPr>
        <p:spPr/>
        <p:txBody>
          <a:bodyPr>
            <a:normAutofit fontScale="90000"/>
          </a:bodyPr>
          <a:lstStyle/>
          <a:p>
            <a:r>
              <a:rPr lang="en-US" sz="3200" b="1" dirty="0"/>
              <a:t>The </a:t>
            </a:r>
            <a:r>
              <a:rPr lang="en-US" b="1" dirty="0"/>
              <a:t>Synthesis</a:t>
            </a:r>
            <a:r>
              <a:rPr lang="en-US" sz="3200" b="1" dirty="0"/>
              <a:t> Theory</a:t>
            </a:r>
            <a:br>
              <a:rPr lang="en-US" sz="3200" b="1" dirty="0"/>
            </a:br>
            <a:endParaRPr lang="en-US" b="1" dirty="0"/>
          </a:p>
        </p:txBody>
      </p:sp>
      <p:grpSp>
        <p:nvGrpSpPr>
          <p:cNvPr id="4" name="Group 3">
            <a:extLst>
              <a:ext uri="{FF2B5EF4-FFF2-40B4-BE49-F238E27FC236}">
                <a16:creationId xmlns:a16="http://schemas.microsoft.com/office/drawing/2014/main" id="{5DDF689D-C035-A591-2B1B-930B71CCA120}"/>
              </a:ext>
            </a:extLst>
          </p:cNvPr>
          <p:cNvGrpSpPr/>
          <p:nvPr/>
        </p:nvGrpSpPr>
        <p:grpSpPr>
          <a:xfrm>
            <a:off x="435430" y="1881902"/>
            <a:ext cx="11226228" cy="671037"/>
            <a:chOff x="732891" y="2073299"/>
            <a:chExt cx="11226228" cy="671037"/>
          </a:xfrm>
        </p:grpSpPr>
        <p:sp>
          <p:nvSpPr>
            <p:cNvPr id="5" name="Rectangle 4">
              <a:extLst>
                <a:ext uri="{FF2B5EF4-FFF2-40B4-BE49-F238E27FC236}">
                  <a16:creationId xmlns:a16="http://schemas.microsoft.com/office/drawing/2014/main" id="{F7825F01-B38F-A030-4DF7-C9B680134D61}"/>
                </a:ext>
              </a:extLst>
            </p:cNvPr>
            <p:cNvSpPr/>
            <p:nvPr/>
          </p:nvSpPr>
          <p:spPr>
            <a:xfrm>
              <a:off x="6912308" y="2114299"/>
              <a:ext cx="2058256" cy="62773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MAPPING</a:t>
              </a:r>
              <a:endParaRPr lang="en-US" sz="2400" b="1" dirty="0">
                <a:solidFill>
                  <a:schemeClr val="tx1"/>
                </a:solidFill>
              </a:endParaRPr>
            </a:p>
          </p:txBody>
        </p:sp>
        <p:sp>
          <p:nvSpPr>
            <p:cNvPr id="6" name="Rectangle 5">
              <a:extLst>
                <a:ext uri="{FF2B5EF4-FFF2-40B4-BE49-F238E27FC236}">
                  <a16:creationId xmlns:a16="http://schemas.microsoft.com/office/drawing/2014/main" id="{8A58FC9B-8A4A-B78F-3378-CC0263C4E669}"/>
                </a:ext>
              </a:extLst>
            </p:cNvPr>
            <p:cNvSpPr/>
            <p:nvPr/>
          </p:nvSpPr>
          <p:spPr>
            <a:xfrm>
              <a:off x="9378593" y="2116600"/>
              <a:ext cx="2580526" cy="62773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OPTIMIZATION</a:t>
              </a:r>
              <a:endParaRPr lang="en-US" sz="2400" b="1" dirty="0">
                <a:solidFill>
                  <a:schemeClr val="tx1"/>
                </a:solidFill>
              </a:endParaRPr>
            </a:p>
          </p:txBody>
        </p:sp>
        <p:sp>
          <p:nvSpPr>
            <p:cNvPr id="7" name="Rectangle 6">
              <a:extLst>
                <a:ext uri="{FF2B5EF4-FFF2-40B4-BE49-F238E27FC236}">
                  <a16:creationId xmlns:a16="http://schemas.microsoft.com/office/drawing/2014/main" id="{4128B197-93EB-42FA-775A-F194079D233B}"/>
                </a:ext>
              </a:extLst>
            </p:cNvPr>
            <p:cNvSpPr/>
            <p:nvPr/>
          </p:nvSpPr>
          <p:spPr>
            <a:xfrm>
              <a:off x="8862745" y="2114299"/>
              <a:ext cx="511140" cy="627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a:t>
              </a:r>
              <a:endParaRPr lang="en-US" sz="3600" b="1" dirty="0">
                <a:solidFill>
                  <a:schemeClr val="tx1"/>
                </a:solidFill>
              </a:endParaRPr>
            </a:p>
          </p:txBody>
        </p:sp>
        <p:grpSp>
          <p:nvGrpSpPr>
            <p:cNvPr id="8" name="Group 7">
              <a:extLst>
                <a:ext uri="{FF2B5EF4-FFF2-40B4-BE49-F238E27FC236}">
                  <a16:creationId xmlns:a16="http://schemas.microsoft.com/office/drawing/2014/main" id="{10724D37-9D73-4875-F872-4952A98A316E}"/>
                </a:ext>
              </a:extLst>
            </p:cNvPr>
            <p:cNvGrpSpPr/>
            <p:nvPr/>
          </p:nvGrpSpPr>
          <p:grpSpPr>
            <a:xfrm>
              <a:off x="732891" y="2073299"/>
              <a:ext cx="6234864" cy="668736"/>
              <a:chOff x="732891" y="2073299"/>
              <a:chExt cx="6234864" cy="668736"/>
            </a:xfrm>
          </p:grpSpPr>
          <p:sp>
            <p:nvSpPr>
              <p:cNvPr id="9" name="Rectangle 8">
                <a:extLst>
                  <a:ext uri="{FF2B5EF4-FFF2-40B4-BE49-F238E27FC236}">
                    <a16:creationId xmlns:a16="http://schemas.microsoft.com/office/drawing/2014/main" id="{773A6083-C433-771B-5250-BE2F165F7EBF}"/>
                  </a:ext>
                </a:extLst>
              </p:cNvPr>
              <p:cNvSpPr/>
              <p:nvPr/>
            </p:nvSpPr>
            <p:spPr>
              <a:xfrm>
                <a:off x="4142603" y="2114299"/>
                <a:ext cx="2481545" cy="62773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TRANSLATION</a:t>
                </a:r>
                <a:endParaRPr lang="en-US" sz="2400" b="1" dirty="0">
                  <a:solidFill>
                    <a:schemeClr val="tx1"/>
                  </a:solidFill>
                </a:endParaRPr>
              </a:p>
            </p:txBody>
          </p:sp>
          <p:sp>
            <p:nvSpPr>
              <p:cNvPr id="10" name="Rectangle 9">
                <a:extLst>
                  <a:ext uri="{FF2B5EF4-FFF2-40B4-BE49-F238E27FC236}">
                    <a16:creationId xmlns:a16="http://schemas.microsoft.com/office/drawing/2014/main" id="{71193800-C754-E4E3-D330-6C520B082913}"/>
                  </a:ext>
                </a:extLst>
              </p:cNvPr>
              <p:cNvSpPr/>
              <p:nvPr/>
            </p:nvSpPr>
            <p:spPr>
              <a:xfrm>
                <a:off x="6556694" y="2073299"/>
                <a:ext cx="411061" cy="627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a:t>
                </a:r>
                <a:endParaRPr lang="en-US" sz="3600" b="1" dirty="0">
                  <a:solidFill>
                    <a:schemeClr val="tx1"/>
                  </a:solidFill>
                </a:endParaRPr>
              </a:p>
            </p:txBody>
          </p:sp>
          <p:sp>
            <p:nvSpPr>
              <p:cNvPr id="11" name="Rectangle 10">
                <a:extLst>
                  <a:ext uri="{FF2B5EF4-FFF2-40B4-BE49-F238E27FC236}">
                    <a16:creationId xmlns:a16="http://schemas.microsoft.com/office/drawing/2014/main" id="{C995D4B0-0B91-D3D8-EC36-6C7B21931104}"/>
                  </a:ext>
                </a:extLst>
              </p:cNvPr>
              <p:cNvSpPr/>
              <p:nvPr/>
            </p:nvSpPr>
            <p:spPr>
              <a:xfrm>
                <a:off x="732891" y="2114299"/>
                <a:ext cx="2975462" cy="62773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LOGIC SYNTHESIS</a:t>
                </a:r>
                <a:endParaRPr lang="en-US" sz="2400" b="1" dirty="0">
                  <a:solidFill>
                    <a:schemeClr val="tx1"/>
                  </a:solidFill>
                </a:endParaRPr>
              </a:p>
            </p:txBody>
          </p:sp>
          <p:sp>
            <p:nvSpPr>
              <p:cNvPr id="12" name="Rectangle 11">
                <a:extLst>
                  <a:ext uri="{FF2B5EF4-FFF2-40B4-BE49-F238E27FC236}">
                    <a16:creationId xmlns:a16="http://schemas.microsoft.com/office/drawing/2014/main" id="{6EF62853-13AD-1D17-FC97-A84AD7935F7E}"/>
                  </a:ext>
                </a:extLst>
              </p:cNvPr>
              <p:cNvSpPr/>
              <p:nvPr/>
            </p:nvSpPr>
            <p:spPr>
              <a:xfrm>
                <a:off x="3720956" y="2114299"/>
                <a:ext cx="511034" cy="627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solidFill>
                      <a:schemeClr val="tx1"/>
                    </a:solidFill>
                  </a:rPr>
                  <a:t>=</a:t>
                </a:r>
                <a:endParaRPr lang="en-US" sz="3600" b="1" dirty="0">
                  <a:solidFill>
                    <a:schemeClr val="tx1"/>
                  </a:solidFill>
                </a:endParaRPr>
              </a:p>
            </p:txBody>
          </p:sp>
        </p:grpSp>
      </p:grpSp>
      <p:sp>
        <p:nvSpPr>
          <p:cNvPr id="13" name="Rectangle 12">
            <a:extLst>
              <a:ext uri="{FF2B5EF4-FFF2-40B4-BE49-F238E27FC236}">
                <a16:creationId xmlns:a16="http://schemas.microsoft.com/office/drawing/2014/main" id="{1BE47501-1D89-CCFA-8942-DB620FC7BEB4}"/>
              </a:ext>
            </a:extLst>
          </p:cNvPr>
          <p:cNvSpPr/>
          <p:nvPr/>
        </p:nvSpPr>
        <p:spPr>
          <a:xfrm>
            <a:off x="369872" y="3667059"/>
            <a:ext cx="11517328" cy="21851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just">
              <a:buNone/>
            </a:pPr>
            <a:r>
              <a:rPr lang="en-US" sz="2000" b="0" i="0" dirty="0">
                <a:solidFill>
                  <a:schemeClr val="tx1"/>
                </a:solidFill>
                <a:effectLst/>
              </a:rPr>
              <a:t>Translation is the first step of the logical synthesis where the RTL is converted to a general library netlist. During translation, the following operations are performed: </a:t>
            </a:r>
          </a:p>
          <a:p>
            <a:pPr marL="514350" indent="-514350" algn="just">
              <a:buAutoNum type="arabicPeriod"/>
            </a:pPr>
            <a:r>
              <a:rPr lang="en-US" sz="2000" dirty="0">
                <a:solidFill>
                  <a:schemeClr val="tx1"/>
                </a:solidFill>
              </a:rPr>
              <a:t>HDL syntax checking</a:t>
            </a:r>
          </a:p>
          <a:p>
            <a:pPr marL="514350" indent="-514350" algn="just">
              <a:buFont typeface="Arial" panose="020B0604020202020204" pitchFamily="34" charset="0"/>
              <a:buAutoNum type="arabicPeriod"/>
            </a:pPr>
            <a:r>
              <a:rPr lang="en-US" sz="2000" dirty="0">
                <a:solidFill>
                  <a:schemeClr val="tx1"/>
                </a:solidFill>
              </a:rPr>
              <a:t>Optimizes HDL</a:t>
            </a:r>
          </a:p>
          <a:p>
            <a:pPr marL="514350" indent="-514350" algn="just">
              <a:buAutoNum type="arabicPeriod"/>
            </a:pPr>
            <a:r>
              <a:rPr lang="en-US" sz="2000" b="0" i="0" dirty="0">
                <a:solidFill>
                  <a:schemeClr val="tx1"/>
                </a:solidFill>
                <a:effectLst/>
              </a:rPr>
              <a:t>Conversion of HDL into functional Boolean equivalent</a:t>
            </a:r>
            <a:endParaRPr lang="en-US" sz="2000" dirty="0">
              <a:solidFill>
                <a:schemeClr val="tx1"/>
              </a:solidFill>
            </a:endParaRPr>
          </a:p>
          <a:p>
            <a:pPr marL="514350" indent="-514350" algn="just">
              <a:buAutoNum type="arabicPeriod"/>
            </a:pPr>
            <a:r>
              <a:rPr lang="en-US" sz="2000" dirty="0">
                <a:solidFill>
                  <a:schemeClr val="tx1"/>
                </a:solidFill>
              </a:rPr>
              <a:t>Mapping of the arithmetic</a:t>
            </a:r>
            <a:r>
              <a:rPr lang="en-US" sz="2000" b="0" i="0" dirty="0">
                <a:solidFill>
                  <a:schemeClr val="tx1"/>
                </a:solidFill>
                <a:effectLst/>
              </a:rPr>
              <a:t>, sequential, and combinational function</a:t>
            </a:r>
          </a:p>
        </p:txBody>
      </p:sp>
      <p:sp>
        <p:nvSpPr>
          <p:cNvPr id="14" name="Rectangle 13">
            <a:extLst>
              <a:ext uri="{FF2B5EF4-FFF2-40B4-BE49-F238E27FC236}">
                <a16:creationId xmlns:a16="http://schemas.microsoft.com/office/drawing/2014/main" id="{EDD06BBA-47E0-3AE9-E14D-A55AC0DDAE6F}"/>
              </a:ext>
            </a:extLst>
          </p:cNvPr>
          <p:cNvSpPr/>
          <p:nvPr/>
        </p:nvSpPr>
        <p:spPr>
          <a:xfrm>
            <a:off x="457200" y="2839964"/>
            <a:ext cx="2248255" cy="62773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tx1"/>
                </a:solidFill>
              </a:rPr>
              <a:t>TRANSLATION</a:t>
            </a:r>
            <a:endParaRPr lang="en-US" sz="2000" b="1" dirty="0">
              <a:solidFill>
                <a:schemeClr val="tx1"/>
              </a:solidFill>
            </a:endParaRPr>
          </a:p>
        </p:txBody>
      </p:sp>
      <p:sp>
        <p:nvSpPr>
          <p:cNvPr id="16" name="Footer Placeholder 15">
            <a:extLst>
              <a:ext uri="{FF2B5EF4-FFF2-40B4-BE49-F238E27FC236}">
                <a16:creationId xmlns:a16="http://schemas.microsoft.com/office/drawing/2014/main" id="{5FD64313-F537-04A1-5AFD-822AD7CD9A44}"/>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17" name="Slide Number Placeholder 16">
            <a:extLst>
              <a:ext uri="{FF2B5EF4-FFF2-40B4-BE49-F238E27FC236}">
                <a16:creationId xmlns:a16="http://schemas.microsoft.com/office/drawing/2014/main" id="{33B53D29-9CD3-090D-FEF3-A3EDDBE1CB9A}"/>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18" name="Picture 17">
            <a:extLst>
              <a:ext uri="{FF2B5EF4-FFF2-40B4-BE49-F238E27FC236}">
                <a16:creationId xmlns:a16="http://schemas.microsoft.com/office/drawing/2014/main" id="{C40BEDAA-F5A3-08D0-CE71-2F7602E96E2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5943600"/>
            <a:ext cx="457200" cy="457200"/>
          </a:xfrm>
          <a:prstGeom prst="rect">
            <a:avLst/>
          </a:prstGeom>
        </p:spPr>
      </p:pic>
    </p:spTree>
    <p:custDataLst>
      <p:tags r:id="rId1"/>
    </p:custDataLst>
    <p:extLst>
      <p:ext uri="{BB962C8B-B14F-4D97-AF65-F5344CB8AC3E}">
        <p14:creationId xmlns:p14="http://schemas.microsoft.com/office/powerpoint/2010/main" val="206671198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9FCB3B1C-1511-C3E6-9A4B-374119531A0F}"/>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Rectangle 5">
            <a:extLst>
              <a:ext uri="{FF2B5EF4-FFF2-40B4-BE49-F238E27FC236}">
                <a16:creationId xmlns:a16="http://schemas.microsoft.com/office/drawing/2014/main" id="{BD6E54D7-DA74-496F-258D-F8ACF766E736}"/>
              </a:ext>
            </a:extLst>
          </p:cNvPr>
          <p:cNvSpPr/>
          <p:nvPr/>
        </p:nvSpPr>
        <p:spPr>
          <a:xfrm>
            <a:off x="337336" y="1507134"/>
            <a:ext cx="11517328" cy="152997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2600" b="0" i="0" dirty="0">
                <a:solidFill>
                  <a:schemeClr val="tx1"/>
                </a:solidFill>
                <a:effectLst/>
              </a:rPr>
              <a:t>During mapping, the tool maps the generic Boolean netlist generated from the translation step, into </a:t>
            </a:r>
            <a:r>
              <a:rPr lang="en-GB" sz="2600" dirty="0">
                <a:solidFill>
                  <a:schemeClr val="tx1"/>
                </a:solidFill>
              </a:rPr>
              <a:t>the available gates in </a:t>
            </a:r>
            <a:r>
              <a:rPr lang="en-GB" sz="2600" b="0" i="0" dirty="0">
                <a:solidFill>
                  <a:schemeClr val="tx1"/>
                </a:solidFill>
                <a:effectLst/>
              </a:rPr>
              <a:t>the standard cell library. The Boolean functions are mapped into technology-specific primitive functions.</a:t>
            </a:r>
          </a:p>
        </p:txBody>
      </p:sp>
      <p:sp>
        <p:nvSpPr>
          <p:cNvPr id="7" name="Rectangle 6">
            <a:extLst>
              <a:ext uri="{FF2B5EF4-FFF2-40B4-BE49-F238E27FC236}">
                <a16:creationId xmlns:a16="http://schemas.microsoft.com/office/drawing/2014/main" id="{DB15A11C-2695-4311-7CDD-0DABB1B42BAD}"/>
              </a:ext>
            </a:extLst>
          </p:cNvPr>
          <p:cNvSpPr/>
          <p:nvPr/>
        </p:nvSpPr>
        <p:spPr>
          <a:xfrm>
            <a:off x="337335" y="569071"/>
            <a:ext cx="2329663" cy="62773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b="1" dirty="0">
                <a:solidFill>
                  <a:schemeClr val="tx1"/>
                </a:solidFill>
              </a:rPr>
              <a:t>MAPPING</a:t>
            </a:r>
            <a:endParaRPr lang="en-US" sz="3000" b="1" dirty="0">
              <a:solidFill>
                <a:schemeClr val="tx1"/>
              </a:solidFill>
            </a:endParaRPr>
          </a:p>
        </p:txBody>
      </p:sp>
      <p:sp>
        <p:nvSpPr>
          <p:cNvPr id="8" name="Rectangle 7">
            <a:extLst>
              <a:ext uri="{FF2B5EF4-FFF2-40B4-BE49-F238E27FC236}">
                <a16:creationId xmlns:a16="http://schemas.microsoft.com/office/drawing/2014/main" id="{D874CCBB-778E-6A94-1455-30F9A4CCB4D3}"/>
              </a:ext>
            </a:extLst>
          </p:cNvPr>
          <p:cNvSpPr/>
          <p:nvPr/>
        </p:nvSpPr>
        <p:spPr>
          <a:xfrm>
            <a:off x="337336" y="4509349"/>
            <a:ext cx="11517328" cy="137982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just">
              <a:buNone/>
            </a:pPr>
            <a:r>
              <a:rPr lang="en-GB" sz="2600" b="0" i="0" dirty="0">
                <a:solidFill>
                  <a:schemeClr val="tx1"/>
                </a:solidFill>
                <a:effectLst/>
              </a:rPr>
              <a:t>In the optimization step, the mapping are modified in order to meet specific design goals such as speed, area, and power consumption</a:t>
            </a:r>
          </a:p>
        </p:txBody>
      </p:sp>
      <p:sp>
        <p:nvSpPr>
          <p:cNvPr id="9" name="Rectangle 8">
            <a:extLst>
              <a:ext uri="{FF2B5EF4-FFF2-40B4-BE49-F238E27FC236}">
                <a16:creationId xmlns:a16="http://schemas.microsoft.com/office/drawing/2014/main" id="{8DE2CD35-016F-552B-207F-B28D42204349}"/>
              </a:ext>
            </a:extLst>
          </p:cNvPr>
          <p:cNvSpPr/>
          <p:nvPr/>
        </p:nvSpPr>
        <p:spPr>
          <a:xfrm>
            <a:off x="337335" y="3657768"/>
            <a:ext cx="3342035" cy="62773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b="1" dirty="0">
                <a:solidFill>
                  <a:schemeClr val="tx1"/>
                </a:solidFill>
              </a:rPr>
              <a:t>OPTIMIZATION</a:t>
            </a:r>
            <a:endParaRPr lang="en-US" sz="3000" b="1" dirty="0">
              <a:solidFill>
                <a:schemeClr val="tx1"/>
              </a:solidFill>
            </a:endParaRPr>
          </a:p>
        </p:txBody>
      </p:sp>
      <p:sp>
        <p:nvSpPr>
          <p:cNvPr id="12" name="Footer Placeholder 11">
            <a:extLst>
              <a:ext uri="{FF2B5EF4-FFF2-40B4-BE49-F238E27FC236}">
                <a16:creationId xmlns:a16="http://schemas.microsoft.com/office/drawing/2014/main" id="{EB08B992-B744-2E49-DC0A-9F7B40564AB3}"/>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13" name="Slide Number Placeholder 12">
            <a:extLst>
              <a:ext uri="{FF2B5EF4-FFF2-40B4-BE49-F238E27FC236}">
                <a16:creationId xmlns:a16="http://schemas.microsoft.com/office/drawing/2014/main" id="{6C0C8049-237E-BF45-3B64-7AAEC919E690}"/>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2" name="Picture 1">
            <a:extLst>
              <a:ext uri="{FF2B5EF4-FFF2-40B4-BE49-F238E27FC236}">
                <a16:creationId xmlns:a16="http://schemas.microsoft.com/office/drawing/2014/main" id="{E3331A52-1AB7-735C-558D-627568C597A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057664"/>
            <a:ext cx="457200" cy="457200"/>
          </a:xfrm>
          <a:prstGeom prst="rect">
            <a:avLst/>
          </a:prstGeom>
        </p:spPr>
      </p:pic>
    </p:spTree>
    <p:custDataLst>
      <p:tags r:id="rId1"/>
    </p:custDataLst>
    <p:extLst>
      <p:ext uri="{BB962C8B-B14F-4D97-AF65-F5344CB8AC3E}">
        <p14:creationId xmlns:p14="http://schemas.microsoft.com/office/powerpoint/2010/main" val="2301538046"/>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92C448-49AD-2F59-648C-C225767E1D79}"/>
              </a:ext>
            </a:extLst>
          </p:cNvPr>
          <p:cNvSpPr>
            <a:spLocks noGrp="1"/>
          </p:cNvSpPr>
          <p:nvPr>
            <p:ph type="title"/>
          </p:nvPr>
        </p:nvSpPr>
        <p:spPr>
          <a:xfrm>
            <a:off x="274320" y="150414"/>
            <a:ext cx="11612880" cy="735373"/>
          </a:xfrm>
        </p:spPr>
        <p:txBody>
          <a:bodyPr>
            <a:normAutofit fontScale="90000"/>
          </a:bodyPr>
          <a:lstStyle/>
          <a:p>
            <a:r>
              <a:rPr lang="en-US" b="1" spc="-5" dirty="0">
                <a:latin typeface="Times New Roman"/>
                <a:cs typeface="Times New Roman"/>
              </a:rPr>
              <a:t>The Digital Design</a:t>
            </a:r>
            <a:r>
              <a:rPr lang="en-US" b="1" spc="-10" dirty="0">
                <a:latin typeface="Times New Roman"/>
                <a:cs typeface="Times New Roman"/>
              </a:rPr>
              <a:t> </a:t>
            </a:r>
            <a:r>
              <a:rPr lang="en-US" b="1" dirty="0">
                <a:latin typeface="Times New Roman"/>
                <a:cs typeface="Times New Roman"/>
              </a:rPr>
              <a:t>Flow</a:t>
            </a:r>
            <a:br>
              <a:rPr lang="en-US" b="1" dirty="0"/>
            </a:br>
            <a:endParaRPr lang="en-US" b="1" dirty="0"/>
          </a:p>
        </p:txBody>
      </p:sp>
      <p:grpSp>
        <p:nvGrpSpPr>
          <p:cNvPr id="4" name="Group 3">
            <a:extLst>
              <a:ext uri="{FF2B5EF4-FFF2-40B4-BE49-F238E27FC236}">
                <a16:creationId xmlns:a16="http://schemas.microsoft.com/office/drawing/2014/main" id="{69B6C5AA-1A87-8DB8-3C55-0CCC8AB0DDFD}"/>
              </a:ext>
            </a:extLst>
          </p:cNvPr>
          <p:cNvGrpSpPr/>
          <p:nvPr/>
        </p:nvGrpSpPr>
        <p:grpSpPr>
          <a:xfrm>
            <a:off x="495867" y="718854"/>
            <a:ext cx="11169786" cy="5562600"/>
            <a:chOff x="632342" y="544010"/>
            <a:chExt cx="11138014" cy="5562211"/>
          </a:xfrm>
        </p:grpSpPr>
        <p:sp>
          <p:nvSpPr>
            <p:cNvPr id="5" name="Rectangle 4">
              <a:extLst>
                <a:ext uri="{FF2B5EF4-FFF2-40B4-BE49-F238E27FC236}">
                  <a16:creationId xmlns:a16="http://schemas.microsoft.com/office/drawing/2014/main" id="{2B500802-3E7D-F1C3-483B-65FD67BA58D7}"/>
                </a:ext>
              </a:extLst>
            </p:cNvPr>
            <p:cNvSpPr/>
            <p:nvPr/>
          </p:nvSpPr>
          <p:spPr>
            <a:xfrm>
              <a:off x="6991001" y="1611133"/>
              <a:ext cx="2743201" cy="3962821"/>
            </a:xfrm>
            <a:prstGeom prst="rect">
              <a:avLst/>
            </a:prstGeom>
            <a:solidFill>
              <a:schemeClr val="accent3">
                <a:alpha val="5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03562C-D10B-AC23-40BC-2BA81AA37F1A}"/>
                </a:ext>
              </a:extLst>
            </p:cNvPr>
            <p:cNvSpPr/>
            <p:nvPr/>
          </p:nvSpPr>
          <p:spPr>
            <a:xfrm>
              <a:off x="632342" y="768455"/>
              <a:ext cx="3408357" cy="5337766"/>
            </a:xfrm>
            <a:prstGeom prst="rect">
              <a:avLst/>
            </a:prstGeom>
            <a:solidFill>
              <a:schemeClr val="accent3">
                <a:alpha val="50000"/>
              </a:schemeClr>
            </a:solidFill>
            <a:ln>
              <a:noFill/>
            </a:ln>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Rectangle 3">
              <a:extLst>
                <a:ext uri="{FF2B5EF4-FFF2-40B4-BE49-F238E27FC236}">
                  <a16:creationId xmlns:a16="http://schemas.microsoft.com/office/drawing/2014/main" id="{783AE349-7C78-FA4D-E9DA-D8DC3441CE72}"/>
                </a:ext>
              </a:extLst>
            </p:cNvPr>
            <p:cNvSpPr>
              <a:spLocks noChangeAspect="1" noChangeArrowheads="1"/>
            </p:cNvSpPr>
            <p:nvPr/>
          </p:nvSpPr>
          <p:spPr bwMode="auto">
            <a:xfrm>
              <a:off x="7096253" y="1963742"/>
              <a:ext cx="2514600" cy="476252"/>
            </a:xfrm>
            <a:prstGeom prst="rect">
              <a:avLst/>
            </a:prstGeom>
            <a:solidFill>
              <a:schemeClr val="accent6">
                <a:lumMod val="40000"/>
                <a:lumOff val="60000"/>
              </a:schemeClr>
            </a:solidFill>
            <a:ln w="19050">
              <a:solidFill>
                <a:schemeClr val="tx1"/>
              </a:solidFill>
              <a:prstDash val="dash"/>
              <a:headEnd/>
              <a:tailEnd/>
            </a:ln>
          </p:spPr>
          <p:style>
            <a:lnRef idx="1">
              <a:schemeClr val="accent3"/>
            </a:lnRef>
            <a:fillRef idx="2">
              <a:schemeClr val="accent3"/>
            </a:fillRef>
            <a:effectRef idx="1">
              <a:schemeClr val="accent3"/>
            </a:effectRef>
            <a:fontRef idx="minor">
              <a:schemeClr val="dk1"/>
            </a:fontRef>
          </p:style>
          <p:txBody>
            <a:bodyPr lIns="45720" rIns="45720" anchor="t" anchorCtr="1"/>
            <a:lstStyle/>
            <a:p>
              <a:pPr eaLnBrk="0" hangingPunct="0"/>
              <a:r>
                <a:rPr lang="en-US" sz="2000" b="1" spc="-10" dirty="0">
                  <a:solidFill>
                    <a:schemeClr val="tx1"/>
                  </a:solidFill>
                  <a:latin typeface="Times New Roman"/>
                  <a:cs typeface="Times New Roman"/>
                </a:rPr>
                <a:t>Physical  Sy</a:t>
              </a:r>
              <a:r>
                <a:rPr lang="en-US" sz="2000" b="1" spc="-5" dirty="0">
                  <a:solidFill>
                    <a:schemeClr val="tx1"/>
                  </a:solidFill>
                  <a:latin typeface="Times New Roman"/>
                  <a:cs typeface="Times New Roman"/>
                </a:rPr>
                <a:t>n</a:t>
              </a:r>
              <a:r>
                <a:rPr lang="en-US" sz="2000" b="1" spc="-10" dirty="0">
                  <a:solidFill>
                    <a:schemeClr val="tx1"/>
                  </a:solidFill>
                  <a:latin typeface="Times New Roman"/>
                  <a:cs typeface="Times New Roman"/>
                </a:rPr>
                <a:t>t</a:t>
              </a:r>
              <a:r>
                <a:rPr lang="en-US" sz="2000" b="1" spc="-5" dirty="0">
                  <a:solidFill>
                    <a:schemeClr val="tx1"/>
                  </a:solidFill>
                  <a:latin typeface="Times New Roman"/>
                  <a:cs typeface="Times New Roman"/>
                </a:rPr>
                <a:t>h</a:t>
              </a:r>
              <a:r>
                <a:rPr lang="en-US" sz="2000" b="1" spc="-10" dirty="0">
                  <a:solidFill>
                    <a:schemeClr val="tx1"/>
                  </a:solidFill>
                  <a:latin typeface="Times New Roman"/>
                  <a:cs typeface="Times New Roman"/>
                </a:rPr>
                <a:t>e</a:t>
              </a:r>
              <a:r>
                <a:rPr lang="en-US" sz="2000" b="1" spc="-5" dirty="0">
                  <a:solidFill>
                    <a:schemeClr val="tx1"/>
                  </a:solidFill>
                  <a:latin typeface="Times New Roman"/>
                  <a:cs typeface="Times New Roman"/>
                </a:rPr>
                <a:t>s</a:t>
              </a:r>
              <a:r>
                <a:rPr lang="en-US" sz="2000" b="1" spc="-10" dirty="0">
                  <a:solidFill>
                    <a:schemeClr val="tx1"/>
                  </a:solidFill>
                  <a:latin typeface="Times New Roman"/>
                  <a:cs typeface="Times New Roman"/>
                </a:rPr>
                <a:t>i</a:t>
              </a:r>
              <a:r>
                <a:rPr lang="en-US" sz="2000" b="1" spc="-5" dirty="0">
                  <a:solidFill>
                    <a:schemeClr val="tx1"/>
                  </a:solidFill>
                  <a:latin typeface="Times New Roman"/>
                  <a:cs typeface="Times New Roman"/>
                </a:rPr>
                <a:t>s</a:t>
              </a:r>
              <a:endParaRPr lang="en-US" sz="2000" b="1" dirty="0">
                <a:solidFill>
                  <a:schemeClr val="tx1"/>
                </a:solidFill>
                <a:latin typeface="Times New Roman"/>
                <a:cs typeface="Times New Roman"/>
              </a:endParaRPr>
            </a:p>
            <a:p>
              <a:pPr eaLnBrk="0" hangingPunct="0"/>
              <a:endParaRPr lang="en-US" sz="2000" b="1" dirty="0">
                <a:solidFill>
                  <a:srgbClr val="FF0000"/>
                </a:solidFill>
              </a:endParaRPr>
            </a:p>
          </p:txBody>
        </p:sp>
        <p:sp>
          <p:nvSpPr>
            <p:cNvPr id="8" name="Rectangle 3">
              <a:extLst>
                <a:ext uri="{FF2B5EF4-FFF2-40B4-BE49-F238E27FC236}">
                  <a16:creationId xmlns:a16="http://schemas.microsoft.com/office/drawing/2014/main" id="{4B7F90B1-3F49-1D98-334E-0B0B7634C9FB}"/>
                </a:ext>
              </a:extLst>
            </p:cNvPr>
            <p:cNvSpPr>
              <a:spLocks noChangeAspect="1" noChangeArrowheads="1"/>
            </p:cNvSpPr>
            <p:nvPr/>
          </p:nvSpPr>
          <p:spPr bwMode="auto">
            <a:xfrm>
              <a:off x="1121812" y="1402535"/>
              <a:ext cx="2514600" cy="476252"/>
            </a:xfrm>
            <a:prstGeom prst="rect">
              <a:avLst/>
            </a:prstGeom>
            <a:solidFill>
              <a:schemeClr val="accent1">
                <a:lumMod val="20000"/>
                <a:lumOff val="80000"/>
              </a:schemeClr>
            </a:solidFill>
            <a:ln w="19050">
              <a:solidFill>
                <a:schemeClr val="tx1"/>
              </a:solidFill>
              <a:prstDash val="dash"/>
              <a:headEnd/>
              <a:tailEnd/>
            </a:ln>
          </p:spPr>
          <p:style>
            <a:lnRef idx="1">
              <a:schemeClr val="accent3"/>
            </a:lnRef>
            <a:fillRef idx="2">
              <a:schemeClr val="accent3"/>
            </a:fillRef>
            <a:effectRef idx="1">
              <a:schemeClr val="accent3"/>
            </a:effectRef>
            <a:fontRef idx="minor">
              <a:schemeClr val="dk1"/>
            </a:fontRef>
          </p:style>
          <p:txBody>
            <a:bodyPr lIns="45720" rIns="45720" anchor="t" anchorCtr="1"/>
            <a:lstStyle/>
            <a:p>
              <a:pPr eaLnBrk="0" hangingPunct="0"/>
              <a:r>
                <a:rPr lang="en-US" sz="2000" b="1" spc="-5" dirty="0">
                  <a:solidFill>
                    <a:schemeClr val="tx1"/>
                  </a:solidFill>
                  <a:latin typeface="Times New Roman"/>
                  <a:cs typeface="Times New Roman"/>
                </a:rPr>
                <a:t>Product r</a:t>
              </a:r>
              <a:r>
                <a:rPr lang="en-US" sz="2000" b="1" spc="-10" dirty="0">
                  <a:solidFill>
                    <a:schemeClr val="tx1"/>
                  </a:solidFill>
                  <a:latin typeface="Times New Roman"/>
                  <a:cs typeface="Times New Roman"/>
                </a:rPr>
                <a:t>e</a:t>
              </a:r>
              <a:r>
                <a:rPr lang="en-US" sz="2000" b="1" spc="-5" dirty="0">
                  <a:solidFill>
                    <a:schemeClr val="tx1"/>
                  </a:solidFill>
                  <a:latin typeface="Times New Roman"/>
                  <a:cs typeface="Times New Roman"/>
                </a:rPr>
                <a:t>qu</a:t>
              </a:r>
              <a:r>
                <a:rPr lang="en-US" sz="2000" b="1" spc="-10" dirty="0">
                  <a:solidFill>
                    <a:schemeClr val="tx1"/>
                  </a:solidFill>
                  <a:latin typeface="Times New Roman"/>
                  <a:cs typeface="Times New Roman"/>
                </a:rPr>
                <a:t>i</a:t>
              </a:r>
              <a:r>
                <a:rPr lang="en-US" sz="2000" b="1" spc="-5" dirty="0">
                  <a:solidFill>
                    <a:schemeClr val="tx1"/>
                  </a:solidFill>
                  <a:latin typeface="Times New Roman"/>
                  <a:cs typeface="Times New Roman"/>
                </a:rPr>
                <a:t>r</a:t>
              </a:r>
              <a:r>
                <a:rPr lang="en-US" sz="2000" b="1" spc="-10" dirty="0">
                  <a:solidFill>
                    <a:schemeClr val="tx1"/>
                  </a:solidFill>
                  <a:latin typeface="Times New Roman"/>
                  <a:cs typeface="Times New Roman"/>
                </a:rPr>
                <a:t>e</a:t>
              </a:r>
              <a:r>
                <a:rPr lang="en-US" sz="2000" b="1" spc="-30" dirty="0">
                  <a:solidFill>
                    <a:schemeClr val="tx1"/>
                  </a:solidFill>
                  <a:latin typeface="Times New Roman"/>
                  <a:cs typeface="Times New Roman"/>
                </a:rPr>
                <a:t>m</a:t>
              </a:r>
              <a:r>
                <a:rPr lang="en-US" sz="2000" b="1" spc="-10" dirty="0">
                  <a:solidFill>
                    <a:schemeClr val="tx1"/>
                  </a:solidFill>
                  <a:latin typeface="Times New Roman"/>
                  <a:cs typeface="Times New Roman"/>
                </a:rPr>
                <a:t>e</a:t>
              </a:r>
              <a:r>
                <a:rPr lang="en-US" sz="2000" b="1" spc="-5" dirty="0">
                  <a:solidFill>
                    <a:schemeClr val="tx1"/>
                  </a:solidFill>
                  <a:latin typeface="Times New Roman"/>
                  <a:cs typeface="Times New Roman"/>
                </a:rPr>
                <a:t>nt</a:t>
              </a:r>
              <a:endParaRPr lang="en-US" sz="2000" b="1" dirty="0">
                <a:solidFill>
                  <a:schemeClr val="tx1"/>
                </a:solidFill>
                <a:latin typeface="Times New Roman"/>
                <a:cs typeface="Times New Roman"/>
              </a:endParaRPr>
            </a:p>
            <a:p>
              <a:pPr eaLnBrk="0" hangingPunct="0"/>
              <a:endParaRPr lang="en-US" sz="1200" b="1" dirty="0">
                <a:solidFill>
                  <a:srgbClr val="FF0000"/>
                </a:solidFill>
              </a:endParaRPr>
            </a:p>
          </p:txBody>
        </p:sp>
        <p:sp>
          <p:nvSpPr>
            <p:cNvPr id="9" name="Rectangle 3">
              <a:extLst>
                <a:ext uri="{FF2B5EF4-FFF2-40B4-BE49-F238E27FC236}">
                  <a16:creationId xmlns:a16="http://schemas.microsoft.com/office/drawing/2014/main" id="{0B6FD7BE-B4FC-5C03-FCC3-4C6CAF2BEFCA}"/>
                </a:ext>
              </a:extLst>
            </p:cNvPr>
            <p:cNvSpPr>
              <a:spLocks noChangeAspect="1" noChangeArrowheads="1"/>
            </p:cNvSpPr>
            <p:nvPr/>
          </p:nvSpPr>
          <p:spPr bwMode="auto">
            <a:xfrm>
              <a:off x="7153147" y="4268842"/>
              <a:ext cx="2514600" cy="476252"/>
            </a:xfrm>
            <a:prstGeom prst="rect">
              <a:avLst/>
            </a:prstGeom>
            <a:solidFill>
              <a:schemeClr val="accent6">
                <a:lumMod val="40000"/>
                <a:lumOff val="60000"/>
              </a:schemeClr>
            </a:solidFill>
            <a:ln w="19050">
              <a:solidFill>
                <a:schemeClr val="tx1"/>
              </a:solidFill>
              <a:prstDash val="dash"/>
              <a:headEnd/>
              <a:tailEnd/>
            </a:ln>
          </p:spPr>
          <p:style>
            <a:lnRef idx="1">
              <a:schemeClr val="accent3"/>
            </a:lnRef>
            <a:fillRef idx="2">
              <a:schemeClr val="accent3"/>
            </a:fillRef>
            <a:effectRef idx="1">
              <a:schemeClr val="accent3"/>
            </a:effectRef>
            <a:fontRef idx="minor">
              <a:schemeClr val="dk1"/>
            </a:fontRef>
          </p:style>
          <p:txBody>
            <a:bodyPr lIns="45720" rIns="45720" anchor="t" anchorCtr="1"/>
            <a:lstStyle/>
            <a:p>
              <a:pPr eaLnBrk="0" hangingPunct="0"/>
              <a:r>
                <a:rPr lang="en-US" sz="2000" b="1" spc="-10">
                  <a:solidFill>
                    <a:schemeClr val="tx1"/>
                  </a:solidFill>
                  <a:latin typeface="Times New Roman"/>
                  <a:cs typeface="Times New Roman"/>
                </a:rPr>
                <a:t>Tape out</a:t>
              </a:r>
              <a:endParaRPr lang="en-US" sz="2000" b="1" spc="-10" dirty="0">
                <a:solidFill>
                  <a:schemeClr val="tx1"/>
                </a:solidFill>
                <a:latin typeface="Times New Roman"/>
                <a:cs typeface="Times New Roman"/>
              </a:endParaRPr>
            </a:p>
            <a:p>
              <a:pPr eaLnBrk="0" hangingPunct="0"/>
              <a:endParaRPr lang="en-US" sz="2000" b="1" spc="-10" dirty="0">
                <a:solidFill>
                  <a:schemeClr val="tx1"/>
                </a:solidFill>
                <a:latin typeface="Times New Roman"/>
                <a:cs typeface="Times New Roman"/>
              </a:endParaRPr>
            </a:p>
          </p:txBody>
        </p:sp>
        <p:sp>
          <p:nvSpPr>
            <p:cNvPr id="10" name="Rectangle 3">
              <a:extLst>
                <a:ext uri="{FF2B5EF4-FFF2-40B4-BE49-F238E27FC236}">
                  <a16:creationId xmlns:a16="http://schemas.microsoft.com/office/drawing/2014/main" id="{1F95329F-E6DD-E04C-C073-DDB92EFBD37F}"/>
                </a:ext>
              </a:extLst>
            </p:cNvPr>
            <p:cNvSpPr>
              <a:spLocks noChangeAspect="1" noChangeArrowheads="1"/>
            </p:cNvSpPr>
            <p:nvPr/>
          </p:nvSpPr>
          <p:spPr bwMode="auto">
            <a:xfrm>
              <a:off x="7153147" y="3116292"/>
              <a:ext cx="2514600" cy="476252"/>
            </a:xfrm>
            <a:prstGeom prst="rect">
              <a:avLst/>
            </a:prstGeom>
            <a:solidFill>
              <a:schemeClr val="accent6">
                <a:lumMod val="40000"/>
                <a:lumOff val="60000"/>
              </a:schemeClr>
            </a:solidFill>
            <a:ln w="19050">
              <a:solidFill>
                <a:schemeClr val="tx1"/>
              </a:solidFill>
              <a:prstDash val="dash"/>
              <a:headEnd/>
              <a:tailEnd/>
            </a:ln>
          </p:spPr>
          <p:style>
            <a:lnRef idx="1">
              <a:schemeClr val="accent3"/>
            </a:lnRef>
            <a:fillRef idx="2">
              <a:schemeClr val="accent3"/>
            </a:fillRef>
            <a:effectRef idx="1">
              <a:schemeClr val="accent3"/>
            </a:effectRef>
            <a:fontRef idx="minor">
              <a:schemeClr val="dk1"/>
            </a:fontRef>
          </p:style>
          <p:txBody>
            <a:bodyPr lIns="45720" rIns="45720" anchor="t" anchorCtr="1"/>
            <a:lstStyle/>
            <a:p>
              <a:pPr eaLnBrk="0" hangingPunct="0"/>
              <a:r>
                <a:rPr lang="en-US" sz="2000" b="1" spc="-10" dirty="0">
                  <a:solidFill>
                    <a:schemeClr val="tx1"/>
                  </a:solidFill>
                  <a:latin typeface="Times New Roman"/>
                  <a:cs typeface="Times New Roman"/>
                </a:rPr>
                <a:t>Physical  Description</a:t>
              </a:r>
            </a:p>
          </p:txBody>
        </p:sp>
        <p:sp>
          <p:nvSpPr>
            <p:cNvPr id="11" name="Rectangle 3">
              <a:extLst>
                <a:ext uri="{FF2B5EF4-FFF2-40B4-BE49-F238E27FC236}">
                  <a16:creationId xmlns:a16="http://schemas.microsoft.com/office/drawing/2014/main" id="{BA89B9CA-F9FF-67C6-1630-6C05681ABF3B}"/>
                </a:ext>
              </a:extLst>
            </p:cNvPr>
            <p:cNvSpPr>
              <a:spLocks noChangeAspect="1" noChangeArrowheads="1"/>
            </p:cNvSpPr>
            <p:nvPr/>
          </p:nvSpPr>
          <p:spPr bwMode="auto">
            <a:xfrm>
              <a:off x="727610" y="2548092"/>
              <a:ext cx="3258499" cy="627265"/>
            </a:xfrm>
            <a:prstGeom prst="rect">
              <a:avLst/>
            </a:prstGeom>
            <a:solidFill>
              <a:schemeClr val="accent1">
                <a:lumMod val="20000"/>
                <a:lumOff val="80000"/>
              </a:schemeClr>
            </a:solidFill>
            <a:ln w="19050">
              <a:solidFill>
                <a:schemeClr val="tx1"/>
              </a:solidFill>
              <a:prstDash val="dash"/>
              <a:headEnd/>
              <a:tailEnd/>
            </a:ln>
          </p:spPr>
          <p:style>
            <a:lnRef idx="1">
              <a:schemeClr val="accent3"/>
            </a:lnRef>
            <a:fillRef idx="2">
              <a:schemeClr val="accent3"/>
            </a:fillRef>
            <a:effectRef idx="1">
              <a:schemeClr val="accent3"/>
            </a:effectRef>
            <a:fontRef idx="minor">
              <a:schemeClr val="dk1"/>
            </a:fontRef>
          </p:style>
          <p:txBody>
            <a:bodyPr lIns="45720" rIns="45720" anchor="t" anchorCtr="1"/>
            <a:lstStyle/>
            <a:p>
              <a:pPr algn="ctr" eaLnBrk="0" hangingPunct="0"/>
              <a:r>
                <a:rPr lang="en-US" sz="2000" b="1" spc="-5" dirty="0">
                  <a:solidFill>
                    <a:schemeClr val="tx1"/>
                  </a:solidFill>
                  <a:latin typeface="Times New Roman"/>
                  <a:cs typeface="Times New Roman"/>
                </a:rPr>
                <a:t>Behavioral/RTL description</a:t>
              </a:r>
            </a:p>
            <a:p>
              <a:pPr algn="ctr" eaLnBrk="0" hangingPunct="0"/>
              <a:endParaRPr lang="en-US" sz="2000" b="1" spc="-5" dirty="0">
                <a:solidFill>
                  <a:schemeClr val="tx1"/>
                </a:solidFill>
                <a:latin typeface="Times New Roman"/>
                <a:cs typeface="Times New Roman"/>
              </a:endParaRPr>
            </a:p>
            <a:p>
              <a:pPr eaLnBrk="0" hangingPunct="0"/>
              <a:endParaRPr lang="en-US" sz="2000" b="1" spc="-5" dirty="0">
                <a:solidFill>
                  <a:schemeClr val="tx1"/>
                </a:solidFill>
                <a:latin typeface="Times New Roman"/>
                <a:cs typeface="Times New Roman"/>
              </a:endParaRPr>
            </a:p>
          </p:txBody>
        </p:sp>
        <p:sp>
          <p:nvSpPr>
            <p:cNvPr id="12" name="Rectangle 3">
              <a:extLst>
                <a:ext uri="{FF2B5EF4-FFF2-40B4-BE49-F238E27FC236}">
                  <a16:creationId xmlns:a16="http://schemas.microsoft.com/office/drawing/2014/main" id="{44DFDD56-3ECB-2C1B-AA60-F3AD632A4382}"/>
                </a:ext>
              </a:extLst>
            </p:cNvPr>
            <p:cNvSpPr>
              <a:spLocks noChangeAspect="1" noChangeArrowheads="1"/>
            </p:cNvSpPr>
            <p:nvPr/>
          </p:nvSpPr>
          <p:spPr bwMode="auto">
            <a:xfrm>
              <a:off x="1121812" y="3687467"/>
              <a:ext cx="2514600" cy="476252"/>
            </a:xfrm>
            <a:prstGeom prst="rect">
              <a:avLst/>
            </a:prstGeom>
            <a:solidFill>
              <a:schemeClr val="accent1">
                <a:lumMod val="20000"/>
                <a:lumOff val="80000"/>
              </a:schemeClr>
            </a:solidFill>
            <a:ln w="19050">
              <a:solidFill>
                <a:schemeClr val="tx1"/>
              </a:solidFill>
              <a:prstDash val="dash"/>
              <a:headEnd/>
              <a:tailEnd/>
            </a:ln>
          </p:spPr>
          <p:style>
            <a:lnRef idx="1">
              <a:schemeClr val="accent3"/>
            </a:lnRef>
            <a:fillRef idx="2">
              <a:schemeClr val="accent3"/>
            </a:fillRef>
            <a:effectRef idx="1">
              <a:schemeClr val="accent3"/>
            </a:effectRef>
            <a:fontRef idx="minor">
              <a:schemeClr val="dk1"/>
            </a:fontRef>
          </p:style>
          <p:txBody>
            <a:bodyPr lIns="45720" rIns="45720" anchor="t" anchorCtr="1"/>
            <a:lstStyle/>
            <a:p>
              <a:pPr marL="247650">
                <a:spcBef>
                  <a:spcPts val="990"/>
                </a:spcBef>
              </a:pPr>
              <a:r>
                <a:rPr lang="en-US" sz="2000" b="1" spc="-10" dirty="0">
                  <a:solidFill>
                    <a:schemeClr val="tx1"/>
                  </a:solidFill>
                  <a:latin typeface="Times New Roman"/>
                  <a:cs typeface="Times New Roman"/>
                </a:rPr>
                <a:t>RTL</a:t>
              </a:r>
              <a:r>
                <a:rPr lang="en-US" sz="2000" b="1" spc="-20" dirty="0">
                  <a:solidFill>
                    <a:schemeClr val="tx1"/>
                  </a:solidFill>
                  <a:latin typeface="Times New Roman"/>
                  <a:cs typeface="Times New Roman"/>
                </a:rPr>
                <a:t> </a:t>
              </a:r>
              <a:r>
                <a:rPr lang="en-US" sz="2000" b="1" spc="-10" dirty="0">
                  <a:solidFill>
                    <a:schemeClr val="tx1"/>
                  </a:solidFill>
                  <a:latin typeface="Times New Roman"/>
                  <a:cs typeface="Times New Roman"/>
                </a:rPr>
                <a:t>synthesis</a:t>
              </a:r>
              <a:endParaRPr lang="en-US" sz="2000" b="1" dirty="0">
                <a:solidFill>
                  <a:schemeClr val="tx1"/>
                </a:solidFill>
                <a:latin typeface="Times New Roman"/>
                <a:cs typeface="Times New Roman"/>
              </a:endParaRPr>
            </a:p>
          </p:txBody>
        </p:sp>
        <p:sp>
          <p:nvSpPr>
            <p:cNvPr id="13" name="Rectangle 3">
              <a:extLst>
                <a:ext uri="{FF2B5EF4-FFF2-40B4-BE49-F238E27FC236}">
                  <a16:creationId xmlns:a16="http://schemas.microsoft.com/office/drawing/2014/main" id="{23CD83B0-424F-D549-DE30-45F8C3EB5B71}"/>
                </a:ext>
              </a:extLst>
            </p:cNvPr>
            <p:cNvSpPr>
              <a:spLocks noChangeAspect="1" noChangeArrowheads="1"/>
            </p:cNvSpPr>
            <p:nvPr/>
          </p:nvSpPr>
          <p:spPr bwMode="auto">
            <a:xfrm>
              <a:off x="1121812" y="4837203"/>
              <a:ext cx="2514600" cy="476252"/>
            </a:xfrm>
            <a:prstGeom prst="rect">
              <a:avLst/>
            </a:prstGeom>
            <a:solidFill>
              <a:schemeClr val="accent1">
                <a:lumMod val="20000"/>
                <a:lumOff val="80000"/>
              </a:schemeClr>
            </a:solidFill>
            <a:ln w="19050">
              <a:solidFill>
                <a:schemeClr val="tx1"/>
              </a:solidFill>
              <a:prstDash val="dash"/>
              <a:headEnd/>
              <a:tailEnd/>
            </a:ln>
          </p:spPr>
          <p:style>
            <a:lnRef idx="1">
              <a:schemeClr val="accent3"/>
            </a:lnRef>
            <a:fillRef idx="2">
              <a:schemeClr val="accent3"/>
            </a:fillRef>
            <a:effectRef idx="1">
              <a:schemeClr val="accent3"/>
            </a:effectRef>
            <a:fontRef idx="minor">
              <a:schemeClr val="dk1"/>
            </a:fontRef>
          </p:style>
          <p:txBody>
            <a:bodyPr lIns="45720" rIns="45720" anchor="t" anchorCtr="1"/>
            <a:lstStyle/>
            <a:p>
              <a:pPr marL="247650">
                <a:spcBef>
                  <a:spcPts val="990"/>
                </a:spcBef>
              </a:pPr>
              <a:r>
                <a:rPr lang="en-US" sz="2000" b="1" spc="-10">
                  <a:solidFill>
                    <a:schemeClr val="tx1"/>
                  </a:solidFill>
                  <a:latin typeface="Times New Roman"/>
                  <a:cs typeface="Times New Roman"/>
                </a:rPr>
                <a:t>Gate-level netlist</a:t>
              </a:r>
              <a:endParaRPr lang="en-US" sz="2000" b="1" spc="-10" dirty="0">
                <a:solidFill>
                  <a:schemeClr val="tx1"/>
                </a:solidFill>
                <a:latin typeface="Times New Roman"/>
                <a:cs typeface="Times New Roman"/>
              </a:endParaRPr>
            </a:p>
          </p:txBody>
        </p:sp>
        <p:cxnSp>
          <p:nvCxnSpPr>
            <p:cNvPr id="14" name="Straight Arrow Connector 13">
              <a:extLst>
                <a:ext uri="{FF2B5EF4-FFF2-40B4-BE49-F238E27FC236}">
                  <a16:creationId xmlns:a16="http://schemas.microsoft.com/office/drawing/2014/main" id="{3483FFE2-095D-738A-3393-D0E21503466D}"/>
                </a:ext>
              </a:extLst>
            </p:cNvPr>
            <p:cNvCxnSpPr>
              <a:cxnSpLocks/>
            </p:cNvCxnSpPr>
            <p:nvPr/>
          </p:nvCxnSpPr>
          <p:spPr>
            <a:xfrm>
              <a:off x="2488671" y="4178259"/>
              <a:ext cx="0" cy="6589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Hexagon 14">
              <a:extLst>
                <a:ext uri="{FF2B5EF4-FFF2-40B4-BE49-F238E27FC236}">
                  <a16:creationId xmlns:a16="http://schemas.microsoft.com/office/drawing/2014/main" id="{17ED3B91-0B32-3238-F1F8-1765AF41DFDC}"/>
                </a:ext>
              </a:extLst>
            </p:cNvPr>
            <p:cNvSpPr/>
            <p:nvPr/>
          </p:nvSpPr>
          <p:spPr>
            <a:xfrm>
              <a:off x="4040699" y="2005936"/>
              <a:ext cx="1826043" cy="476252"/>
            </a:xfrm>
            <a:prstGeom prst="hexagon">
              <a:avLst/>
            </a:prstGeom>
            <a:solidFill>
              <a:schemeClr val="accent4">
                <a:lumMod val="20000"/>
                <a:lumOff val="80000"/>
              </a:schemeClr>
            </a:solidFill>
            <a:ln>
              <a:noFill/>
            </a:ln>
            <a:effectLst>
              <a:outerShdw blurRad="190500" dist="228600" dir="2700000" algn="ctr">
                <a:srgbClr val="000000">
                  <a:alpha val="30000"/>
                </a:srgb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tx1"/>
                  </a:solidFill>
                </a:rPr>
                <a:t>Compare</a:t>
              </a:r>
            </a:p>
          </p:txBody>
        </p:sp>
        <p:sp>
          <p:nvSpPr>
            <p:cNvPr id="16" name="Hexagon 15">
              <a:extLst>
                <a:ext uri="{FF2B5EF4-FFF2-40B4-BE49-F238E27FC236}">
                  <a16:creationId xmlns:a16="http://schemas.microsoft.com/office/drawing/2014/main" id="{456C5429-D03B-7E3D-C983-353E65C80BE3}"/>
                </a:ext>
              </a:extLst>
            </p:cNvPr>
            <p:cNvSpPr/>
            <p:nvPr/>
          </p:nvSpPr>
          <p:spPr>
            <a:xfrm>
              <a:off x="4059011" y="4318758"/>
              <a:ext cx="1807732" cy="476252"/>
            </a:xfrm>
            <a:prstGeom prst="hexagon">
              <a:avLst/>
            </a:prstGeom>
            <a:solidFill>
              <a:schemeClr val="accent4">
                <a:lumMod val="20000"/>
                <a:lumOff val="80000"/>
              </a:schemeClr>
            </a:solidFill>
            <a:ln>
              <a:noFill/>
            </a:ln>
            <a:effectLst>
              <a:outerShdw blurRad="190500" dist="228600" dir="2700000" algn="ctr">
                <a:srgbClr val="000000">
                  <a:alpha val="30000"/>
                </a:srgb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tx1"/>
                  </a:solidFill>
                </a:rPr>
                <a:t>Compare</a:t>
              </a:r>
            </a:p>
          </p:txBody>
        </p:sp>
        <p:cxnSp>
          <p:nvCxnSpPr>
            <p:cNvPr id="17" name="Straight Arrow Connector 16">
              <a:extLst>
                <a:ext uri="{FF2B5EF4-FFF2-40B4-BE49-F238E27FC236}">
                  <a16:creationId xmlns:a16="http://schemas.microsoft.com/office/drawing/2014/main" id="{86DABAE7-147F-7F6E-73DF-28303D8472F8}"/>
                </a:ext>
              </a:extLst>
            </p:cNvPr>
            <p:cNvCxnSpPr>
              <a:cxnSpLocks/>
            </p:cNvCxnSpPr>
            <p:nvPr/>
          </p:nvCxnSpPr>
          <p:spPr>
            <a:xfrm flipH="1">
              <a:off x="2461120" y="3175357"/>
              <a:ext cx="27550" cy="5121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8874025-C794-5BF4-4AB1-88761C4F9CE7}"/>
                </a:ext>
              </a:extLst>
            </p:cNvPr>
            <p:cNvCxnSpPr>
              <a:cxnSpLocks/>
            </p:cNvCxnSpPr>
            <p:nvPr/>
          </p:nvCxnSpPr>
          <p:spPr>
            <a:xfrm>
              <a:off x="2488671" y="1878787"/>
              <a:ext cx="0" cy="6589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365FAAE-740C-8153-2276-00543924ECC5}"/>
                </a:ext>
              </a:extLst>
            </p:cNvPr>
            <p:cNvCxnSpPr/>
            <p:nvPr/>
          </p:nvCxnSpPr>
          <p:spPr>
            <a:xfrm>
              <a:off x="4947932" y="2482188"/>
              <a:ext cx="0" cy="1836570"/>
            </a:xfrm>
            <a:prstGeom prst="straightConnector1">
              <a:avLst/>
            </a:prstGeom>
            <a:ln w="38100">
              <a:headEnd type="triangle"/>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D32572C8-36A5-A67C-3A80-3A7675DE8BCC}"/>
                </a:ext>
              </a:extLst>
            </p:cNvPr>
            <p:cNvSpPr txBox="1"/>
            <p:nvPr/>
          </p:nvSpPr>
          <p:spPr>
            <a:xfrm>
              <a:off x="1037992" y="5736889"/>
              <a:ext cx="2145320" cy="369332"/>
            </a:xfrm>
            <a:prstGeom prst="rect">
              <a:avLst/>
            </a:prstGeom>
            <a:noFill/>
          </p:spPr>
          <p:txBody>
            <a:bodyPr wrap="square" rtlCol="0">
              <a:spAutoFit/>
            </a:bodyPr>
            <a:lstStyle/>
            <a:p>
              <a:r>
                <a:rPr lang="en-US" b="1" dirty="0"/>
                <a:t>Front end</a:t>
              </a:r>
            </a:p>
          </p:txBody>
        </p:sp>
        <p:cxnSp>
          <p:nvCxnSpPr>
            <p:cNvPr id="22" name="Straight Arrow Connector 21">
              <a:extLst>
                <a:ext uri="{FF2B5EF4-FFF2-40B4-BE49-F238E27FC236}">
                  <a16:creationId xmlns:a16="http://schemas.microsoft.com/office/drawing/2014/main" id="{FF69E920-188D-9F04-8CBC-3E9386F9C1DE}"/>
                </a:ext>
              </a:extLst>
            </p:cNvPr>
            <p:cNvCxnSpPr>
              <a:cxnSpLocks/>
            </p:cNvCxnSpPr>
            <p:nvPr/>
          </p:nvCxnSpPr>
          <p:spPr>
            <a:xfrm>
              <a:off x="8410447" y="3592544"/>
              <a:ext cx="0" cy="6589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3D77DC-2096-8C72-EAA9-C609DD4B0737}"/>
                </a:ext>
              </a:extLst>
            </p:cNvPr>
            <p:cNvCxnSpPr>
              <a:cxnSpLocks/>
            </p:cNvCxnSpPr>
            <p:nvPr/>
          </p:nvCxnSpPr>
          <p:spPr>
            <a:xfrm>
              <a:off x="8410447" y="2439994"/>
              <a:ext cx="0" cy="6589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FB2A43-0A2C-FF19-FA05-406355448ABB}"/>
                </a:ext>
              </a:extLst>
            </p:cNvPr>
            <p:cNvCxnSpPr>
              <a:cxnSpLocks/>
            </p:cNvCxnSpPr>
            <p:nvPr/>
          </p:nvCxnSpPr>
          <p:spPr>
            <a:xfrm>
              <a:off x="2387350" y="5313455"/>
              <a:ext cx="0" cy="2032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AFA70D2-E80E-F34D-465F-7F74F6C4F74D}"/>
                </a:ext>
              </a:extLst>
            </p:cNvPr>
            <p:cNvCxnSpPr>
              <a:cxnSpLocks/>
            </p:cNvCxnSpPr>
            <p:nvPr/>
          </p:nvCxnSpPr>
          <p:spPr>
            <a:xfrm>
              <a:off x="2388443" y="5516656"/>
              <a:ext cx="40977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676EA5C-E99D-FA67-5546-F00A0A361872}"/>
                </a:ext>
              </a:extLst>
            </p:cNvPr>
            <p:cNvCxnSpPr>
              <a:cxnSpLocks/>
            </p:cNvCxnSpPr>
            <p:nvPr/>
          </p:nvCxnSpPr>
          <p:spPr>
            <a:xfrm flipV="1">
              <a:off x="6486193" y="1378633"/>
              <a:ext cx="0" cy="4138023"/>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5400DCCB-B138-0210-BCE9-0196FBD6052D}"/>
                </a:ext>
              </a:extLst>
            </p:cNvPr>
            <p:cNvCxnSpPr>
              <a:cxnSpLocks/>
            </p:cNvCxnSpPr>
            <p:nvPr/>
          </p:nvCxnSpPr>
          <p:spPr>
            <a:xfrm>
              <a:off x="6486193" y="1402535"/>
              <a:ext cx="193358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CC5AE3E-561C-BB52-CCF3-D7DCB3C6033A}"/>
                </a:ext>
              </a:extLst>
            </p:cNvPr>
            <p:cNvCxnSpPr>
              <a:cxnSpLocks/>
            </p:cNvCxnSpPr>
            <p:nvPr/>
          </p:nvCxnSpPr>
          <p:spPr>
            <a:xfrm>
              <a:off x="8410447" y="1402535"/>
              <a:ext cx="0" cy="5612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BD9E711-78D6-283F-3B70-3DAEAAEAE4DE}"/>
                </a:ext>
              </a:extLst>
            </p:cNvPr>
            <p:cNvSpPr txBox="1"/>
            <p:nvPr/>
          </p:nvSpPr>
          <p:spPr>
            <a:xfrm>
              <a:off x="8410447" y="5203682"/>
              <a:ext cx="1257300" cy="369306"/>
            </a:xfrm>
            <a:prstGeom prst="rect">
              <a:avLst/>
            </a:prstGeom>
            <a:noFill/>
          </p:spPr>
          <p:txBody>
            <a:bodyPr wrap="square" rtlCol="0">
              <a:spAutoFit/>
            </a:bodyPr>
            <a:lstStyle/>
            <a:p>
              <a:r>
                <a:rPr lang="en-US" b="1" dirty="0"/>
                <a:t>Back end</a:t>
              </a:r>
            </a:p>
          </p:txBody>
        </p:sp>
        <p:sp>
          <p:nvSpPr>
            <p:cNvPr id="30" name="Hexagon 29">
              <a:extLst>
                <a:ext uri="{FF2B5EF4-FFF2-40B4-BE49-F238E27FC236}">
                  <a16:creationId xmlns:a16="http://schemas.microsoft.com/office/drawing/2014/main" id="{48A25CD8-4B8E-A9A2-DE1C-73F884A1DD08}"/>
                </a:ext>
              </a:extLst>
            </p:cNvPr>
            <p:cNvSpPr/>
            <p:nvPr/>
          </p:nvSpPr>
          <p:spPr>
            <a:xfrm>
              <a:off x="9833217" y="2524547"/>
              <a:ext cx="1937139" cy="476252"/>
            </a:xfrm>
            <a:prstGeom prst="hexagon">
              <a:avLst/>
            </a:prstGeom>
            <a:solidFill>
              <a:schemeClr val="accent4">
                <a:lumMod val="20000"/>
                <a:lumOff val="80000"/>
              </a:schemeClr>
            </a:solidFill>
            <a:ln>
              <a:noFill/>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tx1"/>
                  </a:solidFill>
                </a:rPr>
                <a:t>Compare</a:t>
              </a:r>
            </a:p>
          </p:txBody>
        </p:sp>
        <p:cxnSp>
          <p:nvCxnSpPr>
            <p:cNvPr id="31" name="Straight Connector 30">
              <a:extLst>
                <a:ext uri="{FF2B5EF4-FFF2-40B4-BE49-F238E27FC236}">
                  <a16:creationId xmlns:a16="http://schemas.microsoft.com/office/drawing/2014/main" id="{42335646-EB92-5A7A-9CA5-7DE1D0D9B8C0}"/>
                </a:ext>
              </a:extLst>
            </p:cNvPr>
            <p:cNvCxnSpPr>
              <a:cxnSpLocks/>
            </p:cNvCxnSpPr>
            <p:nvPr/>
          </p:nvCxnSpPr>
          <p:spPr>
            <a:xfrm>
              <a:off x="4859419" y="5075329"/>
              <a:ext cx="12457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89745B9-B6E9-549C-1D4D-AA06BFE2D647}"/>
                </a:ext>
              </a:extLst>
            </p:cNvPr>
            <p:cNvCxnSpPr>
              <a:cxnSpLocks/>
            </p:cNvCxnSpPr>
            <p:nvPr/>
          </p:nvCxnSpPr>
          <p:spPr>
            <a:xfrm flipH="1" flipV="1">
              <a:off x="6096000" y="544010"/>
              <a:ext cx="9156" cy="45458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33EE8-192D-D02C-E27A-D3CDE5CE7106}"/>
                </a:ext>
              </a:extLst>
            </p:cNvPr>
            <p:cNvCxnSpPr>
              <a:cxnSpLocks/>
            </p:cNvCxnSpPr>
            <p:nvPr/>
          </p:nvCxnSpPr>
          <p:spPr>
            <a:xfrm>
              <a:off x="6105156" y="544010"/>
              <a:ext cx="4696630" cy="211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D5989CB-FA71-A7FD-FD07-B271326F93DF}"/>
                </a:ext>
              </a:extLst>
            </p:cNvPr>
            <p:cNvCxnSpPr>
              <a:cxnSpLocks/>
            </p:cNvCxnSpPr>
            <p:nvPr/>
          </p:nvCxnSpPr>
          <p:spPr>
            <a:xfrm>
              <a:off x="10801786" y="565174"/>
              <a:ext cx="0" cy="1917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370393D-E452-901B-FA9E-3DCF3A83A6B8}"/>
                </a:ext>
              </a:extLst>
            </p:cNvPr>
            <p:cNvCxnSpPr>
              <a:cxnSpLocks/>
            </p:cNvCxnSpPr>
            <p:nvPr/>
          </p:nvCxnSpPr>
          <p:spPr>
            <a:xfrm flipV="1">
              <a:off x="4954149" y="4795010"/>
              <a:ext cx="0" cy="2803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FA3EB7C-EB8B-9235-05A1-E7B14802066D}"/>
                </a:ext>
              </a:extLst>
            </p:cNvPr>
            <p:cNvCxnSpPr>
              <a:cxnSpLocks/>
              <a:stCxn id="13" idx="3"/>
            </p:cNvCxnSpPr>
            <p:nvPr/>
          </p:nvCxnSpPr>
          <p:spPr>
            <a:xfrm>
              <a:off x="3636412" y="5075329"/>
              <a:ext cx="122300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75545AF-426A-C2BF-97F1-07FD53618878}"/>
                </a:ext>
              </a:extLst>
            </p:cNvPr>
            <p:cNvCxnSpPr>
              <a:cxnSpLocks/>
              <a:stCxn id="8" idx="3"/>
            </p:cNvCxnSpPr>
            <p:nvPr/>
          </p:nvCxnSpPr>
          <p:spPr>
            <a:xfrm>
              <a:off x="3636412" y="1640661"/>
              <a:ext cx="1334915" cy="144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CA2E15A-5840-86B2-33D7-BF2172431A05}"/>
                </a:ext>
              </a:extLst>
            </p:cNvPr>
            <p:cNvCxnSpPr/>
            <p:nvPr/>
          </p:nvCxnSpPr>
          <p:spPr>
            <a:xfrm>
              <a:off x="4953720" y="1655064"/>
              <a:ext cx="0" cy="3508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98B9E2D-8B56-F0FA-0587-BD54AC53E2EF}"/>
                </a:ext>
              </a:extLst>
            </p:cNvPr>
            <p:cNvCxnSpPr>
              <a:cxnSpLocks/>
            </p:cNvCxnSpPr>
            <p:nvPr/>
          </p:nvCxnSpPr>
          <p:spPr>
            <a:xfrm flipV="1">
              <a:off x="9672637" y="3347499"/>
              <a:ext cx="1134039" cy="69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1EE74A2-16EA-92E7-4979-ABDAD7B22609}"/>
                </a:ext>
              </a:extLst>
            </p:cNvPr>
            <p:cNvCxnSpPr/>
            <p:nvPr/>
          </p:nvCxnSpPr>
          <p:spPr>
            <a:xfrm flipH="1" flipV="1">
              <a:off x="10796896" y="3000799"/>
              <a:ext cx="0" cy="346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2" name="Straight Connector 41">
            <a:extLst>
              <a:ext uri="{FF2B5EF4-FFF2-40B4-BE49-F238E27FC236}">
                <a16:creationId xmlns:a16="http://schemas.microsoft.com/office/drawing/2014/main" id="{A0EB6729-A9D1-AAA8-90C2-0DBA4A0079F0}"/>
              </a:ext>
            </a:extLst>
          </p:cNvPr>
          <p:cNvCxnSpPr/>
          <p:nvPr/>
        </p:nvCxnSpPr>
        <p:spPr>
          <a:xfrm>
            <a:off x="3838160" y="3265714"/>
            <a:ext cx="964567" cy="0"/>
          </a:xfrm>
          <a:prstGeom prst="line">
            <a:avLst/>
          </a:prstGeom>
          <a:ln w="28575"/>
        </p:spPr>
        <p:style>
          <a:lnRef idx="1">
            <a:schemeClr val="dk1"/>
          </a:lnRef>
          <a:fillRef idx="0">
            <a:schemeClr val="dk1"/>
          </a:fillRef>
          <a:effectRef idx="0">
            <a:schemeClr val="dk1"/>
          </a:effectRef>
          <a:fontRef idx="minor">
            <a:schemeClr val="tx1"/>
          </a:fontRef>
        </p:style>
      </p:cxnSp>
      <p:sp>
        <p:nvSpPr>
          <p:cNvPr id="20" name="Footer Placeholder 19">
            <a:extLst>
              <a:ext uri="{FF2B5EF4-FFF2-40B4-BE49-F238E27FC236}">
                <a16:creationId xmlns:a16="http://schemas.microsoft.com/office/drawing/2014/main" id="{64FF76A4-96CD-17F2-586F-A70136926AFC}"/>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43" name="Slide Number Placeholder 42">
            <a:extLst>
              <a:ext uri="{FF2B5EF4-FFF2-40B4-BE49-F238E27FC236}">
                <a16:creationId xmlns:a16="http://schemas.microsoft.com/office/drawing/2014/main" id="{D6F040E2-8B62-F8CE-56C5-973E70155E00}"/>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2" name="Picture 1">
            <a:extLst>
              <a:ext uri="{FF2B5EF4-FFF2-40B4-BE49-F238E27FC236}">
                <a16:creationId xmlns:a16="http://schemas.microsoft.com/office/drawing/2014/main" id="{8D228789-D449-6285-79B0-9504C084061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 y="6052854"/>
            <a:ext cx="457200" cy="457200"/>
          </a:xfrm>
          <a:prstGeom prst="rect">
            <a:avLst/>
          </a:prstGeom>
        </p:spPr>
      </p:pic>
    </p:spTree>
    <p:custDataLst>
      <p:tags r:id="rId1"/>
    </p:custDataLst>
    <p:extLst>
      <p:ext uri="{BB962C8B-B14F-4D97-AF65-F5344CB8AC3E}">
        <p14:creationId xmlns:p14="http://schemas.microsoft.com/office/powerpoint/2010/main" val="3220046712"/>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E80406-5ADA-908F-B3BD-5C931273B24E}"/>
              </a:ext>
            </a:extLst>
          </p:cNvPr>
          <p:cNvSpPr>
            <a:spLocks noGrp="1"/>
          </p:cNvSpPr>
          <p:nvPr>
            <p:ph type="title"/>
          </p:nvPr>
        </p:nvSpPr>
        <p:spPr>
          <a:xfrm>
            <a:off x="274320" y="91440"/>
            <a:ext cx="11612880" cy="1258968"/>
          </a:xfrm>
        </p:spPr>
        <p:txBody>
          <a:bodyPr>
            <a:normAutofit/>
          </a:bodyPr>
          <a:lstStyle/>
          <a:p>
            <a:r>
              <a:rPr lang="en-US" b="1" spc="-10" dirty="0">
                <a:latin typeface="Times New Roman"/>
                <a:cs typeface="Times New Roman"/>
              </a:rPr>
              <a:t>The RTL </a:t>
            </a:r>
            <a:r>
              <a:rPr lang="en-US" b="1" spc="-5" dirty="0">
                <a:latin typeface="Times New Roman"/>
                <a:cs typeface="Times New Roman"/>
              </a:rPr>
              <a:t>Synthesis</a:t>
            </a:r>
            <a:r>
              <a:rPr lang="en-US" b="1" spc="-40" dirty="0">
                <a:latin typeface="Times New Roman"/>
                <a:cs typeface="Times New Roman"/>
              </a:rPr>
              <a:t> </a:t>
            </a:r>
            <a:r>
              <a:rPr lang="en-US" b="1" dirty="0">
                <a:latin typeface="Times New Roman"/>
                <a:cs typeface="Times New Roman"/>
              </a:rPr>
              <a:t>Flow</a:t>
            </a:r>
            <a:br>
              <a:rPr lang="en-US" b="1" dirty="0">
                <a:latin typeface="Times New Roman"/>
                <a:cs typeface="Times New Roman"/>
              </a:rPr>
            </a:br>
            <a:br>
              <a:rPr lang="en-US" b="1" dirty="0"/>
            </a:br>
            <a:endParaRPr lang="en-US" b="1" dirty="0"/>
          </a:p>
        </p:txBody>
      </p:sp>
      <p:sp>
        <p:nvSpPr>
          <p:cNvPr id="295" name="Rectangle 294">
            <a:extLst>
              <a:ext uri="{FF2B5EF4-FFF2-40B4-BE49-F238E27FC236}">
                <a16:creationId xmlns:a16="http://schemas.microsoft.com/office/drawing/2014/main" id="{1BC95981-DFD4-30A9-72DB-C647CA900A0E}"/>
              </a:ext>
            </a:extLst>
          </p:cNvPr>
          <p:cNvSpPr/>
          <p:nvPr/>
        </p:nvSpPr>
        <p:spPr>
          <a:xfrm>
            <a:off x="1326772" y="2343290"/>
            <a:ext cx="3229336" cy="4224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10515" marR="193040" indent="-111760">
              <a:lnSpc>
                <a:spcPct val="100899"/>
              </a:lnSpc>
              <a:spcBef>
                <a:spcPts val="45"/>
              </a:spcBef>
            </a:pPr>
            <a:r>
              <a:rPr lang="en-US" sz="1800" spc="5">
                <a:latin typeface="Times New Roman"/>
                <a:cs typeface="Times New Roman"/>
              </a:rPr>
              <a:t>RTL</a:t>
            </a:r>
            <a:r>
              <a:rPr lang="en-US" sz="1800" spc="-70">
                <a:latin typeface="Times New Roman"/>
                <a:cs typeface="Times New Roman"/>
              </a:rPr>
              <a:t> </a:t>
            </a:r>
            <a:r>
              <a:rPr lang="en-US" sz="1800" spc="-5">
                <a:latin typeface="Times New Roman"/>
                <a:cs typeface="Times New Roman"/>
              </a:rPr>
              <a:t>functional  verification</a:t>
            </a:r>
            <a:endParaRPr lang="en-US" sz="1800" dirty="0">
              <a:latin typeface="Times New Roman"/>
              <a:cs typeface="Times New Roman"/>
            </a:endParaRPr>
          </a:p>
        </p:txBody>
      </p:sp>
      <p:sp>
        <p:nvSpPr>
          <p:cNvPr id="296" name="Rectangle 295">
            <a:extLst>
              <a:ext uri="{FF2B5EF4-FFF2-40B4-BE49-F238E27FC236}">
                <a16:creationId xmlns:a16="http://schemas.microsoft.com/office/drawing/2014/main" id="{CF052DEE-B9D0-B64C-7925-44FA8C657A27}"/>
              </a:ext>
            </a:extLst>
          </p:cNvPr>
          <p:cNvSpPr/>
          <p:nvPr/>
        </p:nvSpPr>
        <p:spPr>
          <a:xfrm>
            <a:off x="7436450" y="2597498"/>
            <a:ext cx="3646617" cy="449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75565" marR="66040" indent="175260">
              <a:lnSpc>
                <a:spcPct val="100899"/>
              </a:lnSpc>
              <a:spcBef>
                <a:spcPts val="45"/>
              </a:spcBef>
            </a:pPr>
            <a:r>
              <a:rPr lang="en-US" sz="1800" spc="-5" dirty="0">
                <a:latin typeface="Times New Roman"/>
                <a:cs typeface="Times New Roman"/>
              </a:rPr>
              <a:t>Simulation </a:t>
            </a:r>
            <a:r>
              <a:rPr lang="en-US" sz="1800" dirty="0">
                <a:latin typeface="Times New Roman"/>
                <a:cs typeface="Times New Roman"/>
              </a:rPr>
              <a:t>or  </a:t>
            </a:r>
            <a:r>
              <a:rPr lang="en-US" sz="1800" spc="-5" dirty="0">
                <a:latin typeface="Times New Roman"/>
                <a:cs typeface="Times New Roman"/>
              </a:rPr>
              <a:t>Formal</a:t>
            </a:r>
            <a:r>
              <a:rPr lang="en-US" sz="1800" spc="-20" dirty="0">
                <a:latin typeface="Times New Roman"/>
                <a:cs typeface="Times New Roman"/>
              </a:rPr>
              <a:t> </a:t>
            </a:r>
            <a:r>
              <a:rPr lang="en-US" sz="1800" spc="-5" dirty="0">
                <a:latin typeface="Times New Roman"/>
                <a:cs typeface="Times New Roman"/>
              </a:rPr>
              <a:t>Verification</a:t>
            </a:r>
            <a:endParaRPr lang="en-US" sz="1800" dirty="0">
              <a:latin typeface="Times New Roman"/>
              <a:cs typeface="Times New Roman"/>
            </a:endParaRPr>
          </a:p>
        </p:txBody>
      </p:sp>
      <p:sp>
        <p:nvSpPr>
          <p:cNvPr id="297" name="Rectangle 296">
            <a:extLst>
              <a:ext uri="{FF2B5EF4-FFF2-40B4-BE49-F238E27FC236}">
                <a16:creationId xmlns:a16="http://schemas.microsoft.com/office/drawing/2014/main" id="{B37A8F5A-7F4B-7806-53E3-02F75A140452}"/>
              </a:ext>
            </a:extLst>
          </p:cNvPr>
          <p:cNvSpPr/>
          <p:nvPr/>
        </p:nvSpPr>
        <p:spPr>
          <a:xfrm>
            <a:off x="7457663" y="1259973"/>
            <a:ext cx="3512912" cy="449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29235" marR="109220" indent="-113664">
              <a:lnSpc>
                <a:spcPct val="100899"/>
              </a:lnSpc>
              <a:spcBef>
                <a:spcPts val="45"/>
              </a:spcBef>
            </a:pPr>
            <a:r>
              <a:rPr lang="en-US" sz="1800">
                <a:latin typeface="Times New Roman"/>
                <a:cs typeface="Times New Roman"/>
              </a:rPr>
              <a:t>Scan </a:t>
            </a:r>
            <a:r>
              <a:rPr lang="en-US" sz="1800" spc="-5">
                <a:latin typeface="Times New Roman"/>
                <a:cs typeface="Times New Roman"/>
              </a:rPr>
              <a:t>insertion</a:t>
            </a:r>
            <a:r>
              <a:rPr lang="en-US" sz="1800" spc="-65">
                <a:latin typeface="Times New Roman"/>
                <a:cs typeface="Times New Roman"/>
              </a:rPr>
              <a:t> </a:t>
            </a:r>
            <a:r>
              <a:rPr lang="en-US" sz="1800" spc="-5">
                <a:latin typeface="Times New Roman"/>
                <a:cs typeface="Times New Roman"/>
              </a:rPr>
              <a:t>and  </a:t>
            </a:r>
            <a:r>
              <a:rPr lang="en-US" sz="1800" spc="5">
                <a:latin typeface="Times New Roman"/>
                <a:cs typeface="Times New Roman"/>
              </a:rPr>
              <a:t>RTL</a:t>
            </a:r>
            <a:r>
              <a:rPr lang="en-US" sz="1800" spc="-35">
                <a:latin typeface="Times New Roman"/>
                <a:cs typeface="Times New Roman"/>
              </a:rPr>
              <a:t> </a:t>
            </a:r>
            <a:r>
              <a:rPr lang="en-US" sz="1800" spc="-5">
                <a:latin typeface="Times New Roman"/>
                <a:cs typeface="Times New Roman"/>
              </a:rPr>
              <a:t>synthesis</a:t>
            </a:r>
            <a:endParaRPr lang="en-US" sz="1800" dirty="0">
              <a:latin typeface="Times New Roman"/>
              <a:cs typeface="Times New Roman"/>
            </a:endParaRPr>
          </a:p>
        </p:txBody>
      </p:sp>
      <p:sp>
        <p:nvSpPr>
          <p:cNvPr id="298" name="Rectangle 297">
            <a:extLst>
              <a:ext uri="{FF2B5EF4-FFF2-40B4-BE49-F238E27FC236}">
                <a16:creationId xmlns:a16="http://schemas.microsoft.com/office/drawing/2014/main" id="{9DAD331A-7BC7-90CB-803C-A0DBC18AEA5A}"/>
              </a:ext>
            </a:extLst>
          </p:cNvPr>
          <p:cNvSpPr/>
          <p:nvPr/>
        </p:nvSpPr>
        <p:spPr>
          <a:xfrm>
            <a:off x="8257079" y="1990139"/>
            <a:ext cx="1950719" cy="3532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2700" algn="ctr">
              <a:spcBef>
                <a:spcPts val="105"/>
              </a:spcBef>
            </a:pPr>
            <a:r>
              <a:rPr lang="en-US" sz="1800" spc="-5" dirty="0">
                <a:latin typeface="Times New Roman"/>
                <a:cs typeface="Times New Roman"/>
              </a:rPr>
              <a:t>Gate-level</a:t>
            </a:r>
            <a:r>
              <a:rPr lang="en-US" sz="1800" spc="-30" dirty="0">
                <a:latin typeface="Times New Roman"/>
                <a:cs typeface="Times New Roman"/>
              </a:rPr>
              <a:t> </a:t>
            </a:r>
            <a:r>
              <a:rPr lang="en-US" sz="1800" spc="-5" dirty="0">
                <a:latin typeface="Times New Roman"/>
                <a:cs typeface="Times New Roman"/>
              </a:rPr>
              <a:t>netlist</a:t>
            </a:r>
            <a:endParaRPr lang="en-US" sz="1800" dirty="0">
              <a:latin typeface="Times New Roman"/>
              <a:cs typeface="Times New Roman"/>
            </a:endParaRPr>
          </a:p>
        </p:txBody>
      </p:sp>
      <p:sp>
        <p:nvSpPr>
          <p:cNvPr id="299" name="Rectangle 298">
            <a:extLst>
              <a:ext uri="{FF2B5EF4-FFF2-40B4-BE49-F238E27FC236}">
                <a16:creationId xmlns:a16="http://schemas.microsoft.com/office/drawing/2014/main" id="{5A9C0C36-95E2-7CD8-A725-99349A2E6759}"/>
              </a:ext>
            </a:extLst>
          </p:cNvPr>
          <p:cNvSpPr/>
          <p:nvPr/>
        </p:nvSpPr>
        <p:spPr>
          <a:xfrm>
            <a:off x="1293977" y="1570620"/>
            <a:ext cx="3229336" cy="4224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20675" marR="179070" indent="-135255">
              <a:lnSpc>
                <a:spcPct val="100899"/>
              </a:lnSpc>
              <a:spcBef>
                <a:spcPts val="45"/>
              </a:spcBef>
            </a:pPr>
            <a:r>
              <a:rPr lang="en-US" sz="1800" spc="5" dirty="0">
                <a:latin typeface="Times New Roman"/>
                <a:cs typeface="Times New Roman"/>
              </a:rPr>
              <a:t>RTL</a:t>
            </a:r>
            <a:r>
              <a:rPr lang="en-US" sz="1800" spc="-90" dirty="0">
                <a:latin typeface="Times New Roman"/>
                <a:cs typeface="Times New Roman"/>
              </a:rPr>
              <a:t> </a:t>
            </a:r>
            <a:r>
              <a:rPr lang="en-US" sz="1800" dirty="0">
                <a:latin typeface="Times New Roman"/>
                <a:cs typeface="Times New Roman"/>
              </a:rPr>
              <a:t>behavioral description</a:t>
            </a:r>
          </a:p>
        </p:txBody>
      </p:sp>
      <p:sp>
        <p:nvSpPr>
          <p:cNvPr id="300" name="Rectangle 299">
            <a:extLst>
              <a:ext uri="{FF2B5EF4-FFF2-40B4-BE49-F238E27FC236}">
                <a16:creationId xmlns:a16="http://schemas.microsoft.com/office/drawing/2014/main" id="{26AF59FF-A709-C165-593E-ADA04193D434}"/>
              </a:ext>
            </a:extLst>
          </p:cNvPr>
          <p:cNvSpPr/>
          <p:nvPr/>
        </p:nvSpPr>
        <p:spPr>
          <a:xfrm>
            <a:off x="1130002" y="3598075"/>
            <a:ext cx="3445397" cy="4224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87630" marR="80645" indent="65405">
              <a:lnSpc>
                <a:spcPct val="100899"/>
              </a:lnSpc>
              <a:spcBef>
                <a:spcPts val="45"/>
              </a:spcBef>
            </a:pPr>
            <a:r>
              <a:rPr lang="en-US" sz="1800" spc="5" dirty="0">
                <a:latin typeface="Times New Roman"/>
                <a:cs typeface="Times New Roman"/>
              </a:rPr>
              <a:t>RTL </a:t>
            </a:r>
            <a:r>
              <a:rPr lang="en-US" sz="1800" spc="-5" dirty="0">
                <a:latin typeface="Times New Roman"/>
                <a:cs typeface="Times New Roman"/>
              </a:rPr>
              <a:t>Synthesis  (Logic</a:t>
            </a:r>
            <a:r>
              <a:rPr lang="en-US" sz="1800" spc="-60" dirty="0">
                <a:latin typeface="Times New Roman"/>
                <a:cs typeface="Times New Roman"/>
              </a:rPr>
              <a:t> </a:t>
            </a:r>
            <a:r>
              <a:rPr lang="en-US" sz="1800" spc="-5" dirty="0">
                <a:latin typeface="Times New Roman"/>
                <a:cs typeface="Times New Roman"/>
              </a:rPr>
              <a:t>synthesis)</a:t>
            </a:r>
            <a:endParaRPr lang="en-US" sz="1800" dirty="0">
              <a:latin typeface="Times New Roman"/>
              <a:cs typeface="Times New Roman"/>
            </a:endParaRPr>
          </a:p>
        </p:txBody>
      </p:sp>
      <p:sp>
        <p:nvSpPr>
          <p:cNvPr id="301" name="Rectangle 300">
            <a:extLst>
              <a:ext uri="{FF2B5EF4-FFF2-40B4-BE49-F238E27FC236}">
                <a16:creationId xmlns:a16="http://schemas.microsoft.com/office/drawing/2014/main" id="{F043A70B-1660-9756-1567-15FBADEAA938}"/>
              </a:ext>
            </a:extLst>
          </p:cNvPr>
          <p:cNvSpPr/>
          <p:nvPr/>
        </p:nvSpPr>
        <p:spPr>
          <a:xfrm>
            <a:off x="1666295" y="4287921"/>
            <a:ext cx="2372810" cy="446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2700" algn="ctr">
              <a:spcBef>
                <a:spcPts val="105"/>
              </a:spcBef>
            </a:pPr>
            <a:r>
              <a:rPr lang="en-US" sz="1800" spc="-5" dirty="0">
                <a:latin typeface="Times New Roman"/>
                <a:cs typeface="Times New Roman"/>
              </a:rPr>
              <a:t>Gate-level</a:t>
            </a:r>
            <a:r>
              <a:rPr lang="en-US" sz="1800" spc="-30" dirty="0">
                <a:latin typeface="Times New Roman"/>
                <a:cs typeface="Times New Roman"/>
              </a:rPr>
              <a:t> </a:t>
            </a:r>
            <a:r>
              <a:rPr lang="en-US" sz="1800" spc="-5" dirty="0">
                <a:latin typeface="Times New Roman"/>
                <a:cs typeface="Times New Roman"/>
              </a:rPr>
              <a:t>netlist</a:t>
            </a:r>
            <a:endParaRPr lang="en-US" sz="1800" dirty="0">
              <a:latin typeface="Times New Roman"/>
              <a:cs typeface="Times New Roman"/>
            </a:endParaRPr>
          </a:p>
        </p:txBody>
      </p:sp>
      <p:sp>
        <p:nvSpPr>
          <p:cNvPr id="302" name="Rectangle 301">
            <a:extLst>
              <a:ext uri="{FF2B5EF4-FFF2-40B4-BE49-F238E27FC236}">
                <a16:creationId xmlns:a16="http://schemas.microsoft.com/office/drawing/2014/main" id="{8BD22E0D-8DBE-97F2-313A-D6A0CEE2A2A3}"/>
              </a:ext>
            </a:extLst>
          </p:cNvPr>
          <p:cNvSpPr/>
          <p:nvPr/>
        </p:nvSpPr>
        <p:spPr>
          <a:xfrm>
            <a:off x="1044157" y="5025904"/>
            <a:ext cx="3617086" cy="4466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 marR="18415" indent="158750">
              <a:lnSpc>
                <a:spcPct val="100899"/>
              </a:lnSpc>
              <a:spcBef>
                <a:spcPts val="45"/>
              </a:spcBef>
            </a:pPr>
            <a:r>
              <a:rPr lang="en-US" sz="1800" spc="-5" dirty="0">
                <a:latin typeface="Times New Roman"/>
                <a:cs typeface="Times New Roman"/>
              </a:rPr>
              <a:t>Simulation </a:t>
            </a:r>
            <a:r>
              <a:rPr lang="en-US" sz="1800" dirty="0">
                <a:latin typeface="Times New Roman"/>
                <a:cs typeface="Times New Roman"/>
              </a:rPr>
              <a:t>or  </a:t>
            </a:r>
            <a:r>
              <a:rPr lang="en-US" sz="1800" spc="-5" dirty="0">
                <a:latin typeface="Times New Roman"/>
                <a:cs typeface="Times New Roman"/>
              </a:rPr>
              <a:t>Formal</a:t>
            </a:r>
            <a:r>
              <a:rPr lang="en-US" sz="1800" spc="-30" dirty="0">
                <a:latin typeface="Times New Roman"/>
                <a:cs typeface="Times New Roman"/>
              </a:rPr>
              <a:t> </a:t>
            </a:r>
            <a:r>
              <a:rPr lang="en-US" sz="1800" spc="-5" dirty="0">
                <a:latin typeface="Times New Roman"/>
                <a:cs typeface="Times New Roman"/>
              </a:rPr>
              <a:t>verification</a:t>
            </a:r>
            <a:endParaRPr lang="en-US" sz="1800" dirty="0">
              <a:latin typeface="Times New Roman"/>
              <a:cs typeface="Times New Roman"/>
            </a:endParaRPr>
          </a:p>
        </p:txBody>
      </p:sp>
      <p:sp>
        <p:nvSpPr>
          <p:cNvPr id="303" name="Rectangle 302">
            <a:extLst>
              <a:ext uri="{FF2B5EF4-FFF2-40B4-BE49-F238E27FC236}">
                <a16:creationId xmlns:a16="http://schemas.microsoft.com/office/drawing/2014/main" id="{2BAA8E05-8793-7D72-8D04-3633A1D0171A}"/>
              </a:ext>
            </a:extLst>
          </p:cNvPr>
          <p:cNvSpPr/>
          <p:nvPr/>
        </p:nvSpPr>
        <p:spPr>
          <a:xfrm>
            <a:off x="2196803" y="930275"/>
            <a:ext cx="1423685" cy="4224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2700" algn="ctr">
              <a:spcBef>
                <a:spcPts val="105"/>
              </a:spcBef>
            </a:pPr>
            <a:r>
              <a:rPr lang="en-US" sz="1800" spc="-5" dirty="0">
                <a:latin typeface="Times New Roman"/>
                <a:cs typeface="Times New Roman"/>
              </a:rPr>
              <a:t>S</a:t>
            </a:r>
            <a:r>
              <a:rPr lang="en-US" sz="1800" spc="5" dirty="0">
                <a:latin typeface="Times New Roman"/>
                <a:cs typeface="Times New Roman"/>
              </a:rPr>
              <a:t>p</a:t>
            </a:r>
            <a:r>
              <a:rPr lang="en-US" sz="1800" dirty="0">
                <a:latin typeface="Times New Roman"/>
                <a:cs typeface="Times New Roman"/>
              </a:rPr>
              <a:t>ec</a:t>
            </a:r>
            <a:r>
              <a:rPr lang="en-US" sz="1800" spc="-5" dirty="0">
                <a:latin typeface="Times New Roman"/>
                <a:cs typeface="Times New Roman"/>
              </a:rPr>
              <a:t>i</a:t>
            </a:r>
            <a:r>
              <a:rPr lang="en-US" sz="1800" spc="-10" dirty="0">
                <a:latin typeface="Times New Roman"/>
                <a:cs typeface="Times New Roman"/>
              </a:rPr>
              <a:t>f</a:t>
            </a:r>
            <a:r>
              <a:rPr lang="en-US" sz="1800" spc="-5" dirty="0">
                <a:latin typeface="Times New Roman"/>
                <a:cs typeface="Times New Roman"/>
              </a:rPr>
              <a:t>i</a:t>
            </a:r>
            <a:r>
              <a:rPr lang="en-US" sz="1800" dirty="0">
                <a:latin typeface="Times New Roman"/>
                <a:cs typeface="Times New Roman"/>
              </a:rPr>
              <a:t>ca</a:t>
            </a:r>
            <a:r>
              <a:rPr lang="en-US" sz="1800" spc="-5" dirty="0">
                <a:latin typeface="Times New Roman"/>
                <a:cs typeface="Times New Roman"/>
              </a:rPr>
              <a:t>ti</a:t>
            </a:r>
            <a:r>
              <a:rPr lang="en-US" sz="1800" spc="5" dirty="0">
                <a:latin typeface="Times New Roman"/>
                <a:cs typeface="Times New Roman"/>
              </a:rPr>
              <a:t>o</a:t>
            </a:r>
            <a:r>
              <a:rPr lang="en-US" sz="1800" dirty="0">
                <a:latin typeface="Times New Roman"/>
                <a:cs typeface="Times New Roman"/>
              </a:rPr>
              <a:t>n</a:t>
            </a:r>
          </a:p>
        </p:txBody>
      </p:sp>
      <p:sp>
        <p:nvSpPr>
          <p:cNvPr id="304" name="Diamond 303">
            <a:extLst>
              <a:ext uri="{FF2B5EF4-FFF2-40B4-BE49-F238E27FC236}">
                <a16:creationId xmlns:a16="http://schemas.microsoft.com/office/drawing/2014/main" id="{03F8B905-7402-E2B3-49BC-FDA8BB52BE6F}"/>
              </a:ext>
            </a:extLst>
          </p:cNvPr>
          <p:cNvSpPr/>
          <p:nvPr/>
        </p:nvSpPr>
        <p:spPr>
          <a:xfrm>
            <a:off x="2439321" y="3017504"/>
            <a:ext cx="979905" cy="35328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grpSp>
        <p:nvGrpSpPr>
          <p:cNvPr id="305" name="object 14">
            <a:extLst>
              <a:ext uri="{FF2B5EF4-FFF2-40B4-BE49-F238E27FC236}">
                <a16:creationId xmlns:a16="http://schemas.microsoft.com/office/drawing/2014/main" id="{7A0E325B-B2D3-AA5B-B23A-511E7E4E4AA9}"/>
              </a:ext>
            </a:extLst>
          </p:cNvPr>
          <p:cNvGrpSpPr/>
          <p:nvPr/>
        </p:nvGrpSpPr>
        <p:grpSpPr>
          <a:xfrm>
            <a:off x="2895720" y="1352710"/>
            <a:ext cx="91440" cy="254000"/>
            <a:chOff x="2278231" y="2248812"/>
            <a:chExt cx="91440" cy="254000"/>
          </a:xfrm>
        </p:grpSpPr>
        <p:sp>
          <p:nvSpPr>
            <p:cNvPr id="306" name="object 15">
              <a:extLst>
                <a:ext uri="{FF2B5EF4-FFF2-40B4-BE49-F238E27FC236}">
                  <a16:creationId xmlns:a16="http://schemas.microsoft.com/office/drawing/2014/main" id="{8133E593-9AE0-71AD-CD76-7D3DC840C7F2}"/>
                </a:ext>
              </a:extLst>
            </p:cNvPr>
            <p:cNvSpPr/>
            <p:nvPr/>
          </p:nvSpPr>
          <p:spPr>
            <a:xfrm>
              <a:off x="2323871" y="2248812"/>
              <a:ext cx="0" cy="184785"/>
            </a:xfrm>
            <a:custGeom>
              <a:avLst/>
              <a:gdLst/>
              <a:ahLst/>
              <a:cxnLst/>
              <a:rect l="l" t="t" r="r" b="b"/>
              <a:pathLst>
                <a:path h="184785">
                  <a:moveTo>
                    <a:pt x="0" y="0"/>
                  </a:moveTo>
                  <a:lnTo>
                    <a:pt x="0" y="184401"/>
                  </a:lnTo>
                </a:path>
              </a:pathLst>
            </a:custGeom>
            <a:ln w="10142">
              <a:solidFill>
                <a:srgbClr val="000000"/>
              </a:solidFill>
            </a:ln>
          </p:spPr>
          <p:txBody>
            <a:bodyPr wrap="square" lIns="0" tIns="0" rIns="0" bIns="0" rtlCol="0"/>
            <a:lstStyle/>
            <a:p>
              <a:endParaRPr/>
            </a:p>
          </p:txBody>
        </p:sp>
        <p:sp>
          <p:nvSpPr>
            <p:cNvPr id="307" name="object 16">
              <a:extLst>
                <a:ext uri="{FF2B5EF4-FFF2-40B4-BE49-F238E27FC236}">
                  <a16:creationId xmlns:a16="http://schemas.microsoft.com/office/drawing/2014/main" id="{D6E94762-9058-039A-720C-BC261D9440DE}"/>
                </a:ext>
              </a:extLst>
            </p:cNvPr>
            <p:cNvSpPr/>
            <p:nvPr/>
          </p:nvSpPr>
          <p:spPr>
            <a:xfrm>
              <a:off x="2278231" y="2411221"/>
              <a:ext cx="91440" cy="91440"/>
            </a:xfrm>
            <a:custGeom>
              <a:avLst/>
              <a:gdLst/>
              <a:ahLst/>
              <a:cxnLst/>
              <a:rect l="l" t="t" r="r" b="b"/>
              <a:pathLst>
                <a:path w="91439" h="91439">
                  <a:moveTo>
                    <a:pt x="45642" y="91353"/>
                  </a:moveTo>
                  <a:lnTo>
                    <a:pt x="0" y="0"/>
                  </a:lnTo>
                  <a:lnTo>
                    <a:pt x="21976" y="6765"/>
                  </a:lnTo>
                  <a:lnTo>
                    <a:pt x="45642" y="10150"/>
                  </a:lnTo>
                  <a:lnTo>
                    <a:pt x="69307" y="6765"/>
                  </a:lnTo>
                  <a:lnTo>
                    <a:pt x="91281" y="0"/>
                  </a:lnTo>
                  <a:lnTo>
                    <a:pt x="45642" y="91353"/>
                  </a:lnTo>
                  <a:close/>
                </a:path>
              </a:pathLst>
            </a:custGeom>
            <a:solidFill>
              <a:srgbClr val="000000"/>
            </a:solidFill>
          </p:spPr>
          <p:txBody>
            <a:bodyPr wrap="square" lIns="0" tIns="0" rIns="0" bIns="0" rtlCol="0"/>
            <a:lstStyle/>
            <a:p>
              <a:endParaRPr/>
            </a:p>
          </p:txBody>
        </p:sp>
      </p:grpSp>
      <p:grpSp>
        <p:nvGrpSpPr>
          <p:cNvPr id="308" name="object 14">
            <a:extLst>
              <a:ext uri="{FF2B5EF4-FFF2-40B4-BE49-F238E27FC236}">
                <a16:creationId xmlns:a16="http://schemas.microsoft.com/office/drawing/2014/main" id="{3DB524B8-6A7C-EF18-199D-E37A13114557}"/>
              </a:ext>
            </a:extLst>
          </p:cNvPr>
          <p:cNvGrpSpPr/>
          <p:nvPr/>
        </p:nvGrpSpPr>
        <p:grpSpPr>
          <a:xfrm>
            <a:off x="2883554" y="1991029"/>
            <a:ext cx="165315" cy="354287"/>
            <a:chOff x="2278231" y="2248812"/>
            <a:chExt cx="91440" cy="254000"/>
          </a:xfrm>
        </p:grpSpPr>
        <p:sp>
          <p:nvSpPr>
            <p:cNvPr id="309" name="object 15">
              <a:extLst>
                <a:ext uri="{FF2B5EF4-FFF2-40B4-BE49-F238E27FC236}">
                  <a16:creationId xmlns:a16="http://schemas.microsoft.com/office/drawing/2014/main" id="{0008D09E-0B42-1F9D-C7E2-95EA6EB85204}"/>
                </a:ext>
              </a:extLst>
            </p:cNvPr>
            <p:cNvSpPr/>
            <p:nvPr/>
          </p:nvSpPr>
          <p:spPr>
            <a:xfrm>
              <a:off x="2323871" y="2248812"/>
              <a:ext cx="0" cy="184785"/>
            </a:xfrm>
            <a:custGeom>
              <a:avLst/>
              <a:gdLst/>
              <a:ahLst/>
              <a:cxnLst/>
              <a:rect l="l" t="t" r="r" b="b"/>
              <a:pathLst>
                <a:path h="184785">
                  <a:moveTo>
                    <a:pt x="0" y="0"/>
                  </a:moveTo>
                  <a:lnTo>
                    <a:pt x="0" y="184401"/>
                  </a:lnTo>
                </a:path>
              </a:pathLst>
            </a:custGeom>
            <a:ln w="10142">
              <a:solidFill>
                <a:srgbClr val="000000"/>
              </a:solidFill>
            </a:ln>
          </p:spPr>
          <p:txBody>
            <a:bodyPr wrap="square" lIns="0" tIns="0" rIns="0" bIns="0" rtlCol="0"/>
            <a:lstStyle/>
            <a:p>
              <a:endParaRPr/>
            </a:p>
          </p:txBody>
        </p:sp>
        <p:sp>
          <p:nvSpPr>
            <p:cNvPr id="310" name="object 16">
              <a:extLst>
                <a:ext uri="{FF2B5EF4-FFF2-40B4-BE49-F238E27FC236}">
                  <a16:creationId xmlns:a16="http://schemas.microsoft.com/office/drawing/2014/main" id="{47E5340B-9283-9D8D-2F8E-968149D89B18}"/>
                </a:ext>
              </a:extLst>
            </p:cNvPr>
            <p:cNvSpPr/>
            <p:nvPr/>
          </p:nvSpPr>
          <p:spPr>
            <a:xfrm>
              <a:off x="2278231" y="2411221"/>
              <a:ext cx="91440" cy="91440"/>
            </a:xfrm>
            <a:custGeom>
              <a:avLst/>
              <a:gdLst/>
              <a:ahLst/>
              <a:cxnLst/>
              <a:rect l="l" t="t" r="r" b="b"/>
              <a:pathLst>
                <a:path w="91439" h="91439">
                  <a:moveTo>
                    <a:pt x="45642" y="91353"/>
                  </a:moveTo>
                  <a:lnTo>
                    <a:pt x="0" y="0"/>
                  </a:lnTo>
                  <a:lnTo>
                    <a:pt x="21976" y="6765"/>
                  </a:lnTo>
                  <a:lnTo>
                    <a:pt x="45642" y="10150"/>
                  </a:lnTo>
                  <a:lnTo>
                    <a:pt x="69307" y="6765"/>
                  </a:lnTo>
                  <a:lnTo>
                    <a:pt x="91281" y="0"/>
                  </a:lnTo>
                  <a:lnTo>
                    <a:pt x="45642" y="91353"/>
                  </a:lnTo>
                  <a:close/>
                </a:path>
              </a:pathLst>
            </a:custGeom>
            <a:solidFill>
              <a:srgbClr val="000000"/>
            </a:solidFill>
          </p:spPr>
          <p:txBody>
            <a:bodyPr wrap="square" lIns="0" tIns="0" rIns="0" bIns="0" rtlCol="0"/>
            <a:lstStyle/>
            <a:p>
              <a:endParaRPr/>
            </a:p>
          </p:txBody>
        </p:sp>
      </p:grpSp>
      <p:grpSp>
        <p:nvGrpSpPr>
          <p:cNvPr id="311" name="object 14">
            <a:extLst>
              <a:ext uri="{FF2B5EF4-FFF2-40B4-BE49-F238E27FC236}">
                <a16:creationId xmlns:a16="http://schemas.microsoft.com/office/drawing/2014/main" id="{B9EBCC84-FFB3-EBB9-D978-4B75687F9DC4}"/>
              </a:ext>
            </a:extLst>
          </p:cNvPr>
          <p:cNvGrpSpPr/>
          <p:nvPr/>
        </p:nvGrpSpPr>
        <p:grpSpPr>
          <a:xfrm>
            <a:off x="2852700" y="4039801"/>
            <a:ext cx="91440" cy="254000"/>
            <a:chOff x="2278231" y="2248812"/>
            <a:chExt cx="91440" cy="254000"/>
          </a:xfrm>
        </p:grpSpPr>
        <p:sp>
          <p:nvSpPr>
            <p:cNvPr id="312" name="object 15">
              <a:extLst>
                <a:ext uri="{FF2B5EF4-FFF2-40B4-BE49-F238E27FC236}">
                  <a16:creationId xmlns:a16="http://schemas.microsoft.com/office/drawing/2014/main" id="{6497408F-C9FB-7DA0-AAA8-0B75BAACC959}"/>
                </a:ext>
              </a:extLst>
            </p:cNvPr>
            <p:cNvSpPr/>
            <p:nvPr/>
          </p:nvSpPr>
          <p:spPr>
            <a:xfrm>
              <a:off x="2323871" y="2248812"/>
              <a:ext cx="0" cy="184785"/>
            </a:xfrm>
            <a:custGeom>
              <a:avLst/>
              <a:gdLst/>
              <a:ahLst/>
              <a:cxnLst/>
              <a:rect l="l" t="t" r="r" b="b"/>
              <a:pathLst>
                <a:path h="184785">
                  <a:moveTo>
                    <a:pt x="0" y="0"/>
                  </a:moveTo>
                  <a:lnTo>
                    <a:pt x="0" y="184401"/>
                  </a:lnTo>
                </a:path>
              </a:pathLst>
            </a:custGeom>
            <a:ln w="10142">
              <a:solidFill>
                <a:srgbClr val="000000"/>
              </a:solidFill>
            </a:ln>
          </p:spPr>
          <p:txBody>
            <a:bodyPr wrap="square" lIns="0" tIns="0" rIns="0" bIns="0" rtlCol="0"/>
            <a:lstStyle/>
            <a:p>
              <a:endParaRPr/>
            </a:p>
          </p:txBody>
        </p:sp>
        <p:sp>
          <p:nvSpPr>
            <p:cNvPr id="313" name="object 16">
              <a:extLst>
                <a:ext uri="{FF2B5EF4-FFF2-40B4-BE49-F238E27FC236}">
                  <a16:creationId xmlns:a16="http://schemas.microsoft.com/office/drawing/2014/main" id="{93B625F5-5F4C-6C6D-9DE9-8A9D34AC3EF0}"/>
                </a:ext>
              </a:extLst>
            </p:cNvPr>
            <p:cNvSpPr/>
            <p:nvPr/>
          </p:nvSpPr>
          <p:spPr>
            <a:xfrm>
              <a:off x="2278231" y="2411221"/>
              <a:ext cx="91440" cy="91440"/>
            </a:xfrm>
            <a:custGeom>
              <a:avLst/>
              <a:gdLst/>
              <a:ahLst/>
              <a:cxnLst/>
              <a:rect l="l" t="t" r="r" b="b"/>
              <a:pathLst>
                <a:path w="91439" h="91439">
                  <a:moveTo>
                    <a:pt x="45642" y="91353"/>
                  </a:moveTo>
                  <a:lnTo>
                    <a:pt x="0" y="0"/>
                  </a:lnTo>
                  <a:lnTo>
                    <a:pt x="21976" y="6765"/>
                  </a:lnTo>
                  <a:lnTo>
                    <a:pt x="45642" y="10150"/>
                  </a:lnTo>
                  <a:lnTo>
                    <a:pt x="69307" y="6765"/>
                  </a:lnTo>
                  <a:lnTo>
                    <a:pt x="91281" y="0"/>
                  </a:lnTo>
                  <a:lnTo>
                    <a:pt x="45642" y="91353"/>
                  </a:lnTo>
                  <a:close/>
                </a:path>
              </a:pathLst>
            </a:custGeom>
            <a:solidFill>
              <a:srgbClr val="000000"/>
            </a:solidFill>
          </p:spPr>
          <p:txBody>
            <a:bodyPr wrap="square" lIns="0" tIns="0" rIns="0" bIns="0" rtlCol="0"/>
            <a:lstStyle/>
            <a:p>
              <a:endParaRPr/>
            </a:p>
          </p:txBody>
        </p:sp>
      </p:grpSp>
      <p:grpSp>
        <p:nvGrpSpPr>
          <p:cNvPr id="314" name="object 14">
            <a:extLst>
              <a:ext uri="{FF2B5EF4-FFF2-40B4-BE49-F238E27FC236}">
                <a16:creationId xmlns:a16="http://schemas.microsoft.com/office/drawing/2014/main" id="{BB5239D8-CFC3-C071-5312-0B662B34E583}"/>
              </a:ext>
            </a:extLst>
          </p:cNvPr>
          <p:cNvGrpSpPr/>
          <p:nvPr/>
        </p:nvGrpSpPr>
        <p:grpSpPr>
          <a:xfrm>
            <a:off x="2837834" y="4734614"/>
            <a:ext cx="91440" cy="291678"/>
            <a:chOff x="2278231" y="2248812"/>
            <a:chExt cx="91440" cy="254000"/>
          </a:xfrm>
        </p:grpSpPr>
        <p:sp>
          <p:nvSpPr>
            <p:cNvPr id="315" name="object 15">
              <a:extLst>
                <a:ext uri="{FF2B5EF4-FFF2-40B4-BE49-F238E27FC236}">
                  <a16:creationId xmlns:a16="http://schemas.microsoft.com/office/drawing/2014/main" id="{EFA4B199-E933-6F5E-0088-FDA0964FBE4F}"/>
                </a:ext>
              </a:extLst>
            </p:cNvPr>
            <p:cNvSpPr/>
            <p:nvPr/>
          </p:nvSpPr>
          <p:spPr>
            <a:xfrm>
              <a:off x="2323871" y="2248812"/>
              <a:ext cx="0" cy="184785"/>
            </a:xfrm>
            <a:custGeom>
              <a:avLst/>
              <a:gdLst/>
              <a:ahLst/>
              <a:cxnLst/>
              <a:rect l="l" t="t" r="r" b="b"/>
              <a:pathLst>
                <a:path h="184785">
                  <a:moveTo>
                    <a:pt x="0" y="0"/>
                  </a:moveTo>
                  <a:lnTo>
                    <a:pt x="0" y="184401"/>
                  </a:lnTo>
                </a:path>
              </a:pathLst>
            </a:custGeom>
            <a:ln w="10142">
              <a:solidFill>
                <a:srgbClr val="000000"/>
              </a:solidFill>
            </a:ln>
          </p:spPr>
          <p:txBody>
            <a:bodyPr wrap="square" lIns="0" tIns="0" rIns="0" bIns="0" rtlCol="0"/>
            <a:lstStyle/>
            <a:p>
              <a:endParaRPr/>
            </a:p>
          </p:txBody>
        </p:sp>
        <p:sp>
          <p:nvSpPr>
            <p:cNvPr id="316" name="object 16">
              <a:extLst>
                <a:ext uri="{FF2B5EF4-FFF2-40B4-BE49-F238E27FC236}">
                  <a16:creationId xmlns:a16="http://schemas.microsoft.com/office/drawing/2014/main" id="{4A006D39-36BB-24E1-6916-7F0F5E04BD70}"/>
                </a:ext>
              </a:extLst>
            </p:cNvPr>
            <p:cNvSpPr/>
            <p:nvPr/>
          </p:nvSpPr>
          <p:spPr>
            <a:xfrm>
              <a:off x="2278231" y="2411221"/>
              <a:ext cx="91440" cy="91440"/>
            </a:xfrm>
            <a:custGeom>
              <a:avLst/>
              <a:gdLst/>
              <a:ahLst/>
              <a:cxnLst/>
              <a:rect l="l" t="t" r="r" b="b"/>
              <a:pathLst>
                <a:path w="91439" h="91439">
                  <a:moveTo>
                    <a:pt x="45642" y="91353"/>
                  </a:moveTo>
                  <a:lnTo>
                    <a:pt x="0" y="0"/>
                  </a:lnTo>
                  <a:lnTo>
                    <a:pt x="21976" y="6765"/>
                  </a:lnTo>
                  <a:lnTo>
                    <a:pt x="45642" y="10150"/>
                  </a:lnTo>
                  <a:lnTo>
                    <a:pt x="69307" y="6765"/>
                  </a:lnTo>
                  <a:lnTo>
                    <a:pt x="91281" y="0"/>
                  </a:lnTo>
                  <a:lnTo>
                    <a:pt x="45642" y="91353"/>
                  </a:lnTo>
                  <a:close/>
                </a:path>
              </a:pathLst>
            </a:custGeom>
            <a:solidFill>
              <a:srgbClr val="000000"/>
            </a:solidFill>
          </p:spPr>
          <p:txBody>
            <a:bodyPr wrap="square" lIns="0" tIns="0" rIns="0" bIns="0" rtlCol="0"/>
            <a:lstStyle/>
            <a:p>
              <a:endParaRPr/>
            </a:p>
          </p:txBody>
        </p:sp>
      </p:grpSp>
      <p:cxnSp>
        <p:nvCxnSpPr>
          <p:cNvPr id="317" name="Straight Arrow Connector 316">
            <a:extLst>
              <a:ext uri="{FF2B5EF4-FFF2-40B4-BE49-F238E27FC236}">
                <a16:creationId xmlns:a16="http://schemas.microsoft.com/office/drawing/2014/main" id="{B01C6069-BEB5-90E5-B9D4-C14D3AEEF3F1}"/>
              </a:ext>
            </a:extLst>
          </p:cNvPr>
          <p:cNvCxnSpPr>
            <a:cxnSpLocks/>
          </p:cNvCxnSpPr>
          <p:nvPr/>
        </p:nvCxnSpPr>
        <p:spPr>
          <a:xfrm flipH="1" flipV="1">
            <a:off x="477848" y="5923207"/>
            <a:ext cx="1952263" cy="23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18" name="object 14">
            <a:extLst>
              <a:ext uri="{FF2B5EF4-FFF2-40B4-BE49-F238E27FC236}">
                <a16:creationId xmlns:a16="http://schemas.microsoft.com/office/drawing/2014/main" id="{5F23F0AC-0AFB-BAEC-2FF5-54C5F23D755E}"/>
              </a:ext>
            </a:extLst>
          </p:cNvPr>
          <p:cNvGrpSpPr/>
          <p:nvPr/>
        </p:nvGrpSpPr>
        <p:grpSpPr>
          <a:xfrm>
            <a:off x="2841112" y="5460942"/>
            <a:ext cx="91440" cy="291678"/>
            <a:chOff x="2278231" y="2248812"/>
            <a:chExt cx="91440" cy="254000"/>
          </a:xfrm>
        </p:grpSpPr>
        <p:sp>
          <p:nvSpPr>
            <p:cNvPr id="319" name="object 15">
              <a:extLst>
                <a:ext uri="{FF2B5EF4-FFF2-40B4-BE49-F238E27FC236}">
                  <a16:creationId xmlns:a16="http://schemas.microsoft.com/office/drawing/2014/main" id="{0D0982CE-08DD-1C1E-C376-D7A785587544}"/>
                </a:ext>
              </a:extLst>
            </p:cNvPr>
            <p:cNvSpPr/>
            <p:nvPr/>
          </p:nvSpPr>
          <p:spPr>
            <a:xfrm>
              <a:off x="2323871" y="2248812"/>
              <a:ext cx="0" cy="184785"/>
            </a:xfrm>
            <a:custGeom>
              <a:avLst/>
              <a:gdLst/>
              <a:ahLst/>
              <a:cxnLst/>
              <a:rect l="l" t="t" r="r" b="b"/>
              <a:pathLst>
                <a:path h="184785">
                  <a:moveTo>
                    <a:pt x="0" y="0"/>
                  </a:moveTo>
                  <a:lnTo>
                    <a:pt x="0" y="184401"/>
                  </a:lnTo>
                </a:path>
              </a:pathLst>
            </a:custGeom>
            <a:ln w="10142">
              <a:solidFill>
                <a:srgbClr val="000000"/>
              </a:solidFill>
            </a:ln>
          </p:spPr>
          <p:txBody>
            <a:bodyPr wrap="square" lIns="0" tIns="0" rIns="0" bIns="0" rtlCol="0"/>
            <a:lstStyle/>
            <a:p>
              <a:endParaRPr/>
            </a:p>
          </p:txBody>
        </p:sp>
        <p:sp>
          <p:nvSpPr>
            <p:cNvPr id="320" name="object 16">
              <a:extLst>
                <a:ext uri="{FF2B5EF4-FFF2-40B4-BE49-F238E27FC236}">
                  <a16:creationId xmlns:a16="http://schemas.microsoft.com/office/drawing/2014/main" id="{EF9F778B-4D2A-071A-5874-25313B9373F0}"/>
                </a:ext>
              </a:extLst>
            </p:cNvPr>
            <p:cNvSpPr/>
            <p:nvPr/>
          </p:nvSpPr>
          <p:spPr>
            <a:xfrm>
              <a:off x="2278231" y="2411221"/>
              <a:ext cx="91440" cy="91440"/>
            </a:xfrm>
            <a:custGeom>
              <a:avLst/>
              <a:gdLst/>
              <a:ahLst/>
              <a:cxnLst/>
              <a:rect l="l" t="t" r="r" b="b"/>
              <a:pathLst>
                <a:path w="91439" h="91439">
                  <a:moveTo>
                    <a:pt x="45642" y="91353"/>
                  </a:moveTo>
                  <a:lnTo>
                    <a:pt x="0" y="0"/>
                  </a:lnTo>
                  <a:lnTo>
                    <a:pt x="21976" y="6765"/>
                  </a:lnTo>
                  <a:lnTo>
                    <a:pt x="45642" y="10150"/>
                  </a:lnTo>
                  <a:lnTo>
                    <a:pt x="69307" y="6765"/>
                  </a:lnTo>
                  <a:lnTo>
                    <a:pt x="91281" y="0"/>
                  </a:lnTo>
                  <a:lnTo>
                    <a:pt x="45642" y="91353"/>
                  </a:lnTo>
                  <a:close/>
                </a:path>
              </a:pathLst>
            </a:custGeom>
            <a:solidFill>
              <a:srgbClr val="000000"/>
            </a:solidFill>
          </p:spPr>
          <p:txBody>
            <a:bodyPr wrap="square" lIns="0" tIns="0" rIns="0" bIns="0" rtlCol="0"/>
            <a:lstStyle/>
            <a:p>
              <a:endParaRPr/>
            </a:p>
          </p:txBody>
        </p:sp>
      </p:grpSp>
      <p:cxnSp>
        <p:nvCxnSpPr>
          <p:cNvPr id="322" name="Straight Arrow Connector 321">
            <a:extLst>
              <a:ext uri="{FF2B5EF4-FFF2-40B4-BE49-F238E27FC236}">
                <a16:creationId xmlns:a16="http://schemas.microsoft.com/office/drawing/2014/main" id="{5CA3CCF9-06A8-38E4-5191-FBA8DA227891}"/>
              </a:ext>
            </a:extLst>
          </p:cNvPr>
          <p:cNvCxnSpPr/>
          <p:nvPr/>
        </p:nvCxnSpPr>
        <p:spPr>
          <a:xfrm>
            <a:off x="435430" y="1802234"/>
            <a:ext cx="8585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3" name="Straight Arrow Connector 322">
            <a:extLst>
              <a:ext uri="{FF2B5EF4-FFF2-40B4-BE49-F238E27FC236}">
                <a16:creationId xmlns:a16="http://schemas.microsoft.com/office/drawing/2014/main" id="{127B8B49-8A41-A80D-CE7E-40F924079762}"/>
              </a:ext>
            </a:extLst>
          </p:cNvPr>
          <p:cNvCxnSpPr>
            <a:cxnSpLocks/>
          </p:cNvCxnSpPr>
          <p:nvPr/>
        </p:nvCxnSpPr>
        <p:spPr>
          <a:xfrm flipH="1">
            <a:off x="480075" y="3195433"/>
            <a:ext cx="19592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24" name="object 14">
            <a:extLst>
              <a:ext uri="{FF2B5EF4-FFF2-40B4-BE49-F238E27FC236}">
                <a16:creationId xmlns:a16="http://schemas.microsoft.com/office/drawing/2014/main" id="{15FA811D-CA09-FC9A-1452-058D8597F5A0}"/>
              </a:ext>
            </a:extLst>
          </p:cNvPr>
          <p:cNvGrpSpPr/>
          <p:nvPr/>
        </p:nvGrpSpPr>
        <p:grpSpPr>
          <a:xfrm>
            <a:off x="2908645" y="2753414"/>
            <a:ext cx="91440" cy="254000"/>
            <a:chOff x="2278231" y="2248812"/>
            <a:chExt cx="91440" cy="254000"/>
          </a:xfrm>
        </p:grpSpPr>
        <p:sp>
          <p:nvSpPr>
            <p:cNvPr id="325" name="object 15">
              <a:extLst>
                <a:ext uri="{FF2B5EF4-FFF2-40B4-BE49-F238E27FC236}">
                  <a16:creationId xmlns:a16="http://schemas.microsoft.com/office/drawing/2014/main" id="{90205F8D-A6D1-9E17-1035-B36795E22987}"/>
                </a:ext>
              </a:extLst>
            </p:cNvPr>
            <p:cNvSpPr/>
            <p:nvPr/>
          </p:nvSpPr>
          <p:spPr>
            <a:xfrm>
              <a:off x="2323871" y="2248812"/>
              <a:ext cx="0" cy="184785"/>
            </a:xfrm>
            <a:custGeom>
              <a:avLst/>
              <a:gdLst/>
              <a:ahLst/>
              <a:cxnLst/>
              <a:rect l="l" t="t" r="r" b="b"/>
              <a:pathLst>
                <a:path h="184785">
                  <a:moveTo>
                    <a:pt x="0" y="0"/>
                  </a:moveTo>
                  <a:lnTo>
                    <a:pt x="0" y="184401"/>
                  </a:lnTo>
                </a:path>
              </a:pathLst>
            </a:custGeom>
            <a:ln w="10142">
              <a:solidFill>
                <a:srgbClr val="000000"/>
              </a:solidFill>
            </a:ln>
          </p:spPr>
          <p:txBody>
            <a:bodyPr wrap="square" lIns="0" tIns="0" rIns="0" bIns="0" rtlCol="0"/>
            <a:lstStyle/>
            <a:p>
              <a:endParaRPr/>
            </a:p>
          </p:txBody>
        </p:sp>
        <p:sp>
          <p:nvSpPr>
            <p:cNvPr id="326" name="object 16">
              <a:extLst>
                <a:ext uri="{FF2B5EF4-FFF2-40B4-BE49-F238E27FC236}">
                  <a16:creationId xmlns:a16="http://schemas.microsoft.com/office/drawing/2014/main" id="{0552C7A7-CF2A-4AF9-D435-A1BA8939B37C}"/>
                </a:ext>
              </a:extLst>
            </p:cNvPr>
            <p:cNvSpPr/>
            <p:nvPr/>
          </p:nvSpPr>
          <p:spPr>
            <a:xfrm>
              <a:off x="2278231" y="2411221"/>
              <a:ext cx="91440" cy="91440"/>
            </a:xfrm>
            <a:custGeom>
              <a:avLst/>
              <a:gdLst/>
              <a:ahLst/>
              <a:cxnLst/>
              <a:rect l="l" t="t" r="r" b="b"/>
              <a:pathLst>
                <a:path w="91439" h="91439">
                  <a:moveTo>
                    <a:pt x="45642" y="91353"/>
                  </a:moveTo>
                  <a:lnTo>
                    <a:pt x="0" y="0"/>
                  </a:lnTo>
                  <a:lnTo>
                    <a:pt x="21976" y="6765"/>
                  </a:lnTo>
                  <a:lnTo>
                    <a:pt x="45642" y="10150"/>
                  </a:lnTo>
                  <a:lnTo>
                    <a:pt x="69307" y="6765"/>
                  </a:lnTo>
                  <a:lnTo>
                    <a:pt x="91281" y="0"/>
                  </a:lnTo>
                  <a:lnTo>
                    <a:pt x="45642" y="91353"/>
                  </a:lnTo>
                  <a:close/>
                </a:path>
              </a:pathLst>
            </a:custGeom>
            <a:solidFill>
              <a:srgbClr val="000000"/>
            </a:solidFill>
          </p:spPr>
          <p:txBody>
            <a:bodyPr wrap="square" lIns="0" tIns="0" rIns="0" bIns="0" rtlCol="0"/>
            <a:lstStyle/>
            <a:p>
              <a:endParaRPr/>
            </a:p>
          </p:txBody>
        </p:sp>
      </p:grpSp>
      <p:grpSp>
        <p:nvGrpSpPr>
          <p:cNvPr id="327" name="object 14">
            <a:extLst>
              <a:ext uri="{FF2B5EF4-FFF2-40B4-BE49-F238E27FC236}">
                <a16:creationId xmlns:a16="http://schemas.microsoft.com/office/drawing/2014/main" id="{E4CE03DB-E7E8-A7BA-EE02-179B19BEE306}"/>
              </a:ext>
            </a:extLst>
          </p:cNvPr>
          <p:cNvGrpSpPr/>
          <p:nvPr/>
        </p:nvGrpSpPr>
        <p:grpSpPr>
          <a:xfrm>
            <a:off x="2823981" y="3382044"/>
            <a:ext cx="234758" cy="211279"/>
            <a:chOff x="2278231" y="2248812"/>
            <a:chExt cx="91440" cy="254000"/>
          </a:xfrm>
        </p:grpSpPr>
        <p:sp>
          <p:nvSpPr>
            <p:cNvPr id="328" name="object 15">
              <a:extLst>
                <a:ext uri="{FF2B5EF4-FFF2-40B4-BE49-F238E27FC236}">
                  <a16:creationId xmlns:a16="http://schemas.microsoft.com/office/drawing/2014/main" id="{52CEFE36-1205-FA1E-9BB1-111BAA94F495}"/>
                </a:ext>
              </a:extLst>
            </p:cNvPr>
            <p:cNvSpPr/>
            <p:nvPr/>
          </p:nvSpPr>
          <p:spPr>
            <a:xfrm>
              <a:off x="2323871" y="2248812"/>
              <a:ext cx="0" cy="184785"/>
            </a:xfrm>
            <a:custGeom>
              <a:avLst/>
              <a:gdLst/>
              <a:ahLst/>
              <a:cxnLst/>
              <a:rect l="l" t="t" r="r" b="b"/>
              <a:pathLst>
                <a:path h="184785">
                  <a:moveTo>
                    <a:pt x="0" y="0"/>
                  </a:moveTo>
                  <a:lnTo>
                    <a:pt x="0" y="184401"/>
                  </a:lnTo>
                </a:path>
              </a:pathLst>
            </a:custGeom>
            <a:ln w="10142">
              <a:solidFill>
                <a:srgbClr val="000000"/>
              </a:solidFill>
            </a:ln>
          </p:spPr>
          <p:txBody>
            <a:bodyPr wrap="square" lIns="0" tIns="0" rIns="0" bIns="0" rtlCol="0"/>
            <a:lstStyle/>
            <a:p>
              <a:endParaRPr/>
            </a:p>
          </p:txBody>
        </p:sp>
        <p:sp>
          <p:nvSpPr>
            <p:cNvPr id="329" name="object 16">
              <a:extLst>
                <a:ext uri="{FF2B5EF4-FFF2-40B4-BE49-F238E27FC236}">
                  <a16:creationId xmlns:a16="http://schemas.microsoft.com/office/drawing/2014/main" id="{E372393D-06FD-6451-824D-05AF05F6E95D}"/>
                </a:ext>
              </a:extLst>
            </p:cNvPr>
            <p:cNvSpPr/>
            <p:nvPr/>
          </p:nvSpPr>
          <p:spPr>
            <a:xfrm>
              <a:off x="2278231" y="2411221"/>
              <a:ext cx="91440" cy="91440"/>
            </a:xfrm>
            <a:custGeom>
              <a:avLst/>
              <a:gdLst/>
              <a:ahLst/>
              <a:cxnLst/>
              <a:rect l="l" t="t" r="r" b="b"/>
              <a:pathLst>
                <a:path w="91439" h="91439">
                  <a:moveTo>
                    <a:pt x="45642" y="91353"/>
                  </a:moveTo>
                  <a:lnTo>
                    <a:pt x="0" y="0"/>
                  </a:lnTo>
                  <a:lnTo>
                    <a:pt x="21976" y="6765"/>
                  </a:lnTo>
                  <a:lnTo>
                    <a:pt x="45642" y="10150"/>
                  </a:lnTo>
                  <a:lnTo>
                    <a:pt x="69307" y="6765"/>
                  </a:lnTo>
                  <a:lnTo>
                    <a:pt x="91281" y="0"/>
                  </a:lnTo>
                  <a:lnTo>
                    <a:pt x="45642" y="91353"/>
                  </a:lnTo>
                  <a:close/>
                </a:path>
              </a:pathLst>
            </a:custGeom>
            <a:solidFill>
              <a:srgbClr val="000000"/>
            </a:solidFill>
          </p:spPr>
          <p:txBody>
            <a:bodyPr wrap="square" lIns="0" tIns="0" rIns="0" bIns="0" rtlCol="0"/>
            <a:lstStyle/>
            <a:p>
              <a:endParaRPr/>
            </a:p>
          </p:txBody>
        </p:sp>
      </p:grpSp>
      <p:sp>
        <p:nvSpPr>
          <p:cNvPr id="330" name="TextBox 329">
            <a:extLst>
              <a:ext uri="{FF2B5EF4-FFF2-40B4-BE49-F238E27FC236}">
                <a16:creationId xmlns:a16="http://schemas.microsoft.com/office/drawing/2014/main" id="{97767E1C-32FF-1679-91B7-CA75FEEC3FE5}"/>
              </a:ext>
            </a:extLst>
          </p:cNvPr>
          <p:cNvSpPr txBox="1"/>
          <p:nvPr/>
        </p:nvSpPr>
        <p:spPr>
          <a:xfrm>
            <a:off x="599497" y="2765725"/>
            <a:ext cx="530503" cy="369332"/>
          </a:xfrm>
          <a:prstGeom prst="rect">
            <a:avLst/>
          </a:prstGeom>
          <a:noFill/>
        </p:spPr>
        <p:txBody>
          <a:bodyPr wrap="square" rtlCol="0">
            <a:spAutoFit/>
          </a:bodyPr>
          <a:lstStyle/>
          <a:p>
            <a:r>
              <a:rPr lang="en-US" dirty="0"/>
              <a:t>NO</a:t>
            </a:r>
          </a:p>
        </p:txBody>
      </p:sp>
      <p:sp>
        <p:nvSpPr>
          <p:cNvPr id="331" name="TextBox 330">
            <a:extLst>
              <a:ext uri="{FF2B5EF4-FFF2-40B4-BE49-F238E27FC236}">
                <a16:creationId xmlns:a16="http://schemas.microsoft.com/office/drawing/2014/main" id="{5E966432-8155-E671-34C2-969F2A886C68}"/>
              </a:ext>
            </a:extLst>
          </p:cNvPr>
          <p:cNvSpPr txBox="1"/>
          <p:nvPr/>
        </p:nvSpPr>
        <p:spPr>
          <a:xfrm>
            <a:off x="539787" y="5462777"/>
            <a:ext cx="530503" cy="369332"/>
          </a:xfrm>
          <a:prstGeom prst="rect">
            <a:avLst/>
          </a:prstGeom>
          <a:noFill/>
        </p:spPr>
        <p:txBody>
          <a:bodyPr wrap="square" rtlCol="0">
            <a:spAutoFit/>
          </a:bodyPr>
          <a:lstStyle/>
          <a:p>
            <a:r>
              <a:rPr lang="en-US" dirty="0"/>
              <a:t>NO</a:t>
            </a:r>
          </a:p>
        </p:txBody>
      </p:sp>
      <p:sp>
        <p:nvSpPr>
          <p:cNvPr id="332" name="Diamond 331">
            <a:extLst>
              <a:ext uri="{FF2B5EF4-FFF2-40B4-BE49-F238E27FC236}">
                <a16:creationId xmlns:a16="http://schemas.microsoft.com/office/drawing/2014/main" id="{738C2799-2E24-9F84-3AA8-41FAB9B00D15}"/>
              </a:ext>
            </a:extLst>
          </p:cNvPr>
          <p:cNvSpPr/>
          <p:nvPr/>
        </p:nvSpPr>
        <p:spPr>
          <a:xfrm>
            <a:off x="8783040" y="3338825"/>
            <a:ext cx="979905" cy="35328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333" name="Rectangle 332">
            <a:extLst>
              <a:ext uri="{FF2B5EF4-FFF2-40B4-BE49-F238E27FC236}">
                <a16:creationId xmlns:a16="http://schemas.microsoft.com/office/drawing/2014/main" id="{43C1E9E1-DE37-214A-9114-6134B5330F92}"/>
              </a:ext>
            </a:extLst>
          </p:cNvPr>
          <p:cNvSpPr/>
          <p:nvPr/>
        </p:nvSpPr>
        <p:spPr>
          <a:xfrm>
            <a:off x="7470896" y="3900385"/>
            <a:ext cx="3928839" cy="449524"/>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29235" marR="109220" indent="-113664">
              <a:lnSpc>
                <a:spcPct val="100899"/>
              </a:lnSpc>
              <a:spcBef>
                <a:spcPts val="45"/>
              </a:spcBef>
            </a:pPr>
            <a:r>
              <a:rPr lang="en-US" sz="1800" spc="-5" dirty="0">
                <a:latin typeface="Times New Roman"/>
                <a:cs typeface="Times New Roman"/>
              </a:rPr>
              <a:t>Pre-layout </a:t>
            </a:r>
            <a:r>
              <a:rPr lang="en-US" sz="1800" spc="5" dirty="0">
                <a:latin typeface="Times New Roman"/>
                <a:cs typeface="Times New Roman"/>
              </a:rPr>
              <a:t>STA</a:t>
            </a:r>
            <a:r>
              <a:rPr lang="en-US" sz="1800" spc="-50" dirty="0">
                <a:latin typeface="Times New Roman"/>
                <a:cs typeface="Times New Roman"/>
              </a:rPr>
              <a:t> </a:t>
            </a:r>
            <a:r>
              <a:rPr lang="en-US" sz="1800" spc="-5" dirty="0">
                <a:latin typeface="Times New Roman"/>
                <a:cs typeface="Times New Roman"/>
              </a:rPr>
              <a:t>and  power</a:t>
            </a:r>
            <a:r>
              <a:rPr lang="en-US" sz="1800" spc="-10" dirty="0">
                <a:latin typeface="Times New Roman"/>
                <a:cs typeface="Times New Roman"/>
              </a:rPr>
              <a:t> </a:t>
            </a:r>
            <a:r>
              <a:rPr lang="en-US" sz="1800" spc="-5" dirty="0">
                <a:latin typeface="Times New Roman"/>
                <a:cs typeface="Times New Roman"/>
              </a:rPr>
              <a:t>analysis</a:t>
            </a:r>
            <a:endParaRPr lang="en-US" sz="1800" dirty="0">
              <a:latin typeface="Times New Roman"/>
              <a:cs typeface="Times New Roman"/>
            </a:endParaRPr>
          </a:p>
          <a:p>
            <a:pPr marL="229235" marR="109220" indent="-113664">
              <a:lnSpc>
                <a:spcPct val="100899"/>
              </a:lnSpc>
              <a:spcBef>
                <a:spcPts val="45"/>
              </a:spcBef>
            </a:pPr>
            <a:endParaRPr lang="en-US" sz="1800" dirty="0">
              <a:latin typeface="Times New Roman"/>
              <a:cs typeface="Times New Roman"/>
            </a:endParaRPr>
          </a:p>
        </p:txBody>
      </p:sp>
      <p:sp>
        <p:nvSpPr>
          <p:cNvPr id="334" name="Oval 333">
            <a:extLst>
              <a:ext uri="{FF2B5EF4-FFF2-40B4-BE49-F238E27FC236}">
                <a16:creationId xmlns:a16="http://schemas.microsoft.com/office/drawing/2014/main" id="{E4FA7D90-EE42-7D3E-8441-F9E1CF2C18CC}"/>
              </a:ext>
            </a:extLst>
          </p:cNvPr>
          <p:cNvSpPr/>
          <p:nvPr/>
        </p:nvSpPr>
        <p:spPr>
          <a:xfrm>
            <a:off x="7785343" y="5208152"/>
            <a:ext cx="3066900" cy="7648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marL="358775">
              <a:spcBef>
                <a:spcPts val="605"/>
              </a:spcBef>
            </a:pPr>
            <a:r>
              <a:rPr lang="en-US" sz="1600" dirty="0">
                <a:latin typeface="Times New Roman"/>
                <a:cs typeface="Times New Roman"/>
              </a:rPr>
              <a:t>Physical Synthesis</a:t>
            </a:r>
          </a:p>
        </p:txBody>
      </p:sp>
      <p:grpSp>
        <p:nvGrpSpPr>
          <p:cNvPr id="335" name="object 14">
            <a:extLst>
              <a:ext uri="{FF2B5EF4-FFF2-40B4-BE49-F238E27FC236}">
                <a16:creationId xmlns:a16="http://schemas.microsoft.com/office/drawing/2014/main" id="{91333FC1-EA6D-FAA1-081F-347E6B50FF91}"/>
              </a:ext>
            </a:extLst>
          </p:cNvPr>
          <p:cNvGrpSpPr/>
          <p:nvPr/>
        </p:nvGrpSpPr>
        <p:grpSpPr>
          <a:xfrm>
            <a:off x="9186718" y="1757485"/>
            <a:ext cx="91440" cy="254000"/>
            <a:chOff x="2278231" y="2248812"/>
            <a:chExt cx="91440" cy="254000"/>
          </a:xfrm>
        </p:grpSpPr>
        <p:sp>
          <p:nvSpPr>
            <p:cNvPr id="336" name="object 15">
              <a:extLst>
                <a:ext uri="{FF2B5EF4-FFF2-40B4-BE49-F238E27FC236}">
                  <a16:creationId xmlns:a16="http://schemas.microsoft.com/office/drawing/2014/main" id="{9B1136AE-084C-1228-2EC8-8A5143EE46DD}"/>
                </a:ext>
              </a:extLst>
            </p:cNvPr>
            <p:cNvSpPr/>
            <p:nvPr/>
          </p:nvSpPr>
          <p:spPr>
            <a:xfrm>
              <a:off x="2323871" y="2248812"/>
              <a:ext cx="0" cy="184785"/>
            </a:xfrm>
            <a:custGeom>
              <a:avLst/>
              <a:gdLst/>
              <a:ahLst/>
              <a:cxnLst/>
              <a:rect l="l" t="t" r="r" b="b"/>
              <a:pathLst>
                <a:path h="184785">
                  <a:moveTo>
                    <a:pt x="0" y="0"/>
                  </a:moveTo>
                  <a:lnTo>
                    <a:pt x="0" y="184401"/>
                  </a:lnTo>
                </a:path>
              </a:pathLst>
            </a:custGeom>
            <a:ln w="10142">
              <a:solidFill>
                <a:srgbClr val="000000"/>
              </a:solidFill>
            </a:ln>
          </p:spPr>
          <p:txBody>
            <a:bodyPr wrap="square" lIns="0" tIns="0" rIns="0" bIns="0" rtlCol="0"/>
            <a:lstStyle/>
            <a:p>
              <a:endParaRPr/>
            </a:p>
          </p:txBody>
        </p:sp>
        <p:sp>
          <p:nvSpPr>
            <p:cNvPr id="337" name="object 16">
              <a:extLst>
                <a:ext uri="{FF2B5EF4-FFF2-40B4-BE49-F238E27FC236}">
                  <a16:creationId xmlns:a16="http://schemas.microsoft.com/office/drawing/2014/main" id="{062B1219-F14C-8A50-98F2-3C2C3DBCAC2C}"/>
                </a:ext>
              </a:extLst>
            </p:cNvPr>
            <p:cNvSpPr/>
            <p:nvPr/>
          </p:nvSpPr>
          <p:spPr>
            <a:xfrm>
              <a:off x="2278231" y="2411221"/>
              <a:ext cx="91440" cy="91440"/>
            </a:xfrm>
            <a:custGeom>
              <a:avLst/>
              <a:gdLst/>
              <a:ahLst/>
              <a:cxnLst/>
              <a:rect l="l" t="t" r="r" b="b"/>
              <a:pathLst>
                <a:path w="91439" h="91439">
                  <a:moveTo>
                    <a:pt x="45642" y="91353"/>
                  </a:moveTo>
                  <a:lnTo>
                    <a:pt x="0" y="0"/>
                  </a:lnTo>
                  <a:lnTo>
                    <a:pt x="21976" y="6765"/>
                  </a:lnTo>
                  <a:lnTo>
                    <a:pt x="45642" y="10150"/>
                  </a:lnTo>
                  <a:lnTo>
                    <a:pt x="69307" y="6765"/>
                  </a:lnTo>
                  <a:lnTo>
                    <a:pt x="91281" y="0"/>
                  </a:lnTo>
                  <a:lnTo>
                    <a:pt x="45642" y="91353"/>
                  </a:lnTo>
                  <a:close/>
                </a:path>
              </a:pathLst>
            </a:custGeom>
            <a:solidFill>
              <a:srgbClr val="000000"/>
            </a:solidFill>
          </p:spPr>
          <p:txBody>
            <a:bodyPr wrap="square" lIns="0" tIns="0" rIns="0" bIns="0" rtlCol="0"/>
            <a:lstStyle/>
            <a:p>
              <a:endParaRPr/>
            </a:p>
          </p:txBody>
        </p:sp>
      </p:grpSp>
      <p:grpSp>
        <p:nvGrpSpPr>
          <p:cNvPr id="338" name="object 14">
            <a:extLst>
              <a:ext uri="{FF2B5EF4-FFF2-40B4-BE49-F238E27FC236}">
                <a16:creationId xmlns:a16="http://schemas.microsoft.com/office/drawing/2014/main" id="{2ACE0901-0BC3-834E-B2A7-9F79FE24F5A2}"/>
              </a:ext>
            </a:extLst>
          </p:cNvPr>
          <p:cNvGrpSpPr/>
          <p:nvPr/>
        </p:nvGrpSpPr>
        <p:grpSpPr>
          <a:xfrm>
            <a:off x="9214119" y="2381219"/>
            <a:ext cx="91440" cy="254000"/>
            <a:chOff x="2278231" y="2248812"/>
            <a:chExt cx="91440" cy="254000"/>
          </a:xfrm>
        </p:grpSpPr>
        <p:sp>
          <p:nvSpPr>
            <p:cNvPr id="339" name="object 15">
              <a:extLst>
                <a:ext uri="{FF2B5EF4-FFF2-40B4-BE49-F238E27FC236}">
                  <a16:creationId xmlns:a16="http://schemas.microsoft.com/office/drawing/2014/main" id="{618167D9-C893-B7DA-9767-240253CE3252}"/>
                </a:ext>
              </a:extLst>
            </p:cNvPr>
            <p:cNvSpPr/>
            <p:nvPr/>
          </p:nvSpPr>
          <p:spPr>
            <a:xfrm>
              <a:off x="2323871" y="2248812"/>
              <a:ext cx="0" cy="184785"/>
            </a:xfrm>
            <a:custGeom>
              <a:avLst/>
              <a:gdLst/>
              <a:ahLst/>
              <a:cxnLst/>
              <a:rect l="l" t="t" r="r" b="b"/>
              <a:pathLst>
                <a:path h="184785">
                  <a:moveTo>
                    <a:pt x="0" y="0"/>
                  </a:moveTo>
                  <a:lnTo>
                    <a:pt x="0" y="184401"/>
                  </a:lnTo>
                </a:path>
              </a:pathLst>
            </a:custGeom>
            <a:ln w="10142">
              <a:solidFill>
                <a:srgbClr val="000000"/>
              </a:solidFill>
            </a:ln>
          </p:spPr>
          <p:txBody>
            <a:bodyPr wrap="square" lIns="0" tIns="0" rIns="0" bIns="0" rtlCol="0"/>
            <a:lstStyle/>
            <a:p>
              <a:endParaRPr/>
            </a:p>
          </p:txBody>
        </p:sp>
        <p:sp>
          <p:nvSpPr>
            <p:cNvPr id="340" name="object 16">
              <a:extLst>
                <a:ext uri="{FF2B5EF4-FFF2-40B4-BE49-F238E27FC236}">
                  <a16:creationId xmlns:a16="http://schemas.microsoft.com/office/drawing/2014/main" id="{16CA6E86-02AC-03DA-C2E2-5588C5D92BA1}"/>
                </a:ext>
              </a:extLst>
            </p:cNvPr>
            <p:cNvSpPr/>
            <p:nvPr/>
          </p:nvSpPr>
          <p:spPr>
            <a:xfrm>
              <a:off x="2278231" y="2411221"/>
              <a:ext cx="91440" cy="91440"/>
            </a:xfrm>
            <a:custGeom>
              <a:avLst/>
              <a:gdLst/>
              <a:ahLst/>
              <a:cxnLst/>
              <a:rect l="l" t="t" r="r" b="b"/>
              <a:pathLst>
                <a:path w="91439" h="91439">
                  <a:moveTo>
                    <a:pt x="45642" y="91353"/>
                  </a:moveTo>
                  <a:lnTo>
                    <a:pt x="0" y="0"/>
                  </a:lnTo>
                  <a:lnTo>
                    <a:pt x="21976" y="6765"/>
                  </a:lnTo>
                  <a:lnTo>
                    <a:pt x="45642" y="10150"/>
                  </a:lnTo>
                  <a:lnTo>
                    <a:pt x="69307" y="6765"/>
                  </a:lnTo>
                  <a:lnTo>
                    <a:pt x="91281" y="0"/>
                  </a:lnTo>
                  <a:lnTo>
                    <a:pt x="45642" y="91353"/>
                  </a:lnTo>
                  <a:close/>
                </a:path>
              </a:pathLst>
            </a:custGeom>
            <a:solidFill>
              <a:srgbClr val="000000"/>
            </a:solidFill>
          </p:spPr>
          <p:txBody>
            <a:bodyPr wrap="square" lIns="0" tIns="0" rIns="0" bIns="0" rtlCol="0"/>
            <a:lstStyle/>
            <a:p>
              <a:endParaRPr/>
            </a:p>
          </p:txBody>
        </p:sp>
      </p:grpSp>
      <p:grpSp>
        <p:nvGrpSpPr>
          <p:cNvPr id="341" name="object 14">
            <a:extLst>
              <a:ext uri="{FF2B5EF4-FFF2-40B4-BE49-F238E27FC236}">
                <a16:creationId xmlns:a16="http://schemas.microsoft.com/office/drawing/2014/main" id="{737AE7A3-FD47-56DA-12F3-E350AC833104}"/>
              </a:ext>
            </a:extLst>
          </p:cNvPr>
          <p:cNvGrpSpPr/>
          <p:nvPr/>
        </p:nvGrpSpPr>
        <p:grpSpPr>
          <a:xfrm>
            <a:off x="9227353" y="3077266"/>
            <a:ext cx="91440" cy="254000"/>
            <a:chOff x="2278231" y="2248812"/>
            <a:chExt cx="91440" cy="254000"/>
          </a:xfrm>
        </p:grpSpPr>
        <p:sp>
          <p:nvSpPr>
            <p:cNvPr id="342" name="object 15">
              <a:extLst>
                <a:ext uri="{FF2B5EF4-FFF2-40B4-BE49-F238E27FC236}">
                  <a16:creationId xmlns:a16="http://schemas.microsoft.com/office/drawing/2014/main" id="{0324C8F9-23B5-01AA-27F5-37A9E64C273C}"/>
                </a:ext>
              </a:extLst>
            </p:cNvPr>
            <p:cNvSpPr/>
            <p:nvPr/>
          </p:nvSpPr>
          <p:spPr>
            <a:xfrm>
              <a:off x="2323871" y="2248812"/>
              <a:ext cx="0" cy="184785"/>
            </a:xfrm>
            <a:custGeom>
              <a:avLst/>
              <a:gdLst/>
              <a:ahLst/>
              <a:cxnLst/>
              <a:rect l="l" t="t" r="r" b="b"/>
              <a:pathLst>
                <a:path h="184785">
                  <a:moveTo>
                    <a:pt x="0" y="0"/>
                  </a:moveTo>
                  <a:lnTo>
                    <a:pt x="0" y="184401"/>
                  </a:lnTo>
                </a:path>
              </a:pathLst>
            </a:custGeom>
            <a:ln w="10142">
              <a:solidFill>
                <a:srgbClr val="000000"/>
              </a:solidFill>
            </a:ln>
          </p:spPr>
          <p:txBody>
            <a:bodyPr wrap="square" lIns="0" tIns="0" rIns="0" bIns="0" rtlCol="0"/>
            <a:lstStyle/>
            <a:p>
              <a:endParaRPr/>
            </a:p>
          </p:txBody>
        </p:sp>
        <p:sp>
          <p:nvSpPr>
            <p:cNvPr id="343" name="object 16">
              <a:extLst>
                <a:ext uri="{FF2B5EF4-FFF2-40B4-BE49-F238E27FC236}">
                  <a16:creationId xmlns:a16="http://schemas.microsoft.com/office/drawing/2014/main" id="{D4586F15-0903-0AB5-88FF-8FD6EC31670E}"/>
                </a:ext>
              </a:extLst>
            </p:cNvPr>
            <p:cNvSpPr/>
            <p:nvPr/>
          </p:nvSpPr>
          <p:spPr>
            <a:xfrm>
              <a:off x="2278231" y="2411221"/>
              <a:ext cx="91440" cy="91440"/>
            </a:xfrm>
            <a:custGeom>
              <a:avLst/>
              <a:gdLst/>
              <a:ahLst/>
              <a:cxnLst/>
              <a:rect l="l" t="t" r="r" b="b"/>
              <a:pathLst>
                <a:path w="91439" h="91439">
                  <a:moveTo>
                    <a:pt x="45642" y="91353"/>
                  </a:moveTo>
                  <a:lnTo>
                    <a:pt x="0" y="0"/>
                  </a:lnTo>
                  <a:lnTo>
                    <a:pt x="21976" y="6765"/>
                  </a:lnTo>
                  <a:lnTo>
                    <a:pt x="45642" y="10150"/>
                  </a:lnTo>
                  <a:lnTo>
                    <a:pt x="69307" y="6765"/>
                  </a:lnTo>
                  <a:lnTo>
                    <a:pt x="91281" y="0"/>
                  </a:lnTo>
                  <a:lnTo>
                    <a:pt x="45642" y="91353"/>
                  </a:lnTo>
                  <a:close/>
                </a:path>
              </a:pathLst>
            </a:custGeom>
            <a:solidFill>
              <a:srgbClr val="000000"/>
            </a:solidFill>
          </p:spPr>
          <p:txBody>
            <a:bodyPr wrap="square" lIns="0" tIns="0" rIns="0" bIns="0" rtlCol="0"/>
            <a:lstStyle/>
            <a:p>
              <a:endParaRPr/>
            </a:p>
          </p:txBody>
        </p:sp>
      </p:grpSp>
      <p:grpSp>
        <p:nvGrpSpPr>
          <p:cNvPr id="344" name="object 14">
            <a:extLst>
              <a:ext uri="{FF2B5EF4-FFF2-40B4-BE49-F238E27FC236}">
                <a16:creationId xmlns:a16="http://schemas.microsoft.com/office/drawing/2014/main" id="{11F5DD8A-BF18-0EFD-AA7A-DE8B1BA1D674}"/>
              </a:ext>
            </a:extLst>
          </p:cNvPr>
          <p:cNvGrpSpPr/>
          <p:nvPr/>
        </p:nvGrpSpPr>
        <p:grpSpPr>
          <a:xfrm>
            <a:off x="9259839" y="3676665"/>
            <a:ext cx="91440" cy="254000"/>
            <a:chOff x="2278231" y="2248812"/>
            <a:chExt cx="91440" cy="254000"/>
          </a:xfrm>
        </p:grpSpPr>
        <p:sp>
          <p:nvSpPr>
            <p:cNvPr id="345" name="object 15">
              <a:extLst>
                <a:ext uri="{FF2B5EF4-FFF2-40B4-BE49-F238E27FC236}">
                  <a16:creationId xmlns:a16="http://schemas.microsoft.com/office/drawing/2014/main" id="{78AEB08D-F510-009A-C278-E7B7F3CDEBB0}"/>
                </a:ext>
              </a:extLst>
            </p:cNvPr>
            <p:cNvSpPr/>
            <p:nvPr/>
          </p:nvSpPr>
          <p:spPr>
            <a:xfrm>
              <a:off x="2323871" y="2248812"/>
              <a:ext cx="0" cy="184785"/>
            </a:xfrm>
            <a:custGeom>
              <a:avLst/>
              <a:gdLst/>
              <a:ahLst/>
              <a:cxnLst/>
              <a:rect l="l" t="t" r="r" b="b"/>
              <a:pathLst>
                <a:path h="184785">
                  <a:moveTo>
                    <a:pt x="0" y="0"/>
                  </a:moveTo>
                  <a:lnTo>
                    <a:pt x="0" y="184401"/>
                  </a:lnTo>
                </a:path>
              </a:pathLst>
            </a:custGeom>
            <a:ln w="10142">
              <a:solidFill>
                <a:srgbClr val="000000"/>
              </a:solidFill>
            </a:ln>
          </p:spPr>
          <p:txBody>
            <a:bodyPr wrap="square" lIns="0" tIns="0" rIns="0" bIns="0" rtlCol="0"/>
            <a:lstStyle/>
            <a:p>
              <a:endParaRPr/>
            </a:p>
          </p:txBody>
        </p:sp>
        <p:sp>
          <p:nvSpPr>
            <p:cNvPr id="346" name="object 16">
              <a:extLst>
                <a:ext uri="{FF2B5EF4-FFF2-40B4-BE49-F238E27FC236}">
                  <a16:creationId xmlns:a16="http://schemas.microsoft.com/office/drawing/2014/main" id="{3378E789-E099-C4C5-EADE-99F3D1DCF381}"/>
                </a:ext>
              </a:extLst>
            </p:cNvPr>
            <p:cNvSpPr/>
            <p:nvPr/>
          </p:nvSpPr>
          <p:spPr>
            <a:xfrm>
              <a:off x="2278231" y="2411221"/>
              <a:ext cx="91440" cy="91440"/>
            </a:xfrm>
            <a:custGeom>
              <a:avLst/>
              <a:gdLst/>
              <a:ahLst/>
              <a:cxnLst/>
              <a:rect l="l" t="t" r="r" b="b"/>
              <a:pathLst>
                <a:path w="91439" h="91439">
                  <a:moveTo>
                    <a:pt x="45642" y="91353"/>
                  </a:moveTo>
                  <a:lnTo>
                    <a:pt x="0" y="0"/>
                  </a:lnTo>
                  <a:lnTo>
                    <a:pt x="21976" y="6765"/>
                  </a:lnTo>
                  <a:lnTo>
                    <a:pt x="45642" y="10150"/>
                  </a:lnTo>
                  <a:lnTo>
                    <a:pt x="69307" y="6765"/>
                  </a:lnTo>
                  <a:lnTo>
                    <a:pt x="91281" y="0"/>
                  </a:lnTo>
                  <a:lnTo>
                    <a:pt x="45642" y="91353"/>
                  </a:lnTo>
                  <a:close/>
                </a:path>
              </a:pathLst>
            </a:custGeom>
            <a:solidFill>
              <a:srgbClr val="000000"/>
            </a:solidFill>
          </p:spPr>
          <p:txBody>
            <a:bodyPr wrap="square" lIns="0" tIns="0" rIns="0" bIns="0" rtlCol="0"/>
            <a:lstStyle/>
            <a:p>
              <a:endParaRPr/>
            </a:p>
          </p:txBody>
        </p:sp>
      </p:grpSp>
      <p:grpSp>
        <p:nvGrpSpPr>
          <p:cNvPr id="347" name="object 14">
            <a:extLst>
              <a:ext uri="{FF2B5EF4-FFF2-40B4-BE49-F238E27FC236}">
                <a16:creationId xmlns:a16="http://schemas.microsoft.com/office/drawing/2014/main" id="{F0E8A6BB-7114-31BB-5808-F19F96259B83}"/>
              </a:ext>
            </a:extLst>
          </p:cNvPr>
          <p:cNvGrpSpPr/>
          <p:nvPr/>
        </p:nvGrpSpPr>
        <p:grpSpPr>
          <a:xfrm>
            <a:off x="9259839" y="4338703"/>
            <a:ext cx="91440" cy="254000"/>
            <a:chOff x="2278231" y="2248812"/>
            <a:chExt cx="91440" cy="254000"/>
          </a:xfrm>
        </p:grpSpPr>
        <p:sp>
          <p:nvSpPr>
            <p:cNvPr id="348" name="object 15">
              <a:extLst>
                <a:ext uri="{FF2B5EF4-FFF2-40B4-BE49-F238E27FC236}">
                  <a16:creationId xmlns:a16="http://schemas.microsoft.com/office/drawing/2014/main" id="{7FC738FE-65DA-989B-258E-8669C926BC90}"/>
                </a:ext>
              </a:extLst>
            </p:cNvPr>
            <p:cNvSpPr/>
            <p:nvPr/>
          </p:nvSpPr>
          <p:spPr>
            <a:xfrm>
              <a:off x="2323871" y="2248812"/>
              <a:ext cx="0" cy="184785"/>
            </a:xfrm>
            <a:custGeom>
              <a:avLst/>
              <a:gdLst/>
              <a:ahLst/>
              <a:cxnLst/>
              <a:rect l="l" t="t" r="r" b="b"/>
              <a:pathLst>
                <a:path h="184785">
                  <a:moveTo>
                    <a:pt x="0" y="0"/>
                  </a:moveTo>
                  <a:lnTo>
                    <a:pt x="0" y="184401"/>
                  </a:lnTo>
                </a:path>
              </a:pathLst>
            </a:custGeom>
            <a:ln w="10142">
              <a:solidFill>
                <a:srgbClr val="000000"/>
              </a:solidFill>
            </a:ln>
          </p:spPr>
          <p:txBody>
            <a:bodyPr wrap="square" lIns="0" tIns="0" rIns="0" bIns="0" rtlCol="0"/>
            <a:lstStyle/>
            <a:p>
              <a:endParaRPr/>
            </a:p>
          </p:txBody>
        </p:sp>
        <p:sp>
          <p:nvSpPr>
            <p:cNvPr id="349" name="object 16">
              <a:extLst>
                <a:ext uri="{FF2B5EF4-FFF2-40B4-BE49-F238E27FC236}">
                  <a16:creationId xmlns:a16="http://schemas.microsoft.com/office/drawing/2014/main" id="{4A45F1C0-BBA3-66AC-2B4B-E94E20B73D8B}"/>
                </a:ext>
              </a:extLst>
            </p:cNvPr>
            <p:cNvSpPr/>
            <p:nvPr/>
          </p:nvSpPr>
          <p:spPr>
            <a:xfrm>
              <a:off x="2278231" y="2411221"/>
              <a:ext cx="91440" cy="91440"/>
            </a:xfrm>
            <a:custGeom>
              <a:avLst/>
              <a:gdLst/>
              <a:ahLst/>
              <a:cxnLst/>
              <a:rect l="l" t="t" r="r" b="b"/>
              <a:pathLst>
                <a:path w="91439" h="91439">
                  <a:moveTo>
                    <a:pt x="45642" y="91353"/>
                  </a:moveTo>
                  <a:lnTo>
                    <a:pt x="0" y="0"/>
                  </a:lnTo>
                  <a:lnTo>
                    <a:pt x="21976" y="6765"/>
                  </a:lnTo>
                  <a:lnTo>
                    <a:pt x="45642" y="10150"/>
                  </a:lnTo>
                  <a:lnTo>
                    <a:pt x="69307" y="6765"/>
                  </a:lnTo>
                  <a:lnTo>
                    <a:pt x="91281" y="0"/>
                  </a:lnTo>
                  <a:lnTo>
                    <a:pt x="45642" y="91353"/>
                  </a:lnTo>
                  <a:close/>
                </a:path>
              </a:pathLst>
            </a:custGeom>
            <a:solidFill>
              <a:srgbClr val="000000"/>
            </a:solidFill>
          </p:spPr>
          <p:txBody>
            <a:bodyPr wrap="square" lIns="0" tIns="0" rIns="0" bIns="0" rtlCol="0"/>
            <a:lstStyle/>
            <a:p>
              <a:endParaRPr/>
            </a:p>
          </p:txBody>
        </p:sp>
      </p:grpSp>
      <p:sp>
        <p:nvSpPr>
          <p:cNvPr id="350" name="Oval 349">
            <a:extLst>
              <a:ext uri="{FF2B5EF4-FFF2-40B4-BE49-F238E27FC236}">
                <a16:creationId xmlns:a16="http://schemas.microsoft.com/office/drawing/2014/main" id="{9FBF4891-B702-72F3-3B52-3E87107BACCF}"/>
              </a:ext>
            </a:extLst>
          </p:cNvPr>
          <p:cNvSpPr/>
          <p:nvPr/>
        </p:nvSpPr>
        <p:spPr>
          <a:xfrm>
            <a:off x="5226775" y="3279170"/>
            <a:ext cx="1322648" cy="582280"/>
          </a:xfrm>
          <a:prstGeom prst="ellipse">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Library Data</a:t>
            </a:r>
          </a:p>
        </p:txBody>
      </p:sp>
      <p:sp>
        <p:nvSpPr>
          <p:cNvPr id="351" name="Oval 350">
            <a:extLst>
              <a:ext uri="{FF2B5EF4-FFF2-40B4-BE49-F238E27FC236}">
                <a16:creationId xmlns:a16="http://schemas.microsoft.com/office/drawing/2014/main" id="{EC468760-2E81-B452-1A39-2933D3868015}"/>
              </a:ext>
            </a:extLst>
          </p:cNvPr>
          <p:cNvSpPr/>
          <p:nvPr/>
        </p:nvSpPr>
        <p:spPr>
          <a:xfrm>
            <a:off x="5334523" y="2288945"/>
            <a:ext cx="1036722" cy="548946"/>
          </a:xfrm>
          <a:prstGeom prst="ellipse">
            <a:avLst/>
          </a:prstGeom>
          <a:solidFill>
            <a:schemeClr val="tx1">
              <a:lumMod val="25000"/>
              <a:lumOff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Result</a:t>
            </a:r>
          </a:p>
        </p:txBody>
      </p:sp>
      <p:sp>
        <p:nvSpPr>
          <p:cNvPr id="352" name="Oval 351">
            <a:extLst>
              <a:ext uri="{FF2B5EF4-FFF2-40B4-BE49-F238E27FC236}">
                <a16:creationId xmlns:a16="http://schemas.microsoft.com/office/drawing/2014/main" id="{463A2E86-5242-D1C8-34CD-07570E11376F}"/>
              </a:ext>
            </a:extLst>
          </p:cNvPr>
          <p:cNvSpPr/>
          <p:nvPr/>
        </p:nvSpPr>
        <p:spPr>
          <a:xfrm>
            <a:off x="4879786" y="4029239"/>
            <a:ext cx="2009335" cy="547961"/>
          </a:xfrm>
          <a:prstGeom prst="ellipse">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Design </a:t>
            </a:r>
            <a:r>
              <a:rPr lang="en-US" sz="1200" b="1" spc="-5" dirty="0">
                <a:solidFill>
                  <a:schemeClr val="tx1"/>
                </a:solidFill>
                <a:latin typeface="Times New Roman"/>
                <a:cs typeface="Times New Roman"/>
              </a:rPr>
              <a:t>environment and constraints</a:t>
            </a:r>
            <a:endParaRPr lang="en-US" sz="1200" b="1" dirty="0">
              <a:solidFill>
                <a:schemeClr val="tx1"/>
              </a:solidFill>
            </a:endParaRPr>
          </a:p>
        </p:txBody>
      </p:sp>
      <p:cxnSp>
        <p:nvCxnSpPr>
          <p:cNvPr id="353" name="Straight Arrow Connector 352">
            <a:extLst>
              <a:ext uri="{FF2B5EF4-FFF2-40B4-BE49-F238E27FC236}">
                <a16:creationId xmlns:a16="http://schemas.microsoft.com/office/drawing/2014/main" id="{75EA0F30-824A-0FB0-2C4E-85E409425F10}"/>
              </a:ext>
            </a:extLst>
          </p:cNvPr>
          <p:cNvCxnSpPr>
            <a:cxnSpLocks/>
          </p:cNvCxnSpPr>
          <p:nvPr/>
        </p:nvCxnSpPr>
        <p:spPr>
          <a:xfrm>
            <a:off x="4556108" y="2554507"/>
            <a:ext cx="778415" cy="8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4" name="Straight Arrow Connector 353">
            <a:extLst>
              <a:ext uri="{FF2B5EF4-FFF2-40B4-BE49-F238E27FC236}">
                <a16:creationId xmlns:a16="http://schemas.microsoft.com/office/drawing/2014/main" id="{51EF2391-F3DC-A54D-3097-E2ADB61C785D}"/>
              </a:ext>
            </a:extLst>
          </p:cNvPr>
          <p:cNvCxnSpPr>
            <a:cxnSpLocks/>
          </p:cNvCxnSpPr>
          <p:nvPr/>
        </p:nvCxnSpPr>
        <p:spPr>
          <a:xfrm flipH="1">
            <a:off x="4577538" y="3568811"/>
            <a:ext cx="651376" cy="238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5" name="Straight Arrow Connector 354">
            <a:extLst>
              <a:ext uri="{FF2B5EF4-FFF2-40B4-BE49-F238E27FC236}">
                <a16:creationId xmlns:a16="http://schemas.microsoft.com/office/drawing/2014/main" id="{E38E26C7-DF85-11B8-9D3D-F6D37C84D2D1}"/>
              </a:ext>
            </a:extLst>
          </p:cNvPr>
          <p:cNvCxnSpPr>
            <a:cxnSpLocks/>
          </p:cNvCxnSpPr>
          <p:nvPr/>
        </p:nvCxnSpPr>
        <p:spPr>
          <a:xfrm flipH="1" flipV="1">
            <a:off x="4575399" y="3808302"/>
            <a:ext cx="304387" cy="467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6" name="Diamond 355">
            <a:extLst>
              <a:ext uri="{FF2B5EF4-FFF2-40B4-BE49-F238E27FC236}">
                <a16:creationId xmlns:a16="http://schemas.microsoft.com/office/drawing/2014/main" id="{0062F080-0874-6385-90BE-2C87A80F961A}"/>
              </a:ext>
            </a:extLst>
          </p:cNvPr>
          <p:cNvSpPr/>
          <p:nvPr/>
        </p:nvSpPr>
        <p:spPr>
          <a:xfrm>
            <a:off x="8788205" y="4598070"/>
            <a:ext cx="979905" cy="35328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grpSp>
        <p:nvGrpSpPr>
          <p:cNvPr id="357" name="object 14">
            <a:extLst>
              <a:ext uri="{FF2B5EF4-FFF2-40B4-BE49-F238E27FC236}">
                <a16:creationId xmlns:a16="http://schemas.microsoft.com/office/drawing/2014/main" id="{FA783900-8CFD-491B-7C15-C9D0FF567059}"/>
              </a:ext>
            </a:extLst>
          </p:cNvPr>
          <p:cNvGrpSpPr/>
          <p:nvPr/>
        </p:nvGrpSpPr>
        <p:grpSpPr>
          <a:xfrm>
            <a:off x="9259759" y="4947526"/>
            <a:ext cx="91440" cy="254000"/>
            <a:chOff x="2278231" y="2248812"/>
            <a:chExt cx="91440" cy="254000"/>
          </a:xfrm>
        </p:grpSpPr>
        <p:sp>
          <p:nvSpPr>
            <p:cNvPr id="358" name="object 15">
              <a:extLst>
                <a:ext uri="{FF2B5EF4-FFF2-40B4-BE49-F238E27FC236}">
                  <a16:creationId xmlns:a16="http://schemas.microsoft.com/office/drawing/2014/main" id="{BBF5E574-E8C7-661B-56F9-BC46B83423D8}"/>
                </a:ext>
              </a:extLst>
            </p:cNvPr>
            <p:cNvSpPr/>
            <p:nvPr/>
          </p:nvSpPr>
          <p:spPr>
            <a:xfrm>
              <a:off x="2323871" y="2248812"/>
              <a:ext cx="0" cy="184785"/>
            </a:xfrm>
            <a:custGeom>
              <a:avLst/>
              <a:gdLst/>
              <a:ahLst/>
              <a:cxnLst/>
              <a:rect l="l" t="t" r="r" b="b"/>
              <a:pathLst>
                <a:path h="184785">
                  <a:moveTo>
                    <a:pt x="0" y="0"/>
                  </a:moveTo>
                  <a:lnTo>
                    <a:pt x="0" y="184401"/>
                  </a:lnTo>
                </a:path>
              </a:pathLst>
            </a:custGeom>
            <a:ln w="10142">
              <a:solidFill>
                <a:srgbClr val="000000"/>
              </a:solidFill>
            </a:ln>
          </p:spPr>
          <p:txBody>
            <a:bodyPr wrap="square" lIns="0" tIns="0" rIns="0" bIns="0" rtlCol="0"/>
            <a:lstStyle/>
            <a:p>
              <a:endParaRPr/>
            </a:p>
          </p:txBody>
        </p:sp>
        <p:sp>
          <p:nvSpPr>
            <p:cNvPr id="359" name="object 16">
              <a:extLst>
                <a:ext uri="{FF2B5EF4-FFF2-40B4-BE49-F238E27FC236}">
                  <a16:creationId xmlns:a16="http://schemas.microsoft.com/office/drawing/2014/main" id="{F0763F19-25F0-0FFA-D6F2-238FD1E2125B}"/>
                </a:ext>
              </a:extLst>
            </p:cNvPr>
            <p:cNvSpPr/>
            <p:nvPr/>
          </p:nvSpPr>
          <p:spPr>
            <a:xfrm>
              <a:off x="2278231" y="2411221"/>
              <a:ext cx="91440" cy="91440"/>
            </a:xfrm>
            <a:custGeom>
              <a:avLst/>
              <a:gdLst/>
              <a:ahLst/>
              <a:cxnLst/>
              <a:rect l="l" t="t" r="r" b="b"/>
              <a:pathLst>
                <a:path w="91439" h="91439">
                  <a:moveTo>
                    <a:pt x="45642" y="91353"/>
                  </a:moveTo>
                  <a:lnTo>
                    <a:pt x="0" y="0"/>
                  </a:lnTo>
                  <a:lnTo>
                    <a:pt x="21976" y="6765"/>
                  </a:lnTo>
                  <a:lnTo>
                    <a:pt x="45642" y="10150"/>
                  </a:lnTo>
                  <a:lnTo>
                    <a:pt x="69307" y="6765"/>
                  </a:lnTo>
                  <a:lnTo>
                    <a:pt x="91281" y="0"/>
                  </a:lnTo>
                  <a:lnTo>
                    <a:pt x="45642" y="91353"/>
                  </a:lnTo>
                  <a:close/>
                </a:path>
              </a:pathLst>
            </a:custGeom>
            <a:solidFill>
              <a:srgbClr val="000000"/>
            </a:solidFill>
          </p:spPr>
          <p:txBody>
            <a:bodyPr wrap="square" lIns="0" tIns="0" rIns="0" bIns="0" rtlCol="0"/>
            <a:lstStyle/>
            <a:p>
              <a:endParaRPr/>
            </a:p>
          </p:txBody>
        </p:sp>
      </p:grpSp>
      <p:cxnSp>
        <p:nvCxnSpPr>
          <p:cNvPr id="360" name="Straight Connector 359">
            <a:extLst>
              <a:ext uri="{FF2B5EF4-FFF2-40B4-BE49-F238E27FC236}">
                <a16:creationId xmlns:a16="http://schemas.microsoft.com/office/drawing/2014/main" id="{DA691FE7-40C4-0D6E-75AE-983AF94AAB52}"/>
              </a:ext>
            </a:extLst>
          </p:cNvPr>
          <p:cNvCxnSpPr>
            <a:stCxn id="350" idx="6"/>
          </p:cNvCxnSpPr>
          <p:nvPr/>
        </p:nvCxnSpPr>
        <p:spPr>
          <a:xfrm>
            <a:off x="6549423" y="3570310"/>
            <a:ext cx="623550" cy="0"/>
          </a:xfrm>
          <a:prstGeom prst="line">
            <a:avLst/>
          </a:prstGeom>
        </p:spPr>
        <p:style>
          <a:lnRef idx="1">
            <a:schemeClr val="dk1"/>
          </a:lnRef>
          <a:fillRef idx="0">
            <a:schemeClr val="dk1"/>
          </a:fillRef>
          <a:effectRef idx="0">
            <a:schemeClr val="dk1"/>
          </a:effectRef>
          <a:fontRef idx="minor">
            <a:schemeClr val="tx1"/>
          </a:fontRef>
        </p:style>
      </p:cxnSp>
      <p:cxnSp>
        <p:nvCxnSpPr>
          <p:cNvPr id="361" name="Straight Connector 360">
            <a:extLst>
              <a:ext uri="{FF2B5EF4-FFF2-40B4-BE49-F238E27FC236}">
                <a16:creationId xmlns:a16="http://schemas.microsoft.com/office/drawing/2014/main" id="{DE20CD68-4700-7CB2-D002-90A93403D1E6}"/>
              </a:ext>
            </a:extLst>
          </p:cNvPr>
          <p:cNvCxnSpPr/>
          <p:nvPr/>
        </p:nvCxnSpPr>
        <p:spPr>
          <a:xfrm>
            <a:off x="7172973" y="3593197"/>
            <a:ext cx="0" cy="512163"/>
          </a:xfrm>
          <a:prstGeom prst="line">
            <a:avLst/>
          </a:prstGeom>
        </p:spPr>
        <p:style>
          <a:lnRef idx="1">
            <a:schemeClr val="dk1"/>
          </a:lnRef>
          <a:fillRef idx="0">
            <a:schemeClr val="dk1"/>
          </a:fillRef>
          <a:effectRef idx="0">
            <a:schemeClr val="dk1"/>
          </a:effectRef>
          <a:fontRef idx="minor">
            <a:schemeClr val="tx1"/>
          </a:fontRef>
        </p:style>
      </p:cxnSp>
      <p:cxnSp>
        <p:nvCxnSpPr>
          <p:cNvPr id="362" name="Straight Arrow Connector 361">
            <a:extLst>
              <a:ext uri="{FF2B5EF4-FFF2-40B4-BE49-F238E27FC236}">
                <a16:creationId xmlns:a16="http://schemas.microsoft.com/office/drawing/2014/main" id="{66C351BC-D69C-DBBD-CE7C-C940BA03743F}"/>
              </a:ext>
            </a:extLst>
          </p:cNvPr>
          <p:cNvCxnSpPr>
            <a:endCxn id="333" idx="1"/>
          </p:cNvCxnSpPr>
          <p:nvPr/>
        </p:nvCxnSpPr>
        <p:spPr>
          <a:xfrm>
            <a:off x="7172973" y="4124021"/>
            <a:ext cx="297923" cy="1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3" name="Straight Connector 362">
            <a:extLst>
              <a:ext uri="{FF2B5EF4-FFF2-40B4-BE49-F238E27FC236}">
                <a16:creationId xmlns:a16="http://schemas.microsoft.com/office/drawing/2014/main" id="{C27A215D-D587-8D4A-2E77-98B395772479}"/>
              </a:ext>
            </a:extLst>
          </p:cNvPr>
          <p:cNvCxnSpPr>
            <a:stCxn id="351" idx="6"/>
          </p:cNvCxnSpPr>
          <p:nvPr/>
        </p:nvCxnSpPr>
        <p:spPr>
          <a:xfrm flipV="1">
            <a:off x="6371245" y="2554507"/>
            <a:ext cx="708422" cy="8911"/>
          </a:xfrm>
          <a:prstGeom prst="line">
            <a:avLst/>
          </a:prstGeom>
        </p:spPr>
        <p:style>
          <a:lnRef idx="1">
            <a:schemeClr val="dk1"/>
          </a:lnRef>
          <a:fillRef idx="0">
            <a:schemeClr val="dk1"/>
          </a:fillRef>
          <a:effectRef idx="0">
            <a:schemeClr val="dk1"/>
          </a:effectRef>
          <a:fontRef idx="minor">
            <a:schemeClr val="tx1"/>
          </a:fontRef>
        </p:style>
      </p:cxnSp>
      <p:cxnSp>
        <p:nvCxnSpPr>
          <p:cNvPr id="364" name="Straight Connector 363">
            <a:extLst>
              <a:ext uri="{FF2B5EF4-FFF2-40B4-BE49-F238E27FC236}">
                <a16:creationId xmlns:a16="http://schemas.microsoft.com/office/drawing/2014/main" id="{3F93A4F6-1233-FFED-087B-7196F3007D84}"/>
              </a:ext>
            </a:extLst>
          </p:cNvPr>
          <p:cNvCxnSpPr/>
          <p:nvPr/>
        </p:nvCxnSpPr>
        <p:spPr>
          <a:xfrm>
            <a:off x="7079667" y="2543628"/>
            <a:ext cx="0" cy="2774712"/>
          </a:xfrm>
          <a:prstGeom prst="line">
            <a:avLst/>
          </a:prstGeom>
        </p:spPr>
        <p:style>
          <a:lnRef idx="1">
            <a:schemeClr val="dk1"/>
          </a:lnRef>
          <a:fillRef idx="0">
            <a:schemeClr val="dk1"/>
          </a:fillRef>
          <a:effectRef idx="0">
            <a:schemeClr val="dk1"/>
          </a:effectRef>
          <a:fontRef idx="minor">
            <a:schemeClr val="tx1"/>
          </a:fontRef>
        </p:style>
      </p:cxnSp>
      <p:cxnSp>
        <p:nvCxnSpPr>
          <p:cNvPr id="365" name="Straight Arrow Connector 364">
            <a:extLst>
              <a:ext uri="{FF2B5EF4-FFF2-40B4-BE49-F238E27FC236}">
                <a16:creationId xmlns:a16="http://schemas.microsoft.com/office/drawing/2014/main" id="{0C11A604-5B6C-91DC-BAF0-445C1650B1F3}"/>
              </a:ext>
            </a:extLst>
          </p:cNvPr>
          <p:cNvCxnSpPr/>
          <p:nvPr/>
        </p:nvCxnSpPr>
        <p:spPr>
          <a:xfrm flipH="1">
            <a:off x="4727592" y="5327670"/>
            <a:ext cx="2352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6" name="Straight Connector 365">
            <a:extLst>
              <a:ext uri="{FF2B5EF4-FFF2-40B4-BE49-F238E27FC236}">
                <a16:creationId xmlns:a16="http://schemas.microsoft.com/office/drawing/2014/main" id="{7DED03E0-D4C9-CB57-990B-D4002DB08781}"/>
              </a:ext>
            </a:extLst>
          </p:cNvPr>
          <p:cNvCxnSpPr>
            <a:cxnSpLocks/>
          </p:cNvCxnSpPr>
          <p:nvPr/>
        </p:nvCxnSpPr>
        <p:spPr>
          <a:xfrm>
            <a:off x="6945066" y="1484735"/>
            <a:ext cx="0" cy="4438472"/>
          </a:xfrm>
          <a:prstGeom prst="line">
            <a:avLst/>
          </a:prstGeom>
        </p:spPr>
        <p:style>
          <a:lnRef idx="1">
            <a:schemeClr val="dk1"/>
          </a:lnRef>
          <a:fillRef idx="0">
            <a:schemeClr val="dk1"/>
          </a:fillRef>
          <a:effectRef idx="0">
            <a:schemeClr val="dk1"/>
          </a:effectRef>
          <a:fontRef idx="minor">
            <a:schemeClr val="tx1"/>
          </a:fontRef>
        </p:style>
      </p:cxnSp>
      <p:cxnSp>
        <p:nvCxnSpPr>
          <p:cNvPr id="367" name="Straight Arrow Connector 366">
            <a:extLst>
              <a:ext uri="{FF2B5EF4-FFF2-40B4-BE49-F238E27FC236}">
                <a16:creationId xmlns:a16="http://schemas.microsoft.com/office/drawing/2014/main" id="{62F8ADC6-447C-D604-5C35-2F67D68AA99A}"/>
              </a:ext>
            </a:extLst>
          </p:cNvPr>
          <p:cNvCxnSpPr>
            <a:cxnSpLocks/>
          </p:cNvCxnSpPr>
          <p:nvPr/>
        </p:nvCxnSpPr>
        <p:spPr>
          <a:xfrm>
            <a:off x="6945066" y="1477508"/>
            <a:ext cx="525830" cy="7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9" name="TextBox 368">
            <a:extLst>
              <a:ext uri="{FF2B5EF4-FFF2-40B4-BE49-F238E27FC236}">
                <a16:creationId xmlns:a16="http://schemas.microsoft.com/office/drawing/2014/main" id="{D1B47F3A-F879-1F5C-A9AF-7D61706D3E7C}"/>
              </a:ext>
            </a:extLst>
          </p:cNvPr>
          <p:cNvSpPr txBox="1"/>
          <p:nvPr/>
        </p:nvSpPr>
        <p:spPr>
          <a:xfrm>
            <a:off x="3387304" y="5574018"/>
            <a:ext cx="702709" cy="369332"/>
          </a:xfrm>
          <a:prstGeom prst="rect">
            <a:avLst/>
          </a:prstGeom>
          <a:noFill/>
        </p:spPr>
        <p:txBody>
          <a:bodyPr wrap="square" rtlCol="0">
            <a:spAutoFit/>
          </a:bodyPr>
          <a:lstStyle/>
          <a:p>
            <a:r>
              <a:rPr lang="en-US" dirty="0"/>
              <a:t>YES</a:t>
            </a:r>
          </a:p>
        </p:txBody>
      </p:sp>
      <p:sp>
        <p:nvSpPr>
          <p:cNvPr id="370" name="TextBox 369">
            <a:extLst>
              <a:ext uri="{FF2B5EF4-FFF2-40B4-BE49-F238E27FC236}">
                <a16:creationId xmlns:a16="http://schemas.microsoft.com/office/drawing/2014/main" id="{F3ACC4A2-F2D9-99D4-580B-DBB7F8370F9E}"/>
              </a:ext>
            </a:extLst>
          </p:cNvPr>
          <p:cNvSpPr txBox="1"/>
          <p:nvPr/>
        </p:nvSpPr>
        <p:spPr>
          <a:xfrm>
            <a:off x="10202835" y="3342998"/>
            <a:ext cx="961419" cy="369332"/>
          </a:xfrm>
          <a:prstGeom prst="rect">
            <a:avLst/>
          </a:prstGeom>
          <a:noFill/>
        </p:spPr>
        <p:txBody>
          <a:bodyPr wrap="square" rtlCol="0">
            <a:spAutoFit/>
          </a:bodyPr>
          <a:lstStyle/>
          <a:p>
            <a:r>
              <a:rPr lang="en-US" dirty="0"/>
              <a:t>Debug</a:t>
            </a:r>
          </a:p>
        </p:txBody>
      </p:sp>
      <p:cxnSp>
        <p:nvCxnSpPr>
          <p:cNvPr id="371" name="Straight Arrow Connector 370">
            <a:extLst>
              <a:ext uri="{FF2B5EF4-FFF2-40B4-BE49-F238E27FC236}">
                <a16:creationId xmlns:a16="http://schemas.microsoft.com/office/drawing/2014/main" id="{34683894-95F8-B63F-DFB3-B61EF86BA73D}"/>
              </a:ext>
            </a:extLst>
          </p:cNvPr>
          <p:cNvCxnSpPr>
            <a:cxnSpLocks/>
          </p:cNvCxnSpPr>
          <p:nvPr/>
        </p:nvCxnSpPr>
        <p:spPr>
          <a:xfrm>
            <a:off x="9760806" y="3515469"/>
            <a:ext cx="3781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2" name="TextBox 371">
            <a:extLst>
              <a:ext uri="{FF2B5EF4-FFF2-40B4-BE49-F238E27FC236}">
                <a16:creationId xmlns:a16="http://schemas.microsoft.com/office/drawing/2014/main" id="{8B134F31-AF1F-BC63-5935-9CBC5875D2B7}"/>
              </a:ext>
            </a:extLst>
          </p:cNvPr>
          <p:cNvSpPr txBox="1"/>
          <p:nvPr/>
        </p:nvSpPr>
        <p:spPr>
          <a:xfrm>
            <a:off x="9831979" y="3139232"/>
            <a:ext cx="844789" cy="369332"/>
          </a:xfrm>
          <a:prstGeom prst="rect">
            <a:avLst/>
          </a:prstGeom>
          <a:noFill/>
        </p:spPr>
        <p:txBody>
          <a:bodyPr wrap="square" rtlCol="0">
            <a:spAutoFit/>
          </a:bodyPr>
          <a:lstStyle/>
          <a:p>
            <a:r>
              <a:rPr lang="en-US" dirty="0"/>
              <a:t>NO</a:t>
            </a:r>
          </a:p>
        </p:txBody>
      </p:sp>
      <p:sp>
        <p:nvSpPr>
          <p:cNvPr id="373" name="TextBox 372">
            <a:extLst>
              <a:ext uri="{FF2B5EF4-FFF2-40B4-BE49-F238E27FC236}">
                <a16:creationId xmlns:a16="http://schemas.microsoft.com/office/drawing/2014/main" id="{D8422D79-71F5-7A4B-7DB8-5205BAAEFFF5}"/>
              </a:ext>
            </a:extLst>
          </p:cNvPr>
          <p:cNvSpPr txBox="1"/>
          <p:nvPr/>
        </p:nvSpPr>
        <p:spPr>
          <a:xfrm>
            <a:off x="9475827" y="3594392"/>
            <a:ext cx="660955" cy="369332"/>
          </a:xfrm>
          <a:prstGeom prst="rect">
            <a:avLst/>
          </a:prstGeom>
          <a:noFill/>
        </p:spPr>
        <p:txBody>
          <a:bodyPr wrap="square" rtlCol="0">
            <a:spAutoFit/>
          </a:bodyPr>
          <a:lstStyle/>
          <a:p>
            <a:r>
              <a:rPr lang="en-US" dirty="0"/>
              <a:t>Yes</a:t>
            </a:r>
          </a:p>
        </p:txBody>
      </p:sp>
      <p:sp>
        <p:nvSpPr>
          <p:cNvPr id="374" name="Diamond 373">
            <a:extLst>
              <a:ext uri="{FF2B5EF4-FFF2-40B4-BE49-F238E27FC236}">
                <a16:creationId xmlns:a16="http://schemas.microsoft.com/office/drawing/2014/main" id="{29CD3B70-A75B-7CD5-EE8C-DF9FAE00D5D1}"/>
              </a:ext>
            </a:extLst>
          </p:cNvPr>
          <p:cNvSpPr/>
          <p:nvPr/>
        </p:nvSpPr>
        <p:spPr>
          <a:xfrm>
            <a:off x="2405767" y="5748864"/>
            <a:ext cx="979905" cy="353289"/>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ok</a:t>
            </a:r>
          </a:p>
        </p:txBody>
      </p:sp>
      <p:sp>
        <p:nvSpPr>
          <p:cNvPr id="378" name="Rectangle 377">
            <a:extLst>
              <a:ext uri="{FF2B5EF4-FFF2-40B4-BE49-F238E27FC236}">
                <a16:creationId xmlns:a16="http://schemas.microsoft.com/office/drawing/2014/main" id="{8C4B7D30-05A8-4F49-50AA-AEEE023E2673}"/>
              </a:ext>
            </a:extLst>
          </p:cNvPr>
          <p:cNvSpPr/>
          <p:nvPr/>
        </p:nvSpPr>
        <p:spPr>
          <a:xfrm>
            <a:off x="994914" y="3418356"/>
            <a:ext cx="3819918" cy="2128817"/>
          </a:xfrm>
          <a:prstGeom prst="rect">
            <a:avLst/>
          </a:prstGeom>
          <a:solidFill>
            <a:schemeClr val="bg1">
              <a:alpha val="50000"/>
            </a:schemeClr>
          </a:solidFill>
          <a:ln w="38100">
            <a:solidFill>
              <a:schemeClr val="tx1"/>
            </a:solidFill>
            <a:prstDash val="dash"/>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79" name="TextBox 378">
            <a:extLst>
              <a:ext uri="{FF2B5EF4-FFF2-40B4-BE49-F238E27FC236}">
                <a16:creationId xmlns:a16="http://schemas.microsoft.com/office/drawing/2014/main" id="{86084165-2B89-4E4D-9E99-7447D1988E1E}"/>
              </a:ext>
            </a:extLst>
          </p:cNvPr>
          <p:cNvSpPr txBox="1"/>
          <p:nvPr/>
        </p:nvSpPr>
        <p:spPr>
          <a:xfrm>
            <a:off x="4842573" y="5318340"/>
            <a:ext cx="1084005" cy="369332"/>
          </a:xfrm>
          <a:prstGeom prst="rect">
            <a:avLst/>
          </a:prstGeom>
          <a:noFill/>
        </p:spPr>
        <p:txBody>
          <a:bodyPr wrap="square" rtlCol="0">
            <a:spAutoFit/>
          </a:bodyPr>
          <a:lstStyle/>
          <a:p>
            <a:r>
              <a:rPr lang="en-US" dirty="0"/>
              <a:t>Block A</a:t>
            </a:r>
          </a:p>
        </p:txBody>
      </p:sp>
      <p:sp>
        <p:nvSpPr>
          <p:cNvPr id="380" name="Rectangle 379">
            <a:extLst>
              <a:ext uri="{FF2B5EF4-FFF2-40B4-BE49-F238E27FC236}">
                <a16:creationId xmlns:a16="http://schemas.microsoft.com/office/drawing/2014/main" id="{BDD8140E-6B41-BF00-613F-2998522158DA}"/>
              </a:ext>
            </a:extLst>
          </p:cNvPr>
          <p:cNvSpPr/>
          <p:nvPr/>
        </p:nvSpPr>
        <p:spPr>
          <a:xfrm>
            <a:off x="7349800" y="1117440"/>
            <a:ext cx="3819918" cy="2033332"/>
          </a:xfrm>
          <a:prstGeom prst="rect">
            <a:avLst/>
          </a:prstGeom>
          <a:solidFill>
            <a:schemeClr val="bg1">
              <a:alpha val="50000"/>
            </a:schemeClr>
          </a:solidFill>
          <a:ln w="38100">
            <a:solidFill>
              <a:schemeClr val="tx1"/>
            </a:solidFill>
            <a:prstDash val="dash"/>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1" name="TextBox 380">
            <a:extLst>
              <a:ext uri="{FF2B5EF4-FFF2-40B4-BE49-F238E27FC236}">
                <a16:creationId xmlns:a16="http://schemas.microsoft.com/office/drawing/2014/main" id="{9D8263E2-A58D-B1A9-3C29-13BEBA7430A3}"/>
              </a:ext>
            </a:extLst>
          </p:cNvPr>
          <p:cNvSpPr txBox="1"/>
          <p:nvPr/>
        </p:nvSpPr>
        <p:spPr>
          <a:xfrm>
            <a:off x="7453958" y="3239675"/>
            <a:ext cx="1157456" cy="369332"/>
          </a:xfrm>
          <a:prstGeom prst="rect">
            <a:avLst/>
          </a:prstGeom>
          <a:noFill/>
        </p:spPr>
        <p:txBody>
          <a:bodyPr wrap="square" rtlCol="0">
            <a:spAutoFit/>
          </a:bodyPr>
          <a:lstStyle/>
          <a:p>
            <a:r>
              <a:rPr lang="en-US" dirty="0"/>
              <a:t>Block B</a:t>
            </a:r>
          </a:p>
        </p:txBody>
      </p:sp>
      <p:sp>
        <p:nvSpPr>
          <p:cNvPr id="382" name="TextBox 381">
            <a:extLst>
              <a:ext uri="{FF2B5EF4-FFF2-40B4-BE49-F238E27FC236}">
                <a16:creationId xmlns:a16="http://schemas.microsoft.com/office/drawing/2014/main" id="{16BC8DE3-AB65-6D76-ABBA-B6A7CFAC5839}"/>
              </a:ext>
            </a:extLst>
          </p:cNvPr>
          <p:cNvSpPr txBox="1"/>
          <p:nvPr/>
        </p:nvSpPr>
        <p:spPr>
          <a:xfrm>
            <a:off x="9564673" y="4830188"/>
            <a:ext cx="937059" cy="369332"/>
          </a:xfrm>
          <a:prstGeom prst="rect">
            <a:avLst/>
          </a:prstGeom>
          <a:noFill/>
        </p:spPr>
        <p:txBody>
          <a:bodyPr wrap="square" rtlCol="0">
            <a:spAutoFit/>
          </a:bodyPr>
          <a:lstStyle/>
          <a:p>
            <a:r>
              <a:rPr lang="en-US" dirty="0"/>
              <a:t>Yes</a:t>
            </a:r>
          </a:p>
        </p:txBody>
      </p:sp>
      <p:cxnSp>
        <p:nvCxnSpPr>
          <p:cNvPr id="383" name="Straight Arrow Connector 382">
            <a:extLst>
              <a:ext uri="{FF2B5EF4-FFF2-40B4-BE49-F238E27FC236}">
                <a16:creationId xmlns:a16="http://schemas.microsoft.com/office/drawing/2014/main" id="{6EEEEEB7-3BD7-F64B-8B64-120CBE069062}"/>
              </a:ext>
            </a:extLst>
          </p:cNvPr>
          <p:cNvCxnSpPr/>
          <p:nvPr/>
        </p:nvCxnSpPr>
        <p:spPr>
          <a:xfrm>
            <a:off x="7079667" y="2837891"/>
            <a:ext cx="356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84" name="TextBox 383">
            <a:extLst>
              <a:ext uri="{FF2B5EF4-FFF2-40B4-BE49-F238E27FC236}">
                <a16:creationId xmlns:a16="http://schemas.microsoft.com/office/drawing/2014/main" id="{3F738985-FAA2-D96C-C8ED-1C59BD9FD26E}"/>
              </a:ext>
            </a:extLst>
          </p:cNvPr>
          <p:cNvSpPr txBox="1"/>
          <p:nvPr/>
        </p:nvSpPr>
        <p:spPr>
          <a:xfrm>
            <a:off x="8227592" y="4444764"/>
            <a:ext cx="552058" cy="369332"/>
          </a:xfrm>
          <a:prstGeom prst="rect">
            <a:avLst/>
          </a:prstGeom>
          <a:noFill/>
        </p:spPr>
        <p:txBody>
          <a:bodyPr wrap="square" rtlCol="0">
            <a:spAutoFit/>
          </a:bodyPr>
          <a:lstStyle/>
          <a:p>
            <a:r>
              <a:rPr lang="en-US" dirty="0"/>
              <a:t>No</a:t>
            </a:r>
          </a:p>
        </p:txBody>
      </p:sp>
      <p:grpSp>
        <p:nvGrpSpPr>
          <p:cNvPr id="9" name="Group 8">
            <a:extLst>
              <a:ext uri="{FF2B5EF4-FFF2-40B4-BE49-F238E27FC236}">
                <a16:creationId xmlns:a16="http://schemas.microsoft.com/office/drawing/2014/main" id="{8CE33EB6-FE0A-043A-A237-8467F4765630}"/>
              </a:ext>
            </a:extLst>
          </p:cNvPr>
          <p:cNvGrpSpPr/>
          <p:nvPr/>
        </p:nvGrpSpPr>
        <p:grpSpPr>
          <a:xfrm>
            <a:off x="435430" y="1802234"/>
            <a:ext cx="8352775" cy="4605940"/>
            <a:chOff x="435430" y="1802234"/>
            <a:chExt cx="8352775" cy="4605940"/>
          </a:xfrm>
        </p:grpSpPr>
        <p:cxnSp>
          <p:nvCxnSpPr>
            <p:cNvPr id="321" name="Straight Connector 320">
              <a:extLst>
                <a:ext uri="{FF2B5EF4-FFF2-40B4-BE49-F238E27FC236}">
                  <a16:creationId xmlns:a16="http://schemas.microsoft.com/office/drawing/2014/main" id="{F41A5198-84C6-53D8-1D59-A17BE41446BA}"/>
                </a:ext>
              </a:extLst>
            </p:cNvPr>
            <p:cNvCxnSpPr>
              <a:cxnSpLocks/>
            </p:cNvCxnSpPr>
            <p:nvPr/>
          </p:nvCxnSpPr>
          <p:spPr>
            <a:xfrm flipH="1" flipV="1">
              <a:off x="435430" y="1802234"/>
              <a:ext cx="16244" cy="4605940"/>
            </a:xfrm>
            <a:prstGeom prst="line">
              <a:avLst/>
            </a:prstGeom>
          </p:spPr>
          <p:style>
            <a:lnRef idx="3">
              <a:schemeClr val="dk1"/>
            </a:lnRef>
            <a:fillRef idx="0">
              <a:schemeClr val="dk1"/>
            </a:fillRef>
            <a:effectRef idx="2">
              <a:schemeClr val="dk1"/>
            </a:effectRef>
            <a:fontRef idx="minor">
              <a:schemeClr val="tx1"/>
            </a:fontRef>
          </p:style>
        </p:cxnSp>
        <p:cxnSp>
          <p:nvCxnSpPr>
            <p:cNvPr id="377" name="Straight Connector 376">
              <a:extLst>
                <a:ext uri="{FF2B5EF4-FFF2-40B4-BE49-F238E27FC236}">
                  <a16:creationId xmlns:a16="http://schemas.microsoft.com/office/drawing/2014/main" id="{0C3C06A1-3B39-6389-A76F-FF4A400EB2B4}"/>
                </a:ext>
              </a:extLst>
            </p:cNvPr>
            <p:cNvCxnSpPr>
              <a:cxnSpLocks/>
            </p:cNvCxnSpPr>
            <p:nvPr/>
          </p:nvCxnSpPr>
          <p:spPr>
            <a:xfrm flipH="1">
              <a:off x="7470896" y="4760631"/>
              <a:ext cx="14759" cy="1629183"/>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5006A57C-63D7-FAA3-0247-EF099CD71AC6}"/>
                </a:ext>
              </a:extLst>
            </p:cNvPr>
            <p:cNvCxnSpPr>
              <a:stCxn id="356" idx="1"/>
            </p:cNvCxnSpPr>
            <p:nvPr/>
          </p:nvCxnSpPr>
          <p:spPr>
            <a:xfrm flipH="1" flipV="1">
              <a:off x="7485655" y="4774714"/>
              <a:ext cx="1302550" cy="1"/>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F8BCE2B-A100-5FEE-3B1B-9711AB87C63B}"/>
                </a:ext>
              </a:extLst>
            </p:cNvPr>
            <p:cNvCxnSpPr/>
            <p:nvPr/>
          </p:nvCxnSpPr>
          <p:spPr>
            <a:xfrm flipH="1">
              <a:off x="451674" y="6408174"/>
              <a:ext cx="7026601"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1" name="Straight Connector 10">
            <a:extLst>
              <a:ext uri="{FF2B5EF4-FFF2-40B4-BE49-F238E27FC236}">
                <a16:creationId xmlns:a16="http://schemas.microsoft.com/office/drawing/2014/main" id="{1F321B84-D762-F5DC-816F-B63FAE6BF4B7}"/>
              </a:ext>
            </a:extLst>
          </p:cNvPr>
          <p:cNvCxnSpPr>
            <a:stCxn id="374" idx="3"/>
          </p:cNvCxnSpPr>
          <p:nvPr/>
        </p:nvCxnSpPr>
        <p:spPr>
          <a:xfrm>
            <a:off x="3385672" y="5925509"/>
            <a:ext cx="3559394" cy="0"/>
          </a:xfrm>
          <a:prstGeom prst="line">
            <a:avLst/>
          </a:prstGeom>
        </p:spPr>
        <p:style>
          <a:lnRef idx="1">
            <a:schemeClr val="dk1"/>
          </a:lnRef>
          <a:fillRef idx="0">
            <a:schemeClr val="dk1"/>
          </a:fillRef>
          <a:effectRef idx="0">
            <a:schemeClr val="dk1"/>
          </a:effectRef>
          <a:fontRef idx="minor">
            <a:schemeClr val="tx1"/>
          </a:fontRef>
        </p:style>
      </p:cxnSp>
      <p:sp>
        <p:nvSpPr>
          <p:cNvPr id="10" name="Footer Placeholder 9">
            <a:extLst>
              <a:ext uri="{FF2B5EF4-FFF2-40B4-BE49-F238E27FC236}">
                <a16:creationId xmlns:a16="http://schemas.microsoft.com/office/drawing/2014/main" id="{0F27EBD8-998A-303E-BD39-55FB0BFE5B3D}"/>
              </a:ext>
            </a:extLst>
          </p:cNvPr>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panose="020B0604020202020204"/>
                <a:ea typeface="+mn-ea"/>
                <a:cs typeface="Arial" panose="020B0604020202020204" pitchFamily="34" charset="0"/>
              </a:rPr>
              <a:t>© Cadence Design Systems, Inc. All rights reserved</a:t>
            </a:r>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sp>
        <p:nvSpPr>
          <p:cNvPr id="12" name="Slide Number Placeholder 11">
            <a:extLst>
              <a:ext uri="{FF2B5EF4-FFF2-40B4-BE49-F238E27FC236}">
                <a16:creationId xmlns:a16="http://schemas.microsoft.com/office/drawing/2014/main" id="{97742320-DBEF-875F-FB57-F7DCEEBF12B6}"/>
              </a:ext>
            </a:extLst>
          </p:cNvPr>
          <p:cNvSpPr>
            <a:spLocks noGrp="1"/>
          </p:cNvSpPr>
          <p:nvPr>
            <p:ph type="sldNum"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A71F5-8E13-46C5-A63A-9121BEB3B8A9}"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Arial" panose="020B0604020202020204" pitchFamily="34" charset="0"/>
            </a:endParaRPr>
          </a:p>
        </p:txBody>
      </p:sp>
      <p:pic>
        <p:nvPicPr>
          <p:cNvPr id="2" name="Picture 1">
            <a:extLst>
              <a:ext uri="{FF2B5EF4-FFF2-40B4-BE49-F238E27FC236}">
                <a16:creationId xmlns:a16="http://schemas.microsoft.com/office/drawing/2014/main" id="{A4E71BC1-AE38-D86E-98AE-5872D01F4FC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504" y="5986112"/>
            <a:ext cx="457200" cy="457200"/>
          </a:xfrm>
          <a:prstGeom prst="rect">
            <a:avLst/>
          </a:prstGeom>
        </p:spPr>
      </p:pic>
    </p:spTree>
    <p:custDataLst>
      <p:tags r:id="rId1"/>
    </p:custDataLst>
    <p:extLst>
      <p:ext uri="{BB962C8B-B14F-4D97-AF65-F5344CB8AC3E}">
        <p14:creationId xmlns:p14="http://schemas.microsoft.com/office/powerpoint/2010/main" val="1547842306"/>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UDIO_ID" val="304"/>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DUPLICATEID" val="6a3bfae403264b4e8ffebd2ce3bef1d5"/>
</p:tagLst>
</file>

<file path=ppt/tags/tag66.xml><?xml version="1.0" encoding="utf-8"?>
<p:tagLst xmlns:a="http://schemas.openxmlformats.org/drawingml/2006/main" xmlns:r="http://schemas.openxmlformats.org/officeDocument/2006/relationships" xmlns:p="http://schemas.openxmlformats.org/presentationml/2006/main">
  <p:tag name="DUPLICATEID" val="6a3bfae403264b4e8ffebd2ce3bef1d5"/>
</p:tagLst>
</file>

<file path=ppt/tags/tag67.xml><?xml version="1.0" encoding="utf-8"?>
<p:tagLst xmlns:a="http://schemas.openxmlformats.org/drawingml/2006/main" xmlns:r="http://schemas.openxmlformats.org/officeDocument/2006/relationships" xmlns:p="http://schemas.openxmlformats.org/presentationml/2006/main">
  <p:tag name="DUPLICATEID" val="6a3bfae403264b4e8ffebd2ce3bef1d5"/>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UDIO_ID" val="771"/>
  <p:tag name="ARTICULATE_AUDIO_RECORDED" val="1"/>
  <p:tag name="ELAPSEDTIME" val="42.9"/>
  <p:tag name="ANNOTATION_COUNT" val="0"/>
  <p:tag name="ARTICULATE_USED_LAYOUT" val="4"/>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18.37504"/>
  <p:tag name="MARGIN_3" val="31.25"/>
  <p:tag name="MARGIN_4" val="44.75"/>
  <p:tag name="MARGIN_5" val="58.32"/>
  <p:tag name="FONT_SIZE" val="12"/>
</p:tagLst>
</file>

<file path=ppt/tags/tag84.xml><?xml version="1.0" encoding="utf-8"?>
<p:tagLst xmlns:a="http://schemas.openxmlformats.org/drawingml/2006/main" xmlns:r="http://schemas.openxmlformats.org/officeDocument/2006/relationships" xmlns:p="http://schemas.openxmlformats.org/presentationml/2006/main">
  <p:tag name="AUDIO_ID" val="772"/>
  <p:tag name="ARTICULATE_USED_LAYOUT" val="8"/>
  <p:tag name="TIMELINE" val="5.00"/>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8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87.xml><?xml version="1.0" encoding="utf-8"?>
<p:tagLst xmlns:a="http://schemas.openxmlformats.org/drawingml/2006/main" xmlns:r="http://schemas.openxmlformats.org/officeDocument/2006/relationships" xmlns:p="http://schemas.openxmlformats.org/presentationml/2006/main">
  <p:tag name="DUPLICATEID" val="e2661efaee8b4b72a0021f39bd85bca0"/>
</p:tagLst>
</file>

<file path=ppt/tags/tag88.xml><?xml version="1.0" encoding="utf-8"?>
<p:tagLst xmlns:a="http://schemas.openxmlformats.org/drawingml/2006/main" xmlns:r="http://schemas.openxmlformats.org/officeDocument/2006/relationships" xmlns:p="http://schemas.openxmlformats.org/presentationml/2006/main">
  <p:tag name="DUPLICATEID" val="69cb190f1a4845ffb207e96e7777826a"/>
</p:tagLst>
</file>

<file path=ppt/tags/tag89.xml><?xml version="1.0" encoding="utf-8"?>
<p:tagLst xmlns:a="http://schemas.openxmlformats.org/drawingml/2006/main" xmlns:r="http://schemas.openxmlformats.org/officeDocument/2006/relationships" xmlns:p="http://schemas.openxmlformats.org/presentationml/2006/main">
  <p:tag name="DUPLICATEID" val="23cdc49deba443fb92a2e9ceba722176"/>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DUPLICATEID" val="706024d5d76949f7bafe56447e25333e"/>
</p:tagLst>
</file>

<file path=ppt/tags/tag91.xml><?xml version="1.0" encoding="utf-8"?>
<p:tagLst xmlns:a="http://schemas.openxmlformats.org/drawingml/2006/main" xmlns:r="http://schemas.openxmlformats.org/officeDocument/2006/relationships" xmlns:p="http://schemas.openxmlformats.org/presentationml/2006/main">
  <p:tag name="DUPLICATEID" val="35d4d8eabcd8456fa60e46877257abb3"/>
</p:tagLst>
</file>

<file path=ppt/tags/tag92.xml><?xml version="1.0" encoding="utf-8"?>
<p:tagLst xmlns:a="http://schemas.openxmlformats.org/drawingml/2006/main" xmlns:r="http://schemas.openxmlformats.org/officeDocument/2006/relationships" xmlns:p="http://schemas.openxmlformats.org/presentationml/2006/main">
  <p:tag name="DUPLICATEID" val="04470742aaca4e71840412a27605cf24"/>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ar_8_2021_Cadence_Asset_Template">
  <a:themeElements>
    <a:clrScheme name="Jan_21_2021_Cadence_Asset_Template">
      <a:dk1>
        <a:srgbClr val="000000"/>
      </a:dk1>
      <a:lt1>
        <a:srgbClr val="FFFFFF"/>
      </a:lt1>
      <a:dk2>
        <a:srgbClr val="3C3C3C"/>
      </a:dk2>
      <a:lt2>
        <a:srgbClr val="FFFFFF"/>
      </a:lt2>
      <a:accent1>
        <a:srgbClr val="999999"/>
      </a:accent1>
      <a:accent2>
        <a:srgbClr val="6A6A6A"/>
      </a:accent2>
      <a:accent3>
        <a:srgbClr val="E31837"/>
      </a:accent3>
      <a:accent4>
        <a:srgbClr val="31A7DF"/>
      </a:accent4>
      <a:accent5>
        <a:srgbClr val="09698D"/>
      </a:accent5>
      <a:accent6>
        <a:srgbClr val="8FA836"/>
      </a:accent6>
      <a:hlink>
        <a:srgbClr val="099E9C"/>
      </a:hlink>
      <a:folHlink>
        <a:srgbClr val="9999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out This Course Template.pptx" id="{4471F8D4-F087-42D5-9ECD-24E36784B94D}" vid="{CCE95E56-7283-4D97-8CD0-9CB866EDF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567D705DF428C45BAB24D0CC87A8DD5" ma:contentTypeVersion="21" ma:contentTypeDescription="Create a new document." ma:contentTypeScope="" ma:versionID="88da9ea7e01cb693958e9d9be7171110">
  <xsd:schema xmlns:xsd="http://www.w3.org/2001/XMLSchema" xmlns:xs="http://www.w3.org/2001/XMLSchema" xmlns:p="http://schemas.microsoft.com/office/2006/metadata/properties" xmlns:ns1="http://schemas.microsoft.com/sharepoint/v3" xmlns:ns2="fdca9bc3-9a58-4f94-9557-afc3fd0a0a8d" xmlns:ns3="eea69eec-9605-4187-882d-544c2d1c775f" xmlns:ns4="14d68cbf-76a2-4ab0-9adb-ade2230d32b0" targetNamespace="http://schemas.microsoft.com/office/2006/metadata/properties" ma:root="true" ma:fieldsID="af673d07360cddb70a5d3a2df4a05445" ns1:_="" ns2:_="" ns3:_="" ns4:_="">
    <xsd:import namespace="http://schemas.microsoft.com/sharepoint/v3"/>
    <xsd:import namespace="fdca9bc3-9a58-4f94-9557-afc3fd0a0a8d"/>
    <xsd:import namespace="eea69eec-9605-4187-882d-544c2d1c775f"/>
    <xsd:import namespace="14d68cbf-76a2-4ab0-9adb-ade2230d32b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Notes0"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lcf76f155ced4ddcb4097134ff3c332f" minOccurs="0"/>
                <xsd:element ref="ns4:TaxCatchAll" minOccurs="0"/>
                <xsd:element ref="ns2:MediaServiceSearchProperties" minOccurs="0"/>
                <xsd:element ref="ns1:_ip_UnifiedCompliancePolicyProperties" minOccurs="0"/>
                <xsd:element ref="ns1:_ip_UnifiedCompliancePolicyUIAction"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6" nillable="true" ma:displayName="Unified Compliance Policy Properties" ma:hidden="true" ma:internalName="_ip_UnifiedCompliancePolicyProperties">
      <xsd:simpleType>
        <xsd:restriction base="dms:Note"/>
      </xsd:simpleType>
    </xsd:element>
    <xsd:element name="_ip_UnifiedCompliancePolicyUIAction" ma:index="2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ca9bc3-9a58-4f94-9557-afc3fd0a0a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Notes0" ma:index="12" nillable="true" ma:displayName="Notes" ma:internalName="Notes0">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08598ab3-f258-400c-894e-c8866d512870"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_Flow_SignoffStatus" ma:index="28"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a69eec-9605-4187-882d-544c2d1c775f"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d68cbf-76a2-4ab0-9adb-ade2230d32b0"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751680e5-2d20-4b40-947a-11bf73786de4}" ma:internalName="TaxCatchAll" ma:showField="CatchAllData" ma:web="eea69eec-9605-4187-882d-544c2d1c77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otes0 xmlns="fdca9bc3-9a58-4f94-9557-afc3fd0a0a8d" xsi:nil="true"/>
    <lcf76f155ced4ddcb4097134ff3c332f xmlns="fdca9bc3-9a58-4f94-9557-afc3fd0a0a8d">
      <Terms xmlns="http://schemas.microsoft.com/office/infopath/2007/PartnerControls"/>
    </lcf76f155ced4ddcb4097134ff3c332f>
    <TaxCatchAll xmlns="14d68cbf-76a2-4ab0-9adb-ade2230d32b0" xsi:nil="true"/>
    <_ip_UnifiedCompliancePolicyUIAction xmlns="http://schemas.microsoft.com/sharepoint/v3" xsi:nil="true"/>
    <_ip_UnifiedCompliancePolicyProperties xmlns="http://schemas.microsoft.com/sharepoint/v3" xsi:nil="true"/>
    <_Flow_SignoffStatus xmlns="fdca9bc3-9a58-4f94-9557-afc3fd0a0a8d" xsi:nil="true"/>
  </documentManagement>
</p:properties>
</file>

<file path=customXml/itemProps1.xml><?xml version="1.0" encoding="utf-8"?>
<ds:datastoreItem xmlns:ds="http://schemas.openxmlformats.org/officeDocument/2006/customXml" ds:itemID="{C4C8703F-D381-45ED-8772-E17DC67B93D4}">
  <ds:schemaRefs>
    <ds:schemaRef ds:uri="http://schemas.microsoft.com/sharepoint/v3/contenttype/forms"/>
  </ds:schemaRefs>
</ds:datastoreItem>
</file>

<file path=customXml/itemProps2.xml><?xml version="1.0" encoding="utf-8"?>
<ds:datastoreItem xmlns:ds="http://schemas.openxmlformats.org/officeDocument/2006/customXml" ds:itemID="{82687274-8753-44ED-B5E7-BB4341C73B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dca9bc3-9a58-4f94-9557-afc3fd0a0a8d"/>
    <ds:schemaRef ds:uri="eea69eec-9605-4187-882d-544c2d1c775f"/>
    <ds:schemaRef ds:uri="14d68cbf-76a2-4ab0-9adb-ade2230d32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FBB065-BF77-49F4-9F74-C22EFB9330AB}">
  <ds:schemaRefs>
    <ds:schemaRef ds:uri="http://purl.org/dc/dcmitype/"/>
    <ds:schemaRef ds:uri="14d68cbf-76a2-4ab0-9adb-ade2230d32b0"/>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eea69eec-9605-4187-882d-544c2d1c775f"/>
    <ds:schemaRef ds:uri="http://purl.org/dc/terms/"/>
    <ds:schemaRef ds:uri="fdca9bc3-9a58-4f94-9557-afc3fd0a0a8d"/>
    <ds:schemaRef ds:uri="http://schemas.microsoft.com/office/infopath/2007/PartnerControls"/>
    <ds:schemaRef ds:uri="http://www.w3.org/XML/1998/namespace"/>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Theme1</Template>
  <TotalTime>8904</TotalTime>
  <Words>5490</Words>
  <Application>Microsoft Office PowerPoint</Application>
  <PresentationFormat>Widescreen</PresentationFormat>
  <Paragraphs>830</Paragraphs>
  <Slides>58</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9" baseType="lpstr">
      <vt:lpstr>MS PGothic</vt:lpstr>
      <vt:lpstr>MS PGothic</vt:lpstr>
      <vt:lpstr>Arial</vt:lpstr>
      <vt:lpstr>Calibri</vt:lpstr>
      <vt:lpstr>Courier New</vt:lpstr>
      <vt:lpstr>Helvetica</vt:lpstr>
      <vt:lpstr>source-serif-pro</vt:lpstr>
      <vt:lpstr>Times New Roman</vt:lpstr>
      <vt:lpstr>Wingdings</vt:lpstr>
      <vt:lpstr>Mar_8_2021_Cadence_Asset_Template</vt:lpstr>
      <vt:lpstr>Drawing</vt:lpstr>
      <vt:lpstr>Introduction to Synthesis March 2023</vt:lpstr>
      <vt:lpstr>Cadence® Digital Realization of the RTL-to-GDSII Flow</vt:lpstr>
      <vt:lpstr>Lecture Outline</vt:lpstr>
      <vt:lpstr>Part A: The Synthesis Theory</vt:lpstr>
      <vt:lpstr>The Synthesis Theory</vt:lpstr>
      <vt:lpstr>The Synthesis Theory </vt:lpstr>
      <vt:lpstr>PowerPoint Presentation</vt:lpstr>
      <vt:lpstr>The Digital Design Flow </vt:lpstr>
      <vt:lpstr>The RTL Synthesis Flow  </vt:lpstr>
      <vt:lpstr>Logic Synthesis Environment </vt:lpstr>
      <vt:lpstr>Design Environment</vt:lpstr>
      <vt:lpstr>Design Constraints</vt:lpstr>
      <vt:lpstr>The Architecture of Logic Synthesis Tools </vt:lpstr>
      <vt:lpstr>Logic Synthesis Tools: Front end</vt:lpstr>
      <vt:lpstr>Logic Synthesis Tools: Back end</vt:lpstr>
      <vt:lpstr>Logic Optimization</vt:lpstr>
      <vt:lpstr>Technology-Independent Logic Optimization</vt:lpstr>
      <vt:lpstr>Technology-Independent Logic Optimization</vt:lpstr>
      <vt:lpstr>Technology-Independent Logic Optimization</vt:lpstr>
      <vt:lpstr>Technology-Independent Logic Optimization</vt:lpstr>
      <vt:lpstr>Technology Mapping</vt:lpstr>
      <vt:lpstr>Technology-Dependent Logic Optimization</vt:lpstr>
      <vt:lpstr>Summary on the Synthesis-Tool Tasks</vt:lpstr>
      <vt:lpstr> The Physical Synthesis Flow  </vt:lpstr>
      <vt:lpstr>Importance of Physical Synthesis</vt:lpstr>
      <vt:lpstr>Importance of Physical Synthesis</vt:lpstr>
      <vt:lpstr>Physical Design using GenusTM Synthesis tool</vt:lpstr>
      <vt:lpstr>Physical Synthesis Flows</vt:lpstr>
      <vt:lpstr>Physical Synthesis Flows</vt:lpstr>
      <vt:lpstr>Physical Information Files</vt:lpstr>
      <vt:lpstr>Part B: Design Rule Constraints</vt:lpstr>
      <vt:lpstr>Constraint Definition </vt:lpstr>
      <vt:lpstr>Major Design Rule Constraints </vt:lpstr>
      <vt:lpstr>Major Design Optimization Constraints </vt:lpstr>
      <vt:lpstr>Power vs Area </vt:lpstr>
      <vt:lpstr>Part C: Before your Start – Prepare your Script</vt:lpstr>
      <vt:lpstr>Scripting</vt:lpstr>
      <vt:lpstr>Script Example</vt:lpstr>
      <vt:lpstr>Strategy For The Script</vt:lpstr>
      <vt:lpstr>Information and Path Setup</vt:lpstr>
      <vt:lpstr>General Attribute</vt:lpstr>
      <vt:lpstr>General Attribute</vt:lpstr>
      <vt:lpstr>Power Attributes</vt:lpstr>
      <vt:lpstr>Library Setup</vt:lpstr>
      <vt:lpstr>Setting Effort Levels Prior to Synthesis</vt:lpstr>
      <vt:lpstr>Timing Constraints</vt:lpstr>
      <vt:lpstr>Building a Clock</vt:lpstr>
      <vt:lpstr>Clock commands</vt:lpstr>
      <vt:lpstr>Part D: Synthesize Your Design using Genus tool </vt:lpstr>
      <vt:lpstr>Inputs and Outputs of Genus Synthesis Solution</vt:lpstr>
      <vt:lpstr>Genus Synthesis Flow</vt:lpstr>
      <vt:lpstr>Part E: Design for Testability </vt:lpstr>
      <vt:lpstr>What Is DFT?</vt:lpstr>
      <vt:lpstr>Design with Test Circuit </vt:lpstr>
      <vt:lpstr>RTL Top-Down DFT Flow</vt:lpstr>
      <vt:lpstr>Modus Test Disciplines</vt:lpstr>
      <vt:lpstr>Modus Test ATPG 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mohamad attieh</dc:creator>
  <cp:lastModifiedBy>Anand Bariya</cp:lastModifiedBy>
  <cp:revision>86</cp:revision>
  <dcterms:created xsi:type="dcterms:W3CDTF">2023-02-24T17:04:41Z</dcterms:created>
  <dcterms:modified xsi:type="dcterms:W3CDTF">2025-02-06T11:41:26Z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0x0101007567D705DF428C45BAB24D0CC87A8DD5</vt:lpwstr>
  </property>
  <property fmtid="{D5CDD505-2E9C-101B-9397-08002B2CF9AE}" pid="3" name="ArticulateGUID">
    <vt:lpwstr>CD5DE2DC-34C9-4118-BDEE-E5E0B44E2ABF</vt:lpwstr>
  </property>
  <property fmtid="{D5CDD505-2E9C-101B-9397-08002B2CF9AE}" pid="4" name="ArticulatePath">
    <vt:lpwstr>https://cadence-my.sharepoint.com/personal/truptih_global_cadence_com/Documents/Documents/Version_23/Template/Module_3/Synthesis</vt:lpwstr>
  </property>
  <property fmtid="{D5CDD505-2E9C-101B-9397-08002B2CF9AE}" pid="5" name="MediaServiceImageTags">
    <vt:lpwstr/>
  </property>
</Properties>
</file>