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18" name="Shape 1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20" name="Shape 20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34" name="Shape 1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35" name="Shape 1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39" name="Shape 139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1303337" y="2968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 rot="5400000">
            <a:off x="5410199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 rot="5400000">
            <a:off x="5006340" y="2567940"/>
            <a:ext cx="5181600" cy="45718"/>
            <a:chOff x="1905000" y="6553200"/>
            <a:chExt cx="7010400" cy="45718"/>
          </a:xfrm>
        </p:grpSpPr>
        <p:sp>
          <p:nvSpPr>
            <p:cNvPr id="148" name="Shape 148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 rot="5400000">
            <a:off x="-758715" y="1131247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1_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Font typeface="Noto Symbo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2083888" y="6550671"/>
            <a:ext cx="7060112" cy="48664"/>
            <a:chOff x="2083888" y="6550671"/>
            <a:chExt cx="7060112" cy="48664"/>
          </a:xfrm>
        </p:grpSpPr>
        <p:sp>
          <p:nvSpPr>
            <p:cNvPr id="26" name="Shape 26"/>
            <p:cNvSpPr/>
            <p:nvPr/>
          </p:nvSpPr>
          <p:spPr>
            <a:xfrm>
              <a:off x="4630476" y="6550671"/>
              <a:ext cx="2328591" cy="4866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907874" y="6550671"/>
              <a:ext cx="2236126" cy="4571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083888" y="6550671"/>
              <a:ext cx="2580680" cy="4866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3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31" name="Shape 3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35" name="Shape 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Shape 3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46" name="Shape 46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48" name="Shape 48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4282182"/>
            <a:ext cx="9144000" cy="257581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body"/>
          </p:nvPr>
        </p:nvSpPr>
        <p:spPr>
          <a:xfrm>
            <a:off x="304800" y="4648200"/>
            <a:ext cx="84582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04999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2882900" y="677545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-12700" y="677545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778500" y="677545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6858000" y="762000"/>
            <a:ext cx="2209799" cy="685799"/>
            <a:chOff x="76200" y="2209800"/>
            <a:chExt cx="2209799" cy="685799"/>
          </a:xfrm>
        </p:grpSpPr>
        <p:sp>
          <p:nvSpPr>
            <p:cNvPr id="58" name="Shape 5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Font typeface="Aria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530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Font typeface="Aria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66" name="Shape 66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70" name="Shape 70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Shape 73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535112"/>
            <a:ext cx="4040187" cy="827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2362199"/>
            <a:ext cx="4040187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45025" y="1535112"/>
            <a:ext cx="4041774" cy="827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4645025" y="2362199"/>
            <a:ext cx="4041774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0" name="Shape 80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81" name="Shape 8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85" name="Shape 8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2" name="Shape 92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93" name="Shape 93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97" name="Shape 97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07" name="Shape 107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11" name="Shape 11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792288" y="5407025"/>
            <a:ext cx="5486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1792288" y="1828800"/>
            <a:ext cx="5486399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792288" y="5711825"/>
            <a:ext cx="5486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22" name="Shape 122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26" name="Shape 126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Viswanathan Hariharan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Software Estimation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estimation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accurate estimation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Marketing manager wants to know whether his budget for developing a Customer Management system is sufficient or not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company wants to compare the estimates provided by different vendors 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situations of software estimation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industry’s track record of software project execution is very poor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Standish group more than 70% projects fail – that is, they either exceed estimates significantly or are abandoned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factors contributing to project failures is poor estimation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of software project execution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IT professionals under-estimate the effort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leads to many issues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stress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defects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slippage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fighting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in business benefit (eg. Productivity)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Under-estimation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Over-estimation is not the answer for these issues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Over-estimation also has de-merits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of business to competition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Parkinson’s Law comes into effect – “Work expands to fill available time”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Over-estimation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estimate accurately we need to understand the causes that lead to inaccurate estimates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causes are: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detailed requirements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Omitted activities such as performance testing, data migration, etc.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thinking, such as, we have learnt from previous projects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systematic approach to estimation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estimates go wrong?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estimates can lead to: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quality software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identify risks when project slips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chance of completing project on time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leading to increased customer satisfaction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of accurate estimates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ES -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