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4B2E1B-B4FF-490D-90D5-BE64B08D4377}">
  <a:tblStyle styleId="{124B2E1B-B4FF-490D-90D5-BE64B08D43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3352800"/>
            <a:ext cx="86868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895600" y="609600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609600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791200" y="609600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17"/>
          <p:cNvGrpSpPr/>
          <p:nvPr/>
        </p:nvGrpSpPr>
        <p:grpSpPr>
          <a:xfrm>
            <a:off x="-76200" y="5257800"/>
            <a:ext cx="2209799" cy="685799"/>
            <a:chOff x="76200" y="2209800"/>
            <a:chExt cx="2209799" cy="685799"/>
          </a:xfrm>
        </p:grpSpPr>
        <p:sp>
          <p:nvSpPr>
            <p:cNvPr id="18" name="Shape 1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20" name="Shape 20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34" name="Shape 134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135" name="Shape 1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139" name="Shape 139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Shape 142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1303337" y="2968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 rot="5400000">
            <a:off x="5410199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47" name="Shape 147"/>
          <p:cNvGrpSpPr/>
          <p:nvPr/>
        </p:nvGrpSpPr>
        <p:grpSpPr>
          <a:xfrm rot="5400000">
            <a:off x="5006340" y="2567940"/>
            <a:ext cx="5181600" cy="45718"/>
            <a:chOff x="1905000" y="6553200"/>
            <a:chExt cx="7010400" cy="45718"/>
          </a:xfrm>
        </p:grpSpPr>
        <p:sp>
          <p:nvSpPr>
            <p:cNvPr id="148" name="Shape 148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 rot="5400000">
            <a:off x="-758715" y="1131247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9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9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1_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1_Title and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Font typeface="Noto Symbo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2083888" y="6550671"/>
            <a:ext cx="7060112" cy="48664"/>
            <a:chOff x="2083888" y="6550671"/>
            <a:chExt cx="7060112" cy="48664"/>
          </a:xfrm>
        </p:grpSpPr>
        <p:sp>
          <p:nvSpPr>
            <p:cNvPr id="26" name="Shape 26"/>
            <p:cNvSpPr/>
            <p:nvPr/>
          </p:nvSpPr>
          <p:spPr>
            <a:xfrm>
              <a:off x="4630476" y="6550671"/>
              <a:ext cx="2328591" cy="4866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907874" y="6550671"/>
              <a:ext cx="2236126" cy="4571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083888" y="6550671"/>
              <a:ext cx="2580680" cy="4866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Shape 30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31" name="Shape 3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35" name="Shape 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Shape 3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3352800"/>
            <a:ext cx="86868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2895600" y="609600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609600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5791200" y="609600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-76200" y="5257800"/>
            <a:ext cx="2209799" cy="685799"/>
            <a:chOff x="76200" y="2209800"/>
            <a:chExt cx="2209799" cy="685799"/>
          </a:xfrm>
        </p:grpSpPr>
        <p:sp>
          <p:nvSpPr>
            <p:cNvPr id="46" name="Shape 46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48" name="Shape 48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0" y="4282182"/>
            <a:ext cx="9144000" cy="257581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" type="body"/>
          </p:nvPr>
        </p:nvSpPr>
        <p:spPr>
          <a:xfrm>
            <a:off x="304800" y="4648200"/>
            <a:ext cx="84582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04999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2882900" y="677545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-12700" y="677545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778500" y="677545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6858000" y="762000"/>
            <a:ext cx="2209799" cy="685799"/>
            <a:chOff x="76200" y="2209800"/>
            <a:chExt cx="2209799" cy="685799"/>
          </a:xfrm>
        </p:grpSpPr>
        <p:sp>
          <p:nvSpPr>
            <p:cNvPr id="58" name="Shape 5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Font typeface="Aria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530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Font typeface="Aria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66" name="Shape 66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70" name="Shape 70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Shape 73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535112"/>
            <a:ext cx="4040187" cy="827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2362199"/>
            <a:ext cx="4040187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45025" y="1535112"/>
            <a:ext cx="4041774" cy="827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4645025" y="2362199"/>
            <a:ext cx="4041774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0" name="Shape 80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81" name="Shape 8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85" name="Shape 8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2" name="Shape 92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93" name="Shape 93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97" name="Shape 97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107" name="Shape 107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111" name="Shape 11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792288" y="5407025"/>
            <a:ext cx="5486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1792288" y="1828800"/>
            <a:ext cx="5486399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792288" y="5711825"/>
            <a:ext cx="5486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21" name="Shape 121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122" name="Shape 122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126" name="Shape 126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Viswanathan Hariharan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Estimation Techniques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effort for all activities and all items (screen, report, etc.) including 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gathering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&amp; Unit testing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of test cases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acceptance testing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 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documentation </a:t>
            </a:r>
          </a:p>
          <a:p>
            <a:pPr indent="-349250" lvl="1" marL="1085850" marR="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</a:pPr>
            <a:r>
              <a:rPr b="0" i="0" lang="en-I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Reviews of requirement, design, code, test cases, user manual, etc.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101141"/>
              </a:buClr>
              <a:buSzPct val="97142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data while project is underway. It is difficult to go back six months in the project to try to collect data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10"/>
              </a:spcBef>
              <a:spcAft>
                <a:spcPts val="0"/>
              </a:spcAft>
              <a:buClr>
                <a:srgbClr val="101141"/>
              </a:buClr>
              <a:buSzPct val="97619"/>
              <a:buFont typeface="Arial"/>
              <a:buChar char="•"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not have historical data, use data from current project, as a basis to estimate the remainder of the project 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data collected, we can calibrate our productivity, ie. Effort for unit size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Calibration examples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team takes 8 hours for design &amp; 24 hours to code one screen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testers take 6 hours to create a test case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maintenance team takes 4 hours to fix a defect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size: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size has the biggest influence on effort estimation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 increases exponentially (not linearly) as project size increases because there is much more coordination in larger projects  (this is opposite of ‘Economies of scale’ concept)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 of software being developed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Avionics, embedded systems and System software are much more complex than business systems and internet systems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factors impact estimation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Capability of requirements analyst, capability of programmer, change of team members, level of domain knowledge, platform experience, team cohesion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influencing effort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looked at 2 primary ways of estimating effort of software projects, namely, top down &amp; bottom up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top down approach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count the number of items to determine the size of software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then convert the size into effort based on historical data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approach is used for small projects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we use work breakdown structure (WBS) to identify different activities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then estimate the effort for each activity</a:t>
            </a:r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down estimation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estimation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techniques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estimation techniques such as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judgement,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by analogy,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Delphi method,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 the most popular ones are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down &amp;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approaches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small projects (eg. 3 month project with 5 teams members) a bottom up approach is generally used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is decomposed into its activities, also known as Work Breakdown Structure (WBS)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activity, the effort is estimated</a:t>
            </a: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estimation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Shape 191"/>
          <p:cNvGraphicFramePr/>
          <p:nvPr/>
        </p:nvGraphicFramePr>
        <p:xfrm>
          <a:off x="2483767" y="1484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{124B2E1B-B4FF-490D-90D5-BE64B08D4377}</a:tableStyleId>
              </a:tblPr>
              <a:tblGrid>
                <a:gridCol w="2395000"/>
                <a:gridCol w="1565450"/>
              </a:tblGrid>
              <a:tr h="34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Activity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Effort </a:t>
                      </a:r>
                      <a:br>
                        <a:rPr lang="en-IN" sz="1100" u="none" cap="none" strike="noStrike"/>
                      </a:br>
                      <a:r>
                        <a:rPr lang="en-IN" sz="1100" u="none" cap="none" strike="noStrike"/>
                        <a:t>(person days)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User interface development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Design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5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Coding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15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Unit testing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3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Business components development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Architecture design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5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Detailed design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Inventory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2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Purchase order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2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Shipment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2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Invoice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2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Payment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2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Coding &amp; Unit  testing</a:t>
                      </a:r>
                    </a:p>
                  </a:txBody>
                  <a:tcPr marT="8075" marB="0" marR="22625" marL="407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Inventory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6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Purchase order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6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Shipment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6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Invoice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6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Payment</a:t>
                      </a:r>
                    </a:p>
                  </a:txBody>
                  <a:tcPr marT="8075" marB="0" marR="22625" marL="814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6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Integration testing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10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System testing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10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Deployment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3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 </a:t>
                      </a:r>
                    </a:p>
                  </a:txBody>
                  <a:tcPr marT="8075" marB="0" marR="22625" marL="22625"/>
                </a:tc>
              </a:tr>
              <a:tr h="1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Total</a:t>
                      </a:r>
                    </a:p>
                  </a:txBody>
                  <a:tcPr marT="8075" marB="0" marR="22625" marL="226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100" u="none" cap="none" strike="noStrike"/>
                        <a:t>91</a:t>
                      </a:r>
                    </a:p>
                  </a:txBody>
                  <a:tcPr marT="8075" marB="0" marR="22625" marL="22625"/>
                </a:tc>
              </a:tr>
            </a:tbl>
          </a:graphicData>
        </a:graphic>
      </p:graphicFrame>
      <p:sp>
        <p:nvSpPr>
          <p:cNvPr id="192" name="Shape 192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Work Breakdown Structure (WBS)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estimating the effort for each activity, decompose the activity into smaller pieces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estimating a large activity, decompose it into smaller activities and estimate each small activity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estimates have some errors - some are +ve errors and some –ve errors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have a large number of activities, these errors tend to cancel each other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the “Law of large numbers”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we need 5-10 numbers for the Law to apply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estimation…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technique, we first determine the size of the software</a:t>
            </a:r>
          </a:p>
          <a:p>
            <a:pPr indent="-349250" lvl="1" marL="10858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us say an application has 25 screens and 10 reports. This gives a sense of the size of the software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then convert the size into effort, based on historical data</a:t>
            </a:r>
          </a:p>
          <a:p>
            <a:pPr indent="-349250" lvl="1" marL="10858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</a:p>
          <a:p>
            <a:pPr indent="-349250" lvl="1" marL="10858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say, we have collected historical data on the effort per screen and report</a:t>
            </a:r>
          </a:p>
          <a:p>
            <a:pPr indent="-349250" lvl="1" marL="10858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historical data, let us say , the average effort for developing one screen is 5 days</a:t>
            </a:r>
          </a:p>
          <a:p>
            <a:pPr indent="-349250" lvl="1" marL="10858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let us say, the average effort for developing one report is 3 days</a:t>
            </a:r>
          </a:p>
          <a:p>
            <a:pPr indent="-349250" lvl="1" marL="10858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the Total effort = 25 screens x 5 days + 10 reports x 3 days = 105 person days</a:t>
            </a: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down estimation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can be determined in many ways, such as: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&amp; data files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– Screens, reports, etc.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pages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Defects to be fixed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settings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 size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609" y="1380574"/>
            <a:ext cx="5732780" cy="51447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historical data 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 -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