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B4B76C-2389-4F56-86AC-91BA3691A73F}">
  <a:tblStyle styleId="{0CB4B76C-2389-4F56-86AC-91BA3691A73F}" styleName="Table_0"/>
  <a:tblStyle styleId="{58B7DA09-2539-4BCE-87AB-FF8301F5A6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3352800"/>
            <a:ext cx="8686800" cy="2743199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895600" y="6096000"/>
            <a:ext cx="2895600" cy="7619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6096000"/>
            <a:ext cx="2895600" cy="76199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791200" y="6096000"/>
            <a:ext cx="2895600" cy="76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76200" y="5257800"/>
            <a:ext cx="2209799" cy="685799"/>
            <a:chOff x="76200" y="2209800"/>
            <a:chExt cx="2209799" cy="685799"/>
          </a:xfrm>
        </p:grpSpPr>
        <p:sp>
          <p:nvSpPr>
            <p:cNvPr id="18" name="Shape 18"/>
            <p:cNvSpPr txBox="1"/>
            <p:nvPr/>
          </p:nvSpPr>
          <p:spPr>
            <a:xfrm>
              <a:off x="76200" y="2209800"/>
              <a:ext cx="220979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IN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28600" y="2664767"/>
              <a:ext cx="19049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I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</a:p>
          </p:txBody>
        </p:sp>
      </p:grpSp>
      <p:sp>
        <p:nvSpPr>
          <p:cNvPr id="20" name="Shape 20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Font typeface="Noto Symbol"/>
              <a:buNone/>
              <a:defRPr/>
            </a:lvl1pPr>
            <a:lvl2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Font typeface="Arial"/>
              <a:buChar char="–"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276600" y="6596389"/>
            <a:ext cx="58674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2083888" y="6550671"/>
            <a:ext cx="7060112" cy="48664"/>
            <a:chOff x="2083888" y="6550671"/>
            <a:chExt cx="7060112" cy="48664"/>
          </a:xfrm>
        </p:grpSpPr>
        <p:sp>
          <p:nvSpPr>
            <p:cNvPr id="26" name="Shape 26"/>
            <p:cNvSpPr/>
            <p:nvPr/>
          </p:nvSpPr>
          <p:spPr>
            <a:xfrm>
              <a:off x="4630476" y="6550671"/>
              <a:ext cx="2328591" cy="4866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907874" y="6550671"/>
              <a:ext cx="2236126" cy="4571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083888" y="6550671"/>
              <a:ext cx="2580680" cy="4866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192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30"/>
          <p:cNvGrpSpPr/>
          <p:nvPr/>
        </p:nvGrpSpPr>
        <p:grpSpPr>
          <a:xfrm>
            <a:off x="2133600" y="6553200"/>
            <a:ext cx="7010400" cy="45718"/>
            <a:chOff x="1905000" y="6553200"/>
            <a:chExt cx="7010400" cy="45718"/>
          </a:xfrm>
        </p:grpSpPr>
        <p:sp>
          <p:nvSpPr>
            <p:cNvPr id="31" name="Shape 31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0" y="1295400"/>
            <a:ext cx="7010400" cy="45718"/>
            <a:chOff x="1905000" y="6553200"/>
            <a:chExt cx="7010400" cy="45718"/>
          </a:xfrm>
        </p:grpSpPr>
        <p:sp>
          <p:nvSpPr>
            <p:cNvPr id="35" name="Shape 35"/>
            <p:cNvSpPr/>
            <p:nvPr/>
          </p:nvSpPr>
          <p:spPr>
            <a:xfrm>
              <a:off x="4267200" y="6553200"/>
              <a:ext cx="2328591" cy="4571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05000" y="6553200"/>
              <a:ext cx="2362200" cy="4571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6586809" y="6553200"/>
              <a:ext cx="2328591" cy="45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Shape 3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marL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514600" y="5410200"/>
            <a:ext cx="6019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BITS Pilani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Viswanathan Hariharan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514600" y="3810000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based estimation technique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flexible estimation approach that can be adapted to different types of projects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some projects have screens &amp; reports as objects. Others have configurations settings as objects (ex, ERP package implementation), others have change requests as objects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technique determines the size of project based on number of objects and their complexity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note that this is </a:t>
            </a:r>
            <a:r>
              <a:rPr b="0" i="0" lang="en-IN" sz="2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as Object Point technique</a:t>
            </a:r>
          </a:p>
        </p:txBody>
      </p:sp>
      <p:sp>
        <p:nvSpPr>
          <p:cNvPr id="119" name="Shape 119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based estimation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</a:p>
          <a:p>
            <a:pPr indent="-514350" lvl="1" marL="9715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all objects of different categories</a:t>
            </a:r>
          </a:p>
          <a:p>
            <a:pPr indent="-514350" lvl="1" marL="9715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points to each object based on its complexity (Low, Medium, High)</a:t>
            </a:r>
          </a:p>
          <a:p>
            <a:pPr indent="-514350" lvl="1" marL="9715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total points</a:t>
            </a:r>
          </a:p>
          <a:p>
            <a:pPr indent="-514350" lvl="1" marL="9715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 convert the Points to effort based on Calibrated Historical data</a:t>
            </a:r>
          </a:p>
          <a:p>
            <a:pPr indent="-52070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25000"/>
              <a:buFont typeface="Noto Symbo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 The classification of objects and the way to determine their complexity needs to be done by each organization depending on the nature of projects executed</a:t>
            </a:r>
          </a:p>
        </p:txBody>
      </p:sp>
      <p:sp>
        <p:nvSpPr>
          <p:cNvPr id="125" name="Shape 125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based estimation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Shape 130"/>
          <p:cNvGraphicFramePr/>
          <p:nvPr/>
        </p:nvGraphicFramePr>
        <p:xfrm>
          <a:off x="304800" y="202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{0CB4B76C-2389-4F56-86AC-91BA3691A73F}</a:tableStyleId>
              </a:tblPr>
              <a:tblGrid>
                <a:gridCol w="2025250"/>
                <a:gridCol w="2068350"/>
                <a:gridCol w="1378900"/>
                <a:gridCol w="1378900"/>
                <a:gridCol w="1378900"/>
              </a:tblGrid>
              <a:tr h="416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 based on complexity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  <a:tc hMerge="1"/>
                <a:tc hMerge="1"/>
                <a:tc hMerge="1"/>
                <a:tc hMerge="1"/>
              </a:tr>
              <a:tr h="72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type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Complexity -&gt;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</a:tr>
              <a:tr h="41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Screen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2100" marL="12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905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will differ from organization to organization. It has to be based on historical data of effort needed to develop &amp; test these objects </a:t>
                      </a:r>
                    </a:p>
                  </a:txBody>
                  <a:tcPr marT="9525" marB="0" marR="12100" marL="12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D69A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0" y="116631"/>
            <a:ext cx="65882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points, based on complexity of objects: Example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Shape 136"/>
          <p:cNvGraphicFramePr/>
          <p:nvPr/>
        </p:nvGraphicFramePr>
        <p:xfrm>
          <a:off x="304800" y="1493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{0CB4B76C-2389-4F56-86AC-91BA3691A73F}</a:tableStyleId>
              </a:tblPr>
              <a:tblGrid>
                <a:gridCol w="2067000"/>
                <a:gridCol w="3364350"/>
                <a:gridCol w="1363325"/>
                <a:gridCol w="1434800"/>
              </a:tblGrid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Screens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screen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Complexity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D9F1"/>
                    </a:solidFill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maintenance 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Funds transfer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 bills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report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Complexity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D69A"/>
                    </a:solidFill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 monthly statement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last 10 transactions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interface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Complexity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D5B4"/>
                    </a:solidFill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statement via  email 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 government rules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Object points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</a:p>
                  </a:txBody>
                  <a:tcPr marT="9525" marB="0" marR="10875" marL="108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based estimation: Example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04800" y="1700808"/>
            <a:ext cx="8229600" cy="431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below are some parameters that can be used to determine complexity of objects: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 complexity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be determined based on number of fields on the screen, number of command buttons, 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complexity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be determined based on number of fields in the report, number of data files needed</a:t>
            </a:r>
          </a:p>
          <a:p>
            <a:pPr indent="-349250" lvl="1" marL="1085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complexity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be determined by the number of data items sent or received, number of data files needed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7462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that determine complexity of objects: Example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Shape 148"/>
          <p:cNvGraphicFramePr/>
          <p:nvPr/>
        </p:nvGraphicFramePr>
        <p:xfrm>
          <a:off x="1187624" y="2276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{58B7DA09-2539-4BCE-87AB-FF8301F5A6F6}</a:tableStyleId>
              </a:tblPr>
              <a:tblGrid>
                <a:gridCol w="1312475"/>
                <a:gridCol w="1252600"/>
                <a:gridCol w="1257200"/>
                <a:gridCol w="1257200"/>
                <a:gridCol w="1257200"/>
              </a:tblGrid>
              <a:tr h="54877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IN" sz="2400" u="none" cap="none" strike="noStrike"/>
                        <a:t>Screen complexity determination: Example</a:t>
                      </a:r>
                    </a:p>
                  </a:txBody>
                  <a:tcPr marT="9525" marB="0" marR="9525" marL="9525">
                    <a:solidFill>
                      <a:srgbClr val="FDE9D8"/>
                    </a:solidFill>
                  </a:tcPr>
                </a:tc>
                <a:tc hMerge="1"/>
                <a:tc hMerge="1"/>
                <a:tc hMerge="1"/>
                <a:tc hMerge="1"/>
              </a:tr>
              <a:tr h="54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 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 </a:t>
                      </a:r>
                    </a:p>
                  </a:txBody>
                  <a:tcPr marT="9525" marB="0" marR="9525" marL="9525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Number of fields</a:t>
                      </a:r>
                    </a:p>
                  </a:txBody>
                  <a:tcPr marT="9525" marB="0" marR="9525" marL="9525">
                    <a:solidFill>
                      <a:srgbClr val="D6E3BC"/>
                    </a:solidFill>
                  </a:tcPr>
                </a:tc>
                <a:tc hMerge="1"/>
                <a:tc hMerge="1"/>
              </a:tr>
              <a:tr h="54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 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 </a:t>
                      </a:r>
                    </a:p>
                  </a:txBody>
                  <a:tcPr marT="9525" marB="0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&lt;5</a:t>
                      </a:r>
                    </a:p>
                  </a:txBody>
                  <a:tcPr marT="9525" marB="0" marR="9525" marL="952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6 - 10</a:t>
                      </a:r>
                    </a:p>
                  </a:txBody>
                  <a:tcPr marT="9525" marB="0" marR="9525" marL="952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&gt; 10</a:t>
                      </a:r>
                    </a:p>
                  </a:txBody>
                  <a:tcPr marT="9525" marB="0" marR="9525" marL="952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</a:tr>
              <a:tr h="5226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Number of command buttons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1</a:t>
                      </a:r>
                    </a:p>
                  </a:txBody>
                  <a:tcPr marT="9525" marB="0" marR="9525" marL="952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Simple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Simple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Medium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2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2 - 3</a:t>
                      </a:r>
                    </a:p>
                  </a:txBody>
                  <a:tcPr marT="9525" marB="0" marR="9525" marL="952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Simple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Medium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Medium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8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&gt; 3</a:t>
                      </a:r>
                    </a:p>
                  </a:txBody>
                  <a:tcPr marT="9525" marB="0" marR="9525" marL="952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Simple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Complex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600" u="none" cap="none" strike="noStrike"/>
                        <a:t>Complex</a:t>
                      </a:r>
                    </a:p>
                  </a:txBody>
                  <a:tcPr marT="9525" marB="0" marR="9525" marL="95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9" name="Shape 149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complexity of objects: Example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based estimation is a flexible approach that can be adapted to different types of projects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 need to identify suitable types of objects based on the type of project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projects are estimated based on number of objects and complexity of objects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