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3352800"/>
            <a:ext cx="8686800" cy="2743199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895600" y="6096000"/>
            <a:ext cx="2895600" cy="7619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6096000"/>
            <a:ext cx="2895600" cy="76199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5791200" y="6096000"/>
            <a:ext cx="2895600" cy="76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Shape 17"/>
          <p:cNvGrpSpPr/>
          <p:nvPr/>
        </p:nvGrpSpPr>
        <p:grpSpPr>
          <a:xfrm>
            <a:off x="-76200" y="5257800"/>
            <a:ext cx="2209799" cy="685799"/>
            <a:chOff x="76200" y="2209800"/>
            <a:chExt cx="2209799" cy="685799"/>
          </a:xfrm>
        </p:grpSpPr>
        <p:sp>
          <p:nvSpPr>
            <p:cNvPr id="18" name="Shape 18"/>
            <p:cNvSpPr txBox="1"/>
            <p:nvPr/>
          </p:nvSpPr>
          <p:spPr>
            <a:xfrm>
              <a:off x="76200" y="2209800"/>
              <a:ext cx="220979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228600" y="2664767"/>
              <a:ext cx="19049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IN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</a:p>
          </p:txBody>
        </p:sp>
      </p:grpSp>
      <p:sp>
        <p:nvSpPr>
          <p:cNvPr id="20" name="Shape 20"/>
          <p:cNvSpPr txBox="1"/>
          <p:nvPr>
            <p:ph idx="1" type="body"/>
          </p:nvPr>
        </p:nvSpPr>
        <p:spPr>
          <a:xfrm>
            <a:off x="2514600" y="5410200"/>
            <a:ext cx="60197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2514600" y="3810000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Font typeface="Noto Symbol"/>
              <a:buNone/>
              <a:defRPr/>
            </a:lvl1pPr>
            <a:lvl2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Font typeface="Arial"/>
              <a:buChar char="–"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  <p:grpSp>
        <p:nvGrpSpPr>
          <p:cNvPr id="25" name="Shape 25"/>
          <p:cNvGrpSpPr/>
          <p:nvPr/>
        </p:nvGrpSpPr>
        <p:grpSpPr>
          <a:xfrm>
            <a:off x="2083888" y="6550671"/>
            <a:ext cx="7060112" cy="48664"/>
            <a:chOff x="2083888" y="6550671"/>
            <a:chExt cx="7060112" cy="48664"/>
          </a:xfrm>
        </p:grpSpPr>
        <p:sp>
          <p:nvSpPr>
            <p:cNvPr id="26" name="Shape 26"/>
            <p:cNvSpPr/>
            <p:nvPr/>
          </p:nvSpPr>
          <p:spPr>
            <a:xfrm>
              <a:off x="4630476" y="6550671"/>
              <a:ext cx="2328591" cy="48663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907874" y="6550671"/>
              <a:ext cx="2236126" cy="45718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083888" y="6550671"/>
              <a:ext cx="2580680" cy="48663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Shape 30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31" name="Shape 31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35" name="Shape 35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Shape 3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514600" y="5410200"/>
            <a:ext cx="60197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BITS Pilani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Viswanathan Hariharan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514600" y="3810000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909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Planning for different phases of a project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size of the project is estimated using FPs or Object points, we can convert the size into effort, based on calibrated historical data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then distribute the total effort across different phases of the project, again based on historical data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7% for Requirement gathering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8% for Requirement analysis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20% for architecture &amp; design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45% for construction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 for System testing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5% for Project management</a:t>
            </a:r>
          </a:p>
        </p:txBody>
      </p:sp>
      <p:sp>
        <p:nvSpPr>
          <p:cNvPr id="119" name="Shape 119"/>
          <p:cNvSpPr txBox="1"/>
          <p:nvPr>
            <p:ph idx="4294967295" type="title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effort for different phases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may be other factors to consider: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management: 2-5% of technical effort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change: 1-4% effort per elapse month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time development with new language &amp; tool: 20- 40% effort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Contingency depending on risk severity &amp; probability: 5-10%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All percentages are illustrative only. Actual percentages should be based on historical data</a:t>
            </a:r>
          </a:p>
        </p:txBody>
      </p:sp>
      <p:sp>
        <p:nvSpPr>
          <p:cNvPr id="125" name="Shape 125"/>
          <p:cNvSpPr txBox="1"/>
          <p:nvPr>
            <p:ph idx="4294967295" type="title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effort: Other considerations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of large projects, we should not depend on one approach to estimation, because there could be some aspects which might have been overlooked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it is recommended to use multiple estimation techniques and compare the results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difference is large then it is likely that some aspects have been overlooked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should try to understand the reason for the difference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we should re-estimate until results converge to within 10%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idx="4294967295" type="title"/>
          </p:nvPr>
        </p:nvSpPr>
        <p:spPr>
          <a:xfrm>
            <a:off x="304800" y="404663"/>
            <a:ext cx="7924799" cy="868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multiple approaches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managers encounter situations where stakeholders ask for changes to estimation. Here are some ways to handle them:</a:t>
            </a: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Calibri"/>
              <a:buAutoNum type="arabi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Marketing team tells you to reduce the cost or effort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historical data to justify the effort calculations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Calibri"/>
              <a:buAutoNum type="arabi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more features are requested without adding more effort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some functions to version 2, or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 features altogether, if the business value is low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Calibri"/>
              <a:buAutoNum type="arabi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are asked to complete the project faster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for more developers &amp; testers &amp; team leads, or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higher skilled technical staff, or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what features are a ‘must have’ &amp; what are not required</a:t>
            </a:r>
          </a:p>
        </p:txBody>
      </p:sp>
      <p:sp>
        <p:nvSpPr>
          <p:cNvPr id="137" name="Shape 137"/>
          <p:cNvSpPr txBox="1"/>
          <p:nvPr>
            <p:ph idx="4294967295" type="title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 negotiation techniques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