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CDAFA79-9E87-47DA-88B0-FE4F2558DC80}">
  <a:tblStyle styleId="{6CDAFA79-9E87-47DA-88B0-FE4F2558DC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0F5FB"/>
          </a:solidFill>
        </a:fill>
      </a:tcStyle>
    </a:wholeTbl>
    <a:band1H>
      <a:tcStyle>
        <a:fill>
          <a:solidFill>
            <a:srgbClr val="DDEAF6"/>
          </a:solidFill>
        </a:fill>
      </a:tcStyle>
    </a:band1H>
    <a:band1V>
      <a:tcStyle>
        <a:fill>
          <a:solidFill>
            <a:srgbClr val="DDEAF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3352800"/>
            <a:ext cx="115824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3860800" y="6096000"/>
            <a:ext cx="3860799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6096000"/>
            <a:ext cx="3860799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721600" y="6096000"/>
            <a:ext cx="3860799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101600" y="3352800"/>
            <a:ext cx="2743199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17"/>
          <p:cNvGrpSpPr/>
          <p:nvPr/>
        </p:nvGrpSpPr>
        <p:grpSpPr>
          <a:xfrm>
            <a:off x="-101599" y="5257800"/>
            <a:ext cx="2946400" cy="685799"/>
            <a:chOff x="76200" y="2209800"/>
            <a:chExt cx="2209799" cy="685799"/>
          </a:xfrm>
        </p:grpSpPr>
        <p:sp>
          <p:nvSpPr>
            <p:cNvPr id="18" name="Shape 1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20" name="Shape 20"/>
          <p:cNvSpPr txBox="1"/>
          <p:nvPr>
            <p:ph idx="1" type="body"/>
          </p:nvPr>
        </p:nvSpPr>
        <p:spPr>
          <a:xfrm>
            <a:off x="3352800" y="5410200"/>
            <a:ext cx="8026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Font typeface="Noto Symbo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4368800" y="6596389"/>
            <a:ext cx="78231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2778517" y="6550672"/>
            <a:ext cx="9413483" cy="48664"/>
            <a:chOff x="2083888" y="6550671"/>
            <a:chExt cx="7060112" cy="48664"/>
          </a:xfrm>
        </p:grpSpPr>
        <p:sp>
          <p:nvSpPr>
            <p:cNvPr id="26" name="Shape 26"/>
            <p:cNvSpPr/>
            <p:nvPr/>
          </p:nvSpPr>
          <p:spPr>
            <a:xfrm>
              <a:off x="4630476" y="6550671"/>
              <a:ext cx="2328591" cy="4866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907874" y="6550671"/>
              <a:ext cx="2236126" cy="4571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083888" y="6550671"/>
              <a:ext cx="2580680" cy="4866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8839200" y="0"/>
            <a:ext cx="2924256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Shape 30"/>
          <p:cNvGrpSpPr/>
          <p:nvPr/>
        </p:nvGrpSpPr>
        <p:grpSpPr>
          <a:xfrm>
            <a:off x="2844800" y="6553200"/>
            <a:ext cx="9347200" cy="45718"/>
            <a:chOff x="1905000" y="6553200"/>
            <a:chExt cx="7010400" cy="45718"/>
          </a:xfrm>
        </p:grpSpPr>
        <p:sp>
          <p:nvSpPr>
            <p:cNvPr id="31" name="Shape 3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0" y="1295401"/>
            <a:ext cx="9347200" cy="45718"/>
            <a:chOff x="1905000" y="6553200"/>
            <a:chExt cx="7010400" cy="45718"/>
          </a:xfrm>
        </p:grpSpPr>
        <p:sp>
          <p:nvSpPr>
            <p:cNvPr id="35" name="Shape 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Shape 38"/>
          <p:cNvSpPr txBox="1"/>
          <p:nvPr>
            <p:ph idx="2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352800" y="5410200"/>
            <a:ext cx="8026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BITS Pilani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Viswanathan Hariharan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Mitigation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579550" y="2031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{6CDAFA79-9E87-47DA-88B0-FE4F2558DC80}</a:tableStyleId>
              </a:tblPr>
              <a:tblGrid>
                <a:gridCol w="1606250"/>
                <a:gridCol w="4176350"/>
                <a:gridCol w="5331850"/>
              </a:tblGrid>
              <a:tr h="51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Risk mitigation strategy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When to use the strategy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Example</a:t>
                      </a:r>
                    </a:p>
                  </a:txBody>
                  <a:tcPr marT="45725" marB="45725" marR="91450" marL="91450"/>
                </a:tc>
              </a:tr>
              <a:tr h="73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Risk acceptance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cap="none" strike="noStrike"/>
                        <a:t>When the risk is very small (low impact &amp; low probability), we may not take any action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If the deployment may get delayed by 2 weeks due to vacation period and if the impact is very low, we may not take any specific action</a:t>
                      </a:r>
                    </a:p>
                  </a:txBody>
                  <a:tcPr marT="45725" marB="45725" marR="91450" marL="91450"/>
                </a:tc>
              </a:tr>
              <a:tr h="73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Risk avoidance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When the risk is very high and we can not afford to take the risk, we must avoid it.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cap="none" strike="noStrike"/>
                        <a:t>When the technology is new and we have no expertise to build it, we may go for off the shelf product</a:t>
                      </a:r>
                    </a:p>
                  </a:txBody>
                  <a:tcPr marT="45725" marB="45725" marR="91450" marL="91450"/>
                </a:tc>
              </a:tr>
              <a:tr h="95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Risk reduction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When the risk can be effectively addressed, we take some action to reduce the probability of risk or its impact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If we know that customer is not clear about requirements, then we could adopt an iterative approach or build a prototype to confirm the requirements</a:t>
                      </a:r>
                    </a:p>
                  </a:txBody>
                  <a:tcPr marT="45725" marB="45725" marR="91450" marL="91450"/>
                </a:tc>
              </a:tr>
              <a:tr h="95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Risk transfer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When the impact is very high but the probability is low, we can adopt a Risk transfer strategy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cap="none" strike="noStrike"/>
                        <a:t>Satellite launch projects go for insurance in case the launch fails. This transfers the risk to the Insurance company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5" name="Shape 185"/>
          <p:cNvSpPr txBox="1"/>
          <p:nvPr/>
        </p:nvSpPr>
        <p:spPr>
          <a:xfrm>
            <a:off x="812441" y="1468187"/>
            <a:ext cx="10515599" cy="54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ways to address a risk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Shape 190"/>
          <p:cNvGraphicFramePr/>
          <p:nvPr/>
        </p:nvGraphicFramePr>
        <p:xfrm>
          <a:off x="406400" y="1493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{6CDAFA79-9E87-47DA-88B0-FE4F2558DC80}</a:tableStyleId>
              </a:tblPr>
              <a:tblGrid>
                <a:gridCol w="563300"/>
                <a:gridCol w="2150200"/>
                <a:gridCol w="82592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#</a:t>
                      </a:r>
                    </a:p>
                  </a:txBody>
                  <a:tcPr marT="45725" marB="45725" marR="95425" marL="95425"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Risk</a:t>
                      </a:r>
                    </a:p>
                  </a:txBody>
                  <a:tcPr marT="45725" marB="45725" marR="95425" marL="95425"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Recommended action</a:t>
                      </a:r>
                    </a:p>
                  </a:txBody>
                  <a:tcPr marT="45725" marB="45725" marR="95425" marL="95425">
                    <a:solidFill>
                      <a:srgbClr val="C4E0B2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1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Customer is not clear about requirement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Adopt an iterative approach, developing a small sub-set of core functionality. Get feedback on the developed system. Then define requirements for the next iteration</a:t>
                      </a:r>
                    </a:p>
                  </a:txBody>
                  <a:tcPr marT="45725" marB="45725" marR="95425" marL="954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2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Domain is new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Develop detailed business process flows and domain models to validate understanding. Develop User interface storyboard to validate understanding</a:t>
                      </a:r>
                    </a:p>
                  </a:txBody>
                  <a:tcPr marT="45725" marB="45725" marR="95425" marL="954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3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Technology is new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Develop a prototype using core requirements</a:t>
                      </a:r>
                    </a:p>
                  </a:txBody>
                  <a:tcPr marT="45725" marB="45725" marR="95425" marL="954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4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Attrition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Consider aspirations of team members and try to accommodate roles that will satisfy their aspirations such as design work, on-site role, etc.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Involve team member in addressing project issues. This will increase belongingness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Improve team bonding through team get-togethers</a:t>
                      </a:r>
                    </a:p>
                  </a:txBody>
                  <a:tcPr marT="45725" marB="45725" marR="95425" marL="954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5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Changes to requirements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Include only critical requirements based on business value. Shift the rest to next release</a:t>
                      </a:r>
                    </a:p>
                  </a:txBody>
                  <a:tcPr marT="45725" marB="45725" marR="95425" marL="954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6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Tight schedule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Get the best people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Monitor project closely to identify issues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Do not allow scope creep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Remove non-critical requirements from scope</a:t>
                      </a:r>
                    </a:p>
                  </a:txBody>
                  <a:tcPr marT="45725" marB="45725" marR="95425" marL="954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7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System performance may be poor</a:t>
                      </a:r>
                    </a:p>
                  </a:txBody>
                  <a:tcPr marT="45725" marB="45725" marR="95425" marL="95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u="none" cap="none" strike="noStrike"/>
                        <a:t>Identify scenarios where performance could be an issue (eg. high volume transaction during holidays) and address them via effective design</a:t>
                      </a:r>
                    </a:p>
                  </a:txBody>
                  <a:tcPr marT="45725" marB="45725" marR="95425" marL="95425"/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project execution phase, we need to regularly monitor the project for any new risks or change in probability of already identified risks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this we need to plan appropriate actions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should maintain a risk log and regularly monitor the progress of planned actions such as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of prototype using technology or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of developers in domain knowledge or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Communicating the benefits to end users to ensure there is no resistance at the time of deployment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monitoring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things to monitor to identify new risks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commitment: Are customers attending meetings regularly? Do they respond promptly? Do they approve changes on time?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and effort variance: Is the variance significant? If so, why?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skills, team work and motivation levels: Do the team members have required skills? Is there any attrition? Are team members cooperative? 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of work products: Is the customer happy with User interface design? How severe are the design review comments? What is the system test defect density?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change: How many change requests are we getting every month? What is the cumulative effort of all change requests?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monitoring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serve the customers better, a bank in Europe asked an IT company to develop a “Unified Customer Information System” that would gather data from various back-end systems such as Savings account system, Loan system, etc. and provide a unified view of customer to the customer service officers.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this was a business critical system used by 400+ branches in Europe, it was decided to host it on a fault tolerant computer – Tandem Non-Stop computer “Himalaya”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requirements were gathered, the IT company placed an order for the Tandem computer which was to be delivered in 2 months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was realized that it would take 4 months instead of 2.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a risk management plan was put in place.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–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decided that the software would be developed on a Unix box which is similar to Tandem’s OS.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–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Tandem computer arrives, the software would be ported to Tandem. During the porting, the  Unix system calls would be replaced with Tandem’s system calls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enabled the company to deliver the software on time, though some extra effort had to be spent during transition from Unix to Tandem</a:t>
            </a:r>
          </a:p>
        </p:txBody>
      </p:sp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0" y="17392"/>
            <a:ext cx="8641724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study: Developing software on Tandem Non-Stop computer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management framework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identification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planning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monitoring</a:t>
            </a:r>
          </a:p>
        </p:txBody>
      </p:sp>
      <p:sp>
        <p:nvSpPr>
          <p:cNvPr id="119" name="Shape 119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2 terms commonly used in Project management – Risk &amp; Issue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is a problem which has a certain probability of occurring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Due to use of new technology there is a probability of cost over run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is a problem that has already occurred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2 key people have resigned. So the project will be delayed by 1 month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probability of risk is &lt;100%, whereas the probability of issue is 100%, since it has already occurred</a:t>
            </a:r>
          </a:p>
        </p:txBody>
      </p:sp>
      <p:sp>
        <p:nvSpPr>
          <p:cNvPr id="125" name="Shape 125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is associated with a ‘Cause’ &amp; ‘Effect’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…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1648493" y="2599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{6CDAFA79-9E87-47DA-88B0-FE4F2558DC80}</a:tableStyleId>
              </a:tblPr>
              <a:tblGrid>
                <a:gridCol w="4449650"/>
                <a:gridCol w="44496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Cause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Effect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Staff inexperience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Planned effort &amp; time is exceeded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Lack of top management commitment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Delay in getting approvals to plans changes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New technology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Development &amp; testing takes longer than planned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Users are uncertain of their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cap="none" strike="noStrike"/>
                        <a:t>Project scope increases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411488" y="3747608"/>
            <a:ext cx="10962620" cy="1185148"/>
            <a:chOff x="5088" y="64247"/>
            <a:chExt cx="10962620" cy="1185148"/>
          </a:xfrm>
        </p:grpSpPr>
        <p:sp>
          <p:nvSpPr>
            <p:cNvPr id="138" name="Shape 138"/>
            <p:cNvSpPr/>
            <p:nvPr/>
          </p:nvSpPr>
          <p:spPr>
            <a:xfrm>
              <a:off x="5088" y="64247"/>
              <a:ext cx="2962870" cy="1185148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597662" y="64247"/>
              <a:ext cx="1777722" cy="1185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rIns="32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Initiation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2671673" y="64247"/>
              <a:ext cx="2962870" cy="1185148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3264247" y="64247"/>
              <a:ext cx="1777722" cy="1185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rIns="32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planning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5338255" y="64247"/>
              <a:ext cx="2962870" cy="1185148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5930830" y="64247"/>
              <a:ext cx="1777722" cy="1185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rIns="32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execution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8004839" y="64247"/>
              <a:ext cx="2962870" cy="1185148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8597413" y="64247"/>
              <a:ext cx="1777722" cy="1185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rIns="32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closure</a:t>
              </a:r>
            </a:p>
          </p:txBody>
        </p:sp>
      </p:grpSp>
      <p:sp>
        <p:nvSpPr>
          <p:cNvPr id="146" name="Shape 146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 framework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966692" y="5486398"/>
            <a:ext cx="185044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identification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analysis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mitigation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321380" y="5741830"/>
            <a:ext cx="1650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monitoring</a:t>
            </a:r>
          </a:p>
        </p:txBody>
      </p:sp>
      <p:cxnSp>
        <p:nvCxnSpPr>
          <p:cNvPr id="149" name="Shape 149"/>
          <p:cNvCxnSpPr>
            <a:stCxn id="147" idx="0"/>
          </p:cNvCxnSpPr>
          <p:nvPr/>
        </p:nvCxnSpPr>
        <p:spPr>
          <a:xfrm flipH="1" rot="10800000">
            <a:off x="4891914" y="4919698"/>
            <a:ext cx="2100" cy="5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7083379" y="4932609"/>
            <a:ext cx="0" cy="553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490468" y="3013659"/>
            <a:ext cx="10515599" cy="461664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phases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38200" y="1709715"/>
            <a:ext cx="10515599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 framework provides a way to manage risks in a project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project planning phase, we need to identify potential risks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can be of different types. Here are some questions to ask to identify potential risks: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risks – Is the technology familiar to us? Is the technology proven?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risks – Do we have sufficiently skilled people, Is there high attrition in the organization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 risks – Are the sponsor, end users, other key stakeholders committed?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risks – Is the customer clear about their requirement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value risk - Is there a significant business value in doing the project?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risks – Is the schedule realistic?</a:t>
            </a:r>
          </a:p>
        </p:txBody>
      </p:sp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identification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Checklist Approach: Use a checklist of different types of risks and see which ones are applicable &amp; which ones are not applicable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Brainstorm Approach: Get representatives of all stakeholders such as Sponsor, End users, Marketing team, developers and testers and brainstorm to identify potential risks from their perspective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Sponsors may say that competition is already developing a new system. So if we do not complete this project in 6 months, then we would lose edge over competition and the project may no longer be beneficial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users may say that they are not familiar with RFID technology, so it might delay implementation of the project</a:t>
            </a:r>
          </a:p>
        </p:txBody>
      </p:sp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identification approaches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06400" y="1493837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risks may not be critical. So we need to prioritize the risks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to prioritize: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probability of each risk. Ex. Probability of risk is 20%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adverse impact of each risk on a scale of 1 to 10 (Low to High)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the 2 to arrive at the priority</a:t>
            </a:r>
          </a:p>
        </p:txBody>
      </p:sp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analysis &amp; prioritization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06400" y="5177307"/>
            <a:ext cx="10972799" cy="842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table, it is clear that we need to focus our energy on addressing the risk of “Customer is not clear about the requirement”</a:t>
            </a:r>
          </a:p>
        </p:txBody>
      </p:sp>
      <p:sp>
        <p:nvSpPr>
          <p:cNvPr id="176" name="Shape 176"/>
          <p:cNvSpPr txBox="1"/>
          <p:nvPr>
            <p:ph idx="4294967295" type="title"/>
          </p:nvPr>
        </p:nvSpPr>
        <p:spPr>
          <a:xfrm>
            <a:off x="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prioritization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1403798" y="226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{6CDAFA79-9E87-47DA-88B0-FE4F2558DC80}</a:tableStyleId>
              </a:tblPr>
              <a:tblGrid>
                <a:gridCol w="535250"/>
                <a:gridCol w="4471200"/>
                <a:gridCol w="1052050"/>
                <a:gridCol w="885925"/>
                <a:gridCol w="885925"/>
              </a:tblGrid>
              <a:tr h="35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1600" u="none" cap="none" strike="noStrike"/>
                        <a:t>#</a:t>
                      </a:r>
                    </a:p>
                  </a:txBody>
                  <a:tcPr marT="9525" marB="0" marR="9525" marL="9525"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1600" u="none" cap="none" strike="noStrike"/>
                        <a:t>Risk description</a:t>
                      </a:r>
                    </a:p>
                  </a:txBody>
                  <a:tcPr marT="9525" marB="0" marR="9525" marL="9525"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1600" u="none" cap="none" strike="noStrike"/>
                        <a:t>Probability</a:t>
                      </a:r>
                    </a:p>
                  </a:txBody>
                  <a:tcPr marT="9525" marB="0" marR="9525" marL="9525"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1600" u="none" cap="none" strike="noStrike"/>
                        <a:t>Impact</a:t>
                      </a:r>
                    </a:p>
                  </a:txBody>
                  <a:tcPr marT="9525" marB="0" marR="9525" marL="9525"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1600" u="none" cap="none" strike="noStrike"/>
                        <a:t>Priority</a:t>
                      </a:r>
                    </a:p>
                  </a:txBody>
                  <a:tcPr marT="9525" marB="0" marR="9525" marL="9525">
                    <a:solidFill>
                      <a:srgbClr val="C4E0B2"/>
                    </a:solidFill>
                  </a:tcPr>
                </a:tc>
              </a:tr>
              <a:tr h="35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1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Key people might leave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20%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8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1.6</a:t>
                      </a:r>
                    </a:p>
                  </a:txBody>
                  <a:tcPr marT="9525" marB="0" marR="9525" marL="9525"/>
                </a:tc>
              </a:tr>
              <a:tr h="35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2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Customer is not clear about the requirement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40%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8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0000"/>
                          </a:solidFill>
                        </a:rPr>
                        <a:t>3.2</a:t>
                      </a:r>
                    </a:p>
                  </a:txBody>
                  <a:tcPr marT="9525" marB="0" marR="9525" marL="9525"/>
                </a:tc>
              </a:tr>
              <a:tr h="35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3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Schedule may be tight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30%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6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1.8</a:t>
                      </a:r>
                    </a:p>
                  </a:txBody>
                  <a:tcPr marT="9525" marB="0" marR="9525" marL="9525"/>
                </a:tc>
              </a:tr>
              <a:tr h="35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4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Defects during system testing may be high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20%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6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1.2</a:t>
                      </a:r>
                    </a:p>
                  </a:txBody>
                  <a:tcPr marT="9525" marB="0" marR="9525" marL="9525"/>
                </a:tc>
              </a:tr>
              <a:tr h="35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5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Customer commitment may not be high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30%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6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1.8</a:t>
                      </a:r>
                    </a:p>
                  </a:txBody>
                  <a:tcPr marT="9525" marB="0" marR="9525" marL="9525"/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964841" y="1697865"/>
            <a:ext cx="10515599" cy="427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I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