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1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Forecasting using hidden </a:t>
            </a:r>
            <a:r>
              <a:rPr lang="en-US" dirty="0" err="1" smtClean="0"/>
              <a:t>markov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2625659" cy="1359198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Mallikarjun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of Stock Prices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9300" y="1229393"/>
                <a:ext cx="7791129" cy="421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Calculate the differential price change between the latest day of the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it’s next day’s price and add it to the current day’s price to get our next day’s prediction.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As the true observations are received, they are included in the data set and model is trained again for further predictions.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u="sng" dirty="0" smtClean="0"/>
                  <a:t>Performance Metrics for predictions of next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u="sng" dirty="0" smtClean="0"/>
                  <a:t> days</a:t>
                </a:r>
              </a:p>
              <a:p>
                <a:r>
                  <a:rPr lang="en-US" dirty="0" smtClean="0"/>
                  <a:t>MAPE (Mean Absolute Percentage Error)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4217180"/>
              </a:xfrm>
              <a:prstGeom prst="rect">
                <a:avLst/>
              </a:prstGeom>
              <a:blipFill rotWithShape="0">
                <a:blip r:embed="rId3"/>
                <a:stretch>
                  <a:fillRect l="-626" t="-868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6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9300" y="1229394"/>
                <a:ext cx="779112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Pseudocode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Training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Set randomly the number of states to four.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Randomly set the initial state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transition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Run Baum-Welch algorithm using these initial condition to calculate suboptimal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Testing</a:t>
                </a:r>
              </a:p>
              <a:p>
                <a:r>
                  <a:rPr lang="en-US" dirty="0" smtClean="0"/>
                  <a:t>4.   Select a window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Calculate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–log(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for all the sub-sequences.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Identify the sub-sequence whose log-likelihood of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previous observations is the closest to the sub-sequence whose next day’s price is to be predicted.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 smtClean="0"/>
                  <a:t>Using the differential change as explained before.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26" t="-809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7"/>
            <a:ext cx="766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 for Google Inc.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49300" y="1229393"/>
            <a:ext cx="77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2" y="1525550"/>
            <a:ext cx="4979447" cy="3734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0" y="1525550"/>
            <a:ext cx="4979445" cy="37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37" y="1478896"/>
            <a:ext cx="4845707" cy="363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9" y="1478896"/>
            <a:ext cx="4845707" cy="3634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7935" y="373227"/>
            <a:ext cx="766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4 state model for Google Inc.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0430"/>
              </p:ext>
            </p:extLst>
          </p:nvPr>
        </p:nvGraphicFramePr>
        <p:xfrm>
          <a:off x="2265259" y="54969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4291" y="6270172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MAPE for 100 Predictions for stock Google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select the best model?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49300" y="1229394"/>
                <a:ext cx="677766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lower the negative log-likelihood value is, the better the observations fit in the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negative log-likelihood of the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 decrease with increase in the number of states but may result in overfitting and increased complexity of the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By using Bayesian Information Criterion, complexity of the model can be penalized giving the optimal number of states for a stock.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likelihood function for the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the number of observation points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estimated parameters in the model.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6777665" cy="4801314"/>
              </a:xfrm>
              <a:prstGeom prst="rect">
                <a:avLst/>
              </a:prstGeom>
              <a:blipFill rotWithShape="0">
                <a:blip r:embed="rId3"/>
                <a:stretch>
                  <a:fillRect l="-719" t="-762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3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7"/>
            <a:ext cx="766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Predictions using Non-probabilistic model – Support Vector Regression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86622" y="1513946"/>
            <a:ext cx="7791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 Regression is exactly similar to Support Vector Machines.</a:t>
            </a:r>
          </a:p>
          <a:p>
            <a:endParaRPr lang="en-US" dirty="0"/>
          </a:p>
          <a:p>
            <a:r>
              <a:rPr lang="en-US" dirty="0" smtClean="0"/>
              <a:t>In SVM, given the data and labels the model tries to separate as much as possible the different classes by forming an affine plane and deals with predicting the ‘belongingness’ to a class. </a:t>
            </a:r>
          </a:p>
          <a:p>
            <a:endParaRPr lang="en-US" dirty="0"/>
          </a:p>
          <a:p>
            <a:r>
              <a:rPr lang="en-US" dirty="0" smtClean="0"/>
              <a:t>In SVR, the model tries to form a surface by fitting the data points as much as possible</a:t>
            </a:r>
            <a:r>
              <a:rPr lang="en-US" dirty="0"/>
              <a:t> </a:t>
            </a:r>
            <a:r>
              <a:rPr lang="en-US" dirty="0" smtClean="0"/>
              <a:t>and predicts a value from a continuous set.</a:t>
            </a:r>
          </a:p>
          <a:p>
            <a:endParaRPr lang="en-US" dirty="0"/>
          </a:p>
          <a:p>
            <a:r>
              <a:rPr lang="en-US" dirty="0" smtClean="0"/>
              <a:t>Here the data points are mapped into higher dimensional space where a linear SVM is applied to construct a linear model in this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4981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Implementation using SVR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86622" y="1513945"/>
                <a:ext cx="779112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 data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,….,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denotes all the four prices on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 the close price/open price/high/low of the next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SVR defines a function which takes in the current day’s prices and predicts the next </a:t>
                </a:r>
                <a:r>
                  <a:rPr lang="en-US" dirty="0"/>
                  <a:t>day’s </a:t>
                </a:r>
                <a:r>
                  <a:rPr lang="en-US" dirty="0" smtClean="0"/>
                  <a:t>close/open/high/low prices.</a:t>
                </a:r>
              </a:p>
              <a:p>
                <a:endParaRPr lang="en-US" dirty="0"/>
              </a:p>
              <a:p>
                <a:r>
                  <a:rPr lang="en-US" dirty="0" smtClean="0"/>
                  <a:t>SVR is trained with data so far. Current day’s prices are passed to the SVR and next day’s prices are predicted and compared with the true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Then the true observations are included in the training data set to retune the model and make prediction of the day after and so on.</a:t>
                </a:r>
              </a:p>
              <a:p>
                <a:endParaRPr lang="en-US" dirty="0"/>
              </a:p>
              <a:p>
                <a:r>
                  <a:rPr lang="en-US" dirty="0" smtClean="0"/>
                  <a:t>Results show the performance of SVR using linear kernel and compare it with HMM.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21" y="1513944"/>
                <a:ext cx="7791129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25" t="-673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7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2" y="425641"/>
            <a:ext cx="10058400" cy="4447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4942" y="6114101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Google Inc.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45222"/>
              </p:ext>
            </p:extLst>
          </p:nvPr>
        </p:nvGraphicFramePr>
        <p:xfrm>
          <a:off x="2227943" y="495639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490955"/>
            <a:ext cx="10058400" cy="444749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90478"/>
              </p:ext>
            </p:extLst>
          </p:nvPr>
        </p:nvGraphicFramePr>
        <p:xfrm>
          <a:off x="2275741" y="50366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93478" y="6136822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Qualcomm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434974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14533"/>
              </p:ext>
            </p:extLst>
          </p:nvPr>
        </p:nvGraphicFramePr>
        <p:xfrm>
          <a:off x="2119087" y="505218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41546" y="6136823"/>
            <a:ext cx="483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Apple </a:t>
            </a:r>
            <a:r>
              <a:rPr lang="en-US" dirty="0"/>
              <a:t>Inc.</a:t>
            </a:r>
          </a:p>
        </p:txBody>
      </p:sp>
    </p:spTree>
    <p:extLst>
      <p:ext uri="{BB962C8B-B14F-4D97-AF65-F5344CB8AC3E}">
        <p14:creationId xmlns:p14="http://schemas.microsoft.com/office/powerpoint/2010/main" val="41921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8688" y="1229394"/>
            <a:ext cx="4923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Markets are one the most complex systems which are almost impossible to model in terms of dynamical equations.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important information of stocks from their historical prices to predict future trends.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probabilistic and non-probabilistic models in determining the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Classical problem of non-stationary pattern recognition in Machine Learning.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Problem Statement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40" y="1428362"/>
            <a:ext cx="5637504" cy="3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397650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5866"/>
              </p:ext>
            </p:extLst>
          </p:nvPr>
        </p:nvGraphicFramePr>
        <p:xfrm>
          <a:off x="2182435" y="496198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95135" y="6099500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</a:t>
            </a:r>
            <a:r>
              <a:rPr lang="en-US" dirty="0" smtClean="0"/>
              <a:t>Comcas</a:t>
            </a:r>
            <a:r>
              <a:rPr lang="en-US" dirty="0"/>
              <a:t>t</a:t>
            </a:r>
            <a:r>
              <a:rPr lang="en-US" dirty="0" smtClean="0"/>
              <a:t> Corp.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86622" y="1513946"/>
            <a:ext cx="7791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Though in general, the observations will be greatly affected by the choice of model </a:t>
            </a:r>
            <a:r>
              <a:rPr lang="en-US" dirty="0" err="1" smtClean="0"/>
              <a:t>i.e</a:t>
            </a:r>
            <a:r>
              <a:rPr lang="en-US" dirty="0" smtClean="0"/>
              <a:t> the number of states in Hidden Markov Models, it does not make significant difference when applied to Stocks.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Both HMM and SVR give similar accuracy when the next one day prices are predicted.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predictions diverge when prices are predicted for more than one day.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HMM captures the volatility of the stock prices while SVR gives more stable predictions.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Finally, it’s not easy to predict stocks beyond a certain point of accuracy.</a:t>
            </a:r>
          </a:p>
        </p:txBody>
      </p:sp>
    </p:spTree>
    <p:extLst>
      <p:ext uri="{BB962C8B-B14F-4D97-AF65-F5344CB8AC3E}">
        <p14:creationId xmlns:p14="http://schemas.microsoft.com/office/powerpoint/2010/main" val="16453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Proposed Solution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58688" y="1229394"/>
            <a:ext cx="4923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probabilistic model – Hidden Markov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Train the model using the historical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Form a generative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Optimize model and model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Predict next day’s prices- Open Price, Closing Price, High and Low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non-probabilistic model – Support Vector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Train the model using the historical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Predict next day’s prices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Compare the results with the results obtained using HMM</a:t>
            </a:r>
          </a:p>
        </p:txBody>
      </p:sp>
    </p:spTree>
    <p:extLst>
      <p:ext uri="{BB962C8B-B14F-4D97-AF65-F5344CB8AC3E}">
        <p14:creationId xmlns:p14="http://schemas.microsoft.com/office/powerpoint/2010/main" val="30371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58688" y="1229393"/>
            <a:ext cx="49234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Hidden Markov Models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Stocks as Hidden Markov Models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to use Hidden Markov Models?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Prediction of Stock Prices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to select the best model?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Non-probabilistic model- Support Vector Regression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Results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8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Hidden Markov Models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7987005" y="1791480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93765" y="1791479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9381" y="1791478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380515" y="1231643"/>
            <a:ext cx="4264091" cy="1838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3535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398787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y2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368793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y3</a:t>
            </a:r>
            <a:endParaRPr lang="en-US" sz="1200" dirty="0"/>
          </a:p>
        </p:txBody>
      </p:sp>
      <p:cxnSp>
        <p:nvCxnSpPr>
          <p:cNvPr id="15" name="Curved Connector 14"/>
          <p:cNvCxnSpPr>
            <a:endCxn id="11" idx="0"/>
          </p:cNvCxnSpPr>
          <p:nvPr/>
        </p:nvCxnSpPr>
        <p:spPr>
          <a:xfrm rot="16200000" flipH="1">
            <a:off x="7791215" y="2836661"/>
            <a:ext cx="1245642" cy="452221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2" idx="0"/>
          </p:cNvCxnSpPr>
          <p:nvPr/>
        </p:nvCxnSpPr>
        <p:spPr>
          <a:xfrm rot="16200000" flipH="1">
            <a:off x="8909053" y="3009248"/>
            <a:ext cx="1231644" cy="12104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13" idx="0"/>
          </p:cNvCxnSpPr>
          <p:nvPr/>
        </p:nvCxnSpPr>
        <p:spPr>
          <a:xfrm rot="5400000">
            <a:off x="10089189" y="2920169"/>
            <a:ext cx="1231643" cy="29920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8338642" y="2563370"/>
            <a:ext cx="1245644" cy="99880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</p:cNvCxnSpPr>
          <p:nvPr/>
        </p:nvCxnSpPr>
        <p:spPr>
          <a:xfrm rot="5400000">
            <a:off x="8397921" y="2732649"/>
            <a:ext cx="1272675" cy="521244"/>
          </a:xfrm>
          <a:prstGeom prst="curvedConnector3">
            <a:avLst>
              <a:gd name="adj1" fmla="val 69062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8848534" y="2247214"/>
            <a:ext cx="1653553" cy="143838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5"/>
          </p:cNvCxnSpPr>
          <p:nvPr/>
        </p:nvCxnSpPr>
        <p:spPr>
          <a:xfrm rot="16200000" flipH="1">
            <a:off x="9448151" y="2691894"/>
            <a:ext cx="1328660" cy="658739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9505099" y="2576223"/>
            <a:ext cx="1321187" cy="89755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6"/>
            <a:endCxn id="5" idx="2"/>
          </p:cNvCxnSpPr>
          <p:nvPr/>
        </p:nvCxnSpPr>
        <p:spPr>
          <a:xfrm flipV="1">
            <a:off x="8677470" y="2122716"/>
            <a:ext cx="5162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6"/>
            <a:endCxn id="6" idx="2"/>
          </p:cNvCxnSpPr>
          <p:nvPr/>
        </p:nvCxnSpPr>
        <p:spPr>
          <a:xfrm flipV="1">
            <a:off x="9884230" y="2122715"/>
            <a:ext cx="6251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0"/>
            <a:endCxn id="6" idx="1"/>
          </p:cNvCxnSpPr>
          <p:nvPr/>
        </p:nvCxnSpPr>
        <p:spPr>
          <a:xfrm rot="16200000" flipH="1">
            <a:off x="9422859" y="700856"/>
            <a:ext cx="97015" cy="2278259"/>
          </a:xfrm>
          <a:prstGeom prst="curvedConnector3">
            <a:avLst>
              <a:gd name="adj1" fmla="val -235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4" idx="5"/>
          </p:cNvCxnSpPr>
          <p:nvPr/>
        </p:nvCxnSpPr>
        <p:spPr>
          <a:xfrm rot="5400000">
            <a:off x="8935617" y="1997671"/>
            <a:ext cx="1" cy="718527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>
            <a:off x="10190646" y="1960373"/>
            <a:ext cx="1" cy="718527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77815" y="87258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82469" y="411367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58687" y="1229394"/>
            <a:ext cx="57352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Strong probabilistic framework (Generative Model) for recognizing patterns in Stochastic Processes.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Idea behind HMM- The likelihood of the observations depend on the states which are ‘hidden’ to the observer.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states keep changing as Markov Process with certain transition probability.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observations can be discrete or continuous but the states are always discrete.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probability of observations given a state are determined by the emission probability.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Emission probabilities can be PDF or PMF</a:t>
            </a:r>
          </a:p>
        </p:txBody>
      </p:sp>
    </p:spTree>
    <p:extLst>
      <p:ext uri="{BB962C8B-B14F-4D97-AF65-F5344CB8AC3E}">
        <p14:creationId xmlns:p14="http://schemas.microsoft.com/office/powerpoint/2010/main" val="13912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Stocks as Hidden Markov Models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58687" y="1229395"/>
            <a:ext cx="5735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There are underlying ‘hidden’ states which drive the stock prices.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Investor can observe only the stock prices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States and the transition probabilities are unknown.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Observations are continuous vector- Open Price, Closing Price, High and Low.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Emission probabilities are PDF and assumed to be multivariate Gaussian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317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Stocks as Hidden Markov Models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8688" y="1229394"/>
                <a:ext cx="7340081" cy="401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Observation on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daily close, daily open, daily high, daily low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= State on the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= Number of observations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 Latency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=Number of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=Observation sequence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=Initial State Probability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state transition probability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=mean of the multivariate Gaussian distribution of observation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=Covariance matrix of the distribution of observation of </a:t>
                </a: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Hidden Markov Model can be represented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1229393"/>
                <a:ext cx="7340081" cy="4588692"/>
              </a:xfrm>
              <a:prstGeom prst="rect">
                <a:avLst/>
              </a:prstGeom>
              <a:blipFill rotWithShape="0">
                <a:blip r:embed="rId3"/>
                <a:stretch>
                  <a:fillRect l="-664" t="-798" r="-415" b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938729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27" y="1772816"/>
                <a:ext cx="569167" cy="578498"/>
              </a:xfrm>
              <a:prstGeom prst="ellipse">
                <a:avLst/>
              </a:prstGeom>
              <a:blipFill rotWithShape="0">
                <a:blip r:embed="rId4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940214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213" y="1772816"/>
                <a:ext cx="569167" cy="57849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0947922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920" y="1772816"/>
                <a:ext cx="569167" cy="578498"/>
              </a:xfrm>
              <a:prstGeom prst="ellipse">
                <a:avLst/>
              </a:prstGeom>
              <a:blipFill rotWithShape="0">
                <a:blip r:embed="rId6"/>
                <a:stretch>
                  <a:fillRect l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8640148" y="1567543"/>
            <a:ext cx="3153747" cy="97971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9507895" y="2062065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15602" y="2057400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>
            <a:off x="8313578" y="2057400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84430" y="2057459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231089" y="2353720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4797" y="2355968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212285" y="2353720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34557" y="32252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0315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1731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983834" y="3299989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832" y="3299989"/>
                <a:ext cx="4819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862786" y="3288294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84" y="3288294"/>
                <a:ext cx="70153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873957" y="3292212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955" y="3292212"/>
                <a:ext cx="70153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6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use Hidden Markov Models?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58688" y="1229395"/>
            <a:ext cx="73400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answered by answering following three questions.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model, how likely it is to observe the given sequence of data?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model and observations, what is the best hidden state sequence?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Given the observations, what are the optimal model parameters?</a:t>
            </a:r>
          </a:p>
          <a:p>
            <a:endParaRPr lang="en-US" dirty="0" smtClean="0"/>
          </a:p>
          <a:p>
            <a:r>
              <a:rPr lang="en-US" dirty="0" smtClean="0"/>
              <a:t>The first problem can be solved by Forward algorithm.</a:t>
            </a:r>
          </a:p>
          <a:p>
            <a:r>
              <a:rPr lang="en-US" dirty="0" smtClean="0"/>
              <a:t>The second problem can be solved by Viterbi algorithm.</a:t>
            </a:r>
          </a:p>
          <a:p>
            <a:r>
              <a:rPr lang="en-US" dirty="0" smtClean="0"/>
              <a:t>The third problem can be solved by Baum-Welch algorithm.</a:t>
            </a:r>
          </a:p>
          <a:p>
            <a:endParaRPr lang="en-US" dirty="0"/>
          </a:p>
          <a:p>
            <a:r>
              <a:rPr lang="en-US" dirty="0" smtClean="0"/>
              <a:t>Let’s take a look how we do it.</a:t>
            </a:r>
          </a:p>
        </p:txBody>
      </p:sp>
    </p:spTree>
    <p:extLst>
      <p:ext uri="{BB962C8B-B14F-4D97-AF65-F5344CB8AC3E}">
        <p14:creationId xmlns:p14="http://schemas.microsoft.com/office/powerpoint/2010/main" val="1967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Prediction of Stock Prices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7565" y="1468396"/>
                <a:ext cx="7791129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a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previous observations from today and calculate its log-likelihood given the model.</a:t>
                </a:r>
              </a:p>
              <a:p>
                <a:endParaRPr lang="en-US" dirty="0"/>
              </a:p>
              <a:p>
                <a:r>
                  <a:rPr lang="en-US" dirty="0" smtClean="0"/>
                  <a:t>Compare it with the log-likelihood of the previous sub-sequences of the same size by shifting the window by one day in the direction of past data.</a:t>
                </a:r>
              </a:p>
              <a:p>
                <a:endParaRPr lang="en-US" dirty="0"/>
              </a:p>
              <a:p>
                <a:r>
                  <a:rPr lang="en-US" dirty="0" smtClean="0"/>
                  <a:t>Identify a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whose log-likelihood </a:t>
                </a:r>
                <a:r>
                  <a:rPr lang="en-US" dirty="0" smtClean="0"/>
                  <a:t>is the closest to that of the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r"/>
                <a:endParaRPr lang="en-US" dirty="0" smtClean="0"/>
              </a:p>
              <a:p>
                <a:pPr algn="r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3" y="1468395"/>
                <a:ext cx="7791129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704" t="-990" r="-5869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9227976" y="1866124"/>
            <a:ext cx="2696547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699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24523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751623" y="2133752"/>
                <a:ext cx="34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622" y="2133752"/>
                <a:ext cx="345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10668001" y="2133752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9227976" y="2646233"/>
            <a:ext cx="2696547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10120" y="2512416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66643" y="2521747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0120" y="2789377"/>
            <a:ext cx="1256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9227976" y="3305726"/>
            <a:ext cx="2696547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419251" y="3181240"/>
            <a:ext cx="166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679640" y="3183370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19249" y="3539901"/>
            <a:ext cx="1256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698</TotalTime>
  <Words>1647</Words>
  <Application>Microsoft Office PowerPoint</Application>
  <PresentationFormat>Custom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Stock Forecasting using hidden markov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using hidden markov models</dc:title>
  <dc:creator>Jain, Ayush</dc:creator>
  <cp:lastModifiedBy>BASAVARAJAPPA Mallikarjun</cp:lastModifiedBy>
  <cp:revision>57</cp:revision>
  <dcterms:created xsi:type="dcterms:W3CDTF">2017-05-03T23:49:41Z</dcterms:created>
  <dcterms:modified xsi:type="dcterms:W3CDTF">2019-11-30T14:14:44Z</dcterms:modified>
</cp:coreProperties>
</file>