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78" r:id="rId4"/>
    <p:sldId id="272" r:id="rId5"/>
    <p:sldId id="279" r:id="rId6"/>
    <p:sldId id="281" r:id="rId7"/>
    <p:sldId id="282" r:id="rId8"/>
    <p:sldId id="294" r:id="rId9"/>
    <p:sldId id="280" r:id="rId10"/>
    <p:sldId id="285" r:id="rId11"/>
    <p:sldId id="283" r:id="rId12"/>
    <p:sldId id="286" r:id="rId13"/>
    <p:sldId id="287" r:id="rId14"/>
    <p:sldId id="288" r:id="rId15"/>
    <p:sldId id="289" r:id="rId16"/>
    <p:sldId id="291" r:id="rId17"/>
    <p:sldId id="290" r:id="rId18"/>
    <p:sldId id="293" r:id="rId19"/>
    <p:sldId id="292"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85" d="100"/>
          <a:sy n="85" d="100"/>
        </p:scale>
        <p:origin x="60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728FD-6699-4579-8ECF-3310E6C173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CCDA39-04F2-409F-BD83-7FF20CDE2F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2F0228-B5D7-4E19-B15C-115591F5E1F9}"/>
              </a:ext>
            </a:extLst>
          </p:cNvPr>
          <p:cNvSpPr>
            <a:spLocks noGrp="1"/>
          </p:cNvSpPr>
          <p:nvPr>
            <p:ph type="dt" sz="half" idx="10"/>
          </p:nvPr>
        </p:nvSpPr>
        <p:spPr/>
        <p:txBody>
          <a:bodyPr/>
          <a:lstStyle/>
          <a:p>
            <a:fld id="{AB2FF845-C8D2-4283-9432-B9F609B9952E}" type="datetimeFigureOut">
              <a:rPr lang="en-IN" smtClean="0"/>
              <a:t>13-02-2023</a:t>
            </a:fld>
            <a:endParaRPr lang="en-IN"/>
          </a:p>
        </p:txBody>
      </p:sp>
      <p:sp>
        <p:nvSpPr>
          <p:cNvPr id="5" name="Footer Placeholder 4">
            <a:extLst>
              <a:ext uri="{FF2B5EF4-FFF2-40B4-BE49-F238E27FC236}">
                <a16:creationId xmlns:a16="http://schemas.microsoft.com/office/drawing/2014/main" id="{0125AB63-84AE-48E2-A1EC-0C8F746B70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F8CE0F-1ADC-4529-A408-36FDF2B40C88}"/>
              </a:ext>
            </a:extLst>
          </p:cNvPr>
          <p:cNvSpPr>
            <a:spLocks noGrp="1"/>
          </p:cNvSpPr>
          <p:nvPr>
            <p:ph type="sldNum" sz="quarter" idx="12"/>
          </p:nvPr>
        </p:nvSpPr>
        <p:spPr/>
        <p:txBody>
          <a:bodyPr/>
          <a:lstStyle/>
          <a:p>
            <a:fld id="{E264C092-62BC-4EB5-BD04-E51B4D4217A0}" type="slidenum">
              <a:rPr lang="en-IN" smtClean="0"/>
              <a:t>‹#›</a:t>
            </a:fld>
            <a:endParaRPr lang="en-IN"/>
          </a:p>
        </p:txBody>
      </p:sp>
    </p:spTree>
    <p:extLst>
      <p:ext uri="{BB962C8B-B14F-4D97-AF65-F5344CB8AC3E}">
        <p14:creationId xmlns:p14="http://schemas.microsoft.com/office/powerpoint/2010/main" val="592532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C13FA-4710-46C0-8A08-247043AFFF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49CF97-75CC-451B-BD24-B6252C0639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754D44-B509-4C68-A4CC-8BF1DD63415A}"/>
              </a:ext>
            </a:extLst>
          </p:cNvPr>
          <p:cNvSpPr>
            <a:spLocks noGrp="1"/>
          </p:cNvSpPr>
          <p:nvPr>
            <p:ph type="dt" sz="half" idx="10"/>
          </p:nvPr>
        </p:nvSpPr>
        <p:spPr/>
        <p:txBody>
          <a:bodyPr/>
          <a:lstStyle/>
          <a:p>
            <a:fld id="{AB2FF845-C8D2-4283-9432-B9F609B9952E}" type="datetimeFigureOut">
              <a:rPr lang="en-IN" smtClean="0"/>
              <a:t>13-02-2023</a:t>
            </a:fld>
            <a:endParaRPr lang="en-IN"/>
          </a:p>
        </p:txBody>
      </p:sp>
      <p:sp>
        <p:nvSpPr>
          <p:cNvPr id="5" name="Footer Placeholder 4">
            <a:extLst>
              <a:ext uri="{FF2B5EF4-FFF2-40B4-BE49-F238E27FC236}">
                <a16:creationId xmlns:a16="http://schemas.microsoft.com/office/drawing/2014/main" id="{DA526A29-179C-4E9E-8A82-079D7741D0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209BC2-D44D-456C-A593-66BAD0F2BC5A}"/>
              </a:ext>
            </a:extLst>
          </p:cNvPr>
          <p:cNvSpPr>
            <a:spLocks noGrp="1"/>
          </p:cNvSpPr>
          <p:nvPr>
            <p:ph type="sldNum" sz="quarter" idx="12"/>
          </p:nvPr>
        </p:nvSpPr>
        <p:spPr/>
        <p:txBody>
          <a:bodyPr/>
          <a:lstStyle/>
          <a:p>
            <a:fld id="{E264C092-62BC-4EB5-BD04-E51B4D4217A0}" type="slidenum">
              <a:rPr lang="en-IN" smtClean="0"/>
              <a:t>‹#›</a:t>
            </a:fld>
            <a:endParaRPr lang="en-IN"/>
          </a:p>
        </p:txBody>
      </p:sp>
    </p:spTree>
    <p:extLst>
      <p:ext uri="{BB962C8B-B14F-4D97-AF65-F5344CB8AC3E}">
        <p14:creationId xmlns:p14="http://schemas.microsoft.com/office/powerpoint/2010/main" val="3099665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4F21B8-8AC4-42DB-BEC1-1E9175454F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298040-EC4A-4282-A2F3-AAC412A706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BC753C-5613-4A34-935D-5CCE2F62050A}"/>
              </a:ext>
            </a:extLst>
          </p:cNvPr>
          <p:cNvSpPr>
            <a:spLocks noGrp="1"/>
          </p:cNvSpPr>
          <p:nvPr>
            <p:ph type="dt" sz="half" idx="10"/>
          </p:nvPr>
        </p:nvSpPr>
        <p:spPr/>
        <p:txBody>
          <a:bodyPr/>
          <a:lstStyle/>
          <a:p>
            <a:fld id="{AB2FF845-C8D2-4283-9432-B9F609B9952E}" type="datetimeFigureOut">
              <a:rPr lang="en-IN" smtClean="0"/>
              <a:t>13-02-2023</a:t>
            </a:fld>
            <a:endParaRPr lang="en-IN"/>
          </a:p>
        </p:txBody>
      </p:sp>
      <p:sp>
        <p:nvSpPr>
          <p:cNvPr id="5" name="Footer Placeholder 4">
            <a:extLst>
              <a:ext uri="{FF2B5EF4-FFF2-40B4-BE49-F238E27FC236}">
                <a16:creationId xmlns:a16="http://schemas.microsoft.com/office/drawing/2014/main" id="{D2E3E52B-E284-4480-8EC3-A44C293BA4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04250D-8CAB-4369-8E17-4DB4CB95B492}"/>
              </a:ext>
            </a:extLst>
          </p:cNvPr>
          <p:cNvSpPr>
            <a:spLocks noGrp="1"/>
          </p:cNvSpPr>
          <p:nvPr>
            <p:ph type="sldNum" sz="quarter" idx="12"/>
          </p:nvPr>
        </p:nvSpPr>
        <p:spPr/>
        <p:txBody>
          <a:bodyPr/>
          <a:lstStyle/>
          <a:p>
            <a:fld id="{E264C092-62BC-4EB5-BD04-E51B4D4217A0}" type="slidenum">
              <a:rPr lang="en-IN" smtClean="0"/>
              <a:t>‹#›</a:t>
            </a:fld>
            <a:endParaRPr lang="en-IN"/>
          </a:p>
        </p:txBody>
      </p:sp>
    </p:spTree>
    <p:extLst>
      <p:ext uri="{BB962C8B-B14F-4D97-AF65-F5344CB8AC3E}">
        <p14:creationId xmlns:p14="http://schemas.microsoft.com/office/powerpoint/2010/main" val="2418038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92BE-6E7B-4774-B080-EC0F312BDD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F0A1E5-84BF-4D46-A0A0-A6DB505FBD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11DC8C-35D1-44F3-9E1A-A5AA0A124E33}"/>
              </a:ext>
            </a:extLst>
          </p:cNvPr>
          <p:cNvSpPr>
            <a:spLocks noGrp="1"/>
          </p:cNvSpPr>
          <p:nvPr>
            <p:ph type="dt" sz="half" idx="10"/>
          </p:nvPr>
        </p:nvSpPr>
        <p:spPr/>
        <p:txBody>
          <a:bodyPr/>
          <a:lstStyle/>
          <a:p>
            <a:fld id="{AB2FF845-C8D2-4283-9432-B9F609B9952E}" type="datetimeFigureOut">
              <a:rPr lang="en-IN" smtClean="0"/>
              <a:t>13-02-2023</a:t>
            </a:fld>
            <a:endParaRPr lang="en-IN"/>
          </a:p>
        </p:txBody>
      </p:sp>
      <p:sp>
        <p:nvSpPr>
          <p:cNvPr id="5" name="Footer Placeholder 4">
            <a:extLst>
              <a:ext uri="{FF2B5EF4-FFF2-40B4-BE49-F238E27FC236}">
                <a16:creationId xmlns:a16="http://schemas.microsoft.com/office/drawing/2014/main" id="{C4EAF376-DBB9-4738-A20B-9913F25077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5D7E24-DCAD-42B0-BE01-5BCDB64BE800}"/>
              </a:ext>
            </a:extLst>
          </p:cNvPr>
          <p:cNvSpPr>
            <a:spLocks noGrp="1"/>
          </p:cNvSpPr>
          <p:nvPr>
            <p:ph type="sldNum" sz="quarter" idx="12"/>
          </p:nvPr>
        </p:nvSpPr>
        <p:spPr/>
        <p:txBody>
          <a:bodyPr/>
          <a:lstStyle/>
          <a:p>
            <a:fld id="{E264C092-62BC-4EB5-BD04-E51B4D4217A0}" type="slidenum">
              <a:rPr lang="en-IN" smtClean="0"/>
              <a:t>‹#›</a:t>
            </a:fld>
            <a:endParaRPr lang="en-IN"/>
          </a:p>
        </p:txBody>
      </p:sp>
    </p:spTree>
    <p:extLst>
      <p:ext uri="{BB962C8B-B14F-4D97-AF65-F5344CB8AC3E}">
        <p14:creationId xmlns:p14="http://schemas.microsoft.com/office/powerpoint/2010/main" val="4290991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3FB49-CEF2-414A-B88D-BCCF38D4CB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D5AE055-E9C6-47B7-ABD7-6419DFE8C7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FF72E9-88C1-4D55-A770-CA3CE49E72C8}"/>
              </a:ext>
            </a:extLst>
          </p:cNvPr>
          <p:cNvSpPr>
            <a:spLocks noGrp="1"/>
          </p:cNvSpPr>
          <p:nvPr>
            <p:ph type="dt" sz="half" idx="10"/>
          </p:nvPr>
        </p:nvSpPr>
        <p:spPr/>
        <p:txBody>
          <a:bodyPr/>
          <a:lstStyle/>
          <a:p>
            <a:fld id="{AB2FF845-C8D2-4283-9432-B9F609B9952E}" type="datetimeFigureOut">
              <a:rPr lang="en-IN" smtClean="0"/>
              <a:t>13-02-2023</a:t>
            </a:fld>
            <a:endParaRPr lang="en-IN"/>
          </a:p>
        </p:txBody>
      </p:sp>
      <p:sp>
        <p:nvSpPr>
          <p:cNvPr id="5" name="Footer Placeholder 4">
            <a:extLst>
              <a:ext uri="{FF2B5EF4-FFF2-40B4-BE49-F238E27FC236}">
                <a16:creationId xmlns:a16="http://schemas.microsoft.com/office/drawing/2014/main" id="{AF21A64A-DC0C-4714-9950-F7A5E86A61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9D9AC9-E9C5-4DC0-BEFB-8E52F79B4E95}"/>
              </a:ext>
            </a:extLst>
          </p:cNvPr>
          <p:cNvSpPr>
            <a:spLocks noGrp="1"/>
          </p:cNvSpPr>
          <p:nvPr>
            <p:ph type="sldNum" sz="quarter" idx="12"/>
          </p:nvPr>
        </p:nvSpPr>
        <p:spPr/>
        <p:txBody>
          <a:bodyPr/>
          <a:lstStyle/>
          <a:p>
            <a:fld id="{E264C092-62BC-4EB5-BD04-E51B4D4217A0}" type="slidenum">
              <a:rPr lang="en-IN" smtClean="0"/>
              <a:t>‹#›</a:t>
            </a:fld>
            <a:endParaRPr lang="en-IN"/>
          </a:p>
        </p:txBody>
      </p:sp>
    </p:spTree>
    <p:extLst>
      <p:ext uri="{BB962C8B-B14F-4D97-AF65-F5344CB8AC3E}">
        <p14:creationId xmlns:p14="http://schemas.microsoft.com/office/powerpoint/2010/main" val="3492402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33677-B006-4730-A21A-B88BDC100C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2B74D9-35CA-4CED-B355-638E2A8137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7EDF74-B03D-4EBD-AC9B-C5784F6DFA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B1A27A-D3C1-4CC5-817E-B507FD19FE86}"/>
              </a:ext>
            </a:extLst>
          </p:cNvPr>
          <p:cNvSpPr>
            <a:spLocks noGrp="1"/>
          </p:cNvSpPr>
          <p:nvPr>
            <p:ph type="dt" sz="half" idx="10"/>
          </p:nvPr>
        </p:nvSpPr>
        <p:spPr/>
        <p:txBody>
          <a:bodyPr/>
          <a:lstStyle/>
          <a:p>
            <a:fld id="{AB2FF845-C8D2-4283-9432-B9F609B9952E}" type="datetimeFigureOut">
              <a:rPr lang="en-IN" smtClean="0"/>
              <a:t>13-02-2023</a:t>
            </a:fld>
            <a:endParaRPr lang="en-IN"/>
          </a:p>
        </p:txBody>
      </p:sp>
      <p:sp>
        <p:nvSpPr>
          <p:cNvPr id="6" name="Footer Placeholder 5">
            <a:extLst>
              <a:ext uri="{FF2B5EF4-FFF2-40B4-BE49-F238E27FC236}">
                <a16:creationId xmlns:a16="http://schemas.microsoft.com/office/drawing/2014/main" id="{A07B488C-1880-42A4-9EDE-AFDB51EA71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9CD070-02D4-4A87-BDC2-AB6E4C1F9F93}"/>
              </a:ext>
            </a:extLst>
          </p:cNvPr>
          <p:cNvSpPr>
            <a:spLocks noGrp="1"/>
          </p:cNvSpPr>
          <p:nvPr>
            <p:ph type="sldNum" sz="quarter" idx="12"/>
          </p:nvPr>
        </p:nvSpPr>
        <p:spPr/>
        <p:txBody>
          <a:bodyPr/>
          <a:lstStyle/>
          <a:p>
            <a:fld id="{E264C092-62BC-4EB5-BD04-E51B4D4217A0}" type="slidenum">
              <a:rPr lang="en-IN" smtClean="0"/>
              <a:t>‹#›</a:t>
            </a:fld>
            <a:endParaRPr lang="en-IN"/>
          </a:p>
        </p:txBody>
      </p:sp>
    </p:spTree>
    <p:extLst>
      <p:ext uri="{BB962C8B-B14F-4D97-AF65-F5344CB8AC3E}">
        <p14:creationId xmlns:p14="http://schemas.microsoft.com/office/powerpoint/2010/main" val="3796934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C97C5-46BC-4939-AC34-25DCD8450F3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C6B85E-3449-44E1-B74F-F27644AB0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AD64D9-1A95-4B37-8B61-8FDEF00DC1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F8DD02-27AD-4B95-868D-8200492EDC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A944F-3354-4874-B1EF-783AD05571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3CF826-6140-4FD2-9AA0-EAA832AD2CF9}"/>
              </a:ext>
            </a:extLst>
          </p:cNvPr>
          <p:cNvSpPr>
            <a:spLocks noGrp="1"/>
          </p:cNvSpPr>
          <p:nvPr>
            <p:ph type="dt" sz="half" idx="10"/>
          </p:nvPr>
        </p:nvSpPr>
        <p:spPr/>
        <p:txBody>
          <a:bodyPr/>
          <a:lstStyle/>
          <a:p>
            <a:fld id="{AB2FF845-C8D2-4283-9432-B9F609B9952E}" type="datetimeFigureOut">
              <a:rPr lang="en-IN" smtClean="0"/>
              <a:t>13-02-2023</a:t>
            </a:fld>
            <a:endParaRPr lang="en-IN"/>
          </a:p>
        </p:txBody>
      </p:sp>
      <p:sp>
        <p:nvSpPr>
          <p:cNvPr id="8" name="Footer Placeholder 7">
            <a:extLst>
              <a:ext uri="{FF2B5EF4-FFF2-40B4-BE49-F238E27FC236}">
                <a16:creationId xmlns:a16="http://schemas.microsoft.com/office/drawing/2014/main" id="{E59F99CE-C50D-406C-B7CD-79763CB253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718E86-5169-4025-B3DD-2858AD41B464}"/>
              </a:ext>
            </a:extLst>
          </p:cNvPr>
          <p:cNvSpPr>
            <a:spLocks noGrp="1"/>
          </p:cNvSpPr>
          <p:nvPr>
            <p:ph type="sldNum" sz="quarter" idx="12"/>
          </p:nvPr>
        </p:nvSpPr>
        <p:spPr/>
        <p:txBody>
          <a:bodyPr/>
          <a:lstStyle/>
          <a:p>
            <a:fld id="{E264C092-62BC-4EB5-BD04-E51B4D4217A0}" type="slidenum">
              <a:rPr lang="en-IN" smtClean="0"/>
              <a:t>‹#›</a:t>
            </a:fld>
            <a:endParaRPr lang="en-IN"/>
          </a:p>
        </p:txBody>
      </p:sp>
    </p:spTree>
    <p:extLst>
      <p:ext uri="{BB962C8B-B14F-4D97-AF65-F5344CB8AC3E}">
        <p14:creationId xmlns:p14="http://schemas.microsoft.com/office/powerpoint/2010/main" val="1987605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69873-D21D-4210-8E8E-4B9515C99E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854B42-9150-4B7B-97E0-D9502BA71ACC}"/>
              </a:ext>
            </a:extLst>
          </p:cNvPr>
          <p:cNvSpPr>
            <a:spLocks noGrp="1"/>
          </p:cNvSpPr>
          <p:nvPr>
            <p:ph type="dt" sz="half" idx="10"/>
          </p:nvPr>
        </p:nvSpPr>
        <p:spPr/>
        <p:txBody>
          <a:bodyPr/>
          <a:lstStyle/>
          <a:p>
            <a:fld id="{AB2FF845-C8D2-4283-9432-B9F609B9952E}" type="datetimeFigureOut">
              <a:rPr lang="en-IN" smtClean="0"/>
              <a:t>13-02-2023</a:t>
            </a:fld>
            <a:endParaRPr lang="en-IN"/>
          </a:p>
        </p:txBody>
      </p:sp>
      <p:sp>
        <p:nvSpPr>
          <p:cNvPr id="4" name="Footer Placeholder 3">
            <a:extLst>
              <a:ext uri="{FF2B5EF4-FFF2-40B4-BE49-F238E27FC236}">
                <a16:creationId xmlns:a16="http://schemas.microsoft.com/office/drawing/2014/main" id="{F4E691C5-2138-4330-9664-8CEC724B47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4E6A12-7D75-4FC3-B21C-8E9719034F04}"/>
              </a:ext>
            </a:extLst>
          </p:cNvPr>
          <p:cNvSpPr>
            <a:spLocks noGrp="1"/>
          </p:cNvSpPr>
          <p:nvPr>
            <p:ph type="sldNum" sz="quarter" idx="12"/>
          </p:nvPr>
        </p:nvSpPr>
        <p:spPr/>
        <p:txBody>
          <a:bodyPr/>
          <a:lstStyle/>
          <a:p>
            <a:fld id="{E264C092-62BC-4EB5-BD04-E51B4D4217A0}" type="slidenum">
              <a:rPr lang="en-IN" smtClean="0"/>
              <a:t>‹#›</a:t>
            </a:fld>
            <a:endParaRPr lang="en-IN"/>
          </a:p>
        </p:txBody>
      </p:sp>
    </p:spTree>
    <p:extLst>
      <p:ext uri="{BB962C8B-B14F-4D97-AF65-F5344CB8AC3E}">
        <p14:creationId xmlns:p14="http://schemas.microsoft.com/office/powerpoint/2010/main" val="1349941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441F43-815A-4C7E-BD92-83707E57E926}"/>
              </a:ext>
            </a:extLst>
          </p:cNvPr>
          <p:cNvSpPr>
            <a:spLocks noGrp="1"/>
          </p:cNvSpPr>
          <p:nvPr>
            <p:ph type="dt" sz="half" idx="10"/>
          </p:nvPr>
        </p:nvSpPr>
        <p:spPr/>
        <p:txBody>
          <a:bodyPr/>
          <a:lstStyle/>
          <a:p>
            <a:fld id="{AB2FF845-C8D2-4283-9432-B9F609B9952E}" type="datetimeFigureOut">
              <a:rPr lang="en-IN" smtClean="0"/>
              <a:t>13-02-2023</a:t>
            </a:fld>
            <a:endParaRPr lang="en-IN"/>
          </a:p>
        </p:txBody>
      </p:sp>
      <p:sp>
        <p:nvSpPr>
          <p:cNvPr id="3" name="Footer Placeholder 2">
            <a:extLst>
              <a:ext uri="{FF2B5EF4-FFF2-40B4-BE49-F238E27FC236}">
                <a16:creationId xmlns:a16="http://schemas.microsoft.com/office/drawing/2014/main" id="{165D03D3-020C-4F25-A551-FCD1779634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2F6C8EA-F73D-4420-BD99-8EEC624F8E28}"/>
              </a:ext>
            </a:extLst>
          </p:cNvPr>
          <p:cNvSpPr>
            <a:spLocks noGrp="1"/>
          </p:cNvSpPr>
          <p:nvPr>
            <p:ph type="sldNum" sz="quarter" idx="12"/>
          </p:nvPr>
        </p:nvSpPr>
        <p:spPr/>
        <p:txBody>
          <a:bodyPr/>
          <a:lstStyle/>
          <a:p>
            <a:fld id="{E264C092-62BC-4EB5-BD04-E51B4D4217A0}" type="slidenum">
              <a:rPr lang="en-IN" smtClean="0"/>
              <a:t>‹#›</a:t>
            </a:fld>
            <a:endParaRPr lang="en-IN"/>
          </a:p>
        </p:txBody>
      </p:sp>
    </p:spTree>
    <p:extLst>
      <p:ext uri="{BB962C8B-B14F-4D97-AF65-F5344CB8AC3E}">
        <p14:creationId xmlns:p14="http://schemas.microsoft.com/office/powerpoint/2010/main" val="2481397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B9414-E3D8-4E8E-8693-1D8AA300C9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4AC47B-B180-4A13-93BF-C84ED6748A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9F83B98-D453-417C-B217-70F45A96D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E42572-AC78-476A-9695-53FF72E45717}"/>
              </a:ext>
            </a:extLst>
          </p:cNvPr>
          <p:cNvSpPr>
            <a:spLocks noGrp="1"/>
          </p:cNvSpPr>
          <p:nvPr>
            <p:ph type="dt" sz="half" idx="10"/>
          </p:nvPr>
        </p:nvSpPr>
        <p:spPr/>
        <p:txBody>
          <a:bodyPr/>
          <a:lstStyle/>
          <a:p>
            <a:fld id="{AB2FF845-C8D2-4283-9432-B9F609B9952E}" type="datetimeFigureOut">
              <a:rPr lang="en-IN" smtClean="0"/>
              <a:t>13-02-2023</a:t>
            </a:fld>
            <a:endParaRPr lang="en-IN"/>
          </a:p>
        </p:txBody>
      </p:sp>
      <p:sp>
        <p:nvSpPr>
          <p:cNvPr id="6" name="Footer Placeholder 5">
            <a:extLst>
              <a:ext uri="{FF2B5EF4-FFF2-40B4-BE49-F238E27FC236}">
                <a16:creationId xmlns:a16="http://schemas.microsoft.com/office/drawing/2014/main" id="{4D6C50FD-B512-40FB-8B3C-7A2B7FBCA4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4F7AFC-AB8E-4B93-9969-97BC6959785E}"/>
              </a:ext>
            </a:extLst>
          </p:cNvPr>
          <p:cNvSpPr>
            <a:spLocks noGrp="1"/>
          </p:cNvSpPr>
          <p:nvPr>
            <p:ph type="sldNum" sz="quarter" idx="12"/>
          </p:nvPr>
        </p:nvSpPr>
        <p:spPr/>
        <p:txBody>
          <a:bodyPr/>
          <a:lstStyle/>
          <a:p>
            <a:fld id="{E264C092-62BC-4EB5-BD04-E51B4D4217A0}" type="slidenum">
              <a:rPr lang="en-IN" smtClean="0"/>
              <a:t>‹#›</a:t>
            </a:fld>
            <a:endParaRPr lang="en-IN"/>
          </a:p>
        </p:txBody>
      </p:sp>
    </p:spTree>
    <p:extLst>
      <p:ext uri="{BB962C8B-B14F-4D97-AF65-F5344CB8AC3E}">
        <p14:creationId xmlns:p14="http://schemas.microsoft.com/office/powerpoint/2010/main" val="2912969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DB3C-BEED-416C-81B5-DEC026608E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030D0F-FE74-4085-A67B-5F830AE8B1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C59AF8-6BA2-4A64-80C3-7FC7448F22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8B00AD-8A5F-42E6-BDA9-F540F6B756B4}"/>
              </a:ext>
            </a:extLst>
          </p:cNvPr>
          <p:cNvSpPr>
            <a:spLocks noGrp="1"/>
          </p:cNvSpPr>
          <p:nvPr>
            <p:ph type="dt" sz="half" idx="10"/>
          </p:nvPr>
        </p:nvSpPr>
        <p:spPr/>
        <p:txBody>
          <a:bodyPr/>
          <a:lstStyle/>
          <a:p>
            <a:fld id="{AB2FF845-C8D2-4283-9432-B9F609B9952E}" type="datetimeFigureOut">
              <a:rPr lang="en-IN" smtClean="0"/>
              <a:t>13-02-2023</a:t>
            </a:fld>
            <a:endParaRPr lang="en-IN"/>
          </a:p>
        </p:txBody>
      </p:sp>
      <p:sp>
        <p:nvSpPr>
          <p:cNvPr id="6" name="Footer Placeholder 5">
            <a:extLst>
              <a:ext uri="{FF2B5EF4-FFF2-40B4-BE49-F238E27FC236}">
                <a16:creationId xmlns:a16="http://schemas.microsoft.com/office/drawing/2014/main" id="{1765EC8F-8FA9-44D9-BDAA-20EE67D09B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D2F4A7-D085-4AAD-8AF4-DBA8C614E674}"/>
              </a:ext>
            </a:extLst>
          </p:cNvPr>
          <p:cNvSpPr>
            <a:spLocks noGrp="1"/>
          </p:cNvSpPr>
          <p:nvPr>
            <p:ph type="sldNum" sz="quarter" idx="12"/>
          </p:nvPr>
        </p:nvSpPr>
        <p:spPr/>
        <p:txBody>
          <a:bodyPr/>
          <a:lstStyle/>
          <a:p>
            <a:fld id="{E264C092-62BC-4EB5-BD04-E51B4D4217A0}" type="slidenum">
              <a:rPr lang="en-IN" smtClean="0"/>
              <a:t>‹#›</a:t>
            </a:fld>
            <a:endParaRPr lang="en-IN"/>
          </a:p>
        </p:txBody>
      </p:sp>
    </p:spTree>
    <p:extLst>
      <p:ext uri="{BB962C8B-B14F-4D97-AF65-F5344CB8AC3E}">
        <p14:creationId xmlns:p14="http://schemas.microsoft.com/office/powerpoint/2010/main" val="1406414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4CF3E9-34E4-4A89-A711-0C63CE19B2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92E9AA-357B-48F2-9D8E-9D15477008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F3D20E-9398-4C26-9A07-9F26B7AEC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FF845-C8D2-4283-9432-B9F609B9952E}" type="datetimeFigureOut">
              <a:rPr lang="en-IN" smtClean="0"/>
              <a:t>13-02-2023</a:t>
            </a:fld>
            <a:endParaRPr lang="en-IN"/>
          </a:p>
        </p:txBody>
      </p:sp>
      <p:sp>
        <p:nvSpPr>
          <p:cNvPr id="5" name="Footer Placeholder 4">
            <a:extLst>
              <a:ext uri="{FF2B5EF4-FFF2-40B4-BE49-F238E27FC236}">
                <a16:creationId xmlns:a16="http://schemas.microsoft.com/office/drawing/2014/main" id="{68959B56-64D0-42BB-99D7-0CA78ADBB2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0BD06F-28D6-498A-B740-5F466EA34A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64C092-62BC-4EB5-BD04-E51B4D4217A0}" type="slidenum">
              <a:rPr lang="en-IN" smtClean="0"/>
              <a:t>‹#›</a:t>
            </a:fld>
            <a:endParaRPr lang="en-IN"/>
          </a:p>
        </p:txBody>
      </p:sp>
    </p:spTree>
    <p:extLst>
      <p:ext uri="{BB962C8B-B14F-4D97-AF65-F5344CB8AC3E}">
        <p14:creationId xmlns:p14="http://schemas.microsoft.com/office/powerpoint/2010/main" val="1070853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roboquery.com/ap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ommunity.snowflake.com/s/article/Building-a-Type-2-Slowly-Changing-Dimension-in-Snowflake-Using-Streams-and-Tasks-Part-1" TargetMode="External"/><Relationship Id="rId2" Type="http://schemas.openxmlformats.org/officeDocument/2006/relationships/hyperlink" Target="https://www.phdata.io/blog/implementing-slowly-changing-dimensions-in-snowflak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udemy.com/course/snowflake-complete-course-for-clearing-interviews/"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snowflake.com/en/sql-reference/constructs/unpivot.html" TargetMode="External"/><Relationship Id="rId2" Type="http://schemas.openxmlformats.org/officeDocument/2006/relationships/hyperlink" Target="https://docs.snowflake.com/en/sql-reference/constructs/pivot.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2279E-7C3A-47B7-8069-71CC76C6E3B0}"/>
              </a:ext>
            </a:extLst>
          </p:cNvPr>
          <p:cNvSpPr>
            <a:spLocks noGrp="1"/>
          </p:cNvSpPr>
          <p:nvPr>
            <p:ph type="ctrTitle"/>
          </p:nvPr>
        </p:nvSpPr>
        <p:spPr>
          <a:xfrm>
            <a:off x="1295400" y="3975843"/>
            <a:ext cx="9601199" cy="860613"/>
          </a:xfrm>
        </p:spPr>
        <p:txBody>
          <a:bodyPr>
            <a:noAutofit/>
          </a:bodyPr>
          <a:lstStyle/>
          <a:p>
            <a:pPr algn="l"/>
            <a:r>
              <a:rPr lang="en-IN" b="0" i="0" dirty="0">
                <a:effectLst/>
                <a:latin typeface="Helvetica" panose="020B0604020202020204" pitchFamily="34" charset="0"/>
              </a:rPr>
              <a:t>			  </a:t>
            </a:r>
            <a:r>
              <a:rPr lang="en-IN" sz="4800" b="0" i="0" dirty="0">
                <a:effectLst/>
                <a:latin typeface="Helvetica" panose="020B0604020202020204" pitchFamily="34" charset="0"/>
              </a:rPr>
              <a:t>Snowflake</a:t>
            </a:r>
            <a:br>
              <a:rPr lang="en-IN" b="0" i="0" dirty="0">
                <a:effectLst/>
                <a:latin typeface="Helvetica" panose="020B0604020202020204" pitchFamily="34" charset="0"/>
              </a:rPr>
            </a:br>
            <a:r>
              <a:rPr lang="en-IN" b="0" i="0" dirty="0">
                <a:effectLst/>
                <a:latin typeface="Helvetica" panose="020B0604020202020204" pitchFamily="34" charset="0"/>
              </a:rPr>
              <a:t>	</a:t>
            </a:r>
            <a:r>
              <a:rPr lang="en-IN" sz="7200" b="0" i="0" dirty="0">
                <a:effectLst/>
                <a:latin typeface="Helvetica" panose="020B0604020202020204" pitchFamily="34" charset="0"/>
              </a:rPr>
              <a:t>Interview Questions</a:t>
            </a:r>
            <a:br>
              <a:rPr lang="en-IN" sz="4800" b="0" i="0" dirty="0">
                <a:effectLst/>
                <a:latin typeface="Helvetica" panose="020B0604020202020204" pitchFamily="34" charset="0"/>
              </a:rPr>
            </a:br>
            <a:r>
              <a:rPr lang="en-IN" sz="4800" b="0" i="0" dirty="0">
                <a:effectLst/>
                <a:latin typeface="Helvetica" panose="020B0604020202020204" pitchFamily="34" charset="0"/>
              </a:rPr>
              <a:t>     			</a:t>
            </a:r>
            <a:br>
              <a:rPr lang="en-IN" sz="4800" b="0" i="0" dirty="0">
                <a:effectLst/>
                <a:latin typeface="Helvetica" panose="020B0604020202020204" pitchFamily="34" charset="0"/>
              </a:rPr>
            </a:br>
            <a:r>
              <a:rPr lang="en-IN" sz="4800" b="0" i="0" dirty="0">
                <a:effectLst/>
                <a:latin typeface="Helvetica" panose="020B0604020202020204" pitchFamily="34" charset="0"/>
              </a:rPr>
              <a:t>	</a:t>
            </a:r>
            <a:r>
              <a:rPr lang="en-IN" sz="4800" dirty="0">
                <a:latin typeface="Helvetica" panose="020B0604020202020204" pitchFamily="34" charset="0"/>
              </a:rPr>
              <a:t>     </a:t>
            </a:r>
            <a:r>
              <a:rPr lang="en-IN" sz="6600" b="0" i="0" dirty="0">
                <a:effectLst/>
                <a:latin typeface="Helvetica" panose="020B0604020202020204" pitchFamily="34" charset="0"/>
              </a:rPr>
              <a:t>Scenario Based</a:t>
            </a:r>
            <a:r>
              <a:rPr lang="en-IN" sz="4800" b="0" i="0" dirty="0">
                <a:effectLst/>
                <a:latin typeface="Helvetica" panose="020B0604020202020204" pitchFamily="34" charset="0"/>
              </a:rPr>
              <a:t>	</a:t>
            </a:r>
            <a:endParaRPr lang="en-IN" sz="3200" dirty="0"/>
          </a:p>
        </p:txBody>
      </p:sp>
    </p:spTree>
    <p:extLst>
      <p:ext uri="{BB962C8B-B14F-4D97-AF65-F5344CB8AC3E}">
        <p14:creationId xmlns:p14="http://schemas.microsoft.com/office/powerpoint/2010/main" val="3813551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C9BB-FF26-4063-AEFE-0B719BB3B9EB}"/>
              </a:ext>
            </a:extLst>
          </p:cNvPr>
          <p:cNvSpPr>
            <a:spLocks noGrp="1"/>
          </p:cNvSpPr>
          <p:nvPr>
            <p:ph type="title"/>
          </p:nvPr>
        </p:nvSpPr>
        <p:spPr>
          <a:xfrm>
            <a:off x="755277" y="409948"/>
            <a:ext cx="10515600" cy="674781"/>
          </a:xfrm>
        </p:spPr>
        <p:txBody>
          <a:bodyPr>
            <a:normAutofit/>
          </a:bodyPr>
          <a:lstStyle/>
          <a:p>
            <a:r>
              <a:rPr lang="en-US" sz="3000" dirty="0">
                <a:solidFill>
                  <a:srgbClr val="505C63"/>
                </a:solidFill>
                <a:latin typeface="Helvetica" panose="020B0604020202020204" pitchFamily="34" charset="0"/>
              </a:rPr>
              <a:t>Q7: Question on cloned table</a:t>
            </a:r>
            <a:endParaRPr lang="en-IN" sz="3000" dirty="0">
              <a:solidFill>
                <a:srgbClr val="505C63"/>
              </a:solidFill>
              <a:latin typeface="Helvetica" panose="020B0604020202020204" pitchFamily="34" charset="0"/>
            </a:endParaRPr>
          </a:p>
        </p:txBody>
      </p:sp>
      <p:sp>
        <p:nvSpPr>
          <p:cNvPr id="3" name="Content Placeholder 2">
            <a:extLst>
              <a:ext uri="{FF2B5EF4-FFF2-40B4-BE49-F238E27FC236}">
                <a16:creationId xmlns:a16="http://schemas.microsoft.com/office/drawing/2014/main" id="{CEC2B620-4D94-4D21-BADD-8EB16A195DD1}"/>
              </a:ext>
            </a:extLst>
          </p:cNvPr>
          <p:cNvSpPr>
            <a:spLocks noGrp="1"/>
          </p:cNvSpPr>
          <p:nvPr>
            <p:ph idx="1"/>
          </p:nvPr>
        </p:nvSpPr>
        <p:spPr>
          <a:xfrm>
            <a:off x="835959" y="1365063"/>
            <a:ext cx="10880912" cy="4778189"/>
          </a:xfrm>
        </p:spPr>
        <p:txBody>
          <a:bodyPr>
            <a:normAutofit fontScale="92500" lnSpcReduction="20000"/>
          </a:bodyPr>
          <a:lstStyle/>
          <a:p>
            <a:pPr marL="0" indent="0">
              <a:buNone/>
            </a:pPr>
            <a:r>
              <a:rPr lang="en-US" sz="2600" b="1" i="0" dirty="0">
                <a:solidFill>
                  <a:srgbClr val="000000"/>
                </a:solidFill>
                <a:effectLst/>
              </a:rPr>
              <a:t>Question:</a:t>
            </a:r>
          </a:p>
          <a:p>
            <a:pPr marL="0" indent="0">
              <a:buNone/>
            </a:pPr>
            <a:r>
              <a:rPr lang="en-US" sz="2600" dirty="0">
                <a:solidFill>
                  <a:srgbClr val="000000"/>
                </a:solidFill>
              </a:rPr>
              <a:t>Let A is original table and B is cloned table, if we insert data into Table B, will it reflect to table A and what happens to the storage?</a:t>
            </a:r>
          </a:p>
          <a:p>
            <a:pPr marL="0" indent="0">
              <a:buNone/>
            </a:pPr>
            <a:endParaRPr lang="en-US" sz="2600" dirty="0">
              <a:solidFill>
                <a:srgbClr val="000000"/>
              </a:solidFill>
            </a:endParaRPr>
          </a:p>
          <a:p>
            <a:pPr marL="0" indent="0">
              <a:buNone/>
            </a:pPr>
            <a:r>
              <a:rPr lang="en-US" sz="2600" b="1" dirty="0">
                <a:solidFill>
                  <a:srgbClr val="000000"/>
                </a:solidFill>
              </a:rPr>
              <a:t>Answer:</a:t>
            </a:r>
          </a:p>
          <a:p>
            <a:pPr marL="0" indent="0">
              <a:buNone/>
            </a:pPr>
            <a:r>
              <a:rPr lang="en-US" sz="2600" dirty="0">
                <a:solidFill>
                  <a:srgbClr val="000000"/>
                </a:solidFill>
              </a:rPr>
              <a:t>After cloning there will be no impact of rows insertion or deletion on either of the tables.</a:t>
            </a:r>
          </a:p>
          <a:p>
            <a:pPr marL="0" indent="0">
              <a:buNone/>
            </a:pPr>
            <a:r>
              <a:rPr lang="en-US" sz="2600" dirty="0">
                <a:solidFill>
                  <a:srgbClr val="000000"/>
                </a:solidFill>
              </a:rPr>
              <a:t>If you insert or delete records in Table A, it will not reflect on Table B.</a:t>
            </a:r>
          </a:p>
          <a:p>
            <a:pPr marL="0" indent="0">
              <a:buNone/>
            </a:pPr>
            <a:r>
              <a:rPr lang="en-US" sz="2600" dirty="0">
                <a:solidFill>
                  <a:srgbClr val="000000"/>
                </a:solidFill>
              </a:rPr>
              <a:t>If you insert or delete records in Table B, it will not reflect on Table A.</a:t>
            </a:r>
          </a:p>
          <a:p>
            <a:pPr marL="0" indent="0">
              <a:buNone/>
            </a:pPr>
            <a:endParaRPr lang="en-US" sz="700" dirty="0">
              <a:solidFill>
                <a:srgbClr val="000000"/>
              </a:solidFill>
            </a:endParaRPr>
          </a:p>
          <a:p>
            <a:pPr marL="0" indent="0">
              <a:buNone/>
            </a:pPr>
            <a:r>
              <a:rPr lang="en-US" sz="2600" dirty="0">
                <a:solidFill>
                  <a:srgbClr val="000000"/>
                </a:solidFill>
              </a:rPr>
              <a:t>But when it comes to the storage, there will be impact.</a:t>
            </a:r>
          </a:p>
          <a:p>
            <a:pPr marL="0" indent="0">
              <a:buNone/>
            </a:pPr>
            <a:r>
              <a:rPr lang="en-US" sz="2600" dirty="0">
                <a:solidFill>
                  <a:srgbClr val="000000"/>
                </a:solidFill>
              </a:rPr>
              <a:t>Suppose Original Table A contains 1M records and cloned the same to Table B. After that I have inserted 1000 rows in Table B, then there will be storage cost will be only for those 1000 records which are not available in original table.</a:t>
            </a:r>
          </a:p>
          <a:p>
            <a:pPr marL="0" indent="0">
              <a:buNone/>
            </a:pPr>
            <a:endParaRPr lang="en-US" sz="2600" dirty="0">
              <a:solidFill>
                <a:srgbClr val="000000"/>
              </a:solidFill>
            </a:endParaRPr>
          </a:p>
          <a:p>
            <a:pPr marL="0" indent="0">
              <a:buNone/>
            </a:pPr>
            <a:endParaRPr lang="en-US" sz="2600" b="1" i="0" dirty="0">
              <a:solidFill>
                <a:srgbClr val="000000"/>
              </a:solidFill>
              <a:effectLst/>
            </a:endParaRPr>
          </a:p>
        </p:txBody>
      </p:sp>
    </p:spTree>
    <p:extLst>
      <p:ext uri="{BB962C8B-B14F-4D97-AF65-F5344CB8AC3E}">
        <p14:creationId xmlns:p14="http://schemas.microsoft.com/office/powerpoint/2010/main" val="3485965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C9BB-FF26-4063-AEFE-0B719BB3B9EB}"/>
              </a:ext>
            </a:extLst>
          </p:cNvPr>
          <p:cNvSpPr>
            <a:spLocks noGrp="1"/>
          </p:cNvSpPr>
          <p:nvPr>
            <p:ph type="title"/>
          </p:nvPr>
        </p:nvSpPr>
        <p:spPr>
          <a:xfrm>
            <a:off x="755277" y="409948"/>
            <a:ext cx="10515600" cy="674781"/>
          </a:xfrm>
        </p:spPr>
        <p:txBody>
          <a:bodyPr>
            <a:normAutofit/>
          </a:bodyPr>
          <a:lstStyle/>
          <a:p>
            <a:r>
              <a:rPr lang="en-US" sz="3000" dirty="0">
                <a:solidFill>
                  <a:srgbClr val="505C63"/>
                </a:solidFill>
                <a:latin typeface="Helvetica" panose="020B0604020202020204" pitchFamily="34" charset="0"/>
              </a:rPr>
              <a:t>Q8: Question on Tasks</a:t>
            </a:r>
            <a:endParaRPr lang="en-IN" sz="3000" dirty="0">
              <a:solidFill>
                <a:srgbClr val="505C63"/>
              </a:solidFill>
              <a:latin typeface="Helvetica" panose="020B0604020202020204" pitchFamily="34" charset="0"/>
            </a:endParaRPr>
          </a:p>
        </p:txBody>
      </p:sp>
      <p:sp>
        <p:nvSpPr>
          <p:cNvPr id="3" name="Content Placeholder 2">
            <a:extLst>
              <a:ext uri="{FF2B5EF4-FFF2-40B4-BE49-F238E27FC236}">
                <a16:creationId xmlns:a16="http://schemas.microsoft.com/office/drawing/2014/main" id="{CEC2B620-4D94-4D21-BADD-8EB16A195DD1}"/>
              </a:ext>
            </a:extLst>
          </p:cNvPr>
          <p:cNvSpPr>
            <a:spLocks noGrp="1"/>
          </p:cNvSpPr>
          <p:nvPr>
            <p:ph idx="1"/>
          </p:nvPr>
        </p:nvSpPr>
        <p:spPr>
          <a:xfrm>
            <a:off x="835959" y="1365063"/>
            <a:ext cx="10880912" cy="4778189"/>
          </a:xfrm>
        </p:spPr>
        <p:txBody>
          <a:bodyPr>
            <a:normAutofit fontScale="85000" lnSpcReduction="20000"/>
          </a:bodyPr>
          <a:lstStyle/>
          <a:p>
            <a:pPr marL="0" indent="0">
              <a:buNone/>
            </a:pPr>
            <a:r>
              <a:rPr lang="en-US" sz="2600" b="1" i="0" dirty="0">
                <a:solidFill>
                  <a:srgbClr val="000000"/>
                </a:solidFill>
                <a:effectLst/>
              </a:rPr>
              <a:t>Question:</a:t>
            </a:r>
          </a:p>
          <a:p>
            <a:pPr marL="0" indent="0">
              <a:buNone/>
            </a:pPr>
            <a:r>
              <a:rPr lang="en-US" sz="2600" dirty="0">
                <a:solidFill>
                  <a:srgbClr val="000000"/>
                </a:solidFill>
              </a:rPr>
              <a:t>When we can schedule queries by using Tasks in snowflake, why we go for third party scheduling tools?</a:t>
            </a:r>
          </a:p>
          <a:p>
            <a:pPr marL="0" indent="0">
              <a:buNone/>
            </a:pPr>
            <a:endParaRPr lang="en-US" sz="800" dirty="0">
              <a:solidFill>
                <a:srgbClr val="000000"/>
              </a:solidFill>
            </a:endParaRPr>
          </a:p>
          <a:p>
            <a:pPr marL="0" indent="0">
              <a:buNone/>
            </a:pPr>
            <a:r>
              <a:rPr lang="en-US" sz="2600" b="1" dirty="0">
                <a:solidFill>
                  <a:srgbClr val="000000"/>
                </a:solidFill>
              </a:rPr>
              <a:t>Answer:</a:t>
            </a:r>
          </a:p>
          <a:p>
            <a:pPr marL="0" indent="0">
              <a:buNone/>
            </a:pPr>
            <a:r>
              <a:rPr lang="en-US" sz="2600" dirty="0">
                <a:solidFill>
                  <a:srgbClr val="000000"/>
                </a:solidFill>
              </a:rPr>
              <a:t>By using Tasks we can schedule the tasks and monitor them from TASK_HISTORY table which is difficult. But third party scheduling tools offer UI based monitoring and it is very easy to control the job flow like holding jobs, releasing dependencies, cancelling or killing jobs etc.</a:t>
            </a:r>
          </a:p>
          <a:p>
            <a:pPr marL="0" indent="0">
              <a:buNone/>
            </a:pPr>
            <a:r>
              <a:rPr lang="en-US" sz="2600" dirty="0">
                <a:solidFill>
                  <a:srgbClr val="000000"/>
                </a:solidFill>
              </a:rPr>
              <a:t>Control-M</a:t>
            </a:r>
          </a:p>
          <a:p>
            <a:pPr marL="0" indent="0">
              <a:buNone/>
            </a:pPr>
            <a:r>
              <a:rPr lang="en-US" sz="2600" dirty="0">
                <a:solidFill>
                  <a:srgbClr val="000000"/>
                </a:solidFill>
              </a:rPr>
              <a:t>Airflow</a:t>
            </a:r>
          </a:p>
          <a:p>
            <a:pPr marL="0" indent="0">
              <a:buNone/>
            </a:pPr>
            <a:r>
              <a:rPr lang="en-US" sz="2600" dirty="0">
                <a:solidFill>
                  <a:srgbClr val="000000"/>
                </a:solidFill>
              </a:rPr>
              <a:t>Ansible</a:t>
            </a:r>
          </a:p>
          <a:p>
            <a:pPr marL="0" indent="0">
              <a:buNone/>
            </a:pPr>
            <a:r>
              <a:rPr lang="en-US" sz="2600" dirty="0">
                <a:solidFill>
                  <a:srgbClr val="000000"/>
                </a:solidFill>
              </a:rPr>
              <a:t>TWS</a:t>
            </a:r>
          </a:p>
          <a:p>
            <a:pPr marL="0" indent="0">
              <a:buNone/>
            </a:pPr>
            <a:r>
              <a:rPr lang="en-US" sz="2600" dirty="0">
                <a:solidFill>
                  <a:srgbClr val="000000"/>
                </a:solidFill>
              </a:rPr>
              <a:t>Active Batch</a:t>
            </a:r>
          </a:p>
          <a:p>
            <a:pPr marL="0" indent="0">
              <a:buNone/>
            </a:pPr>
            <a:r>
              <a:rPr lang="en-US" sz="2600" dirty="0">
                <a:solidFill>
                  <a:srgbClr val="000000"/>
                </a:solidFill>
              </a:rPr>
              <a:t>JAMS Scheduler</a:t>
            </a:r>
          </a:p>
          <a:p>
            <a:pPr marL="0" indent="0">
              <a:buNone/>
            </a:pPr>
            <a:endParaRPr lang="en-US" sz="2600" dirty="0">
              <a:solidFill>
                <a:srgbClr val="000000"/>
              </a:solidFill>
            </a:endParaRPr>
          </a:p>
          <a:p>
            <a:pPr marL="0" indent="0">
              <a:buNone/>
            </a:pPr>
            <a:endParaRPr lang="en-US" sz="2600" dirty="0">
              <a:solidFill>
                <a:srgbClr val="000000"/>
              </a:solidFill>
            </a:endParaRPr>
          </a:p>
          <a:p>
            <a:pPr marL="0" indent="0">
              <a:buNone/>
            </a:pPr>
            <a:endParaRPr lang="en-US" sz="2600" dirty="0">
              <a:solidFill>
                <a:srgbClr val="000000"/>
              </a:solidFill>
            </a:endParaRPr>
          </a:p>
          <a:p>
            <a:pPr marL="0" indent="0">
              <a:buNone/>
            </a:pPr>
            <a:endParaRPr lang="en-US" sz="2600" b="1" i="0" dirty="0">
              <a:solidFill>
                <a:srgbClr val="000000"/>
              </a:solidFill>
              <a:effectLst/>
            </a:endParaRPr>
          </a:p>
        </p:txBody>
      </p:sp>
    </p:spTree>
    <p:extLst>
      <p:ext uri="{BB962C8B-B14F-4D97-AF65-F5344CB8AC3E}">
        <p14:creationId xmlns:p14="http://schemas.microsoft.com/office/powerpoint/2010/main" val="2886140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C9BB-FF26-4063-AEFE-0B719BB3B9EB}"/>
              </a:ext>
            </a:extLst>
          </p:cNvPr>
          <p:cNvSpPr>
            <a:spLocks noGrp="1"/>
          </p:cNvSpPr>
          <p:nvPr>
            <p:ph type="title"/>
          </p:nvPr>
        </p:nvSpPr>
        <p:spPr>
          <a:xfrm>
            <a:off x="719418" y="571313"/>
            <a:ext cx="10486464" cy="809252"/>
          </a:xfrm>
        </p:spPr>
        <p:txBody>
          <a:bodyPr>
            <a:normAutofit/>
          </a:bodyPr>
          <a:lstStyle/>
          <a:p>
            <a:r>
              <a:rPr lang="en-US" sz="3000" dirty="0">
                <a:solidFill>
                  <a:srgbClr val="505C63"/>
                </a:solidFill>
                <a:latin typeface="Helvetica" panose="020B0604020202020204" pitchFamily="34" charset="0"/>
              </a:rPr>
              <a:t>Q9: How can I convert my Teradata DDL to Snowflake DDL?</a:t>
            </a:r>
            <a:endParaRPr lang="en-IN" sz="3000" dirty="0">
              <a:solidFill>
                <a:srgbClr val="505C63"/>
              </a:solidFill>
              <a:latin typeface="Helvetica" panose="020B0604020202020204" pitchFamily="34" charset="0"/>
            </a:endParaRPr>
          </a:p>
        </p:txBody>
      </p:sp>
      <p:sp>
        <p:nvSpPr>
          <p:cNvPr id="3" name="Content Placeholder 2">
            <a:extLst>
              <a:ext uri="{FF2B5EF4-FFF2-40B4-BE49-F238E27FC236}">
                <a16:creationId xmlns:a16="http://schemas.microsoft.com/office/drawing/2014/main" id="{CEC2B620-4D94-4D21-BADD-8EB16A195DD1}"/>
              </a:ext>
            </a:extLst>
          </p:cNvPr>
          <p:cNvSpPr>
            <a:spLocks noGrp="1"/>
          </p:cNvSpPr>
          <p:nvPr>
            <p:ph idx="1"/>
          </p:nvPr>
        </p:nvSpPr>
        <p:spPr>
          <a:xfrm>
            <a:off x="719418" y="1508498"/>
            <a:ext cx="10880912" cy="4778189"/>
          </a:xfrm>
        </p:spPr>
        <p:txBody>
          <a:bodyPr>
            <a:normAutofit/>
          </a:bodyPr>
          <a:lstStyle/>
          <a:p>
            <a:pPr marL="0" indent="0">
              <a:buNone/>
            </a:pPr>
            <a:r>
              <a:rPr lang="en-US" sz="2600" dirty="0">
                <a:solidFill>
                  <a:srgbClr val="000000"/>
                </a:solidFill>
              </a:rPr>
              <a:t>W</a:t>
            </a:r>
            <a:r>
              <a:rPr lang="en-US" sz="2600" b="0" i="0" dirty="0">
                <a:solidFill>
                  <a:srgbClr val="000000"/>
                </a:solidFill>
                <a:effectLst/>
              </a:rPr>
              <a:t>e can’t convert 100s of tables DDL from a traditional database to Snowflake manually, but we can use below ways.</a:t>
            </a:r>
          </a:p>
          <a:p>
            <a:pPr marL="0" indent="0">
              <a:buNone/>
            </a:pPr>
            <a:endParaRPr lang="en-US" sz="400" dirty="0">
              <a:solidFill>
                <a:srgbClr val="000000"/>
              </a:solidFill>
            </a:endParaRPr>
          </a:p>
          <a:p>
            <a:pPr marL="514350" indent="-514350">
              <a:buAutoNum type="arabicPeriod"/>
            </a:pPr>
            <a:r>
              <a:rPr lang="en-US" sz="2600" i="0" dirty="0">
                <a:solidFill>
                  <a:srgbClr val="000000"/>
                </a:solidFill>
                <a:effectLst/>
              </a:rPr>
              <a:t>Use </a:t>
            </a:r>
            <a:r>
              <a:rPr lang="en-US" sz="2600" i="0" dirty="0" err="1">
                <a:solidFill>
                  <a:srgbClr val="000000"/>
                </a:solidFill>
                <a:effectLst/>
              </a:rPr>
              <a:t>roboquery</a:t>
            </a:r>
            <a:r>
              <a:rPr lang="en-US" sz="2600" i="0" dirty="0">
                <a:solidFill>
                  <a:srgbClr val="000000"/>
                </a:solidFill>
                <a:effectLst/>
              </a:rPr>
              <a:t> tool which can convert DDL from any database to any other database including Snowflake, in free version we can convert only 5 per day.</a:t>
            </a:r>
            <a:r>
              <a:rPr lang="en-US" sz="2600" dirty="0">
                <a:solidFill>
                  <a:srgbClr val="000000"/>
                </a:solidFill>
              </a:rPr>
              <a:t>	</a:t>
            </a:r>
            <a:r>
              <a:rPr lang="en-US" sz="2600" i="0" dirty="0">
                <a:solidFill>
                  <a:srgbClr val="000000"/>
                </a:solidFill>
                <a:effectLst/>
                <a:hlinkClick r:id="rId2"/>
              </a:rPr>
              <a:t>https://roboquery.com/app/</a:t>
            </a:r>
            <a:r>
              <a:rPr lang="en-US" sz="2600" dirty="0">
                <a:solidFill>
                  <a:srgbClr val="000000"/>
                </a:solidFill>
              </a:rPr>
              <a:t> </a:t>
            </a:r>
            <a:endParaRPr lang="en-US" sz="2600" i="0" dirty="0">
              <a:solidFill>
                <a:srgbClr val="000000"/>
              </a:solidFill>
              <a:effectLst/>
            </a:endParaRPr>
          </a:p>
          <a:p>
            <a:pPr marL="514350" indent="-514350">
              <a:buAutoNum type="arabicPeriod"/>
            </a:pPr>
            <a:r>
              <a:rPr lang="en-US" sz="2600" dirty="0">
                <a:solidFill>
                  <a:srgbClr val="000000"/>
                </a:solidFill>
              </a:rPr>
              <a:t>You can develop a python script to convert all DDL at a time.</a:t>
            </a:r>
          </a:p>
          <a:p>
            <a:pPr marL="514350" indent="-514350">
              <a:buAutoNum type="arabicPeriod"/>
            </a:pPr>
            <a:r>
              <a:rPr lang="en-US" sz="2600" i="0" dirty="0">
                <a:solidFill>
                  <a:srgbClr val="000000"/>
                </a:solidFill>
                <a:effectLst/>
              </a:rPr>
              <a:t>You can write a Procedure in snowflake to convert the DDLs to Snowflake.</a:t>
            </a:r>
          </a:p>
          <a:p>
            <a:pPr marL="457200" indent="-457200">
              <a:buAutoNum type="arabicPeriod"/>
            </a:pPr>
            <a:endParaRPr lang="en-US" sz="2200" i="0" dirty="0">
              <a:solidFill>
                <a:srgbClr val="000000"/>
              </a:solidFill>
              <a:effectLst/>
            </a:endParaRPr>
          </a:p>
          <a:p>
            <a:pPr marL="0" indent="0">
              <a:buNone/>
            </a:pPr>
            <a:endParaRPr lang="en-US" sz="2600" b="1" i="0" dirty="0">
              <a:solidFill>
                <a:srgbClr val="000000"/>
              </a:solidFill>
              <a:effectLst/>
            </a:endParaRPr>
          </a:p>
          <a:p>
            <a:pPr marL="0" indent="0">
              <a:buNone/>
            </a:pPr>
            <a:endParaRPr lang="en-US" sz="2600" b="1" i="0" dirty="0">
              <a:solidFill>
                <a:srgbClr val="000000"/>
              </a:solidFill>
              <a:effectLst/>
            </a:endParaRPr>
          </a:p>
        </p:txBody>
      </p:sp>
    </p:spTree>
    <p:extLst>
      <p:ext uri="{BB962C8B-B14F-4D97-AF65-F5344CB8AC3E}">
        <p14:creationId xmlns:p14="http://schemas.microsoft.com/office/powerpoint/2010/main" val="1195469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C9BB-FF26-4063-AEFE-0B719BB3B9EB}"/>
              </a:ext>
            </a:extLst>
          </p:cNvPr>
          <p:cNvSpPr>
            <a:spLocks noGrp="1"/>
          </p:cNvSpPr>
          <p:nvPr>
            <p:ph type="title"/>
          </p:nvPr>
        </p:nvSpPr>
        <p:spPr>
          <a:xfrm>
            <a:off x="719418" y="571313"/>
            <a:ext cx="9885829" cy="809252"/>
          </a:xfrm>
        </p:spPr>
        <p:txBody>
          <a:bodyPr>
            <a:noAutofit/>
          </a:bodyPr>
          <a:lstStyle/>
          <a:p>
            <a:r>
              <a:rPr lang="en-US" sz="2800" dirty="0">
                <a:solidFill>
                  <a:srgbClr val="505C63"/>
                </a:solidFill>
                <a:latin typeface="Helvetica" panose="020B0604020202020204" pitchFamily="34" charset="0"/>
              </a:rPr>
              <a:t>Q10: What is the difference </a:t>
            </a:r>
            <a:r>
              <a:rPr lang="en-US" sz="2800" dirty="0" err="1">
                <a:solidFill>
                  <a:srgbClr val="505C63"/>
                </a:solidFill>
                <a:latin typeface="Helvetica" panose="020B0604020202020204" pitchFamily="34" charset="0"/>
              </a:rPr>
              <a:t>btn</a:t>
            </a:r>
            <a:r>
              <a:rPr lang="en-US" sz="2800" dirty="0">
                <a:solidFill>
                  <a:srgbClr val="505C63"/>
                </a:solidFill>
                <a:latin typeface="Helvetica" panose="020B0604020202020204" pitchFamily="34" charset="0"/>
              </a:rPr>
              <a:t> Full load and Incremental Delta Load? And how to choose?</a:t>
            </a:r>
            <a:endParaRPr lang="en-IN" sz="2800" dirty="0">
              <a:solidFill>
                <a:srgbClr val="505C63"/>
              </a:solidFill>
              <a:latin typeface="Helvetica" panose="020B0604020202020204" pitchFamily="34" charset="0"/>
            </a:endParaRPr>
          </a:p>
        </p:txBody>
      </p:sp>
      <p:sp>
        <p:nvSpPr>
          <p:cNvPr id="3" name="Content Placeholder 2">
            <a:extLst>
              <a:ext uri="{FF2B5EF4-FFF2-40B4-BE49-F238E27FC236}">
                <a16:creationId xmlns:a16="http://schemas.microsoft.com/office/drawing/2014/main" id="{CEC2B620-4D94-4D21-BADD-8EB16A195DD1}"/>
              </a:ext>
            </a:extLst>
          </p:cNvPr>
          <p:cNvSpPr>
            <a:spLocks noGrp="1"/>
          </p:cNvSpPr>
          <p:nvPr>
            <p:ph idx="1"/>
          </p:nvPr>
        </p:nvSpPr>
        <p:spPr>
          <a:xfrm>
            <a:off x="719418" y="1607110"/>
            <a:ext cx="10961594" cy="4778189"/>
          </a:xfrm>
        </p:spPr>
        <p:txBody>
          <a:bodyPr>
            <a:normAutofit/>
          </a:bodyPr>
          <a:lstStyle/>
          <a:p>
            <a:pPr marL="0" indent="0">
              <a:buNone/>
            </a:pPr>
            <a:r>
              <a:rPr lang="en-US" sz="2200" i="0" dirty="0">
                <a:solidFill>
                  <a:srgbClr val="000000"/>
                </a:solidFill>
                <a:effectLst/>
              </a:rPr>
              <a:t>In full load, the complete data set will be loaded every time</a:t>
            </a:r>
            <a:r>
              <a:rPr lang="en-US" sz="2200" dirty="0">
                <a:solidFill>
                  <a:srgbClr val="000000"/>
                </a:solidFill>
              </a:rPr>
              <a:t> where we delete/truncate the target table data and load the new dataset.</a:t>
            </a:r>
          </a:p>
          <a:p>
            <a:pPr marL="0" indent="0">
              <a:buNone/>
            </a:pPr>
            <a:r>
              <a:rPr lang="en-US" sz="2200" i="0" dirty="0">
                <a:solidFill>
                  <a:srgbClr val="000000"/>
                </a:solidFill>
                <a:effectLst/>
              </a:rPr>
              <a:t>In Incremental loads we will fetch only the data that was inserted/updated after previous load and load that to target table by using UPSERT operations(update existing record and insert new record).  </a:t>
            </a:r>
            <a:r>
              <a:rPr lang="en-US" sz="2200" dirty="0">
                <a:solidFill>
                  <a:srgbClr val="000000"/>
                </a:solidFill>
              </a:rPr>
              <a:t>We can pull incremental data from source with help of LAST_UPDATE_TIMESTAMP and perform </a:t>
            </a:r>
            <a:r>
              <a:rPr lang="en-US" sz="2200" i="0" dirty="0">
                <a:solidFill>
                  <a:srgbClr val="000000"/>
                </a:solidFill>
                <a:effectLst/>
              </a:rPr>
              <a:t>UPSERT by using key fields.</a:t>
            </a:r>
          </a:p>
          <a:p>
            <a:pPr marL="0" indent="0">
              <a:buNone/>
            </a:pPr>
            <a:endParaRPr lang="en-US" sz="800" dirty="0">
              <a:solidFill>
                <a:srgbClr val="000000"/>
              </a:solidFill>
            </a:endParaRPr>
          </a:p>
          <a:p>
            <a:pPr marL="0" indent="0">
              <a:buNone/>
            </a:pPr>
            <a:r>
              <a:rPr lang="en-US" sz="2200" i="0" dirty="0">
                <a:solidFill>
                  <a:srgbClr val="000000"/>
                </a:solidFill>
                <a:effectLst/>
              </a:rPr>
              <a:t>How to choose Full load or Incremental load?</a:t>
            </a:r>
          </a:p>
          <a:p>
            <a:pPr marL="457200" indent="-457200">
              <a:buAutoNum type="arabicPeriod"/>
            </a:pPr>
            <a:r>
              <a:rPr lang="en-US" sz="2200" i="0" dirty="0">
                <a:solidFill>
                  <a:srgbClr val="000000"/>
                </a:solidFill>
                <a:effectLst/>
              </a:rPr>
              <a:t>Based on the data volume and load frequency, we can’t perform full loads if we are dealing with large data sets and we have to load every hour or every day.</a:t>
            </a:r>
          </a:p>
          <a:p>
            <a:pPr marL="457200" indent="-457200">
              <a:buAutoNum type="arabicPeriod"/>
            </a:pPr>
            <a:r>
              <a:rPr lang="en-US" sz="2200" dirty="0">
                <a:solidFill>
                  <a:srgbClr val="000000"/>
                </a:solidFill>
              </a:rPr>
              <a:t>If there are no keys to identify incremental data from Source, we can go for full load.</a:t>
            </a:r>
          </a:p>
          <a:p>
            <a:pPr marL="457200" indent="-457200">
              <a:buFont typeface="Arial" panose="020B0604020202020204" pitchFamily="34" charset="0"/>
              <a:buAutoNum type="arabicPeriod"/>
            </a:pPr>
            <a:r>
              <a:rPr lang="en-US" sz="2200" i="0" dirty="0">
                <a:solidFill>
                  <a:srgbClr val="000000"/>
                </a:solidFill>
                <a:effectLst/>
              </a:rPr>
              <a:t>If there are no join keys to perform UPSERTs</a:t>
            </a:r>
            <a:r>
              <a:rPr lang="en-US" sz="2200" dirty="0">
                <a:solidFill>
                  <a:srgbClr val="000000"/>
                </a:solidFill>
              </a:rPr>
              <a:t>, we can go for full load.</a:t>
            </a:r>
            <a:endParaRPr lang="en-US" sz="2200" i="0" dirty="0">
              <a:solidFill>
                <a:srgbClr val="000000"/>
              </a:solidFill>
              <a:effectLst/>
            </a:endParaRPr>
          </a:p>
          <a:p>
            <a:pPr marL="0" indent="0">
              <a:buNone/>
            </a:pPr>
            <a:endParaRPr lang="en-US" sz="2200" i="0" dirty="0">
              <a:solidFill>
                <a:srgbClr val="000000"/>
              </a:solidFill>
              <a:effectLst/>
            </a:endParaRPr>
          </a:p>
          <a:p>
            <a:pPr marL="0" indent="0">
              <a:buNone/>
            </a:pPr>
            <a:endParaRPr lang="en-US" sz="2600" b="1" i="0" dirty="0">
              <a:solidFill>
                <a:srgbClr val="000000"/>
              </a:solidFill>
              <a:effectLst/>
            </a:endParaRPr>
          </a:p>
          <a:p>
            <a:pPr marL="0" indent="0">
              <a:buNone/>
            </a:pPr>
            <a:endParaRPr lang="en-US" sz="2600" b="1" i="0" dirty="0">
              <a:solidFill>
                <a:srgbClr val="000000"/>
              </a:solidFill>
              <a:effectLst/>
            </a:endParaRPr>
          </a:p>
        </p:txBody>
      </p:sp>
    </p:spTree>
    <p:extLst>
      <p:ext uri="{BB962C8B-B14F-4D97-AF65-F5344CB8AC3E}">
        <p14:creationId xmlns:p14="http://schemas.microsoft.com/office/powerpoint/2010/main" val="3584708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C9BB-FF26-4063-AEFE-0B719BB3B9EB}"/>
              </a:ext>
            </a:extLst>
          </p:cNvPr>
          <p:cNvSpPr>
            <a:spLocks noGrp="1"/>
          </p:cNvSpPr>
          <p:nvPr>
            <p:ph type="title"/>
          </p:nvPr>
        </p:nvSpPr>
        <p:spPr>
          <a:xfrm>
            <a:off x="629771" y="553384"/>
            <a:ext cx="10011335" cy="809252"/>
          </a:xfrm>
        </p:spPr>
        <p:txBody>
          <a:bodyPr>
            <a:noAutofit/>
          </a:bodyPr>
          <a:lstStyle/>
          <a:p>
            <a:r>
              <a:rPr lang="en-US" sz="2800" dirty="0">
                <a:solidFill>
                  <a:srgbClr val="505C63"/>
                </a:solidFill>
                <a:latin typeface="Helvetica" panose="020B0604020202020204" pitchFamily="34" charset="0"/>
              </a:rPr>
              <a:t>Q11: My Snowflake account was hosted on Azure, can I load the data that is present in AWS S3 or Google Cloud Storage?</a:t>
            </a:r>
            <a:endParaRPr lang="en-IN" sz="2800" dirty="0">
              <a:solidFill>
                <a:srgbClr val="505C63"/>
              </a:solidFill>
              <a:latin typeface="Helvetica" panose="020B0604020202020204" pitchFamily="34" charset="0"/>
            </a:endParaRPr>
          </a:p>
        </p:txBody>
      </p:sp>
      <p:sp>
        <p:nvSpPr>
          <p:cNvPr id="3" name="Content Placeholder 2">
            <a:extLst>
              <a:ext uri="{FF2B5EF4-FFF2-40B4-BE49-F238E27FC236}">
                <a16:creationId xmlns:a16="http://schemas.microsoft.com/office/drawing/2014/main" id="{CEC2B620-4D94-4D21-BADD-8EB16A195DD1}"/>
              </a:ext>
            </a:extLst>
          </p:cNvPr>
          <p:cNvSpPr>
            <a:spLocks noGrp="1"/>
          </p:cNvSpPr>
          <p:nvPr>
            <p:ph idx="1"/>
          </p:nvPr>
        </p:nvSpPr>
        <p:spPr>
          <a:xfrm>
            <a:off x="719418" y="1607110"/>
            <a:ext cx="10961594" cy="4778189"/>
          </a:xfrm>
        </p:spPr>
        <p:txBody>
          <a:bodyPr>
            <a:normAutofit/>
          </a:bodyPr>
          <a:lstStyle/>
          <a:p>
            <a:pPr marL="0" indent="0">
              <a:buNone/>
            </a:pPr>
            <a:r>
              <a:rPr lang="en-US" sz="2600" dirty="0">
                <a:solidFill>
                  <a:srgbClr val="000000"/>
                </a:solidFill>
              </a:rPr>
              <a:t>Yes we can read the data from any of the 3 cloud storage providers(Google, Azure, AWS). </a:t>
            </a:r>
          </a:p>
          <a:p>
            <a:pPr marL="0" indent="0">
              <a:buNone/>
            </a:pPr>
            <a:endParaRPr lang="en-US" sz="400" i="0" dirty="0">
              <a:solidFill>
                <a:srgbClr val="000000"/>
              </a:solidFill>
              <a:effectLst/>
            </a:endParaRPr>
          </a:p>
          <a:p>
            <a:pPr marL="0" indent="0">
              <a:buNone/>
            </a:pPr>
            <a:r>
              <a:rPr lang="en-US" sz="2600" dirty="0">
                <a:solidFill>
                  <a:srgbClr val="000000"/>
                </a:solidFill>
              </a:rPr>
              <a:t>As Snowflake doesn’t have their own cloud they are dependent(can host) on other cloud storage providers, it doesn’t mean that if you host your account on Azure you can only extract data from Azure cloud, you can extract the data from any of these 3 clouds.</a:t>
            </a:r>
            <a:endParaRPr lang="en-US" sz="2600" i="0" dirty="0">
              <a:solidFill>
                <a:srgbClr val="000000"/>
              </a:solidFill>
              <a:effectLst/>
            </a:endParaRPr>
          </a:p>
        </p:txBody>
      </p:sp>
    </p:spTree>
    <p:extLst>
      <p:ext uri="{BB962C8B-B14F-4D97-AF65-F5344CB8AC3E}">
        <p14:creationId xmlns:p14="http://schemas.microsoft.com/office/powerpoint/2010/main" val="3475824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C9BB-FF26-4063-AEFE-0B719BB3B9EB}"/>
              </a:ext>
            </a:extLst>
          </p:cNvPr>
          <p:cNvSpPr>
            <a:spLocks noGrp="1"/>
          </p:cNvSpPr>
          <p:nvPr>
            <p:ph type="title"/>
          </p:nvPr>
        </p:nvSpPr>
        <p:spPr>
          <a:xfrm>
            <a:off x="629771" y="553384"/>
            <a:ext cx="10011335" cy="809252"/>
          </a:xfrm>
        </p:spPr>
        <p:txBody>
          <a:bodyPr>
            <a:noAutofit/>
          </a:bodyPr>
          <a:lstStyle/>
          <a:p>
            <a:r>
              <a:rPr lang="en-US" sz="2800" dirty="0">
                <a:solidFill>
                  <a:srgbClr val="505C63"/>
                </a:solidFill>
                <a:latin typeface="Helvetica" panose="020B0604020202020204" pitchFamily="34" charset="0"/>
              </a:rPr>
              <a:t>Q12: Write a Query to get below output from given input.</a:t>
            </a:r>
            <a:endParaRPr lang="en-IN" sz="2800" dirty="0">
              <a:solidFill>
                <a:srgbClr val="505C63"/>
              </a:solidFill>
              <a:latin typeface="Helvetica" panose="020B0604020202020204" pitchFamily="34" charset="0"/>
            </a:endParaRPr>
          </a:p>
        </p:txBody>
      </p:sp>
      <p:sp>
        <p:nvSpPr>
          <p:cNvPr id="3" name="Content Placeholder 2">
            <a:extLst>
              <a:ext uri="{FF2B5EF4-FFF2-40B4-BE49-F238E27FC236}">
                <a16:creationId xmlns:a16="http://schemas.microsoft.com/office/drawing/2014/main" id="{CEC2B620-4D94-4D21-BADD-8EB16A195DD1}"/>
              </a:ext>
            </a:extLst>
          </p:cNvPr>
          <p:cNvSpPr>
            <a:spLocks noGrp="1"/>
          </p:cNvSpPr>
          <p:nvPr>
            <p:ph idx="1"/>
          </p:nvPr>
        </p:nvSpPr>
        <p:spPr>
          <a:xfrm>
            <a:off x="719419" y="1607110"/>
            <a:ext cx="3502958" cy="4013761"/>
          </a:xfrm>
        </p:spPr>
        <p:txBody>
          <a:bodyPr>
            <a:normAutofit/>
          </a:bodyPr>
          <a:lstStyle/>
          <a:p>
            <a:pPr marL="0" indent="0">
              <a:buNone/>
            </a:pPr>
            <a:r>
              <a:rPr lang="en-US" sz="2600" b="1" i="0" dirty="0">
                <a:solidFill>
                  <a:srgbClr val="000000"/>
                </a:solidFill>
                <a:effectLst/>
              </a:rPr>
              <a:t>Input:</a:t>
            </a:r>
          </a:p>
          <a:p>
            <a:pPr marL="0" indent="0">
              <a:buNone/>
            </a:pPr>
            <a:endParaRPr lang="en-US" sz="2600" b="1" i="0" dirty="0">
              <a:solidFill>
                <a:srgbClr val="000000"/>
              </a:solidFill>
              <a:effectLst/>
            </a:endParaRPr>
          </a:p>
        </p:txBody>
      </p:sp>
      <p:graphicFrame>
        <p:nvGraphicFramePr>
          <p:cNvPr id="4" name="Table 3">
            <a:extLst>
              <a:ext uri="{FF2B5EF4-FFF2-40B4-BE49-F238E27FC236}">
                <a16:creationId xmlns:a16="http://schemas.microsoft.com/office/drawing/2014/main" id="{5C0F783E-F2D9-42FF-8C05-13250CE992DB}"/>
              </a:ext>
            </a:extLst>
          </p:cNvPr>
          <p:cNvGraphicFramePr>
            <a:graphicFrameLocks noGrp="1"/>
          </p:cNvGraphicFramePr>
          <p:nvPr>
            <p:extLst>
              <p:ext uri="{D42A27DB-BD31-4B8C-83A1-F6EECF244321}">
                <p14:modId xmlns:p14="http://schemas.microsoft.com/office/powerpoint/2010/main" val="3499014798"/>
              </p:ext>
            </p:extLst>
          </p:nvPr>
        </p:nvGraphicFramePr>
        <p:xfrm>
          <a:off x="977152" y="2167403"/>
          <a:ext cx="3110754" cy="3184530"/>
        </p:xfrm>
        <a:graphic>
          <a:graphicData uri="http://schemas.openxmlformats.org/drawingml/2006/table">
            <a:tbl>
              <a:tblPr>
                <a:tableStyleId>{5C22544A-7EE6-4342-B048-85BDC9FD1C3A}</a:tableStyleId>
              </a:tblPr>
              <a:tblGrid>
                <a:gridCol w="858139">
                  <a:extLst>
                    <a:ext uri="{9D8B030D-6E8A-4147-A177-3AD203B41FA5}">
                      <a16:colId xmlns:a16="http://schemas.microsoft.com/office/drawing/2014/main" val="3593133459"/>
                    </a:ext>
                  </a:extLst>
                </a:gridCol>
                <a:gridCol w="1394476">
                  <a:extLst>
                    <a:ext uri="{9D8B030D-6E8A-4147-A177-3AD203B41FA5}">
                      <a16:colId xmlns:a16="http://schemas.microsoft.com/office/drawing/2014/main" val="1438397060"/>
                    </a:ext>
                  </a:extLst>
                </a:gridCol>
                <a:gridCol w="858139">
                  <a:extLst>
                    <a:ext uri="{9D8B030D-6E8A-4147-A177-3AD203B41FA5}">
                      <a16:colId xmlns:a16="http://schemas.microsoft.com/office/drawing/2014/main" val="1871318411"/>
                    </a:ext>
                  </a:extLst>
                </a:gridCol>
              </a:tblGrid>
              <a:tr h="318453">
                <a:tc>
                  <a:txBody>
                    <a:bodyPr/>
                    <a:lstStyle/>
                    <a:p>
                      <a:pPr algn="l" fontAlgn="b"/>
                      <a:r>
                        <a:rPr lang="en-IN" sz="1800" b="1" u="none" strike="noStrike" dirty="0">
                          <a:effectLst/>
                        </a:rPr>
                        <a:t>EMP_ID</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FULL_NAME</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LANG</a:t>
                      </a:r>
                      <a:endParaRPr lang="en-IN"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3985785"/>
                  </a:ext>
                </a:extLst>
              </a:tr>
              <a:tr h="318453">
                <a:tc>
                  <a:txBody>
                    <a:bodyPr/>
                    <a:lstStyle/>
                    <a:p>
                      <a:pPr algn="ctr" fontAlgn="b"/>
                      <a:r>
                        <a:rPr lang="en-IN" sz="1800" u="none" strike="noStrike" dirty="0">
                          <a:effectLst/>
                        </a:rPr>
                        <a:t>101</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a:effectLst/>
                        </a:rPr>
                        <a:t>Virat Kohli</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dirty="0">
                          <a:effectLst/>
                        </a:rPr>
                        <a:t>English</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2028067"/>
                  </a:ext>
                </a:extLst>
              </a:tr>
              <a:tr h="318453">
                <a:tc>
                  <a:txBody>
                    <a:bodyPr/>
                    <a:lstStyle/>
                    <a:p>
                      <a:pPr algn="ctr" fontAlgn="b"/>
                      <a:r>
                        <a:rPr lang="en-IN" sz="1800" u="none" strike="noStrike" dirty="0">
                          <a:effectLst/>
                        </a:rPr>
                        <a:t>101</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dirty="0">
                          <a:effectLst/>
                        </a:rPr>
                        <a:t>Virat Kohli</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a:effectLst/>
                        </a:rPr>
                        <a:t>Hindi</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27867644"/>
                  </a:ext>
                </a:extLst>
              </a:tr>
              <a:tr h="318453">
                <a:tc>
                  <a:txBody>
                    <a:bodyPr/>
                    <a:lstStyle/>
                    <a:p>
                      <a:pPr algn="ctr" fontAlgn="b"/>
                      <a:r>
                        <a:rPr lang="en-IN" sz="1800" u="none" strike="noStrike" dirty="0">
                          <a:effectLst/>
                        </a:rPr>
                        <a:t>101</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dirty="0">
                          <a:effectLst/>
                        </a:rPr>
                        <a:t>Virat Kohli</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a:effectLst/>
                        </a:rPr>
                        <a:t>Marathi</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71583800"/>
                  </a:ext>
                </a:extLst>
              </a:tr>
              <a:tr h="318453">
                <a:tc>
                  <a:txBody>
                    <a:bodyPr/>
                    <a:lstStyle/>
                    <a:p>
                      <a:pPr algn="ctr" fontAlgn="b"/>
                      <a:r>
                        <a:rPr lang="en-IN" sz="1800" u="none" strike="noStrike" dirty="0">
                          <a:effectLst/>
                        </a:rPr>
                        <a:t>102</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a:effectLst/>
                        </a:rPr>
                        <a:t>Mahesh Babu</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a:effectLst/>
                        </a:rPr>
                        <a:t>English</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48097114"/>
                  </a:ext>
                </a:extLst>
              </a:tr>
              <a:tr h="318453">
                <a:tc>
                  <a:txBody>
                    <a:bodyPr/>
                    <a:lstStyle/>
                    <a:p>
                      <a:pPr algn="ctr" fontAlgn="b"/>
                      <a:r>
                        <a:rPr lang="en-IN" sz="1800" u="none" strike="noStrike" dirty="0">
                          <a:effectLst/>
                        </a:rPr>
                        <a:t>102</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a:effectLst/>
                        </a:rPr>
                        <a:t>Mahesh Babu</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a:effectLst/>
                        </a:rPr>
                        <a:t>Telugu</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89574988"/>
                  </a:ext>
                </a:extLst>
              </a:tr>
              <a:tr h="318453">
                <a:tc>
                  <a:txBody>
                    <a:bodyPr/>
                    <a:lstStyle/>
                    <a:p>
                      <a:pPr algn="ctr" fontAlgn="b"/>
                      <a:r>
                        <a:rPr lang="en-IN" sz="1800" u="none" strike="noStrike" dirty="0">
                          <a:effectLst/>
                        </a:rPr>
                        <a:t>102</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a:effectLst/>
                        </a:rPr>
                        <a:t>Mahesh Babu</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a:effectLst/>
                        </a:rPr>
                        <a:t>Tamil</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5270491"/>
                  </a:ext>
                </a:extLst>
              </a:tr>
              <a:tr h="318453">
                <a:tc>
                  <a:txBody>
                    <a:bodyPr/>
                    <a:lstStyle/>
                    <a:p>
                      <a:pPr algn="ctr" fontAlgn="b"/>
                      <a:r>
                        <a:rPr lang="en-IN" sz="1800" u="none" strike="noStrike" dirty="0">
                          <a:effectLst/>
                        </a:rPr>
                        <a:t>102</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a:effectLst/>
                        </a:rPr>
                        <a:t>Mahesh Babu</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a:effectLst/>
                        </a:rPr>
                        <a:t>Hindi</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50443749"/>
                  </a:ext>
                </a:extLst>
              </a:tr>
              <a:tr h="318453">
                <a:tc>
                  <a:txBody>
                    <a:bodyPr/>
                    <a:lstStyle/>
                    <a:p>
                      <a:pPr algn="ctr" fontAlgn="b"/>
                      <a:r>
                        <a:rPr lang="en-IN" sz="1800" u="none" strike="noStrike" dirty="0">
                          <a:effectLst/>
                        </a:rPr>
                        <a:t>103</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dirty="0">
                          <a:effectLst/>
                        </a:rPr>
                        <a:t>Janardhan</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a:effectLst/>
                        </a:rPr>
                        <a:t>Telugu</a:t>
                      </a:r>
                      <a:endParaRPr lang="en-IN"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66448415"/>
                  </a:ext>
                </a:extLst>
              </a:tr>
              <a:tr h="318453">
                <a:tc>
                  <a:txBody>
                    <a:bodyPr/>
                    <a:lstStyle/>
                    <a:p>
                      <a:pPr algn="ctr" fontAlgn="b"/>
                      <a:r>
                        <a:rPr lang="en-IN" sz="1800" u="none" strike="noStrike" dirty="0">
                          <a:effectLst/>
                        </a:rPr>
                        <a:t>103</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a:effectLst/>
                        </a:rPr>
                        <a:t>Janardhan</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dirty="0">
                          <a:effectLst/>
                        </a:rPr>
                        <a:t>English</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41984617"/>
                  </a:ext>
                </a:extLst>
              </a:tr>
            </a:tbl>
          </a:graphicData>
        </a:graphic>
      </p:graphicFrame>
      <p:sp>
        <p:nvSpPr>
          <p:cNvPr id="5" name="Content Placeholder 2">
            <a:extLst>
              <a:ext uri="{FF2B5EF4-FFF2-40B4-BE49-F238E27FC236}">
                <a16:creationId xmlns:a16="http://schemas.microsoft.com/office/drawing/2014/main" id="{831FB112-1B10-CE15-3B9C-0A825647527D}"/>
              </a:ext>
            </a:extLst>
          </p:cNvPr>
          <p:cNvSpPr txBox="1">
            <a:spLocks/>
          </p:cNvSpPr>
          <p:nvPr/>
        </p:nvSpPr>
        <p:spPr>
          <a:xfrm>
            <a:off x="4787153" y="1690222"/>
            <a:ext cx="4123765" cy="1850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b="1" dirty="0">
                <a:solidFill>
                  <a:srgbClr val="000000"/>
                </a:solidFill>
              </a:rPr>
              <a:t>Output:</a:t>
            </a:r>
          </a:p>
          <a:p>
            <a:pPr marL="0" indent="0">
              <a:buFont typeface="Arial" panose="020B0604020202020204" pitchFamily="34" charset="0"/>
              <a:buNone/>
            </a:pPr>
            <a:endParaRPr lang="en-US" sz="2600" b="1" dirty="0">
              <a:solidFill>
                <a:srgbClr val="000000"/>
              </a:solidFill>
            </a:endParaRPr>
          </a:p>
        </p:txBody>
      </p:sp>
      <p:graphicFrame>
        <p:nvGraphicFramePr>
          <p:cNvPr id="6" name="Table 5">
            <a:extLst>
              <a:ext uri="{FF2B5EF4-FFF2-40B4-BE49-F238E27FC236}">
                <a16:creationId xmlns:a16="http://schemas.microsoft.com/office/drawing/2014/main" id="{124258C0-8D56-40E3-520F-1D8E41D2CF3E}"/>
              </a:ext>
            </a:extLst>
          </p:cNvPr>
          <p:cNvGraphicFramePr>
            <a:graphicFrameLocks noGrp="1"/>
          </p:cNvGraphicFramePr>
          <p:nvPr>
            <p:extLst>
              <p:ext uri="{D42A27DB-BD31-4B8C-83A1-F6EECF244321}">
                <p14:modId xmlns:p14="http://schemas.microsoft.com/office/powerpoint/2010/main" val="2946616510"/>
              </p:ext>
            </p:extLst>
          </p:nvPr>
        </p:nvGraphicFramePr>
        <p:xfrm>
          <a:off x="4927599" y="2167402"/>
          <a:ext cx="3983319" cy="1373660"/>
        </p:xfrm>
        <a:graphic>
          <a:graphicData uri="http://schemas.openxmlformats.org/drawingml/2006/table">
            <a:tbl>
              <a:tblPr>
                <a:tableStyleId>{5C22544A-7EE6-4342-B048-85BDC9FD1C3A}</a:tableStyleId>
              </a:tblPr>
              <a:tblGrid>
                <a:gridCol w="1407151">
                  <a:extLst>
                    <a:ext uri="{9D8B030D-6E8A-4147-A177-3AD203B41FA5}">
                      <a16:colId xmlns:a16="http://schemas.microsoft.com/office/drawing/2014/main" val="2027255473"/>
                    </a:ext>
                  </a:extLst>
                </a:gridCol>
                <a:gridCol w="2576168">
                  <a:extLst>
                    <a:ext uri="{9D8B030D-6E8A-4147-A177-3AD203B41FA5}">
                      <a16:colId xmlns:a16="http://schemas.microsoft.com/office/drawing/2014/main" val="3219325208"/>
                    </a:ext>
                  </a:extLst>
                </a:gridCol>
              </a:tblGrid>
              <a:tr h="343415">
                <a:tc>
                  <a:txBody>
                    <a:bodyPr/>
                    <a:lstStyle/>
                    <a:p>
                      <a:pPr algn="l" fontAlgn="b"/>
                      <a:r>
                        <a:rPr lang="en-IN" sz="1800" b="1" i="0" u="none" strike="noStrike">
                          <a:solidFill>
                            <a:srgbClr val="000000"/>
                          </a:solidFill>
                          <a:effectLst/>
                          <a:latin typeface="Calibri" panose="020F0502020204030204" pitchFamily="34" charset="0"/>
                        </a:rPr>
                        <a:t>FULL_NAME</a:t>
                      </a:r>
                    </a:p>
                  </a:txBody>
                  <a:tcPr marL="7620" marR="7620" marT="7620" marB="0" anchor="b"/>
                </a:tc>
                <a:tc>
                  <a:txBody>
                    <a:bodyPr/>
                    <a:lstStyle/>
                    <a:p>
                      <a:pPr algn="l" fontAlgn="b"/>
                      <a:r>
                        <a:rPr lang="en-IN" sz="1800" b="1" i="0" u="none" strike="noStrike">
                          <a:solidFill>
                            <a:srgbClr val="000000"/>
                          </a:solidFill>
                          <a:effectLst/>
                          <a:latin typeface="Calibri" panose="020F0502020204030204" pitchFamily="34" charset="0"/>
                        </a:rPr>
                        <a:t>LANG_SPEAK</a:t>
                      </a:r>
                    </a:p>
                  </a:txBody>
                  <a:tcPr marL="7620" marR="7620" marT="7620" marB="0" anchor="b"/>
                </a:tc>
                <a:extLst>
                  <a:ext uri="{0D108BD9-81ED-4DB2-BD59-A6C34878D82A}">
                    <a16:rowId xmlns:a16="http://schemas.microsoft.com/office/drawing/2014/main" val="642089977"/>
                  </a:ext>
                </a:extLst>
              </a:tr>
              <a:tr h="343415">
                <a:tc>
                  <a:txBody>
                    <a:bodyPr/>
                    <a:lstStyle/>
                    <a:p>
                      <a:pPr algn="l" fontAlgn="b"/>
                      <a:r>
                        <a:rPr lang="en-IN" sz="1800" b="0" i="0" u="none" strike="noStrike" dirty="0">
                          <a:solidFill>
                            <a:srgbClr val="000000"/>
                          </a:solidFill>
                          <a:effectLst/>
                          <a:latin typeface="Calibri" panose="020F0502020204030204" pitchFamily="34" charset="0"/>
                        </a:rPr>
                        <a:t>Virat Kohli</a:t>
                      </a:r>
                    </a:p>
                  </a:txBody>
                  <a:tcPr marL="7620" marR="7620" marT="7620" marB="0" anchor="b"/>
                </a:tc>
                <a:tc>
                  <a:txBody>
                    <a:bodyPr/>
                    <a:lstStyle/>
                    <a:p>
                      <a:pPr algn="l" fontAlgn="b"/>
                      <a:r>
                        <a:rPr lang="en-IN" sz="1800" b="0" i="0" u="none" strike="noStrike">
                          <a:solidFill>
                            <a:srgbClr val="000000"/>
                          </a:solidFill>
                          <a:effectLst/>
                          <a:latin typeface="Calibri" panose="020F0502020204030204" pitchFamily="34" charset="0"/>
                        </a:rPr>
                        <a:t>English,Hindi,Marathi</a:t>
                      </a:r>
                    </a:p>
                  </a:txBody>
                  <a:tcPr marL="7620" marR="7620" marT="7620" marB="0" anchor="b"/>
                </a:tc>
                <a:extLst>
                  <a:ext uri="{0D108BD9-81ED-4DB2-BD59-A6C34878D82A}">
                    <a16:rowId xmlns:a16="http://schemas.microsoft.com/office/drawing/2014/main" val="2594307788"/>
                  </a:ext>
                </a:extLst>
              </a:tr>
              <a:tr h="343415">
                <a:tc>
                  <a:txBody>
                    <a:bodyPr/>
                    <a:lstStyle/>
                    <a:p>
                      <a:pPr algn="l" fontAlgn="b"/>
                      <a:r>
                        <a:rPr lang="en-IN" sz="1800" b="0" i="0" u="none" strike="noStrike">
                          <a:solidFill>
                            <a:srgbClr val="000000"/>
                          </a:solidFill>
                          <a:effectLst/>
                          <a:latin typeface="Calibri" panose="020F0502020204030204" pitchFamily="34" charset="0"/>
                        </a:rPr>
                        <a:t>Mahesh Babu</a:t>
                      </a:r>
                    </a:p>
                  </a:txBody>
                  <a:tcPr marL="7620" marR="7620" marT="7620" marB="0" anchor="b"/>
                </a:tc>
                <a:tc>
                  <a:txBody>
                    <a:bodyPr/>
                    <a:lstStyle/>
                    <a:p>
                      <a:pPr algn="l" fontAlgn="b"/>
                      <a:r>
                        <a:rPr lang="en-IN" sz="1800" b="0" i="0" u="none" strike="noStrike" dirty="0" err="1">
                          <a:solidFill>
                            <a:srgbClr val="000000"/>
                          </a:solidFill>
                          <a:effectLst/>
                          <a:latin typeface="Calibri" panose="020F0502020204030204" pitchFamily="34" charset="0"/>
                        </a:rPr>
                        <a:t>English,Telugu,Tamil,Hindi</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3368151"/>
                  </a:ext>
                </a:extLst>
              </a:tr>
              <a:tr h="343415">
                <a:tc>
                  <a:txBody>
                    <a:bodyPr/>
                    <a:lstStyle/>
                    <a:p>
                      <a:pPr algn="l" fontAlgn="b"/>
                      <a:r>
                        <a:rPr lang="en-IN" sz="1800" b="0" i="0" u="none" strike="noStrike">
                          <a:solidFill>
                            <a:srgbClr val="000000"/>
                          </a:solidFill>
                          <a:effectLst/>
                          <a:latin typeface="Calibri" panose="020F0502020204030204" pitchFamily="34" charset="0"/>
                        </a:rPr>
                        <a:t>Janardhan</a:t>
                      </a:r>
                    </a:p>
                  </a:txBody>
                  <a:tcPr marL="7620" marR="7620" marT="7620" marB="0" anchor="b"/>
                </a:tc>
                <a:tc>
                  <a:txBody>
                    <a:bodyPr/>
                    <a:lstStyle/>
                    <a:p>
                      <a:pPr algn="l" fontAlgn="b"/>
                      <a:r>
                        <a:rPr lang="en-IN" sz="1800" b="0" i="0" u="none" strike="noStrike" dirty="0" err="1">
                          <a:solidFill>
                            <a:srgbClr val="000000"/>
                          </a:solidFill>
                          <a:effectLst/>
                          <a:latin typeface="Calibri" panose="020F0502020204030204" pitchFamily="34" charset="0"/>
                        </a:rPr>
                        <a:t>Telugu,English</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65486357"/>
                  </a:ext>
                </a:extLst>
              </a:tr>
            </a:tbl>
          </a:graphicData>
        </a:graphic>
      </p:graphicFrame>
      <p:sp>
        <p:nvSpPr>
          <p:cNvPr id="7" name="Content Placeholder 2">
            <a:extLst>
              <a:ext uri="{FF2B5EF4-FFF2-40B4-BE49-F238E27FC236}">
                <a16:creationId xmlns:a16="http://schemas.microsoft.com/office/drawing/2014/main" id="{07AC2276-858E-2FAC-77E3-7748C2E15350}"/>
              </a:ext>
            </a:extLst>
          </p:cNvPr>
          <p:cNvSpPr txBox="1">
            <a:spLocks/>
          </p:cNvSpPr>
          <p:nvPr/>
        </p:nvSpPr>
        <p:spPr>
          <a:xfrm>
            <a:off x="4787153" y="3792820"/>
            <a:ext cx="6033247" cy="1850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b="1" dirty="0">
                <a:solidFill>
                  <a:srgbClr val="000000"/>
                </a:solidFill>
              </a:rPr>
              <a:t>Query:</a:t>
            </a:r>
          </a:p>
          <a:p>
            <a:pPr marL="0" indent="0">
              <a:buFont typeface="Arial" panose="020B0604020202020204" pitchFamily="34" charset="0"/>
              <a:buNone/>
            </a:pPr>
            <a:r>
              <a:rPr lang="en-US" sz="2000" dirty="0">
                <a:solidFill>
                  <a:srgbClr val="000000"/>
                </a:solidFill>
              </a:rPr>
              <a:t>select FULL_NAME, LISTAGG(LANG, ',') as LANG_SPEAK </a:t>
            </a:r>
          </a:p>
          <a:p>
            <a:pPr marL="0" indent="0">
              <a:buFont typeface="Arial" panose="020B0604020202020204" pitchFamily="34" charset="0"/>
              <a:buNone/>
            </a:pPr>
            <a:r>
              <a:rPr lang="en-US" sz="2000" dirty="0">
                <a:solidFill>
                  <a:srgbClr val="000000"/>
                </a:solidFill>
              </a:rPr>
              <a:t>from EMP_LANG</a:t>
            </a:r>
          </a:p>
          <a:p>
            <a:pPr marL="0" indent="0">
              <a:buFont typeface="Arial" panose="020B0604020202020204" pitchFamily="34" charset="0"/>
              <a:buNone/>
            </a:pPr>
            <a:r>
              <a:rPr lang="en-US" sz="2000" dirty="0">
                <a:solidFill>
                  <a:srgbClr val="000000"/>
                </a:solidFill>
              </a:rPr>
              <a:t>group by FULL_NAME;</a:t>
            </a:r>
          </a:p>
          <a:p>
            <a:pPr marL="0" indent="0">
              <a:buFont typeface="Arial" panose="020B0604020202020204" pitchFamily="34" charset="0"/>
              <a:buNone/>
            </a:pPr>
            <a:endParaRPr lang="en-US" sz="2600" b="1" dirty="0">
              <a:solidFill>
                <a:srgbClr val="000000"/>
              </a:solidFill>
            </a:endParaRPr>
          </a:p>
        </p:txBody>
      </p:sp>
    </p:spTree>
    <p:extLst>
      <p:ext uri="{BB962C8B-B14F-4D97-AF65-F5344CB8AC3E}">
        <p14:creationId xmlns:p14="http://schemas.microsoft.com/office/powerpoint/2010/main" val="2915595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C9BB-FF26-4063-AEFE-0B719BB3B9EB}"/>
              </a:ext>
            </a:extLst>
          </p:cNvPr>
          <p:cNvSpPr>
            <a:spLocks noGrp="1"/>
          </p:cNvSpPr>
          <p:nvPr>
            <p:ph type="title"/>
          </p:nvPr>
        </p:nvSpPr>
        <p:spPr>
          <a:xfrm>
            <a:off x="602877" y="553384"/>
            <a:ext cx="10011335" cy="809252"/>
          </a:xfrm>
        </p:spPr>
        <p:txBody>
          <a:bodyPr>
            <a:noAutofit/>
          </a:bodyPr>
          <a:lstStyle/>
          <a:p>
            <a:r>
              <a:rPr lang="en-US" sz="2800" dirty="0">
                <a:solidFill>
                  <a:srgbClr val="505C63"/>
                </a:solidFill>
                <a:latin typeface="Helvetica" panose="020B0604020202020204" pitchFamily="34" charset="0"/>
              </a:rPr>
              <a:t>Q13: Write a Query to get below output from given input.</a:t>
            </a:r>
            <a:endParaRPr lang="en-IN" sz="2800" dirty="0">
              <a:solidFill>
                <a:srgbClr val="505C63"/>
              </a:solidFill>
              <a:latin typeface="Helvetica" panose="020B0604020202020204" pitchFamily="34" charset="0"/>
            </a:endParaRPr>
          </a:p>
        </p:txBody>
      </p:sp>
      <p:sp>
        <p:nvSpPr>
          <p:cNvPr id="3" name="Content Placeholder 2">
            <a:extLst>
              <a:ext uri="{FF2B5EF4-FFF2-40B4-BE49-F238E27FC236}">
                <a16:creationId xmlns:a16="http://schemas.microsoft.com/office/drawing/2014/main" id="{CEC2B620-4D94-4D21-BADD-8EB16A195DD1}"/>
              </a:ext>
            </a:extLst>
          </p:cNvPr>
          <p:cNvSpPr>
            <a:spLocks noGrp="1"/>
          </p:cNvSpPr>
          <p:nvPr>
            <p:ph idx="1"/>
          </p:nvPr>
        </p:nvSpPr>
        <p:spPr>
          <a:xfrm>
            <a:off x="692525" y="1607110"/>
            <a:ext cx="3502958" cy="4013761"/>
          </a:xfrm>
        </p:spPr>
        <p:txBody>
          <a:bodyPr>
            <a:normAutofit/>
          </a:bodyPr>
          <a:lstStyle/>
          <a:p>
            <a:pPr marL="0" indent="0">
              <a:buNone/>
            </a:pPr>
            <a:r>
              <a:rPr lang="en-US" sz="2600" b="1" i="0" dirty="0">
                <a:solidFill>
                  <a:srgbClr val="000000"/>
                </a:solidFill>
                <a:effectLst/>
              </a:rPr>
              <a:t>Input:</a:t>
            </a:r>
          </a:p>
          <a:p>
            <a:pPr marL="0" indent="0">
              <a:buNone/>
            </a:pPr>
            <a:endParaRPr lang="en-US" sz="2600" b="1" i="0" dirty="0">
              <a:solidFill>
                <a:srgbClr val="000000"/>
              </a:solidFill>
              <a:effectLst/>
            </a:endParaRPr>
          </a:p>
        </p:txBody>
      </p:sp>
      <p:graphicFrame>
        <p:nvGraphicFramePr>
          <p:cNvPr id="4" name="Table 3">
            <a:extLst>
              <a:ext uri="{FF2B5EF4-FFF2-40B4-BE49-F238E27FC236}">
                <a16:creationId xmlns:a16="http://schemas.microsoft.com/office/drawing/2014/main" id="{5C0F783E-F2D9-42FF-8C05-13250CE992DB}"/>
              </a:ext>
            </a:extLst>
          </p:cNvPr>
          <p:cNvGraphicFramePr>
            <a:graphicFrameLocks noGrp="1"/>
          </p:cNvGraphicFramePr>
          <p:nvPr>
            <p:extLst>
              <p:ext uri="{D42A27DB-BD31-4B8C-83A1-F6EECF244321}">
                <p14:modId xmlns:p14="http://schemas.microsoft.com/office/powerpoint/2010/main" val="462248018"/>
              </p:ext>
            </p:extLst>
          </p:nvPr>
        </p:nvGraphicFramePr>
        <p:xfrm>
          <a:off x="950259" y="2167403"/>
          <a:ext cx="1739154" cy="2547624"/>
        </p:xfrm>
        <a:graphic>
          <a:graphicData uri="http://schemas.openxmlformats.org/drawingml/2006/table">
            <a:tbl>
              <a:tblPr>
                <a:tableStyleId>{5C22544A-7EE6-4342-B048-85BDC9FD1C3A}</a:tableStyleId>
              </a:tblPr>
              <a:tblGrid>
                <a:gridCol w="662535">
                  <a:extLst>
                    <a:ext uri="{9D8B030D-6E8A-4147-A177-3AD203B41FA5}">
                      <a16:colId xmlns:a16="http://schemas.microsoft.com/office/drawing/2014/main" val="3593133459"/>
                    </a:ext>
                  </a:extLst>
                </a:gridCol>
                <a:gridCol w="1076619">
                  <a:extLst>
                    <a:ext uri="{9D8B030D-6E8A-4147-A177-3AD203B41FA5}">
                      <a16:colId xmlns:a16="http://schemas.microsoft.com/office/drawing/2014/main" val="1438397060"/>
                    </a:ext>
                  </a:extLst>
                </a:gridCol>
              </a:tblGrid>
              <a:tr h="318453">
                <a:tc>
                  <a:txBody>
                    <a:bodyPr/>
                    <a:lstStyle/>
                    <a:p>
                      <a:pPr algn="ctr" fontAlgn="b"/>
                      <a:r>
                        <a:rPr lang="en-IN" sz="2000" b="1" i="0" u="none" strike="noStrike" dirty="0">
                          <a:solidFill>
                            <a:srgbClr val="000000"/>
                          </a:solidFill>
                          <a:effectLst/>
                          <a:latin typeface="Calibri" panose="020F0502020204030204" pitchFamily="34" charset="0"/>
                        </a:rPr>
                        <a:t>id</a:t>
                      </a:r>
                    </a:p>
                  </a:txBody>
                  <a:tcPr marL="7620" marR="7620" marT="7620" marB="0" anchor="b"/>
                </a:tc>
                <a:tc>
                  <a:txBody>
                    <a:bodyPr/>
                    <a:lstStyle/>
                    <a:p>
                      <a:pPr algn="ctr" fontAlgn="b"/>
                      <a:r>
                        <a:rPr lang="en-IN" sz="2000" b="1" i="0" u="none" strike="noStrike" dirty="0" err="1">
                          <a:solidFill>
                            <a:srgbClr val="000000"/>
                          </a:solidFill>
                          <a:effectLst/>
                          <a:latin typeface="Calibri" panose="020F0502020204030204" pitchFamily="34" charset="0"/>
                        </a:rPr>
                        <a:t>val</a:t>
                      </a:r>
                      <a:endParaRPr lang="en-IN" sz="2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3985785"/>
                  </a:ext>
                </a:extLst>
              </a:tr>
              <a:tr h="318453">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b"/>
                </a:tc>
                <a:tc>
                  <a:txBody>
                    <a:bodyPr/>
                    <a:lstStyle/>
                    <a:p>
                      <a:pPr algn="ctr" fontAlgn="b"/>
                      <a:r>
                        <a:rPr lang="en-IN" sz="2000" b="0" i="0" u="none" strike="noStrike" dirty="0">
                          <a:solidFill>
                            <a:srgbClr val="000000"/>
                          </a:solidFill>
                          <a:effectLst/>
                          <a:latin typeface="Calibri" panose="020F0502020204030204" pitchFamily="34" charset="0"/>
                        </a:rPr>
                        <a:t>A</a:t>
                      </a:r>
                    </a:p>
                  </a:txBody>
                  <a:tcPr marL="7620" marR="7620" marT="7620" marB="0" anchor="b"/>
                </a:tc>
                <a:extLst>
                  <a:ext uri="{0D108BD9-81ED-4DB2-BD59-A6C34878D82A}">
                    <a16:rowId xmlns:a16="http://schemas.microsoft.com/office/drawing/2014/main" val="302028067"/>
                  </a:ext>
                </a:extLst>
              </a:tr>
              <a:tr h="318453">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b"/>
                </a:tc>
                <a:tc>
                  <a:txBody>
                    <a:bodyPr/>
                    <a:lstStyle/>
                    <a:p>
                      <a:pPr algn="ctr" fontAlgn="b"/>
                      <a:r>
                        <a:rPr lang="en-IN" sz="2000" b="0" i="0" u="none" strike="noStrike">
                          <a:solidFill>
                            <a:srgbClr val="000000"/>
                          </a:solidFill>
                          <a:effectLst/>
                          <a:latin typeface="Calibri" panose="020F0502020204030204" pitchFamily="34" charset="0"/>
                        </a:rPr>
                        <a:t>B</a:t>
                      </a:r>
                    </a:p>
                  </a:txBody>
                  <a:tcPr marL="7620" marR="7620" marT="7620" marB="0" anchor="b"/>
                </a:tc>
                <a:extLst>
                  <a:ext uri="{0D108BD9-81ED-4DB2-BD59-A6C34878D82A}">
                    <a16:rowId xmlns:a16="http://schemas.microsoft.com/office/drawing/2014/main" val="627867644"/>
                  </a:ext>
                </a:extLst>
              </a:tr>
              <a:tr h="318453">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b"/>
                </a:tc>
                <a:tc>
                  <a:txBody>
                    <a:bodyPr/>
                    <a:lstStyle/>
                    <a:p>
                      <a:pPr algn="ctr" fontAlgn="b"/>
                      <a:r>
                        <a:rPr lang="en-IN" sz="2000" b="0" i="0" u="none" strike="noStrike">
                          <a:solidFill>
                            <a:srgbClr val="000000"/>
                          </a:solidFill>
                          <a:effectLst/>
                          <a:latin typeface="Calibri" panose="020F0502020204030204" pitchFamily="34" charset="0"/>
                        </a:rPr>
                        <a:t>C</a:t>
                      </a:r>
                    </a:p>
                  </a:txBody>
                  <a:tcPr marL="7620" marR="7620" marT="7620" marB="0" anchor="b"/>
                </a:tc>
                <a:extLst>
                  <a:ext uri="{0D108BD9-81ED-4DB2-BD59-A6C34878D82A}">
                    <a16:rowId xmlns:a16="http://schemas.microsoft.com/office/drawing/2014/main" val="1571583800"/>
                  </a:ext>
                </a:extLst>
              </a:tr>
              <a:tr h="318453">
                <a:tc>
                  <a:txBody>
                    <a:bodyPr/>
                    <a:lstStyle/>
                    <a:p>
                      <a:pPr algn="ctr" fontAlgn="b"/>
                      <a:r>
                        <a:rPr lang="en-IN" sz="2000" b="0" i="0" u="none" strike="noStrike">
                          <a:solidFill>
                            <a:srgbClr val="000000"/>
                          </a:solidFill>
                          <a:effectLst/>
                          <a:latin typeface="Calibri" panose="020F0502020204030204" pitchFamily="34" charset="0"/>
                        </a:rPr>
                        <a:t>2</a:t>
                      </a:r>
                    </a:p>
                  </a:txBody>
                  <a:tcPr marL="7620" marR="7620" marT="7620" marB="0" anchor="b"/>
                </a:tc>
                <a:tc>
                  <a:txBody>
                    <a:bodyPr/>
                    <a:lstStyle/>
                    <a:p>
                      <a:pPr algn="ctr" fontAlgn="b"/>
                      <a:r>
                        <a:rPr lang="en-IN" sz="2000" b="0" i="0" u="none" strike="noStrike">
                          <a:solidFill>
                            <a:srgbClr val="000000"/>
                          </a:solidFill>
                          <a:effectLst/>
                          <a:latin typeface="Calibri" panose="020F0502020204030204" pitchFamily="34" charset="0"/>
                        </a:rPr>
                        <a:t>X</a:t>
                      </a:r>
                    </a:p>
                  </a:txBody>
                  <a:tcPr marL="7620" marR="7620" marT="7620" marB="0" anchor="b"/>
                </a:tc>
                <a:extLst>
                  <a:ext uri="{0D108BD9-81ED-4DB2-BD59-A6C34878D82A}">
                    <a16:rowId xmlns:a16="http://schemas.microsoft.com/office/drawing/2014/main" val="3448097114"/>
                  </a:ext>
                </a:extLst>
              </a:tr>
              <a:tr h="318453">
                <a:tc>
                  <a:txBody>
                    <a:bodyPr/>
                    <a:lstStyle/>
                    <a:p>
                      <a:pPr algn="ctr" fontAlgn="b"/>
                      <a:r>
                        <a:rPr lang="en-IN" sz="2000" b="0" i="0" u="none" strike="noStrike">
                          <a:solidFill>
                            <a:srgbClr val="000000"/>
                          </a:solidFill>
                          <a:effectLst/>
                          <a:latin typeface="Calibri" panose="020F0502020204030204" pitchFamily="34" charset="0"/>
                        </a:rPr>
                        <a:t>2</a:t>
                      </a:r>
                    </a:p>
                  </a:txBody>
                  <a:tcPr marL="7620" marR="7620" marT="7620" marB="0" anchor="b"/>
                </a:tc>
                <a:tc>
                  <a:txBody>
                    <a:bodyPr/>
                    <a:lstStyle/>
                    <a:p>
                      <a:pPr algn="ctr" fontAlgn="b"/>
                      <a:r>
                        <a:rPr lang="en-IN" sz="2000" b="0" i="0" u="none" strike="noStrike" dirty="0">
                          <a:solidFill>
                            <a:srgbClr val="000000"/>
                          </a:solidFill>
                          <a:effectLst/>
                          <a:latin typeface="Calibri" panose="020F0502020204030204" pitchFamily="34" charset="0"/>
                        </a:rPr>
                        <a:t>Y</a:t>
                      </a:r>
                    </a:p>
                  </a:txBody>
                  <a:tcPr marL="7620" marR="7620" marT="7620" marB="0" anchor="b"/>
                </a:tc>
                <a:extLst>
                  <a:ext uri="{0D108BD9-81ED-4DB2-BD59-A6C34878D82A}">
                    <a16:rowId xmlns:a16="http://schemas.microsoft.com/office/drawing/2014/main" val="1289574988"/>
                  </a:ext>
                </a:extLst>
              </a:tr>
              <a:tr h="318453">
                <a:tc>
                  <a:txBody>
                    <a:bodyPr/>
                    <a:lstStyle/>
                    <a:p>
                      <a:pPr algn="ctr" fontAlgn="b"/>
                      <a:r>
                        <a:rPr lang="en-IN" sz="2000" b="0" i="0" u="none" strike="noStrike">
                          <a:solidFill>
                            <a:srgbClr val="000000"/>
                          </a:solidFill>
                          <a:effectLst/>
                          <a:latin typeface="Calibri" panose="020F0502020204030204" pitchFamily="34" charset="0"/>
                        </a:rPr>
                        <a:t>3</a:t>
                      </a:r>
                    </a:p>
                  </a:txBody>
                  <a:tcPr marL="7620" marR="7620" marT="7620" marB="0" anchor="b"/>
                </a:tc>
                <a:tc>
                  <a:txBody>
                    <a:bodyPr/>
                    <a:lstStyle/>
                    <a:p>
                      <a:pPr algn="ctr" fontAlgn="b"/>
                      <a:r>
                        <a:rPr lang="en-IN" sz="2000" b="0" i="0" u="none" strike="noStrike">
                          <a:solidFill>
                            <a:srgbClr val="000000"/>
                          </a:solidFill>
                          <a:effectLst/>
                          <a:latin typeface="Calibri" panose="020F0502020204030204" pitchFamily="34" charset="0"/>
                        </a:rPr>
                        <a:t>A</a:t>
                      </a:r>
                    </a:p>
                  </a:txBody>
                  <a:tcPr marL="7620" marR="7620" marT="7620" marB="0" anchor="b"/>
                </a:tc>
                <a:extLst>
                  <a:ext uri="{0D108BD9-81ED-4DB2-BD59-A6C34878D82A}">
                    <a16:rowId xmlns:a16="http://schemas.microsoft.com/office/drawing/2014/main" val="295270491"/>
                  </a:ext>
                </a:extLst>
              </a:tr>
              <a:tr h="318453">
                <a:tc>
                  <a:txBody>
                    <a:bodyPr/>
                    <a:lstStyle/>
                    <a:p>
                      <a:pPr algn="ctr" fontAlgn="b"/>
                      <a:r>
                        <a:rPr lang="en-IN" sz="2000" b="0" i="0" u="none" strike="noStrike">
                          <a:solidFill>
                            <a:srgbClr val="000000"/>
                          </a:solidFill>
                          <a:effectLst/>
                          <a:latin typeface="Calibri" panose="020F0502020204030204" pitchFamily="34" charset="0"/>
                        </a:rPr>
                        <a:t>3</a:t>
                      </a:r>
                    </a:p>
                  </a:txBody>
                  <a:tcPr marL="7620" marR="7620" marT="7620" marB="0" anchor="b"/>
                </a:tc>
                <a:tc>
                  <a:txBody>
                    <a:bodyPr/>
                    <a:lstStyle/>
                    <a:p>
                      <a:pPr algn="ctr" fontAlgn="b"/>
                      <a:r>
                        <a:rPr lang="en-IN" sz="2000" b="0" i="0" u="none" strike="noStrike" dirty="0">
                          <a:solidFill>
                            <a:srgbClr val="000000"/>
                          </a:solidFill>
                          <a:effectLst/>
                          <a:latin typeface="Calibri" panose="020F0502020204030204" pitchFamily="34" charset="0"/>
                        </a:rPr>
                        <a:t>B</a:t>
                      </a:r>
                    </a:p>
                  </a:txBody>
                  <a:tcPr marL="7620" marR="7620" marT="7620" marB="0" anchor="b"/>
                </a:tc>
                <a:extLst>
                  <a:ext uri="{0D108BD9-81ED-4DB2-BD59-A6C34878D82A}">
                    <a16:rowId xmlns:a16="http://schemas.microsoft.com/office/drawing/2014/main" val="3650443749"/>
                  </a:ext>
                </a:extLst>
              </a:tr>
            </a:tbl>
          </a:graphicData>
        </a:graphic>
      </p:graphicFrame>
      <p:sp>
        <p:nvSpPr>
          <p:cNvPr id="5" name="Content Placeholder 2">
            <a:extLst>
              <a:ext uri="{FF2B5EF4-FFF2-40B4-BE49-F238E27FC236}">
                <a16:creationId xmlns:a16="http://schemas.microsoft.com/office/drawing/2014/main" id="{831FB112-1B10-CE15-3B9C-0A825647527D}"/>
              </a:ext>
            </a:extLst>
          </p:cNvPr>
          <p:cNvSpPr txBox="1">
            <a:spLocks/>
          </p:cNvSpPr>
          <p:nvPr/>
        </p:nvSpPr>
        <p:spPr>
          <a:xfrm>
            <a:off x="4195483" y="1740177"/>
            <a:ext cx="4123765" cy="1850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b="1" dirty="0">
                <a:solidFill>
                  <a:srgbClr val="000000"/>
                </a:solidFill>
              </a:rPr>
              <a:t>Output:</a:t>
            </a:r>
          </a:p>
          <a:p>
            <a:pPr marL="0" indent="0">
              <a:buFont typeface="Arial" panose="020B0604020202020204" pitchFamily="34" charset="0"/>
              <a:buNone/>
            </a:pPr>
            <a:endParaRPr lang="en-US" sz="2600" b="1" dirty="0">
              <a:solidFill>
                <a:srgbClr val="000000"/>
              </a:solidFill>
            </a:endParaRPr>
          </a:p>
        </p:txBody>
      </p:sp>
      <p:graphicFrame>
        <p:nvGraphicFramePr>
          <p:cNvPr id="6" name="Table 5">
            <a:extLst>
              <a:ext uri="{FF2B5EF4-FFF2-40B4-BE49-F238E27FC236}">
                <a16:creationId xmlns:a16="http://schemas.microsoft.com/office/drawing/2014/main" id="{124258C0-8D56-40E3-520F-1D8E41D2CF3E}"/>
              </a:ext>
            </a:extLst>
          </p:cNvPr>
          <p:cNvGraphicFramePr>
            <a:graphicFrameLocks noGrp="1"/>
          </p:cNvGraphicFramePr>
          <p:nvPr>
            <p:extLst>
              <p:ext uri="{D42A27DB-BD31-4B8C-83A1-F6EECF244321}">
                <p14:modId xmlns:p14="http://schemas.microsoft.com/office/powerpoint/2010/main" val="428413141"/>
              </p:ext>
            </p:extLst>
          </p:nvPr>
        </p:nvGraphicFramePr>
        <p:xfrm>
          <a:off x="4900706" y="2167402"/>
          <a:ext cx="2082800" cy="1373660"/>
        </p:xfrm>
        <a:graphic>
          <a:graphicData uri="http://schemas.openxmlformats.org/drawingml/2006/table">
            <a:tbl>
              <a:tblPr>
                <a:tableStyleId>{5C22544A-7EE6-4342-B048-85BDC9FD1C3A}</a:tableStyleId>
              </a:tblPr>
              <a:tblGrid>
                <a:gridCol w="735772">
                  <a:extLst>
                    <a:ext uri="{9D8B030D-6E8A-4147-A177-3AD203B41FA5}">
                      <a16:colId xmlns:a16="http://schemas.microsoft.com/office/drawing/2014/main" val="2027255473"/>
                    </a:ext>
                  </a:extLst>
                </a:gridCol>
                <a:gridCol w="1347028">
                  <a:extLst>
                    <a:ext uri="{9D8B030D-6E8A-4147-A177-3AD203B41FA5}">
                      <a16:colId xmlns:a16="http://schemas.microsoft.com/office/drawing/2014/main" val="3219325208"/>
                    </a:ext>
                  </a:extLst>
                </a:gridCol>
              </a:tblGrid>
              <a:tr h="343415">
                <a:tc>
                  <a:txBody>
                    <a:bodyPr/>
                    <a:lstStyle/>
                    <a:p>
                      <a:pPr algn="ctr" fontAlgn="b"/>
                      <a:r>
                        <a:rPr lang="en-IN" sz="1800" b="0" i="0" u="none" strike="noStrike">
                          <a:solidFill>
                            <a:srgbClr val="000000"/>
                          </a:solidFill>
                          <a:effectLst/>
                          <a:latin typeface="Calibri" panose="020F0502020204030204" pitchFamily="34" charset="0"/>
                        </a:rPr>
                        <a:t>id</a:t>
                      </a:r>
                    </a:p>
                  </a:txBody>
                  <a:tcPr marL="7620" marR="7620" marT="7620" marB="0" anchor="b"/>
                </a:tc>
                <a:tc>
                  <a:txBody>
                    <a:bodyPr/>
                    <a:lstStyle/>
                    <a:p>
                      <a:pPr algn="ctr" fontAlgn="b"/>
                      <a:r>
                        <a:rPr lang="en-IN" sz="1800" b="0" i="0" u="none" strike="noStrike">
                          <a:solidFill>
                            <a:srgbClr val="000000"/>
                          </a:solidFill>
                          <a:effectLst/>
                          <a:latin typeface="Calibri" panose="020F0502020204030204" pitchFamily="34" charset="0"/>
                        </a:rPr>
                        <a:t>values</a:t>
                      </a:r>
                    </a:p>
                  </a:txBody>
                  <a:tcPr marL="7620" marR="7620" marT="7620" marB="0" anchor="b"/>
                </a:tc>
                <a:extLst>
                  <a:ext uri="{0D108BD9-81ED-4DB2-BD59-A6C34878D82A}">
                    <a16:rowId xmlns:a16="http://schemas.microsoft.com/office/drawing/2014/main" val="642089977"/>
                  </a:ext>
                </a:extLst>
              </a:tr>
              <a:tr h="343415">
                <a:tc>
                  <a:txBody>
                    <a:bodyPr/>
                    <a:lstStyle/>
                    <a:p>
                      <a:pPr algn="ctr" fontAlgn="b"/>
                      <a:r>
                        <a:rPr lang="en-IN" sz="1800" b="0" i="0" u="none" strike="noStrike">
                          <a:solidFill>
                            <a:srgbClr val="000000"/>
                          </a:solidFill>
                          <a:effectLst/>
                          <a:latin typeface="Calibri" panose="020F0502020204030204" pitchFamily="34" charset="0"/>
                        </a:rPr>
                        <a:t>1</a:t>
                      </a:r>
                    </a:p>
                  </a:txBody>
                  <a:tcPr marL="7620" marR="7620" marT="7620" marB="0" anchor="b"/>
                </a:tc>
                <a:tc>
                  <a:txBody>
                    <a:bodyPr/>
                    <a:lstStyle/>
                    <a:p>
                      <a:pPr algn="l" fontAlgn="b"/>
                      <a:r>
                        <a:rPr lang="en-IN" sz="1800" b="0" i="0" u="none" strike="noStrike" dirty="0">
                          <a:solidFill>
                            <a:srgbClr val="000000"/>
                          </a:solidFill>
                          <a:effectLst/>
                          <a:latin typeface="Calibri" panose="020F0502020204030204" pitchFamily="34" charset="0"/>
                        </a:rPr>
                        <a:t>A|B|C</a:t>
                      </a:r>
                    </a:p>
                  </a:txBody>
                  <a:tcPr marL="7620" marR="7620" marT="7620" marB="0" anchor="b"/>
                </a:tc>
                <a:extLst>
                  <a:ext uri="{0D108BD9-81ED-4DB2-BD59-A6C34878D82A}">
                    <a16:rowId xmlns:a16="http://schemas.microsoft.com/office/drawing/2014/main" val="2594307788"/>
                  </a:ext>
                </a:extLst>
              </a:tr>
              <a:tr h="343415">
                <a:tc>
                  <a:txBody>
                    <a:bodyPr/>
                    <a:lstStyle/>
                    <a:p>
                      <a:pPr algn="ctr" fontAlgn="b"/>
                      <a:r>
                        <a:rPr lang="en-IN" sz="1800" b="0" i="0" u="none" strike="noStrike">
                          <a:solidFill>
                            <a:srgbClr val="000000"/>
                          </a:solidFill>
                          <a:effectLst/>
                          <a:latin typeface="Calibri" panose="020F0502020204030204" pitchFamily="34" charset="0"/>
                        </a:rPr>
                        <a:t>2</a:t>
                      </a:r>
                    </a:p>
                  </a:txBody>
                  <a:tcPr marL="7620" marR="7620" marT="7620" marB="0" anchor="b"/>
                </a:tc>
                <a:tc>
                  <a:txBody>
                    <a:bodyPr/>
                    <a:lstStyle/>
                    <a:p>
                      <a:pPr algn="l" fontAlgn="b"/>
                      <a:r>
                        <a:rPr lang="en-IN" sz="1800" b="0" i="0" u="none" strike="noStrike" dirty="0">
                          <a:solidFill>
                            <a:srgbClr val="000000"/>
                          </a:solidFill>
                          <a:effectLst/>
                          <a:latin typeface="Calibri" panose="020F0502020204030204" pitchFamily="34" charset="0"/>
                        </a:rPr>
                        <a:t>X|Y</a:t>
                      </a:r>
                    </a:p>
                  </a:txBody>
                  <a:tcPr marL="7620" marR="7620" marT="7620" marB="0" anchor="b"/>
                </a:tc>
                <a:extLst>
                  <a:ext uri="{0D108BD9-81ED-4DB2-BD59-A6C34878D82A}">
                    <a16:rowId xmlns:a16="http://schemas.microsoft.com/office/drawing/2014/main" val="343368151"/>
                  </a:ext>
                </a:extLst>
              </a:tr>
              <a:tr h="343415">
                <a:tc>
                  <a:txBody>
                    <a:bodyPr/>
                    <a:lstStyle/>
                    <a:p>
                      <a:pPr algn="ctr" fontAlgn="b"/>
                      <a:r>
                        <a:rPr lang="en-IN" sz="1800" b="0" i="0" u="none" strike="noStrike">
                          <a:solidFill>
                            <a:srgbClr val="000000"/>
                          </a:solidFill>
                          <a:effectLst/>
                          <a:latin typeface="Calibri" panose="020F0502020204030204" pitchFamily="34" charset="0"/>
                        </a:rPr>
                        <a:t>3</a:t>
                      </a:r>
                    </a:p>
                  </a:txBody>
                  <a:tcPr marL="7620" marR="7620" marT="7620" marB="0" anchor="b"/>
                </a:tc>
                <a:tc>
                  <a:txBody>
                    <a:bodyPr/>
                    <a:lstStyle/>
                    <a:p>
                      <a:pPr algn="l" fontAlgn="b"/>
                      <a:r>
                        <a:rPr lang="en-IN" sz="1800" b="0" i="0" u="none" strike="noStrike" dirty="0">
                          <a:solidFill>
                            <a:srgbClr val="000000"/>
                          </a:solidFill>
                          <a:effectLst/>
                          <a:latin typeface="Calibri" panose="020F0502020204030204" pitchFamily="34" charset="0"/>
                        </a:rPr>
                        <a:t>A|B </a:t>
                      </a:r>
                    </a:p>
                  </a:txBody>
                  <a:tcPr marL="7620" marR="7620" marT="7620" marB="0" anchor="b"/>
                </a:tc>
                <a:extLst>
                  <a:ext uri="{0D108BD9-81ED-4DB2-BD59-A6C34878D82A}">
                    <a16:rowId xmlns:a16="http://schemas.microsoft.com/office/drawing/2014/main" val="2165486357"/>
                  </a:ext>
                </a:extLst>
              </a:tr>
            </a:tbl>
          </a:graphicData>
        </a:graphic>
      </p:graphicFrame>
      <p:sp>
        <p:nvSpPr>
          <p:cNvPr id="7" name="Content Placeholder 2">
            <a:extLst>
              <a:ext uri="{FF2B5EF4-FFF2-40B4-BE49-F238E27FC236}">
                <a16:creationId xmlns:a16="http://schemas.microsoft.com/office/drawing/2014/main" id="{07AC2276-858E-2FAC-77E3-7748C2E15350}"/>
              </a:ext>
            </a:extLst>
          </p:cNvPr>
          <p:cNvSpPr txBox="1">
            <a:spLocks/>
          </p:cNvSpPr>
          <p:nvPr/>
        </p:nvSpPr>
        <p:spPr>
          <a:xfrm>
            <a:off x="4329954" y="4018239"/>
            <a:ext cx="6015317" cy="19163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b="1" dirty="0">
                <a:solidFill>
                  <a:srgbClr val="000000"/>
                </a:solidFill>
              </a:rPr>
              <a:t>Query:</a:t>
            </a:r>
          </a:p>
          <a:p>
            <a:pPr marL="0" indent="0">
              <a:buFont typeface="Arial" panose="020B0604020202020204" pitchFamily="34" charset="0"/>
              <a:buNone/>
            </a:pPr>
            <a:r>
              <a:rPr lang="en-US" sz="2400" dirty="0">
                <a:solidFill>
                  <a:srgbClr val="000000"/>
                </a:solidFill>
              </a:rPr>
              <a:t>select id, LISTAGG(</a:t>
            </a:r>
            <a:r>
              <a:rPr lang="en-US" sz="2400" dirty="0" err="1">
                <a:solidFill>
                  <a:srgbClr val="000000"/>
                </a:solidFill>
              </a:rPr>
              <a:t>val</a:t>
            </a:r>
            <a:r>
              <a:rPr lang="en-US" sz="2400" dirty="0">
                <a:solidFill>
                  <a:srgbClr val="000000"/>
                </a:solidFill>
              </a:rPr>
              <a:t>, '|') as "values" </a:t>
            </a:r>
          </a:p>
          <a:p>
            <a:pPr marL="0" indent="0">
              <a:buFont typeface="Arial" panose="020B0604020202020204" pitchFamily="34" charset="0"/>
              <a:buNone/>
            </a:pPr>
            <a:r>
              <a:rPr lang="en-US" sz="2400" dirty="0">
                <a:solidFill>
                  <a:srgbClr val="000000"/>
                </a:solidFill>
              </a:rPr>
              <a:t>from tab  group by id;</a:t>
            </a:r>
            <a:endParaRPr lang="en-US" sz="2600" b="1" dirty="0">
              <a:solidFill>
                <a:srgbClr val="000000"/>
              </a:solidFill>
            </a:endParaRPr>
          </a:p>
        </p:txBody>
      </p:sp>
    </p:spTree>
    <p:extLst>
      <p:ext uri="{BB962C8B-B14F-4D97-AF65-F5344CB8AC3E}">
        <p14:creationId xmlns:p14="http://schemas.microsoft.com/office/powerpoint/2010/main" val="3494864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C9BB-FF26-4063-AEFE-0B719BB3B9EB}"/>
              </a:ext>
            </a:extLst>
          </p:cNvPr>
          <p:cNvSpPr>
            <a:spLocks noGrp="1"/>
          </p:cNvSpPr>
          <p:nvPr>
            <p:ph type="title"/>
          </p:nvPr>
        </p:nvSpPr>
        <p:spPr>
          <a:xfrm>
            <a:off x="629771" y="553384"/>
            <a:ext cx="10011335" cy="809252"/>
          </a:xfrm>
        </p:spPr>
        <p:txBody>
          <a:bodyPr>
            <a:noAutofit/>
          </a:bodyPr>
          <a:lstStyle/>
          <a:p>
            <a:r>
              <a:rPr lang="en-US" sz="2800" dirty="0">
                <a:solidFill>
                  <a:srgbClr val="505C63"/>
                </a:solidFill>
                <a:latin typeface="Helvetica" panose="020B0604020202020204" pitchFamily="34" charset="0"/>
              </a:rPr>
              <a:t>Queries to practice above 2 examples</a:t>
            </a:r>
            <a:endParaRPr lang="en-IN" sz="2800" dirty="0">
              <a:solidFill>
                <a:srgbClr val="505C63"/>
              </a:solidFill>
              <a:latin typeface="Helvetica" panose="020B0604020202020204" pitchFamily="34" charset="0"/>
            </a:endParaRPr>
          </a:p>
        </p:txBody>
      </p:sp>
      <p:sp>
        <p:nvSpPr>
          <p:cNvPr id="3" name="Content Placeholder 2">
            <a:extLst>
              <a:ext uri="{FF2B5EF4-FFF2-40B4-BE49-F238E27FC236}">
                <a16:creationId xmlns:a16="http://schemas.microsoft.com/office/drawing/2014/main" id="{CEC2B620-4D94-4D21-BADD-8EB16A195DD1}"/>
              </a:ext>
            </a:extLst>
          </p:cNvPr>
          <p:cNvSpPr>
            <a:spLocks noGrp="1"/>
          </p:cNvSpPr>
          <p:nvPr>
            <p:ph idx="1"/>
          </p:nvPr>
        </p:nvSpPr>
        <p:spPr>
          <a:xfrm>
            <a:off x="719418" y="1479176"/>
            <a:ext cx="10961594" cy="4906123"/>
          </a:xfrm>
        </p:spPr>
        <p:txBody>
          <a:bodyPr>
            <a:normAutofit fontScale="77500" lnSpcReduction="20000"/>
          </a:bodyPr>
          <a:lstStyle/>
          <a:p>
            <a:pPr marL="0" indent="0">
              <a:buNone/>
            </a:pPr>
            <a:r>
              <a:rPr lang="en-US" sz="2600" i="0" dirty="0">
                <a:solidFill>
                  <a:srgbClr val="000000"/>
                </a:solidFill>
                <a:effectLst/>
              </a:rPr>
              <a:t>create or replace table EMP_LANG(EMP_ID int, FULL_NAME varchar(50), LANG varchar(20));</a:t>
            </a:r>
          </a:p>
          <a:p>
            <a:pPr marL="0" indent="0">
              <a:buNone/>
            </a:pPr>
            <a:endParaRPr lang="en-US" sz="300" i="0" dirty="0">
              <a:solidFill>
                <a:srgbClr val="000000"/>
              </a:solidFill>
              <a:effectLst/>
            </a:endParaRPr>
          </a:p>
          <a:p>
            <a:pPr marL="0" indent="0">
              <a:buNone/>
            </a:pPr>
            <a:r>
              <a:rPr lang="en-US" sz="2600" i="0" dirty="0">
                <a:solidFill>
                  <a:srgbClr val="000000"/>
                </a:solidFill>
                <a:effectLst/>
              </a:rPr>
              <a:t>insert into EMP_LANG values </a:t>
            </a:r>
          </a:p>
          <a:p>
            <a:pPr marL="0" indent="0">
              <a:buNone/>
            </a:pPr>
            <a:r>
              <a:rPr lang="en-US" sz="2600" i="0" dirty="0">
                <a:solidFill>
                  <a:srgbClr val="000000"/>
                </a:solidFill>
                <a:effectLst/>
              </a:rPr>
              <a:t>(101, 'Virat Kohli', 'English'), (101, 'Virat Kohli', 'Hindi'), (101, 'Virat Kohli', 'Marathi'),</a:t>
            </a:r>
          </a:p>
          <a:p>
            <a:pPr marL="0" indent="0">
              <a:buNone/>
            </a:pPr>
            <a:r>
              <a:rPr lang="en-US" sz="2600" i="0" dirty="0">
                <a:solidFill>
                  <a:srgbClr val="000000"/>
                </a:solidFill>
                <a:effectLst/>
              </a:rPr>
              <a:t>(102, 'Mahesh Babu', 'English'), (102, 'Mahesh Babu', 'Telugu'), (102, 'Mahesh Babu', 'Tamil'), </a:t>
            </a:r>
          </a:p>
          <a:p>
            <a:pPr marL="0" indent="0">
              <a:buNone/>
            </a:pPr>
            <a:r>
              <a:rPr lang="en-US" sz="2600" i="0" dirty="0">
                <a:solidFill>
                  <a:srgbClr val="000000"/>
                </a:solidFill>
                <a:effectLst/>
              </a:rPr>
              <a:t>(102, 'Mahesh Babu', 'Hindi'), (103, 'Janardhan', 'Telugu'), (103, 'Janardhan', 'English’);</a:t>
            </a:r>
          </a:p>
          <a:p>
            <a:pPr marL="0" indent="0">
              <a:buNone/>
            </a:pPr>
            <a:endParaRPr lang="en-US" sz="300" i="0" dirty="0">
              <a:solidFill>
                <a:srgbClr val="000000"/>
              </a:solidFill>
              <a:effectLst/>
            </a:endParaRPr>
          </a:p>
          <a:p>
            <a:pPr marL="0" indent="0">
              <a:buNone/>
            </a:pPr>
            <a:r>
              <a:rPr lang="en-US" sz="2600" i="0" dirty="0">
                <a:solidFill>
                  <a:srgbClr val="000000"/>
                </a:solidFill>
                <a:effectLst/>
              </a:rPr>
              <a:t>select * from EMP_LANG;</a:t>
            </a:r>
          </a:p>
          <a:p>
            <a:pPr marL="0" indent="0">
              <a:buNone/>
            </a:pPr>
            <a:endParaRPr lang="en-US" sz="300" i="0" dirty="0">
              <a:solidFill>
                <a:srgbClr val="000000"/>
              </a:solidFill>
              <a:effectLst/>
            </a:endParaRPr>
          </a:p>
          <a:p>
            <a:pPr marL="0" indent="0">
              <a:buNone/>
            </a:pPr>
            <a:r>
              <a:rPr lang="en-US" sz="2600" i="0" dirty="0">
                <a:solidFill>
                  <a:srgbClr val="000000"/>
                </a:solidFill>
                <a:effectLst/>
              </a:rPr>
              <a:t>select FULL_NAME, LISTAGG(LANG, ',') as LANG_SPEAK from EMP_LANG  group by FULL_NAME;</a:t>
            </a:r>
          </a:p>
          <a:p>
            <a:pPr marL="0" indent="0">
              <a:buNone/>
            </a:pPr>
            <a:r>
              <a:rPr lang="en-US" sz="2600" i="0" dirty="0">
                <a:solidFill>
                  <a:srgbClr val="000000"/>
                </a:solidFill>
                <a:effectLst/>
              </a:rPr>
              <a:t>-------------------------</a:t>
            </a:r>
          </a:p>
          <a:p>
            <a:pPr marL="0" indent="0">
              <a:buNone/>
            </a:pPr>
            <a:r>
              <a:rPr lang="en-US" sz="2600" i="0" dirty="0">
                <a:solidFill>
                  <a:srgbClr val="000000"/>
                </a:solidFill>
                <a:effectLst/>
              </a:rPr>
              <a:t>create or replace table tab(id int, </a:t>
            </a:r>
            <a:r>
              <a:rPr lang="en-US" sz="2600" i="0" dirty="0" err="1">
                <a:solidFill>
                  <a:srgbClr val="000000"/>
                </a:solidFill>
                <a:effectLst/>
              </a:rPr>
              <a:t>val</a:t>
            </a:r>
            <a:r>
              <a:rPr lang="en-US" sz="2600" i="0" dirty="0">
                <a:solidFill>
                  <a:srgbClr val="000000"/>
                </a:solidFill>
                <a:effectLst/>
              </a:rPr>
              <a:t> varchar(10));</a:t>
            </a:r>
          </a:p>
          <a:p>
            <a:pPr marL="0" indent="0">
              <a:buNone/>
            </a:pPr>
            <a:endParaRPr lang="en-US" sz="300" i="0" dirty="0">
              <a:solidFill>
                <a:srgbClr val="000000"/>
              </a:solidFill>
              <a:effectLst/>
            </a:endParaRPr>
          </a:p>
          <a:p>
            <a:pPr marL="0" indent="0">
              <a:buNone/>
            </a:pPr>
            <a:r>
              <a:rPr lang="en-US" sz="2600" i="0" dirty="0">
                <a:solidFill>
                  <a:srgbClr val="000000"/>
                </a:solidFill>
                <a:effectLst/>
              </a:rPr>
              <a:t>insert into tab values  (1, 'A'), (1, 'B'), (1, 'C'), (2, 'X'), (2, 'Y'), (3, 'A'), (3, 'B’);</a:t>
            </a:r>
          </a:p>
          <a:p>
            <a:pPr marL="0" indent="0">
              <a:buNone/>
            </a:pPr>
            <a:endParaRPr lang="en-US" sz="300" i="0" dirty="0">
              <a:solidFill>
                <a:srgbClr val="000000"/>
              </a:solidFill>
              <a:effectLst/>
            </a:endParaRPr>
          </a:p>
          <a:p>
            <a:pPr marL="0" indent="0">
              <a:buNone/>
            </a:pPr>
            <a:r>
              <a:rPr lang="en-US" sz="2600" i="0" dirty="0">
                <a:solidFill>
                  <a:srgbClr val="000000"/>
                </a:solidFill>
                <a:effectLst/>
              </a:rPr>
              <a:t>select id, LISTAGG(</a:t>
            </a:r>
            <a:r>
              <a:rPr lang="en-US" sz="2600" i="0" dirty="0" err="1">
                <a:solidFill>
                  <a:srgbClr val="000000"/>
                </a:solidFill>
                <a:effectLst/>
              </a:rPr>
              <a:t>val</a:t>
            </a:r>
            <a:r>
              <a:rPr lang="en-US" sz="2600" i="0" dirty="0">
                <a:solidFill>
                  <a:srgbClr val="000000"/>
                </a:solidFill>
                <a:effectLst/>
              </a:rPr>
              <a:t>, '|') as "values"   from tab   group by id;</a:t>
            </a:r>
          </a:p>
        </p:txBody>
      </p:sp>
    </p:spTree>
    <p:extLst>
      <p:ext uri="{BB962C8B-B14F-4D97-AF65-F5344CB8AC3E}">
        <p14:creationId xmlns:p14="http://schemas.microsoft.com/office/powerpoint/2010/main" val="2795837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C9BB-FF26-4063-AEFE-0B719BB3B9EB}"/>
              </a:ext>
            </a:extLst>
          </p:cNvPr>
          <p:cNvSpPr>
            <a:spLocks noGrp="1"/>
          </p:cNvSpPr>
          <p:nvPr>
            <p:ph type="title"/>
          </p:nvPr>
        </p:nvSpPr>
        <p:spPr>
          <a:xfrm>
            <a:off x="629771" y="553384"/>
            <a:ext cx="10011335" cy="809252"/>
          </a:xfrm>
        </p:spPr>
        <p:txBody>
          <a:bodyPr>
            <a:noAutofit/>
          </a:bodyPr>
          <a:lstStyle/>
          <a:p>
            <a:r>
              <a:rPr lang="en-US" sz="2800" dirty="0">
                <a:solidFill>
                  <a:srgbClr val="505C63"/>
                </a:solidFill>
                <a:latin typeface="Helvetica" panose="020B0604020202020204" pitchFamily="34" charset="0"/>
              </a:rPr>
              <a:t>Q14: What are Slowly Changing Dimensions(SCD) and how do you implement them in Snowflake?</a:t>
            </a:r>
            <a:endParaRPr lang="en-IN" sz="2800" dirty="0">
              <a:solidFill>
                <a:srgbClr val="505C63"/>
              </a:solidFill>
              <a:latin typeface="Helvetica" panose="020B0604020202020204" pitchFamily="34" charset="0"/>
            </a:endParaRPr>
          </a:p>
        </p:txBody>
      </p:sp>
      <p:sp>
        <p:nvSpPr>
          <p:cNvPr id="3" name="Content Placeholder 2">
            <a:extLst>
              <a:ext uri="{FF2B5EF4-FFF2-40B4-BE49-F238E27FC236}">
                <a16:creationId xmlns:a16="http://schemas.microsoft.com/office/drawing/2014/main" id="{CEC2B620-4D94-4D21-BADD-8EB16A195DD1}"/>
              </a:ext>
            </a:extLst>
          </p:cNvPr>
          <p:cNvSpPr>
            <a:spLocks noGrp="1"/>
          </p:cNvSpPr>
          <p:nvPr>
            <p:ph idx="1"/>
          </p:nvPr>
        </p:nvSpPr>
        <p:spPr>
          <a:xfrm>
            <a:off x="719418" y="1607110"/>
            <a:ext cx="10961594" cy="4778189"/>
          </a:xfrm>
        </p:spPr>
        <p:txBody>
          <a:bodyPr>
            <a:normAutofit fontScale="92500" lnSpcReduction="20000"/>
          </a:bodyPr>
          <a:lstStyle/>
          <a:p>
            <a:pPr marL="0" indent="0">
              <a:buNone/>
            </a:pPr>
            <a:r>
              <a:rPr lang="en-US" sz="2600" dirty="0">
                <a:solidFill>
                  <a:srgbClr val="000000"/>
                </a:solidFill>
              </a:rPr>
              <a:t>SCDs are the dimensions that change slowly over the time. There are many types of SCDs from SCD type 1 to type 6, but we majorly use below 3 SCDs.</a:t>
            </a:r>
          </a:p>
          <a:p>
            <a:pPr marL="0" indent="0">
              <a:buNone/>
            </a:pPr>
            <a:r>
              <a:rPr lang="en-US" sz="2600" i="0" dirty="0">
                <a:solidFill>
                  <a:srgbClr val="000000"/>
                </a:solidFill>
                <a:effectLst/>
              </a:rPr>
              <a:t>SCD T</a:t>
            </a:r>
            <a:r>
              <a:rPr lang="en-US" sz="2600" dirty="0">
                <a:solidFill>
                  <a:srgbClr val="000000"/>
                </a:solidFill>
              </a:rPr>
              <a:t>ype 1: Contains only current data(Insert new records, update old existing records).</a:t>
            </a:r>
          </a:p>
          <a:p>
            <a:pPr marL="0" indent="0">
              <a:buNone/>
            </a:pPr>
            <a:r>
              <a:rPr lang="en-US" sz="2600" i="0" dirty="0">
                <a:solidFill>
                  <a:srgbClr val="000000"/>
                </a:solidFill>
                <a:effectLst/>
              </a:rPr>
              <a:t>SCD T</a:t>
            </a:r>
            <a:r>
              <a:rPr lang="en-US" sz="2600" dirty="0">
                <a:solidFill>
                  <a:srgbClr val="000000"/>
                </a:solidFill>
              </a:rPr>
              <a:t>ype 2: Contains only current + history data(Insert new records, Logically expire the existing record, load newer version of the existing record).</a:t>
            </a:r>
          </a:p>
          <a:p>
            <a:pPr marL="0" indent="0">
              <a:buNone/>
            </a:pPr>
            <a:r>
              <a:rPr lang="en-US" sz="2600" i="0" dirty="0">
                <a:solidFill>
                  <a:srgbClr val="000000"/>
                </a:solidFill>
                <a:effectLst/>
              </a:rPr>
              <a:t>SCD T</a:t>
            </a:r>
            <a:r>
              <a:rPr lang="en-US" sz="2600" dirty="0">
                <a:solidFill>
                  <a:srgbClr val="000000"/>
                </a:solidFill>
              </a:rPr>
              <a:t>ype 3: Contains only current + recent or limited history data (Just maintain current and previous version of records if available).</a:t>
            </a:r>
          </a:p>
          <a:p>
            <a:pPr marL="0" indent="0">
              <a:buNone/>
            </a:pPr>
            <a:endParaRPr lang="en-US" sz="500" i="0" dirty="0">
              <a:solidFill>
                <a:srgbClr val="000000"/>
              </a:solidFill>
              <a:effectLst/>
            </a:endParaRPr>
          </a:p>
          <a:p>
            <a:pPr marL="0" indent="0">
              <a:buNone/>
            </a:pPr>
            <a:r>
              <a:rPr lang="en-US" sz="2600" dirty="0">
                <a:solidFill>
                  <a:srgbClr val="000000"/>
                </a:solidFill>
              </a:rPr>
              <a:t>We can implement these SCDs in Snowflake by using Streams and Tasks. I have already explained about Streams and Tasks in my videos. </a:t>
            </a:r>
          </a:p>
          <a:p>
            <a:pPr marL="0" indent="0">
              <a:buNone/>
            </a:pPr>
            <a:r>
              <a:rPr lang="en-US" sz="2600" i="0" dirty="0">
                <a:solidFill>
                  <a:srgbClr val="000000"/>
                </a:solidFill>
                <a:effectLst/>
              </a:rPr>
              <a:t>And SCD implementation was explained clearly in below links with examples.</a:t>
            </a:r>
          </a:p>
          <a:p>
            <a:pPr marL="0" indent="0">
              <a:buNone/>
            </a:pPr>
            <a:r>
              <a:rPr lang="en-US" sz="2100" i="0" dirty="0">
                <a:solidFill>
                  <a:srgbClr val="000000"/>
                </a:solidFill>
                <a:effectLst/>
                <a:hlinkClick r:id="rId2"/>
              </a:rPr>
              <a:t>https://www.phdata.io/blog/implementing-slowly-changing-dimensions-in-snowflake/</a:t>
            </a:r>
            <a:endParaRPr lang="en-US" sz="2100" i="0" dirty="0">
              <a:solidFill>
                <a:srgbClr val="000000"/>
              </a:solidFill>
              <a:effectLst/>
            </a:endParaRPr>
          </a:p>
          <a:p>
            <a:pPr marL="0" indent="0">
              <a:buNone/>
            </a:pPr>
            <a:r>
              <a:rPr lang="en-US" sz="2100" i="0" dirty="0">
                <a:solidFill>
                  <a:srgbClr val="000000"/>
                </a:solidFill>
                <a:effectLst/>
                <a:hlinkClick r:id="rId3"/>
              </a:rPr>
              <a:t>https://community.snowflake.com/s/article/Building-a-Type-2-Slowly-Changing-Dimension-in-Snowflake-Using-Streams-and-Tasks-Part-1</a:t>
            </a:r>
            <a:r>
              <a:rPr lang="en-US" sz="2100" i="0" dirty="0">
                <a:solidFill>
                  <a:srgbClr val="000000"/>
                </a:solidFill>
                <a:effectLst/>
              </a:rPr>
              <a:t> </a:t>
            </a:r>
          </a:p>
        </p:txBody>
      </p:sp>
    </p:spTree>
    <p:extLst>
      <p:ext uri="{BB962C8B-B14F-4D97-AF65-F5344CB8AC3E}">
        <p14:creationId xmlns:p14="http://schemas.microsoft.com/office/powerpoint/2010/main" val="3838352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C9BB-FF26-4063-AEFE-0B719BB3B9EB}"/>
              </a:ext>
            </a:extLst>
          </p:cNvPr>
          <p:cNvSpPr>
            <a:spLocks noGrp="1"/>
          </p:cNvSpPr>
          <p:nvPr>
            <p:ph type="title"/>
          </p:nvPr>
        </p:nvSpPr>
        <p:spPr>
          <a:xfrm>
            <a:off x="629771" y="553384"/>
            <a:ext cx="10011335" cy="809252"/>
          </a:xfrm>
        </p:spPr>
        <p:txBody>
          <a:bodyPr>
            <a:noAutofit/>
          </a:bodyPr>
          <a:lstStyle/>
          <a:p>
            <a:r>
              <a:rPr lang="en-US" sz="2800" dirty="0">
                <a:solidFill>
                  <a:srgbClr val="505C63"/>
                </a:solidFill>
                <a:latin typeface="Helvetica" panose="020B0604020202020204" pitchFamily="34" charset="0"/>
              </a:rPr>
              <a:t>Q15: In which scenarios you have written stored procedures and UDFs(User Defined Functions)?</a:t>
            </a:r>
            <a:endParaRPr lang="en-IN" sz="2800" dirty="0">
              <a:solidFill>
                <a:srgbClr val="505C63"/>
              </a:solidFill>
              <a:latin typeface="Helvetica" panose="020B0604020202020204" pitchFamily="34" charset="0"/>
            </a:endParaRPr>
          </a:p>
        </p:txBody>
      </p:sp>
      <p:sp>
        <p:nvSpPr>
          <p:cNvPr id="3" name="Content Placeholder 2">
            <a:extLst>
              <a:ext uri="{FF2B5EF4-FFF2-40B4-BE49-F238E27FC236}">
                <a16:creationId xmlns:a16="http://schemas.microsoft.com/office/drawing/2014/main" id="{CEC2B620-4D94-4D21-BADD-8EB16A195DD1}"/>
              </a:ext>
            </a:extLst>
          </p:cNvPr>
          <p:cNvSpPr>
            <a:spLocks noGrp="1"/>
          </p:cNvSpPr>
          <p:nvPr>
            <p:ph idx="1"/>
          </p:nvPr>
        </p:nvSpPr>
        <p:spPr>
          <a:xfrm>
            <a:off x="719418" y="1607110"/>
            <a:ext cx="10961594" cy="4778189"/>
          </a:xfrm>
        </p:spPr>
        <p:txBody>
          <a:bodyPr>
            <a:normAutofit fontScale="92500" lnSpcReduction="10000"/>
          </a:bodyPr>
          <a:lstStyle/>
          <a:p>
            <a:pPr marL="0" indent="0">
              <a:buNone/>
            </a:pPr>
            <a:r>
              <a:rPr lang="en-US" sz="2600" dirty="0">
                <a:solidFill>
                  <a:srgbClr val="000000"/>
                </a:solidFill>
              </a:rPr>
              <a:t>We can write stored procedures</a:t>
            </a:r>
          </a:p>
          <a:p>
            <a:pPr marL="514350" indent="-514350">
              <a:buAutoNum type="arabicPeriod"/>
            </a:pPr>
            <a:r>
              <a:rPr lang="en-US" sz="2600" i="0" dirty="0">
                <a:solidFill>
                  <a:srgbClr val="000000"/>
                </a:solidFill>
                <a:effectLst/>
              </a:rPr>
              <a:t>When there is a need to execute multiple SQL statements in some order.</a:t>
            </a:r>
          </a:p>
          <a:p>
            <a:pPr marL="514350" indent="-514350">
              <a:buAutoNum type="arabicPeriod"/>
            </a:pPr>
            <a:r>
              <a:rPr lang="en-US" sz="2600" dirty="0">
                <a:solidFill>
                  <a:srgbClr val="000000"/>
                </a:solidFill>
              </a:rPr>
              <a:t>When there is a need to apply same logic multiple times or at multiple places with different parameters.</a:t>
            </a:r>
          </a:p>
          <a:p>
            <a:pPr marL="514350" indent="-514350">
              <a:buAutoNum type="arabicPeriod"/>
            </a:pPr>
            <a:r>
              <a:rPr lang="en-US" sz="2600" i="0" dirty="0">
                <a:solidFill>
                  <a:srgbClr val="000000"/>
                </a:solidFill>
                <a:effectLst/>
              </a:rPr>
              <a:t>To automate certain things</a:t>
            </a:r>
            <a:r>
              <a:rPr lang="en-US" sz="2600" dirty="0">
                <a:solidFill>
                  <a:srgbClr val="000000"/>
                </a:solidFill>
              </a:rPr>
              <a:t>.</a:t>
            </a:r>
          </a:p>
          <a:p>
            <a:pPr marL="514350" indent="-514350">
              <a:buAutoNum type="arabicPeriod"/>
            </a:pPr>
            <a:endParaRPr lang="en-US" sz="600" i="0" dirty="0">
              <a:solidFill>
                <a:srgbClr val="000000"/>
              </a:solidFill>
              <a:effectLst/>
            </a:endParaRPr>
          </a:p>
          <a:p>
            <a:pPr marL="0" indent="0">
              <a:buNone/>
            </a:pPr>
            <a:r>
              <a:rPr lang="en-US" sz="2600" dirty="0">
                <a:solidFill>
                  <a:srgbClr val="000000"/>
                </a:solidFill>
              </a:rPr>
              <a:t>We can write UDFs</a:t>
            </a:r>
          </a:p>
          <a:p>
            <a:pPr marL="514350" indent="-514350">
              <a:buAutoNum type="arabicPeriod"/>
            </a:pPr>
            <a:r>
              <a:rPr lang="en-US" sz="2600" i="0" dirty="0">
                <a:solidFill>
                  <a:srgbClr val="000000"/>
                </a:solidFill>
                <a:effectLst/>
              </a:rPr>
              <a:t>When certain functionality is not available through built-in or system defined functions, and we use that functionality multiple times.</a:t>
            </a:r>
          </a:p>
          <a:p>
            <a:pPr marL="0" indent="0">
              <a:buNone/>
            </a:pPr>
            <a:r>
              <a:rPr lang="en-US" sz="2600" dirty="0">
                <a:solidFill>
                  <a:srgbClr val="000000"/>
                </a:solidFill>
              </a:rPr>
              <a:t>	Ex: we can write a function to calculate </a:t>
            </a:r>
            <a:r>
              <a:rPr lang="en-US" sz="2600" dirty="0" err="1">
                <a:solidFill>
                  <a:srgbClr val="000000"/>
                </a:solidFill>
              </a:rPr>
              <a:t>Tax_Amount</a:t>
            </a:r>
            <a:r>
              <a:rPr lang="en-US" sz="2600" dirty="0">
                <a:solidFill>
                  <a:srgbClr val="000000"/>
                </a:solidFill>
              </a:rPr>
              <a:t> for all employees.</a:t>
            </a:r>
          </a:p>
          <a:p>
            <a:pPr marL="0" indent="0">
              <a:buNone/>
            </a:pPr>
            <a:endParaRPr lang="en-US" sz="600" i="0" dirty="0">
              <a:solidFill>
                <a:srgbClr val="000000"/>
              </a:solidFill>
              <a:effectLst/>
            </a:endParaRPr>
          </a:p>
          <a:p>
            <a:pPr marL="0" indent="0">
              <a:buNone/>
            </a:pPr>
            <a:r>
              <a:rPr lang="en-US" sz="2600" b="1" dirty="0">
                <a:solidFill>
                  <a:srgbClr val="000000"/>
                </a:solidFill>
              </a:rPr>
              <a:t>Note:</a:t>
            </a:r>
            <a:r>
              <a:rPr lang="en-US" sz="2600" dirty="0">
                <a:solidFill>
                  <a:srgbClr val="000000"/>
                </a:solidFill>
              </a:rPr>
              <a:t> In snowflake we can write procedures and UDFs in multiple languages like SQL, JavaScript, Python, Java and Scala.</a:t>
            </a:r>
            <a:endParaRPr lang="en-US" sz="2600" i="0" dirty="0">
              <a:solidFill>
                <a:srgbClr val="000000"/>
              </a:solidFill>
              <a:effectLst/>
            </a:endParaRPr>
          </a:p>
        </p:txBody>
      </p:sp>
    </p:spTree>
    <p:extLst>
      <p:ext uri="{BB962C8B-B14F-4D97-AF65-F5344CB8AC3E}">
        <p14:creationId xmlns:p14="http://schemas.microsoft.com/office/powerpoint/2010/main" val="997265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C9BB-FF26-4063-AEFE-0B719BB3B9EB}"/>
              </a:ext>
            </a:extLst>
          </p:cNvPr>
          <p:cNvSpPr>
            <a:spLocks noGrp="1"/>
          </p:cNvSpPr>
          <p:nvPr>
            <p:ph type="title"/>
          </p:nvPr>
        </p:nvSpPr>
        <p:spPr>
          <a:xfrm>
            <a:off x="755277" y="400984"/>
            <a:ext cx="10515600" cy="1096122"/>
          </a:xfrm>
        </p:spPr>
        <p:txBody>
          <a:bodyPr>
            <a:normAutofit/>
          </a:bodyPr>
          <a:lstStyle/>
          <a:p>
            <a:r>
              <a:rPr lang="en-US" sz="3200" dirty="0">
                <a:solidFill>
                  <a:srgbClr val="505C63"/>
                </a:solidFill>
                <a:latin typeface="Helvetica" panose="020B0604020202020204" pitchFamily="34" charset="0"/>
              </a:rPr>
              <a:t>Q1: how to give sequence number to newly added column in a table in snowflake?</a:t>
            </a:r>
            <a:endParaRPr lang="en-IN" sz="3200" dirty="0">
              <a:solidFill>
                <a:srgbClr val="505C63"/>
              </a:solidFill>
              <a:latin typeface="Helvetica" panose="020B0604020202020204" pitchFamily="34" charset="0"/>
            </a:endParaRPr>
          </a:p>
        </p:txBody>
      </p:sp>
      <p:sp>
        <p:nvSpPr>
          <p:cNvPr id="3" name="Content Placeholder 2">
            <a:extLst>
              <a:ext uri="{FF2B5EF4-FFF2-40B4-BE49-F238E27FC236}">
                <a16:creationId xmlns:a16="http://schemas.microsoft.com/office/drawing/2014/main" id="{CEC2B620-4D94-4D21-BADD-8EB16A195DD1}"/>
              </a:ext>
            </a:extLst>
          </p:cNvPr>
          <p:cNvSpPr>
            <a:spLocks noGrp="1"/>
          </p:cNvSpPr>
          <p:nvPr>
            <p:ph idx="1"/>
          </p:nvPr>
        </p:nvSpPr>
        <p:spPr>
          <a:xfrm>
            <a:off x="755277" y="1660898"/>
            <a:ext cx="10880912" cy="4796118"/>
          </a:xfrm>
        </p:spPr>
        <p:txBody>
          <a:bodyPr>
            <a:normAutofit lnSpcReduction="10000"/>
          </a:bodyPr>
          <a:lstStyle/>
          <a:p>
            <a:pPr marL="0" indent="0">
              <a:buNone/>
            </a:pPr>
            <a:r>
              <a:rPr lang="en-US" sz="2600" b="0" i="0" dirty="0">
                <a:solidFill>
                  <a:srgbClr val="000000"/>
                </a:solidFill>
                <a:effectLst/>
              </a:rPr>
              <a:t>we can do this by using sequences in snowflake. execute below code to understand.</a:t>
            </a:r>
          </a:p>
          <a:p>
            <a:pPr marL="0" indent="0">
              <a:buNone/>
            </a:pPr>
            <a:endParaRPr lang="en-US" sz="800" b="0" i="0" dirty="0">
              <a:solidFill>
                <a:srgbClr val="000000"/>
              </a:solidFill>
              <a:effectLst/>
            </a:endParaRPr>
          </a:p>
          <a:p>
            <a:pPr marL="0" indent="0">
              <a:buNone/>
            </a:pPr>
            <a:r>
              <a:rPr lang="en-US" sz="2600" b="1" i="0" dirty="0">
                <a:solidFill>
                  <a:srgbClr val="000000"/>
                </a:solidFill>
                <a:effectLst/>
              </a:rPr>
              <a:t>Example: </a:t>
            </a:r>
          </a:p>
          <a:p>
            <a:pPr marL="0" indent="0">
              <a:buNone/>
            </a:pPr>
            <a:r>
              <a:rPr lang="en-US" sz="2600" b="0" i="0" dirty="0">
                <a:solidFill>
                  <a:srgbClr val="000000"/>
                </a:solidFill>
                <a:effectLst/>
              </a:rPr>
              <a:t>create table </a:t>
            </a:r>
            <a:r>
              <a:rPr lang="en-US" sz="2600" b="0" i="0" dirty="0" err="1">
                <a:solidFill>
                  <a:srgbClr val="000000"/>
                </a:solidFill>
                <a:effectLst/>
              </a:rPr>
              <a:t>abc</a:t>
            </a:r>
            <a:r>
              <a:rPr lang="en-US" sz="2600" b="0" i="0" dirty="0">
                <a:solidFill>
                  <a:srgbClr val="000000"/>
                </a:solidFill>
                <a:effectLst/>
              </a:rPr>
              <a:t>(col1 varchar);</a:t>
            </a:r>
          </a:p>
          <a:p>
            <a:pPr marL="0" indent="0">
              <a:buNone/>
            </a:pPr>
            <a:r>
              <a:rPr lang="en-US" sz="2600" b="0" i="0" dirty="0">
                <a:solidFill>
                  <a:srgbClr val="000000"/>
                </a:solidFill>
                <a:effectLst/>
              </a:rPr>
              <a:t>insert into </a:t>
            </a:r>
            <a:r>
              <a:rPr lang="en-US" sz="2600" b="0" i="0" dirty="0" err="1">
                <a:solidFill>
                  <a:srgbClr val="000000"/>
                </a:solidFill>
                <a:effectLst/>
              </a:rPr>
              <a:t>abc</a:t>
            </a:r>
            <a:r>
              <a:rPr lang="en-US" sz="2600" b="0" i="0" dirty="0">
                <a:solidFill>
                  <a:srgbClr val="000000"/>
                </a:solidFill>
                <a:effectLst/>
              </a:rPr>
              <a:t> values ('a'),('b'),('c'),('d'),('e'),('f'),('g'),('h’);</a:t>
            </a:r>
          </a:p>
          <a:p>
            <a:pPr marL="0" indent="0">
              <a:buNone/>
            </a:pPr>
            <a:endParaRPr lang="en-US" sz="800" b="0" i="0" dirty="0">
              <a:solidFill>
                <a:srgbClr val="000000"/>
              </a:solidFill>
              <a:effectLst/>
            </a:endParaRPr>
          </a:p>
          <a:p>
            <a:pPr marL="0" indent="0">
              <a:buNone/>
            </a:pPr>
            <a:r>
              <a:rPr lang="en-US" sz="2600" b="0" i="0" dirty="0">
                <a:solidFill>
                  <a:srgbClr val="000000"/>
                </a:solidFill>
                <a:effectLst/>
              </a:rPr>
              <a:t>alter table </a:t>
            </a:r>
            <a:r>
              <a:rPr lang="en-US" sz="2600" b="0" i="0" dirty="0" err="1">
                <a:solidFill>
                  <a:srgbClr val="000000"/>
                </a:solidFill>
                <a:effectLst/>
              </a:rPr>
              <a:t>abc</a:t>
            </a:r>
            <a:r>
              <a:rPr lang="en-US" sz="2600" b="0" i="0" dirty="0">
                <a:solidFill>
                  <a:srgbClr val="000000"/>
                </a:solidFill>
                <a:effectLst/>
              </a:rPr>
              <a:t> add column col2 number;</a:t>
            </a:r>
          </a:p>
          <a:p>
            <a:pPr marL="0" indent="0">
              <a:buNone/>
            </a:pPr>
            <a:r>
              <a:rPr lang="en-US" sz="2600" b="0" i="0" dirty="0">
                <a:solidFill>
                  <a:srgbClr val="000000"/>
                </a:solidFill>
                <a:effectLst/>
              </a:rPr>
              <a:t>create sequence seq1;</a:t>
            </a:r>
          </a:p>
          <a:p>
            <a:pPr marL="0" indent="0">
              <a:buNone/>
            </a:pPr>
            <a:r>
              <a:rPr lang="en-US" sz="2600" b="0" i="0" dirty="0">
                <a:solidFill>
                  <a:srgbClr val="000000"/>
                </a:solidFill>
                <a:effectLst/>
              </a:rPr>
              <a:t>update </a:t>
            </a:r>
            <a:r>
              <a:rPr lang="en-US" sz="2600" b="0" i="0" dirty="0" err="1">
                <a:solidFill>
                  <a:srgbClr val="000000"/>
                </a:solidFill>
                <a:effectLst/>
              </a:rPr>
              <a:t>abc</a:t>
            </a:r>
            <a:r>
              <a:rPr lang="en-US" sz="2600" b="0" i="0" dirty="0">
                <a:solidFill>
                  <a:srgbClr val="000000"/>
                </a:solidFill>
                <a:effectLst/>
              </a:rPr>
              <a:t> set col2=seq1.nextval;</a:t>
            </a:r>
          </a:p>
          <a:p>
            <a:pPr marL="0" indent="0">
              <a:buNone/>
            </a:pPr>
            <a:endParaRPr lang="en-US" sz="800" dirty="0">
              <a:solidFill>
                <a:srgbClr val="000000"/>
              </a:solidFill>
            </a:endParaRPr>
          </a:p>
          <a:p>
            <a:pPr marL="0" indent="0">
              <a:buNone/>
            </a:pPr>
            <a:r>
              <a:rPr lang="en-US" sz="2600" b="0" i="0" dirty="0">
                <a:solidFill>
                  <a:srgbClr val="000000"/>
                </a:solidFill>
                <a:effectLst/>
              </a:rPr>
              <a:t>select * from </a:t>
            </a:r>
            <a:r>
              <a:rPr lang="en-US" sz="2600" b="0" i="0" dirty="0" err="1">
                <a:solidFill>
                  <a:srgbClr val="000000"/>
                </a:solidFill>
                <a:effectLst/>
              </a:rPr>
              <a:t>abc</a:t>
            </a:r>
            <a:r>
              <a:rPr lang="en-US" sz="2600" b="0" i="0" dirty="0">
                <a:solidFill>
                  <a:srgbClr val="000000"/>
                </a:solidFill>
                <a:effectLst/>
              </a:rPr>
              <a:t>;</a:t>
            </a:r>
          </a:p>
        </p:txBody>
      </p:sp>
    </p:spTree>
    <p:extLst>
      <p:ext uri="{BB962C8B-B14F-4D97-AF65-F5344CB8AC3E}">
        <p14:creationId xmlns:p14="http://schemas.microsoft.com/office/powerpoint/2010/main" val="2362828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2279E-7C3A-47B7-8069-71CC76C6E3B0}"/>
              </a:ext>
            </a:extLst>
          </p:cNvPr>
          <p:cNvSpPr>
            <a:spLocks noGrp="1"/>
          </p:cNvSpPr>
          <p:nvPr>
            <p:ph type="ctrTitle"/>
          </p:nvPr>
        </p:nvSpPr>
        <p:spPr>
          <a:xfrm>
            <a:off x="896469" y="4693024"/>
            <a:ext cx="10031505" cy="860613"/>
          </a:xfrm>
        </p:spPr>
        <p:txBody>
          <a:bodyPr>
            <a:noAutofit/>
          </a:bodyPr>
          <a:lstStyle/>
          <a:p>
            <a:r>
              <a:rPr lang="en-IN" sz="2000" b="0" i="0" dirty="0">
                <a:effectLst/>
                <a:latin typeface="Helvetica" panose="020B0604020202020204" pitchFamily="34" charset="0"/>
              </a:rPr>
              <a:t>	</a:t>
            </a:r>
            <a:br>
              <a:rPr lang="en-IN" sz="2000" b="0" i="0" dirty="0">
                <a:effectLst/>
                <a:latin typeface="Helvetica" panose="020B0604020202020204" pitchFamily="34" charset="0"/>
              </a:rPr>
            </a:br>
            <a:r>
              <a:rPr lang="en-US" sz="2000" b="0" i="0" dirty="0">
                <a:effectLst/>
                <a:latin typeface="Helvetica" panose="020B0604020202020204" pitchFamily="34" charset="0"/>
              </a:rPr>
              <a:t>You can get all videos, PPTs, queries and files in my Udemy course for a very less price.. I will be updating this content and will be uploading all new videos in this course. </a:t>
            </a:r>
            <a:br>
              <a:rPr lang="en-US" sz="2000" b="0" i="0" dirty="0">
                <a:effectLst/>
                <a:latin typeface="Helvetica" panose="020B0604020202020204" pitchFamily="34" charset="0"/>
              </a:rPr>
            </a:br>
            <a:br>
              <a:rPr lang="en-US" sz="2000" b="0" i="0" dirty="0">
                <a:effectLst/>
                <a:latin typeface="Helvetica" panose="020B0604020202020204" pitchFamily="34" charset="0"/>
              </a:rPr>
            </a:br>
            <a:r>
              <a:rPr lang="en-US" sz="2000" b="1" i="0" dirty="0">
                <a:effectLst/>
                <a:latin typeface="Helvetica" panose="020B0604020202020204" pitchFamily="34" charset="0"/>
              </a:rPr>
              <a:t>My Snowflake Udemy Course:</a:t>
            </a:r>
            <a:br>
              <a:rPr lang="en-US" sz="2000" b="0" i="0" dirty="0">
                <a:effectLst/>
                <a:latin typeface="Helvetica" panose="020B0604020202020204" pitchFamily="34" charset="0"/>
              </a:rPr>
            </a:br>
            <a:r>
              <a:rPr lang="en-US" sz="2000" dirty="0">
                <a:latin typeface="Helvetica" panose="020B0604020202020204" pitchFamily="34" charset="0"/>
                <a:hlinkClick r:id="rId2"/>
              </a:rPr>
              <a:t>https://www.udemy.com/course/snowflake-complete-course-for-clearing-interviews/</a:t>
            </a:r>
            <a:r>
              <a:rPr lang="en-US" sz="2000" dirty="0">
                <a:latin typeface="Helvetica" panose="020B0604020202020204" pitchFamily="34" charset="0"/>
              </a:rPr>
              <a:t> </a:t>
            </a:r>
            <a:br>
              <a:rPr lang="en-US" sz="2000" b="0" i="0" dirty="0">
                <a:effectLst/>
                <a:latin typeface="Helvetica" panose="020B0604020202020204" pitchFamily="34" charset="0"/>
              </a:rPr>
            </a:br>
            <a:br>
              <a:rPr lang="en-US" sz="2000" b="0" i="0" dirty="0">
                <a:effectLst/>
                <a:latin typeface="Helvetica" panose="020B0604020202020204" pitchFamily="34" charset="0"/>
              </a:rPr>
            </a:br>
            <a:r>
              <a:rPr lang="en-IN" sz="2000" b="0" i="0" dirty="0">
                <a:effectLst/>
                <a:latin typeface="Helvetica" panose="020B0604020202020204" pitchFamily="34" charset="0"/>
              </a:rPr>
              <a:t>Link for this course and discount coupon details given in the description of this video.</a:t>
            </a:r>
            <a:endParaRPr lang="en-IN" sz="2000" dirty="0"/>
          </a:p>
        </p:txBody>
      </p:sp>
      <p:sp>
        <p:nvSpPr>
          <p:cNvPr id="3" name="Title 1">
            <a:extLst>
              <a:ext uri="{FF2B5EF4-FFF2-40B4-BE49-F238E27FC236}">
                <a16:creationId xmlns:a16="http://schemas.microsoft.com/office/drawing/2014/main" id="{8F4C6709-0EF1-9EFE-2813-2CC253F0BF03}"/>
              </a:ext>
            </a:extLst>
          </p:cNvPr>
          <p:cNvSpPr txBox="1">
            <a:spLocks/>
          </p:cNvSpPr>
          <p:nvPr/>
        </p:nvSpPr>
        <p:spPr>
          <a:xfrm>
            <a:off x="1501587" y="2156010"/>
            <a:ext cx="8821271" cy="86061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6600" dirty="0">
                <a:latin typeface="Helvetica" panose="020B0604020202020204" pitchFamily="34" charset="0"/>
              </a:rPr>
              <a:t>Thank You</a:t>
            </a:r>
            <a:r>
              <a:rPr lang="en-IN" dirty="0">
                <a:latin typeface="Helvetica" panose="020B0604020202020204" pitchFamily="34" charset="0"/>
              </a:rPr>
              <a:t>	</a:t>
            </a:r>
            <a:endParaRPr lang="en-IN" dirty="0"/>
          </a:p>
        </p:txBody>
      </p:sp>
    </p:spTree>
    <p:extLst>
      <p:ext uri="{BB962C8B-B14F-4D97-AF65-F5344CB8AC3E}">
        <p14:creationId xmlns:p14="http://schemas.microsoft.com/office/powerpoint/2010/main" val="3304607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C9BB-FF26-4063-AEFE-0B719BB3B9EB}"/>
              </a:ext>
            </a:extLst>
          </p:cNvPr>
          <p:cNvSpPr>
            <a:spLocks noGrp="1"/>
          </p:cNvSpPr>
          <p:nvPr>
            <p:ph type="title"/>
          </p:nvPr>
        </p:nvSpPr>
        <p:spPr>
          <a:xfrm>
            <a:off x="658906" y="400984"/>
            <a:ext cx="10161494" cy="1185769"/>
          </a:xfrm>
        </p:spPr>
        <p:txBody>
          <a:bodyPr>
            <a:normAutofit/>
          </a:bodyPr>
          <a:lstStyle/>
          <a:p>
            <a:r>
              <a:rPr lang="en-US" sz="2600" dirty="0">
                <a:solidFill>
                  <a:srgbClr val="505C63"/>
                </a:solidFill>
                <a:latin typeface="Helvetica" panose="020B0604020202020204" pitchFamily="34" charset="0"/>
              </a:rPr>
              <a:t>Q2: While apply masking to a date field can I show only year and rest of the date can be masked?? If yes how can we achieve that??</a:t>
            </a:r>
            <a:endParaRPr lang="en-IN" sz="2600" dirty="0">
              <a:solidFill>
                <a:srgbClr val="505C63"/>
              </a:solidFill>
              <a:latin typeface="Helvetica" panose="020B0604020202020204" pitchFamily="34" charset="0"/>
            </a:endParaRPr>
          </a:p>
        </p:txBody>
      </p:sp>
      <p:sp>
        <p:nvSpPr>
          <p:cNvPr id="3" name="Content Placeholder 2">
            <a:extLst>
              <a:ext uri="{FF2B5EF4-FFF2-40B4-BE49-F238E27FC236}">
                <a16:creationId xmlns:a16="http://schemas.microsoft.com/office/drawing/2014/main" id="{CEC2B620-4D94-4D21-BADD-8EB16A195DD1}"/>
              </a:ext>
            </a:extLst>
          </p:cNvPr>
          <p:cNvSpPr>
            <a:spLocks noGrp="1"/>
          </p:cNvSpPr>
          <p:nvPr>
            <p:ph idx="1"/>
          </p:nvPr>
        </p:nvSpPr>
        <p:spPr>
          <a:xfrm>
            <a:off x="755277" y="1586753"/>
            <a:ext cx="10880912" cy="4796117"/>
          </a:xfrm>
        </p:spPr>
        <p:txBody>
          <a:bodyPr>
            <a:normAutofit fontScale="70000" lnSpcReduction="20000"/>
          </a:bodyPr>
          <a:lstStyle/>
          <a:p>
            <a:pPr marL="0" indent="0">
              <a:buNone/>
            </a:pPr>
            <a:r>
              <a:rPr lang="en-US" sz="2600" b="0" i="0" dirty="0">
                <a:solidFill>
                  <a:srgbClr val="000000"/>
                </a:solidFill>
                <a:effectLst/>
              </a:rPr>
              <a:t>Yes, we can do that.</a:t>
            </a:r>
          </a:p>
          <a:p>
            <a:pPr marL="0" indent="0">
              <a:buNone/>
            </a:pPr>
            <a:r>
              <a:rPr lang="en-US" sz="2600" b="0" i="0" dirty="0">
                <a:solidFill>
                  <a:srgbClr val="000000"/>
                </a:solidFill>
                <a:effectLst/>
              </a:rPr>
              <a:t>If the column is DATE, then we need to return a valid DATE. So maybe you can truncate the dates up to the years.</a:t>
            </a:r>
          </a:p>
          <a:p>
            <a:pPr marL="0" indent="0">
              <a:buNone/>
            </a:pPr>
            <a:endParaRPr lang="en-US" sz="1100" b="0" i="0" dirty="0">
              <a:solidFill>
                <a:srgbClr val="000000"/>
              </a:solidFill>
              <a:effectLst/>
            </a:endParaRPr>
          </a:p>
          <a:p>
            <a:pPr marL="0" indent="0">
              <a:buNone/>
            </a:pPr>
            <a:r>
              <a:rPr lang="en-US" sz="2400" b="0" i="0" dirty="0">
                <a:solidFill>
                  <a:srgbClr val="000000"/>
                </a:solidFill>
                <a:effectLst/>
              </a:rPr>
              <a:t>CREATE OR REPLACE MASKING POLICY </a:t>
            </a:r>
            <a:r>
              <a:rPr lang="en-US" sz="2400" b="0" i="0" dirty="0" err="1">
                <a:solidFill>
                  <a:srgbClr val="000000"/>
                </a:solidFill>
                <a:effectLst/>
              </a:rPr>
              <a:t>date_mask_ldm</a:t>
            </a:r>
            <a:r>
              <a:rPr lang="en-US" sz="2400" b="0" i="0" dirty="0">
                <a:solidFill>
                  <a:srgbClr val="000000"/>
                </a:solidFill>
                <a:effectLst/>
              </a:rPr>
              <a:t> AS (</a:t>
            </a:r>
            <a:r>
              <a:rPr lang="en-US" sz="2400" b="0" i="0" dirty="0" err="1">
                <a:solidFill>
                  <a:srgbClr val="000000"/>
                </a:solidFill>
                <a:effectLst/>
              </a:rPr>
              <a:t>val</a:t>
            </a:r>
            <a:r>
              <a:rPr lang="en-US" sz="2400" b="0" i="0" dirty="0">
                <a:solidFill>
                  <a:srgbClr val="000000"/>
                </a:solidFill>
                <a:effectLst/>
              </a:rPr>
              <a:t> date) </a:t>
            </a:r>
          </a:p>
          <a:p>
            <a:pPr marL="0" indent="0">
              <a:buNone/>
            </a:pPr>
            <a:r>
              <a:rPr lang="en-US" sz="2400" b="0" i="0" dirty="0">
                <a:solidFill>
                  <a:srgbClr val="000000"/>
                </a:solidFill>
                <a:effectLst/>
              </a:rPr>
              <a:t>RETURNS date -&gt; CASE WHEN CURRENT_ROLE() in (‘ADMIN') </a:t>
            </a:r>
          </a:p>
          <a:p>
            <a:pPr marL="0" indent="0">
              <a:buNone/>
            </a:pPr>
            <a:r>
              <a:rPr lang="en-US" sz="2400" b="0" i="0" dirty="0">
                <a:solidFill>
                  <a:srgbClr val="000000"/>
                </a:solidFill>
                <a:effectLst/>
              </a:rPr>
              <a:t>   THEN </a:t>
            </a:r>
            <a:r>
              <a:rPr lang="en-US" sz="2400" b="0" i="0" dirty="0" err="1">
                <a:solidFill>
                  <a:srgbClr val="000000"/>
                </a:solidFill>
                <a:effectLst/>
              </a:rPr>
              <a:t>val</a:t>
            </a:r>
            <a:r>
              <a:rPr lang="en-US" sz="2400" b="0" i="0" dirty="0">
                <a:solidFill>
                  <a:srgbClr val="000000"/>
                </a:solidFill>
                <a:effectLst/>
              </a:rPr>
              <a:t> </a:t>
            </a:r>
          </a:p>
          <a:p>
            <a:pPr marL="0" indent="0">
              <a:buNone/>
            </a:pPr>
            <a:r>
              <a:rPr lang="en-US" sz="2400" b="0" i="0" dirty="0">
                <a:solidFill>
                  <a:srgbClr val="000000"/>
                </a:solidFill>
                <a:effectLst/>
              </a:rPr>
              <a:t>ELSE DATE_TRUNC( ‘year’, </a:t>
            </a:r>
            <a:r>
              <a:rPr lang="en-US" sz="2400" b="0" i="0" dirty="0" err="1">
                <a:solidFill>
                  <a:srgbClr val="000000"/>
                </a:solidFill>
                <a:effectLst/>
              </a:rPr>
              <a:t>val</a:t>
            </a:r>
            <a:r>
              <a:rPr lang="en-US" sz="2400" b="0" i="0" dirty="0">
                <a:solidFill>
                  <a:srgbClr val="000000"/>
                </a:solidFill>
                <a:effectLst/>
              </a:rPr>
              <a:t> ) END;</a:t>
            </a:r>
          </a:p>
          <a:p>
            <a:pPr marL="0" indent="0">
              <a:buNone/>
            </a:pPr>
            <a:endParaRPr lang="en-US" sz="1100" b="0" i="0" dirty="0">
              <a:solidFill>
                <a:srgbClr val="000000"/>
              </a:solidFill>
              <a:effectLst/>
            </a:endParaRPr>
          </a:p>
          <a:p>
            <a:pPr marL="0" indent="0">
              <a:buNone/>
            </a:pPr>
            <a:r>
              <a:rPr lang="en-US" sz="2600" b="0" i="0" dirty="0">
                <a:solidFill>
                  <a:srgbClr val="000000"/>
                </a:solidFill>
                <a:effectLst/>
              </a:rPr>
              <a:t>So if the date is ‘2022-11-30', it will be shown as '2022-01-01' because of the masking policy.</a:t>
            </a:r>
          </a:p>
          <a:p>
            <a:pPr marL="0" indent="0">
              <a:buNone/>
            </a:pPr>
            <a:endParaRPr lang="en-US" sz="1100" dirty="0">
              <a:solidFill>
                <a:srgbClr val="000000"/>
              </a:solidFill>
            </a:endParaRPr>
          </a:p>
          <a:p>
            <a:pPr marL="0" indent="0">
              <a:buNone/>
            </a:pPr>
            <a:r>
              <a:rPr lang="en-US" sz="2600" b="0" i="0" dirty="0">
                <a:solidFill>
                  <a:srgbClr val="000000"/>
                </a:solidFill>
                <a:effectLst/>
              </a:rPr>
              <a:t>select </a:t>
            </a:r>
            <a:r>
              <a:rPr lang="en-US" sz="2600" b="0" i="0" dirty="0" err="1">
                <a:solidFill>
                  <a:srgbClr val="000000"/>
                </a:solidFill>
                <a:effectLst/>
              </a:rPr>
              <a:t>date_trunc</a:t>
            </a:r>
            <a:r>
              <a:rPr lang="en-US" sz="2600" b="0" i="0" dirty="0">
                <a:solidFill>
                  <a:srgbClr val="000000"/>
                </a:solidFill>
                <a:effectLst/>
              </a:rPr>
              <a:t>('year', </a:t>
            </a:r>
            <a:r>
              <a:rPr lang="en-US" sz="2600" b="0" i="0" dirty="0" err="1">
                <a:solidFill>
                  <a:srgbClr val="000000"/>
                </a:solidFill>
                <a:effectLst/>
              </a:rPr>
              <a:t>current_date</a:t>
            </a:r>
            <a:r>
              <a:rPr lang="en-US" sz="2600" b="0" i="0" dirty="0">
                <a:solidFill>
                  <a:srgbClr val="000000"/>
                </a:solidFill>
                <a:effectLst/>
              </a:rPr>
              <a:t>);</a:t>
            </a:r>
          </a:p>
          <a:p>
            <a:pPr marL="0" indent="0">
              <a:buNone/>
            </a:pPr>
            <a:r>
              <a:rPr lang="en-US" sz="2600" b="0" i="0" dirty="0">
                <a:solidFill>
                  <a:srgbClr val="000000"/>
                </a:solidFill>
                <a:effectLst/>
              </a:rPr>
              <a:t>select </a:t>
            </a:r>
            <a:r>
              <a:rPr lang="en-US" sz="2600" b="0" i="0" dirty="0" err="1">
                <a:solidFill>
                  <a:srgbClr val="000000"/>
                </a:solidFill>
                <a:effectLst/>
              </a:rPr>
              <a:t>current_timestamp</a:t>
            </a:r>
            <a:r>
              <a:rPr lang="en-US" sz="2600" b="0" i="0" dirty="0">
                <a:solidFill>
                  <a:srgbClr val="000000"/>
                </a:solidFill>
                <a:effectLst/>
              </a:rPr>
              <a:t>;</a:t>
            </a:r>
          </a:p>
          <a:p>
            <a:pPr marL="0" indent="0">
              <a:buNone/>
            </a:pPr>
            <a:r>
              <a:rPr lang="en-US" sz="2600" b="0" i="0" dirty="0">
                <a:solidFill>
                  <a:srgbClr val="000000"/>
                </a:solidFill>
                <a:effectLst/>
              </a:rPr>
              <a:t>select </a:t>
            </a:r>
            <a:r>
              <a:rPr lang="en-US" sz="2600" b="0" i="0" dirty="0" err="1">
                <a:solidFill>
                  <a:srgbClr val="000000"/>
                </a:solidFill>
                <a:effectLst/>
              </a:rPr>
              <a:t>date_trunc</a:t>
            </a:r>
            <a:r>
              <a:rPr lang="en-US" sz="2600" b="0" i="0" dirty="0">
                <a:solidFill>
                  <a:srgbClr val="000000"/>
                </a:solidFill>
                <a:effectLst/>
              </a:rPr>
              <a:t>('year', </a:t>
            </a:r>
            <a:r>
              <a:rPr lang="en-US" sz="2600" b="0" i="0" dirty="0" err="1">
                <a:solidFill>
                  <a:srgbClr val="000000"/>
                </a:solidFill>
                <a:effectLst/>
              </a:rPr>
              <a:t>current_timestamp</a:t>
            </a:r>
            <a:r>
              <a:rPr lang="en-US" sz="2600" b="0" i="0" dirty="0">
                <a:solidFill>
                  <a:srgbClr val="000000"/>
                </a:solidFill>
                <a:effectLst/>
              </a:rPr>
              <a:t>);</a:t>
            </a:r>
          </a:p>
          <a:p>
            <a:pPr marL="0" indent="0">
              <a:buNone/>
            </a:pPr>
            <a:r>
              <a:rPr lang="en-US" sz="2600" b="0" i="0" dirty="0">
                <a:solidFill>
                  <a:srgbClr val="000000"/>
                </a:solidFill>
                <a:effectLst/>
              </a:rPr>
              <a:t>select </a:t>
            </a:r>
            <a:r>
              <a:rPr lang="en-US" sz="2600" b="0" i="0" dirty="0" err="1">
                <a:solidFill>
                  <a:srgbClr val="000000"/>
                </a:solidFill>
                <a:effectLst/>
              </a:rPr>
              <a:t>date_trunc</a:t>
            </a:r>
            <a:r>
              <a:rPr lang="en-US" sz="2600" b="0" i="0" dirty="0">
                <a:solidFill>
                  <a:srgbClr val="000000"/>
                </a:solidFill>
                <a:effectLst/>
              </a:rPr>
              <a:t>('month', </a:t>
            </a:r>
            <a:r>
              <a:rPr lang="en-US" sz="2600" b="0" i="0" dirty="0" err="1">
                <a:solidFill>
                  <a:srgbClr val="000000"/>
                </a:solidFill>
                <a:effectLst/>
              </a:rPr>
              <a:t>current_timestamp</a:t>
            </a:r>
            <a:r>
              <a:rPr lang="en-US" sz="2600" b="0" i="0" dirty="0">
                <a:solidFill>
                  <a:srgbClr val="000000"/>
                </a:solidFill>
                <a:effectLst/>
              </a:rPr>
              <a:t>);</a:t>
            </a:r>
          </a:p>
          <a:p>
            <a:pPr marL="0" indent="0">
              <a:buNone/>
            </a:pPr>
            <a:r>
              <a:rPr lang="en-US" sz="2600" b="0" i="0" dirty="0">
                <a:solidFill>
                  <a:srgbClr val="000000"/>
                </a:solidFill>
                <a:effectLst/>
              </a:rPr>
              <a:t>select </a:t>
            </a:r>
            <a:r>
              <a:rPr lang="en-US" sz="2600" b="0" i="0" dirty="0" err="1">
                <a:solidFill>
                  <a:srgbClr val="000000"/>
                </a:solidFill>
                <a:effectLst/>
              </a:rPr>
              <a:t>date_trunc</a:t>
            </a:r>
            <a:r>
              <a:rPr lang="en-US" sz="2600" b="0" i="0" dirty="0">
                <a:solidFill>
                  <a:srgbClr val="000000"/>
                </a:solidFill>
                <a:effectLst/>
              </a:rPr>
              <a:t>('day', </a:t>
            </a:r>
            <a:r>
              <a:rPr lang="en-US" sz="2600" b="0" i="0" dirty="0" err="1">
                <a:solidFill>
                  <a:srgbClr val="000000"/>
                </a:solidFill>
                <a:effectLst/>
              </a:rPr>
              <a:t>current_timestamp</a:t>
            </a:r>
            <a:r>
              <a:rPr lang="en-US" sz="2600" b="0" i="0" dirty="0">
                <a:solidFill>
                  <a:srgbClr val="000000"/>
                </a:solidFill>
                <a:effectLst/>
              </a:rPr>
              <a:t>);</a:t>
            </a:r>
          </a:p>
        </p:txBody>
      </p:sp>
    </p:spTree>
    <p:extLst>
      <p:ext uri="{BB962C8B-B14F-4D97-AF65-F5344CB8AC3E}">
        <p14:creationId xmlns:p14="http://schemas.microsoft.com/office/powerpoint/2010/main" val="3195221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C9BB-FF26-4063-AEFE-0B719BB3B9EB}"/>
              </a:ext>
            </a:extLst>
          </p:cNvPr>
          <p:cNvSpPr>
            <a:spLocks noGrp="1"/>
          </p:cNvSpPr>
          <p:nvPr>
            <p:ph type="title"/>
          </p:nvPr>
        </p:nvSpPr>
        <p:spPr>
          <a:xfrm>
            <a:off x="838200" y="400984"/>
            <a:ext cx="10515600" cy="1096122"/>
          </a:xfrm>
        </p:spPr>
        <p:txBody>
          <a:bodyPr>
            <a:normAutofit/>
          </a:bodyPr>
          <a:lstStyle/>
          <a:p>
            <a:r>
              <a:rPr lang="en-US" sz="3200" dirty="0">
                <a:solidFill>
                  <a:srgbClr val="505C63"/>
                </a:solidFill>
                <a:latin typeface="Helvetica" panose="020B0604020202020204" pitchFamily="34" charset="0"/>
              </a:rPr>
              <a:t>Q3: One of your query is taking long time to run, how can you handle in that situation?</a:t>
            </a:r>
            <a:endParaRPr lang="en-IN" sz="3200" dirty="0">
              <a:solidFill>
                <a:srgbClr val="505C63"/>
              </a:solidFill>
              <a:latin typeface="Helvetica" panose="020B0604020202020204" pitchFamily="34" charset="0"/>
            </a:endParaRPr>
          </a:p>
        </p:txBody>
      </p:sp>
      <p:sp>
        <p:nvSpPr>
          <p:cNvPr id="3" name="Content Placeholder 2">
            <a:extLst>
              <a:ext uri="{FF2B5EF4-FFF2-40B4-BE49-F238E27FC236}">
                <a16:creationId xmlns:a16="http://schemas.microsoft.com/office/drawing/2014/main" id="{CEC2B620-4D94-4D21-BADD-8EB16A195DD1}"/>
              </a:ext>
            </a:extLst>
          </p:cNvPr>
          <p:cNvSpPr>
            <a:spLocks noGrp="1"/>
          </p:cNvSpPr>
          <p:nvPr>
            <p:ph idx="1"/>
          </p:nvPr>
        </p:nvSpPr>
        <p:spPr>
          <a:xfrm>
            <a:off x="755277" y="1586753"/>
            <a:ext cx="10880912" cy="4796118"/>
          </a:xfrm>
        </p:spPr>
        <p:txBody>
          <a:bodyPr>
            <a:normAutofit fontScale="92500"/>
          </a:bodyPr>
          <a:lstStyle/>
          <a:p>
            <a:pPr marL="0" indent="0">
              <a:buNone/>
            </a:pPr>
            <a:r>
              <a:rPr lang="en-US" sz="2600" b="0" i="0" dirty="0">
                <a:solidFill>
                  <a:srgbClr val="000000"/>
                </a:solidFill>
                <a:effectLst/>
              </a:rPr>
              <a:t>There can be lot of reasons for this, we can resolve with below steps.</a:t>
            </a:r>
          </a:p>
          <a:p>
            <a:pPr marL="514350" indent="-514350">
              <a:buFont typeface="+mj-lt"/>
              <a:buAutoNum type="arabicPeriod"/>
            </a:pPr>
            <a:r>
              <a:rPr lang="en-US" sz="2600" dirty="0">
                <a:solidFill>
                  <a:srgbClr val="000000"/>
                </a:solidFill>
              </a:rPr>
              <a:t>First check that, query is in running state or in waiting state, if it is waiting state, check how many clusters of virtual warehouses you are using and how many concurrent queries are running. If it is happening every day then we have to scale out(increase </a:t>
            </a:r>
            <a:r>
              <a:rPr lang="en-US" sz="2600" dirty="0" err="1">
                <a:solidFill>
                  <a:srgbClr val="000000"/>
                </a:solidFill>
              </a:rPr>
              <a:t>no.of</a:t>
            </a:r>
            <a:r>
              <a:rPr lang="en-US" sz="2600" dirty="0">
                <a:solidFill>
                  <a:srgbClr val="000000"/>
                </a:solidFill>
              </a:rPr>
              <a:t> clusters) to avoid queries going into waiting queue.</a:t>
            </a:r>
          </a:p>
          <a:p>
            <a:pPr marL="514350" indent="-514350">
              <a:buFont typeface="+mj-lt"/>
              <a:buAutoNum type="arabicPeriod"/>
            </a:pPr>
            <a:r>
              <a:rPr lang="en-US" sz="2600" b="0" i="0" dirty="0">
                <a:solidFill>
                  <a:srgbClr val="000000"/>
                </a:solidFill>
                <a:effectLst/>
              </a:rPr>
              <a:t>If </a:t>
            </a:r>
            <a:r>
              <a:rPr lang="en-US" sz="2600" dirty="0">
                <a:solidFill>
                  <a:srgbClr val="000000"/>
                </a:solidFill>
              </a:rPr>
              <a:t>query is in running state, then check how much data you are handling and your virtual warehouse size, if required scaleup your virtual warehouse to next size.</a:t>
            </a:r>
          </a:p>
          <a:p>
            <a:pPr marL="514350" indent="-514350">
              <a:buFont typeface="+mj-lt"/>
              <a:buAutoNum type="arabicPeriod"/>
            </a:pPr>
            <a:r>
              <a:rPr lang="en-US" sz="2600" b="0" i="0" dirty="0">
                <a:solidFill>
                  <a:srgbClr val="000000"/>
                </a:solidFill>
                <a:effectLst/>
              </a:rPr>
              <a:t>Still if query is running for long time, go to</a:t>
            </a:r>
            <a:r>
              <a:rPr lang="en-US" sz="2600" dirty="0">
                <a:solidFill>
                  <a:srgbClr val="000000"/>
                </a:solidFill>
              </a:rPr>
              <a:t> query profile where it shows the flow diagram of steps and check which step is taking long time and then we can apply some performance tuning techniques.</a:t>
            </a:r>
          </a:p>
          <a:p>
            <a:pPr marL="0" indent="0">
              <a:buNone/>
            </a:pPr>
            <a:r>
              <a:rPr lang="en-US" sz="2600" b="1" dirty="0">
                <a:solidFill>
                  <a:srgbClr val="000000"/>
                </a:solidFill>
              </a:rPr>
              <a:t>Note: </a:t>
            </a:r>
            <a:r>
              <a:rPr lang="en-US" sz="2600" dirty="0">
                <a:solidFill>
                  <a:srgbClr val="000000"/>
                </a:solidFill>
              </a:rPr>
              <a:t>if we running same queries again and again enable cache, it will improve the performance a lot.</a:t>
            </a:r>
            <a:endParaRPr lang="en-US" sz="2600" b="0" i="0" dirty="0">
              <a:solidFill>
                <a:srgbClr val="000000"/>
              </a:solidFill>
              <a:effectLst/>
            </a:endParaRPr>
          </a:p>
          <a:p>
            <a:endParaRPr lang="en-US" sz="2600" b="0" i="0" dirty="0">
              <a:solidFill>
                <a:srgbClr val="000000"/>
              </a:solidFill>
              <a:effectLst/>
            </a:endParaRPr>
          </a:p>
        </p:txBody>
      </p:sp>
    </p:spTree>
    <p:extLst>
      <p:ext uri="{BB962C8B-B14F-4D97-AF65-F5344CB8AC3E}">
        <p14:creationId xmlns:p14="http://schemas.microsoft.com/office/powerpoint/2010/main" val="1140695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C9BB-FF26-4063-AEFE-0B719BB3B9EB}"/>
              </a:ext>
            </a:extLst>
          </p:cNvPr>
          <p:cNvSpPr>
            <a:spLocks noGrp="1"/>
          </p:cNvSpPr>
          <p:nvPr>
            <p:ph type="title"/>
          </p:nvPr>
        </p:nvSpPr>
        <p:spPr>
          <a:xfrm>
            <a:off x="658906" y="400984"/>
            <a:ext cx="10515600" cy="683745"/>
          </a:xfrm>
        </p:spPr>
        <p:txBody>
          <a:bodyPr>
            <a:normAutofit/>
          </a:bodyPr>
          <a:lstStyle/>
          <a:p>
            <a:r>
              <a:rPr lang="en-US" sz="3200" dirty="0">
                <a:solidFill>
                  <a:srgbClr val="505C63"/>
                </a:solidFill>
                <a:latin typeface="Helvetica" panose="020B0604020202020204" pitchFamily="34" charset="0"/>
              </a:rPr>
              <a:t>Q4: How Pivot works in Snowflake?</a:t>
            </a:r>
            <a:endParaRPr lang="en-IN" sz="3200" dirty="0">
              <a:solidFill>
                <a:srgbClr val="505C63"/>
              </a:solidFill>
              <a:latin typeface="Helvetica" panose="020B0604020202020204" pitchFamily="34" charset="0"/>
            </a:endParaRPr>
          </a:p>
        </p:txBody>
      </p:sp>
      <p:sp>
        <p:nvSpPr>
          <p:cNvPr id="3" name="Content Placeholder 2">
            <a:extLst>
              <a:ext uri="{FF2B5EF4-FFF2-40B4-BE49-F238E27FC236}">
                <a16:creationId xmlns:a16="http://schemas.microsoft.com/office/drawing/2014/main" id="{CEC2B620-4D94-4D21-BADD-8EB16A195DD1}"/>
              </a:ext>
            </a:extLst>
          </p:cNvPr>
          <p:cNvSpPr>
            <a:spLocks noGrp="1"/>
          </p:cNvSpPr>
          <p:nvPr>
            <p:ph idx="1"/>
          </p:nvPr>
        </p:nvSpPr>
        <p:spPr>
          <a:xfrm>
            <a:off x="658906" y="2339789"/>
            <a:ext cx="3229531" cy="4240305"/>
          </a:xfrm>
        </p:spPr>
        <p:txBody>
          <a:bodyPr>
            <a:normAutofit fontScale="62500" lnSpcReduction="20000"/>
          </a:bodyPr>
          <a:lstStyle/>
          <a:p>
            <a:pPr marL="0" indent="0">
              <a:buNone/>
            </a:pPr>
            <a:r>
              <a:rPr lang="en-US" sz="3400" b="1" dirty="0">
                <a:solidFill>
                  <a:srgbClr val="000000"/>
                </a:solidFill>
              </a:rPr>
              <a:t>Input:</a:t>
            </a:r>
          </a:p>
          <a:p>
            <a:pPr marL="0" indent="0">
              <a:buNone/>
            </a:pPr>
            <a:r>
              <a:rPr lang="en-US" sz="3400" dirty="0">
                <a:solidFill>
                  <a:srgbClr val="000000"/>
                </a:solidFill>
              </a:rPr>
              <a:t>(empid, amount, month)</a:t>
            </a:r>
          </a:p>
          <a:p>
            <a:pPr marL="0" indent="0">
              <a:buNone/>
            </a:pPr>
            <a:r>
              <a:rPr lang="en-US" sz="2400" dirty="0">
                <a:solidFill>
                  <a:srgbClr val="000000"/>
                </a:solidFill>
              </a:rPr>
              <a:t>    (1, 10000, 'JAN’), </a:t>
            </a:r>
          </a:p>
          <a:p>
            <a:pPr marL="0" indent="0">
              <a:buNone/>
            </a:pPr>
            <a:r>
              <a:rPr lang="en-US" sz="2400" dirty="0">
                <a:solidFill>
                  <a:srgbClr val="000000"/>
                </a:solidFill>
              </a:rPr>
              <a:t>    (1, 400, 'JAN'),</a:t>
            </a:r>
          </a:p>
          <a:p>
            <a:pPr marL="0" indent="0">
              <a:buNone/>
            </a:pPr>
            <a:r>
              <a:rPr lang="en-US" sz="2400" dirty="0">
                <a:solidFill>
                  <a:srgbClr val="000000"/>
                </a:solidFill>
              </a:rPr>
              <a:t>    (2, 4500, 'JAN'),</a:t>
            </a:r>
          </a:p>
          <a:p>
            <a:pPr marL="0" indent="0">
              <a:buNone/>
            </a:pPr>
            <a:r>
              <a:rPr lang="en-US" sz="2400" dirty="0">
                <a:solidFill>
                  <a:srgbClr val="000000"/>
                </a:solidFill>
              </a:rPr>
              <a:t>    (2, 35000, 'JAN'),</a:t>
            </a:r>
          </a:p>
          <a:p>
            <a:pPr marL="0" indent="0">
              <a:buNone/>
            </a:pPr>
            <a:r>
              <a:rPr lang="en-US" sz="2400" dirty="0">
                <a:solidFill>
                  <a:srgbClr val="000000"/>
                </a:solidFill>
              </a:rPr>
              <a:t>    (1, 5000, 'FEB'),</a:t>
            </a:r>
          </a:p>
          <a:p>
            <a:pPr marL="0" indent="0">
              <a:buNone/>
            </a:pPr>
            <a:r>
              <a:rPr lang="en-US" sz="2400" dirty="0">
                <a:solidFill>
                  <a:srgbClr val="000000"/>
                </a:solidFill>
              </a:rPr>
              <a:t>    (1, 3000, 'FEB'),</a:t>
            </a:r>
          </a:p>
          <a:p>
            <a:pPr marL="0" indent="0">
              <a:buNone/>
            </a:pPr>
            <a:r>
              <a:rPr lang="en-US" sz="2400" dirty="0">
                <a:solidFill>
                  <a:srgbClr val="000000"/>
                </a:solidFill>
              </a:rPr>
              <a:t>    (2, 200, 'FEB'),</a:t>
            </a:r>
          </a:p>
          <a:p>
            <a:pPr marL="0" indent="0">
              <a:buNone/>
            </a:pPr>
            <a:r>
              <a:rPr lang="en-US" sz="2400" dirty="0">
                <a:solidFill>
                  <a:srgbClr val="000000"/>
                </a:solidFill>
              </a:rPr>
              <a:t>    (2, 90500, 'FEB'),</a:t>
            </a:r>
          </a:p>
          <a:p>
            <a:pPr marL="0" indent="0">
              <a:buNone/>
            </a:pPr>
            <a:r>
              <a:rPr lang="en-US" sz="2400" dirty="0">
                <a:solidFill>
                  <a:srgbClr val="000000"/>
                </a:solidFill>
              </a:rPr>
              <a:t>    (1, 6000, 'MAR'),</a:t>
            </a:r>
          </a:p>
          <a:p>
            <a:pPr marL="0" indent="0">
              <a:buNone/>
            </a:pPr>
            <a:r>
              <a:rPr lang="en-US" sz="2400" dirty="0">
                <a:solidFill>
                  <a:srgbClr val="000000"/>
                </a:solidFill>
              </a:rPr>
              <a:t>    (1, 5000, 'MAR'),</a:t>
            </a:r>
          </a:p>
          <a:p>
            <a:pPr marL="0" indent="0">
              <a:buNone/>
            </a:pPr>
            <a:r>
              <a:rPr lang="en-US" sz="2400" dirty="0">
                <a:solidFill>
                  <a:srgbClr val="000000"/>
                </a:solidFill>
              </a:rPr>
              <a:t>    (2, 2500, 'MAR'),</a:t>
            </a:r>
          </a:p>
          <a:p>
            <a:pPr marL="0" indent="0">
              <a:buNone/>
            </a:pPr>
            <a:r>
              <a:rPr lang="en-US" sz="2400" dirty="0">
                <a:solidFill>
                  <a:srgbClr val="000000"/>
                </a:solidFill>
              </a:rPr>
              <a:t>    (2, 9500, 'MAR'),</a:t>
            </a:r>
          </a:p>
        </p:txBody>
      </p:sp>
      <p:sp>
        <p:nvSpPr>
          <p:cNvPr id="5" name="Content Placeholder 2">
            <a:extLst>
              <a:ext uri="{FF2B5EF4-FFF2-40B4-BE49-F238E27FC236}">
                <a16:creationId xmlns:a16="http://schemas.microsoft.com/office/drawing/2014/main" id="{19A461E8-5D6F-EDD1-DC7C-C5DBE18836EC}"/>
              </a:ext>
            </a:extLst>
          </p:cNvPr>
          <p:cNvSpPr txBox="1">
            <a:spLocks/>
          </p:cNvSpPr>
          <p:nvPr/>
        </p:nvSpPr>
        <p:spPr>
          <a:xfrm>
            <a:off x="658906" y="1219200"/>
            <a:ext cx="10880912" cy="104887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rgbClr val="000000"/>
                </a:solidFill>
              </a:rPr>
              <a:t>Pivot operator converts the rows data of the table into the column data.</a:t>
            </a:r>
          </a:p>
          <a:p>
            <a:pPr marL="0" indent="0">
              <a:buFont typeface="Arial" panose="020B0604020202020204" pitchFamily="34" charset="0"/>
              <a:buNone/>
            </a:pPr>
            <a:r>
              <a:rPr lang="en-US" sz="2200" dirty="0">
                <a:solidFill>
                  <a:srgbClr val="000000"/>
                </a:solidFill>
              </a:rPr>
              <a:t>This operator supports the built-in aggregate functions AVG, MIN, MAX, COUNT, SUM.</a:t>
            </a:r>
          </a:p>
          <a:p>
            <a:pPr marL="0" indent="0">
              <a:buFont typeface="Arial" panose="020B0604020202020204" pitchFamily="34" charset="0"/>
              <a:buNone/>
            </a:pPr>
            <a:r>
              <a:rPr lang="en-US" sz="2200" dirty="0">
                <a:solidFill>
                  <a:srgbClr val="000000"/>
                </a:solidFill>
              </a:rPr>
              <a:t>Example:</a:t>
            </a:r>
          </a:p>
          <a:p>
            <a:pPr marL="0" indent="0">
              <a:buFont typeface="Arial" panose="020B0604020202020204" pitchFamily="34" charset="0"/>
              <a:buNone/>
            </a:pPr>
            <a:endParaRPr lang="en-US" sz="2200" dirty="0">
              <a:solidFill>
                <a:srgbClr val="000000"/>
              </a:solidFill>
            </a:endParaRPr>
          </a:p>
        </p:txBody>
      </p:sp>
      <p:sp>
        <p:nvSpPr>
          <p:cNvPr id="6" name="Content Placeholder 2">
            <a:extLst>
              <a:ext uri="{FF2B5EF4-FFF2-40B4-BE49-F238E27FC236}">
                <a16:creationId xmlns:a16="http://schemas.microsoft.com/office/drawing/2014/main" id="{FF57077D-A381-AB6B-CAFF-52E2C3678094}"/>
              </a:ext>
            </a:extLst>
          </p:cNvPr>
          <p:cNvSpPr txBox="1">
            <a:spLocks/>
          </p:cNvSpPr>
          <p:nvPr/>
        </p:nvSpPr>
        <p:spPr>
          <a:xfrm>
            <a:off x="4572000" y="2339789"/>
            <a:ext cx="5208493" cy="235771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solidFill>
                  <a:srgbClr val="000000"/>
                </a:solidFill>
              </a:rPr>
              <a:t>Output:</a:t>
            </a:r>
          </a:p>
          <a:p>
            <a:pPr marL="0" indent="0">
              <a:buFont typeface="Arial" panose="020B0604020202020204" pitchFamily="34" charset="0"/>
              <a:buNone/>
            </a:pPr>
            <a:r>
              <a:rPr lang="en-US" sz="1800" dirty="0">
                <a:solidFill>
                  <a:srgbClr val="000000"/>
                </a:solidFill>
              </a:rPr>
              <a:t>+-------+-------+-------+-------+-------+</a:t>
            </a:r>
          </a:p>
          <a:p>
            <a:pPr marL="0" indent="0">
              <a:buFont typeface="Arial" panose="020B0604020202020204" pitchFamily="34" charset="0"/>
              <a:buNone/>
            </a:pPr>
            <a:r>
              <a:rPr lang="en-US" sz="1800" dirty="0">
                <a:solidFill>
                  <a:srgbClr val="000000"/>
                </a:solidFill>
              </a:rPr>
              <a:t>| EMPID | 'JAN' | 'FEB' | 'MAR' |</a:t>
            </a:r>
          </a:p>
          <a:p>
            <a:pPr marL="0" indent="0">
              <a:buFont typeface="Arial" panose="020B0604020202020204" pitchFamily="34" charset="0"/>
              <a:buNone/>
            </a:pPr>
            <a:r>
              <a:rPr lang="en-US" sz="1800" dirty="0">
                <a:solidFill>
                  <a:srgbClr val="000000"/>
                </a:solidFill>
              </a:rPr>
              <a:t>|-------+-------+-------+-------+-------+</a:t>
            </a:r>
          </a:p>
          <a:p>
            <a:pPr marL="0" indent="0">
              <a:buFont typeface="Arial" panose="020B0604020202020204" pitchFamily="34" charset="0"/>
              <a:buNone/>
            </a:pPr>
            <a:r>
              <a:rPr lang="en-US" sz="1800" dirty="0">
                <a:solidFill>
                  <a:srgbClr val="000000"/>
                </a:solidFill>
              </a:rPr>
              <a:t>|     1 | 10400 |  8000 | 11000 |</a:t>
            </a:r>
          </a:p>
          <a:p>
            <a:pPr marL="0" indent="0">
              <a:buFont typeface="Arial" panose="020B0604020202020204" pitchFamily="34" charset="0"/>
              <a:buNone/>
            </a:pPr>
            <a:r>
              <a:rPr lang="en-US" sz="1800" dirty="0">
                <a:solidFill>
                  <a:srgbClr val="000000"/>
                </a:solidFill>
              </a:rPr>
              <a:t>|     2 | 39500 | 90700 | 12000 |</a:t>
            </a:r>
          </a:p>
          <a:p>
            <a:pPr marL="0" indent="0">
              <a:buFont typeface="Arial" panose="020B0604020202020204" pitchFamily="34" charset="0"/>
              <a:buNone/>
            </a:pPr>
            <a:r>
              <a:rPr lang="en-US" sz="1800" dirty="0">
                <a:solidFill>
                  <a:srgbClr val="000000"/>
                </a:solidFill>
              </a:rPr>
              <a:t>+-------+-------+-------+-------+-------+</a:t>
            </a:r>
          </a:p>
          <a:p>
            <a:pPr marL="0" indent="0">
              <a:buFont typeface="Arial" panose="020B0604020202020204" pitchFamily="34" charset="0"/>
              <a:buNone/>
            </a:pPr>
            <a:endParaRPr lang="en-US" sz="2400" dirty="0">
              <a:solidFill>
                <a:srgbClr val="000000"/>
              </a:solidFill>
            </a:endParaRPr>
          </a:p>
        </p:txBody>
      </p:sp>
      <p:sp>
        <p:nvSpPr>
          <p:cNvPr id="8" name="Content Placeholder 2">
            <a:extLst>
              <a:ext uri="{FF2B5EF4-FFF2-40B4-BE49-F238E27FC236}">
                <a16:creationId xmlns:a16="http://schemas.microsoft.com/office/drawing/2014/main" id="{D5BCD279-87D2-EDB4-D339-A2061789DB29}"/>
              </a:ext>
            </a:extLst>
          </p:cNvPr>
          <p:cNvSpPr txBox="1">
            <a:spLocks/>
          </p:cNvSpPr>
          <p:nvPr/>
        </p:nvSpPr>
        <p:spPr>
          <a:xfrm>
            <a:off x="4572000" y="4954027"/>
            <a:ext cx="7216588" cy="13695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rgbClr val="000000"/>
                </a:solidFill>
              </a:rPr>
              <a:t>select * from </a:t>
            </a:r>
            <a:r>
              <a:rPr lang="en-US" sz="2200" dirty="0" err="1">
                <a:solidFill>
                  <a:srgbClr val="000000"/>
                </a:solidFill>
              </a:rPr>
              <a:t>monthly_sales</a:t>
            </a:r>
            <a:endParaRPr lang="en-US" sz="2200" dirty="0">
              <a:solidFill>
                <a:srgbClr val="000000"/>
              </a:solidFill>
            </a:endParaRPr>
          </a:p>
          <a:p>
            <a:pPr marL="0" indent="0">
              <a:buFont typeface="Arial" panose="020B0604020202020204" pitchFamily="34" charset="0"/>
              <a:buNone/>
            </a:pPr>
            <a:r>
              <a:rPr lang="en-US" sz="2200" dirty="0">
                <a:solidFill>
                  <a:srgbClr val="000000"/>
                </a:solidFill>
              </a:rPr>
              <a:t>   pivot (sum(amount) for month in ('JAN', 'FEB', 'MAR'))  as p</a:t>
            </a:r>
          </a:p>
          <a:p>
            <a:pPr marL="0" indent="0">
              <a:buFont typeface="Arial" panose="020B0604020202020204" pitchFamily="34" charset="0"/>
              <a:buNone/>
            </a:pPr>
            <a:r>
              <a:rPr lang="en-US" sz="2200" dirty="0">
                <a:solidFill>
                  <a:srgbClr val="000000"/>
                </a:solidFill>
              </a:rPr>
              <a:t>order by empid;</a:t>
            </a:r>
          </a:p>
        </p:txBody>
      </p:sp>
    </p:spTree>
    <p:extLst>
      <p:ext uri="{BB962C8B-B14F-4D97-AF65-F5344CB8AC3E}">
        <p14:creationId xmlns:p14="http://schemas.microsoft.com/office/powerpoint/2010/main" val="2584380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C9BB-FF26-4063-AEFE-0B719BB3B9EB}"/>
              </a:ext>
            </a:extLst>
          </p:cNvPr>
          <p:cNvSpPr>
            <a:spLocks noGrp="1"/>
          </p:cNvSpPr>
          <p:nvPr>
            <p:ph type="title"/>
          </p:nvPr>
        </p:nvSpPr>
        <p:spPr>
          <a:xfrm>
            <a:off x="658906" y="400984"/>
            <a:ext cx="10515600" cy="746498"/>
          </a:xfrm>
        </p:spPr>
        <p:txBody>
          <a:bodyPr>
            <a:normAutofit/>
          </a:bodyPr>
          <a:lstStyle/>
          <a:p>
            <a:r>
              <a:rPr lang="en-US" sz="3200" dirty="0">
                <a:solidFill>
                  <a:srgbClr val="505C63"/>
                </a:solidFill>
                <a:latin typeface="Helvetica" panose="020B0604020202020204" pitchFamily="34" charset="0"/>
              </a:rPr>
              <a:t>Q5: How Unpivot works in Snowflake?</a:t>
            </a:r>
            <a:endParaRPr lang="en-IN" sz="3200" dirty="0">
              <a:solidFill>
                <a:srgbClr val="505C63"/>
              </a:solidFill>
              <a:latin typeface="Helvetica" panose="020B0604020202020204" pitchFamily="34" charset="0"/>
            </a:endParaRPr>
          </a:p>
        </p:txBody>
      </p:sp>
      <p:sp>
        <p:nvSpPr>
          <p:cNvPr id="3" name="Content Placeholder 2">
            <a:extLst>
              <a:ext uri="{FF2B5EF4-FFF2-40B4-BE49-F238E27FC236}">
                <a16:creationId xmlns:a16="http://schemas.microsoft.com/office/drawing/2014/main" id="{CEC2B620-4D94-4D21-BADD-8EB16A195DD1}"/>
              </a:ext>
            </a:extLst>
          </p:cNvPr>
          <p:cNvSpPr>
            <a:spLocks noGrp="1"/>
          </p:cNvSpPr>
          <p:nvPr>
            <p:ph idx="1"/>
          </p:nvPr>
        </p:nvSpPr>
        <p:spPr>
          <a:xfrm>
            <a:off x="658906" y="2345301"/>
            <a:ext cx="4020671" cy="2357716"/>
          </a:xfrm>
        </p:spPr>
        <p:txBody>
          <a:bodyPr>
            <a:normAutofit/>
          </a:bodyPr>
          <a:lstStyle/>
          <a:p>
            <a:pPr marL="0" indent="0">
              <a:buNone/>
            </a:pPr>
            <a:r>
              <a:rPr lang="en-US" sz="2400" b="1" dirty="0">
                <a:solidFill>
                  <a:srgbClr val="000000"/>
                </a:solidFill>
              </a:rPr>
              <a:t>Input:</a:t>
            </a:r>
            <a:endParaRPr lang="en-US" sz="3400" b="1" dirty="0">
              <a:solidFill>
                <a:srgbClr val="000000"/>
              </a:solidFill>
            </a:endParaRPr>
          </a:p>
          <a:p>
            <a:pPr marL="0" indent="0">
              <a:buNone/>
            </a:pPr>
            <a:r>
              <a:rPr lang="en-US" sz="2200" dirty="0">
                <a:solidFill>
                  <a:srgbClr val="000000"/>
                </a:solidFill>
              </a:rPr>
              <a:t>(empid, dept, </a:t>
            </a:r>
            <a:r>
              <a:rPr lang="en-US" sz="2200" dirty="0" err="1">
                <a:solidFill>
                  <a:srgbClr val="000000"/>
                </a:solidFill>
              </a:rPr>
              <a:t>jan</a:t>
            </a:r>
            <a:r>
              <a:rPr lang="en-US" sz="2200" dirty="0">
                <a:solidFill>
                  <a:srgbClr val="000000"/>
                </a:solidFill>
              </a:rPr>
              <a:t>, </a:t>
            </a:r>
            <a:r>
              <a:rPr lang="en-US" sz="2200" dirty="0" err="1">
                <a:solidFill>
                  <a:srgbClr val="000000"/>
                </a:solidFill>
              </a:rPr>
              <a:t>feb</a:t>
            </a:r>
            <a:r>
              <a:rPr lang="en-US" sz="2200" dirty="0">
                <a:solidFill>
                  <a:srgbClr val="000000"/>
                </a:solidFill>
              </a:rPr>
              <a:t>, mar);</a:t>
            </a:r>
          </a:p>
          <a:p>
            <a:pPr marL="0" indent="0">
              <a:buNone/>
            </a:pPr>
            <a:r>
              <a:rPr lang="en-US" sz="2200" dirty="0">
                <a:solidFill>
                  <a:srgbClr val="000000"/>
                </a:solidFill>
              </a:rPr>
              <a:t>(1, 'electronics', 100, 200, 300),</a:t>
            </a:r>
          </a:p>
          <a:p>
            <a:pPr marL="0" indent="0">
              <a:buNone/>
            </a:pPr>
            <a:r>
              <a:rPr lang="en-US" sz="2200" dirty="0">
                <a:solidFill>
                  <a:srgbClr val="000000"/>
                </a:solidFill>
              </a:rPr>
              <a:t>(2, 'clothes', 100, 300, 150),</a:t>
            </a:r>
          </a:p>
          <a:p>
            <a:pPr marL="0" indent="0">
              <a:buNone/>
            </a:pPr>
            <a:r>
              <a:rPr lang="en-US" sz="2200" dirty="0">
                <a:solidFill>
                  <a:srgbClr val="000000"/>
                </a:solidFill>
              </a:rPr>
              <a:t>(3, 'cars', 200, 400, 100);</a:t>
            </a:r>
          </a:p>
        </p:txBody>
      </p:sp>
      <p:sp>
        <p:nvSpPr>
          <p:cNvPr id="5" name="Content Placeholder 2">
            <a:extLst>
              <a:ext uri="{FF2B5EF4-FFF2-40B4-BE49-F238E27FC236}">
                <a16:creationId xmlns:a16="http://schemas.microsoft.com/office/drawing/2014/main" id="{19A461E8-5D6F-EDD1-DC7C-C5DBE18836EC}"/>
              </a:ext>
            </a:extLst>
          </p:cNvPr>
          <p:cNvSpPr txBox="1">
            <a:spLocks/>
          </p:cNvSpPr>
          <p:nvPr/>
        </p:nvSpPr>
        <p:spPr>
          <a:xfrm>
            <a:off x="658906" y="1219200"/>
            <a:ext cx="10880912" cy="1048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rgbClr val="000000"/>
                </a:solidFill>
              </a:rPr>
              <a:t>Unpivot operator converts the column based data into rows, this is opposite to Pivot.</a:t>
            </a:r>
          </a:p>
          <a:p>
            <a:pPr marL="0" indent="0">
              <a:buFont typeface="Arial" panose="020B0604020202020204" pitchFamily="34" charset="0"/>
              <a:buNone/>
            </a:pPr>
            <a:endParaRPr lang="en-US" sz="400" dirty="0">
              <a:solidFill>
                <a:srgbClr val="000000"/>
              </a:solidFill>
            </a:endParaRPr>
          </a:p>
          <a:p>
            <a:pPr marL="0" indent="0">
              <a:buFont typeface="Arial" panose="020B0604020202020204" pitchFamily="34" charset="0"/>
              <a:buNone/>
            </a:pPr>
            <a:r>
              <a:rPr lang="en-US" sz="2200" dirty="0">
                <a:solidFill>
                  <a:srgbClr val="000000"/>
                </a:solidFill>
              </a:rPr>
              <a:t>Example:</a:t>
            </a:r>
          </a:p>
          <a:p>
            <a:pPr marL="0" indent="0">
              <a:buFont typeface="Arial" panose="020B0604020202020204" pitchFamily="34" charset="0"/>
              <a:buNone/>
            </a:pPr>
            <a:endParaRPr lang="en-US" sz="2200" dirty="0">
              <a:solidFill>
                <a:srgbClr val="000000"/>
              </a:solidFill>
            </a:endParaRPr>
          </a:p>
        </p:txBody>
      </p:sp>
      <p:sp>
        <p:nvSpPr>
          <p:cNvPr id="6" name="Content Placeholder 2">
            <a:extLst>
              <a:ext uri="{FF2B5EF4-FFF2-40B4-BE49-F238E27FC236}">
                <a16:creationId xmlns:a16="http://schemas.microsoft.com/office/drawing/2014/main" id="{FF57077D-A381-AB6B-CAFF-52E2C3678094}"/>
              </a:ext>
            </a:extLst>
          </p:cNvPr>
          <p:cNvSpPr txBox="1">
            <a:spLocks/>
          </p:cNvSpPr>
          <p:nvPr/>
        </p:nvSpPr>
        <p:spPr>
          <a:xfrm>
            <a:off x="6822142" y="2034990"/>
            <a:ext cx="3343835" cy="449131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b="1" dirty="0">
                <a:solidFill>
                  <a:srgbClr val="000000"/>
                </a:solidFill>
              </a:rPr>
              <a:t>Output</a:t>
            </a:r>
            <a:r>
              <a:rPr lang="en-US" sz="1800" b="1" dirty="0">
                <a:solidFill>
                  <a:srgbClr val="000000"/>
                </a:solidFill>
              </a:rPr>
              <a:t>:</a:t>
            </a:r>
          </a:p>
          <a:p>
            <a:pPr marL="0" indent="0">
              <a:buFont typeface="Arial" panose="020B0604020202020204" pitchFamily="34" charset="0"/>
              <a:buNone/>
            </a:pPr>
            <a:r>
              <a:rPr lang="en-US" sz="1800" dirty="0">
                <a:solidFill>
                  <a:srgbClr val="000000"/>
                </a:solidFill>
              </a:rPr>
              <a:t>+-------+-------------+-------+-------++-------</a:t>
            </a:r>
          </a:p>
          <a:p>
            <a:pPr marL="0" indent="0">
              <a:buFont typeface="Arial" panose="020B0604020202020204" pitchFamily="34" charset="0"/>
              <a:buNone/>
            </a:pPr>
            <a:r>
              <a:rPr lang="en-US" sz="1800" dirty="0">
                <a:solidFill>
                  <a:srgbClr val="000000"/>
                </a:solidFill>
              </a:rPr>
              <a:t>| EMPID | DEPT        | MONTH | SALES |</a:t>
            </a:r>
          </a:p>
          <a:p>
            <a:pPr marL="0" indent="0">
              <a:buFont typeface="Arial" panose="020B0604020202020204" pitchFamily="34" charset="0"/>
              <a:buNone/>
            </a:pPr>
            <a:r>
              <a:rPr lang="en-US" sz="1800" dirty="0">
                <a:solidFill>
                  <a:srgbClr val="000000"/>
                </a:solidFill>
              </a:rPr>
              <a:t>|-------+-------------+-------+-------+-------</a:t>
            </a:r>
          </a:p>
          <a:p>
            <a:pPr marL="0" indent="0">
              <a:buFont typeface="Arial" panose="020B0604020202020204" pitchFamily="34" charset="0"/>
              <a:buNone/>
            </a:pPr>
            <a:r>
              <a:rPr lang="en-US" sz="1800" dirty="0">
                <a:solidFill>
                  <a:srgbClr val="000000"/>
                </a:solidFill>
              </a:rPr>
              <a:t>|     1 | electronics | JAN   |   100 |</a:t>
            </a:r>
          </a:p>
          <a:p>
            <a:pPr marL="0" indent="0">
              <a:buFont typeface="Arial" panose="020B0604020202020204" pitchFamily="34" charset="0"/>
              <a:buNone/>
            </a:pPr>
            <a:r>
              <a:rPr lang="en-US" sz="1800" dirty="0">
                <a:solidFill>
                  <a:srgbClr val="000000"/>
                </a:solidFill>
              </a:rPr>
              <a:t>|     1 | electronics | FEB   |   200 |</a:t>
            </a:r>
          </a:p>
          <a:p>
            <a:pPr marL="0" indent="0">
              <a:buFont typeface="Arial" panose="020B0604020202020204" pitchFamily="34" charset="0"/>
              <a:buNone/>
            </a:pPr>
            <a:r>
              <a:rPr lang="en-US" sz="1800" dirty="0">
                <a:solidFill>
                  <a:srgbClr val="000000"/>
                </a:solidFill>
              </a:rPr>
              <a:t>|     1 | electronics | MAR   |   300 |</a:t>
            </a:r>
          </a:p>
          <a:p>
            <a:pPr marL="0" indent="0">
              <a:buFont typeface="Arial" panose="020B0604020202020204" pitchFamily="34" charset="0"/>
              <a:buNone/>
            </a:pPr>
            <a:r>
              <a:rPr lang="en-US" sz="1800" dirty="0">
                <a:solidFill>
                  <a:srgbClr val="000000"/>
                </a:solidFill>
              </a:rPr>
              <a:t>|     2 | clothes     | JAN   |   100 |</a:t>
            </a:r>
          </a:p>
          <a:p>
            <a:pPr marL="0" indent="0">
              <a:buFont typeface="Arial" panose="020B0604020202020204" pitchFamily="34" charset="0"/>
              <a:buNone/>
            </a:pPr>
            <a:r>
              <a:rPr lang="en-US" sz="1800" dirty="0">
                <a:solidFill>
                  <a:srgbClr val="000000"/>
                </a:solidFill>
              </a:rPr>
              <a:t>|     2 | clothes     | FEB   |   300 |</a:t>
            </a:r>
          </a:p>
          <a:p>
            <a:pPr marL="0" indent="0">
              <a:buFont typeface="Arial" panose="020B0604020202020204" pitchFamily="34" charset="0"/>
              <a:buNone/>
            </a:pPr>
            <a:r>
              <a:rPr lang="en-US" sz="1800" dirty="0">
                <a:solidFill>
                  <a:srgbClr val="000000"/>
                </a:solidFill>
              </a:rPr>
              <a:t>|     2 | clothes     | MAR   |   150 |</a:t>
            </a:r>
          </a:p>
          <a:p>
            <a:pPr marL="0" indent="0">
              <a:buFont typeface="Arial" panose="020B0604020202020204" pitchFamily="34" charset="0"/>
              <a:buNone/>
            </a:pPr>
            <a:r>
              <a:rPr lang="en-US" sz="1800" dirty="0">
                <a:solidFill>
                  <a:srgbClr val="000000"/>
                </a:solidFill>
              </a:rPr>
              <a:t>|     3 | cars        | JAN   |   200 |</a:t>
            </a:r>
          </a:p>
          <a:p>
            <a:pPr marL="0" indent="0">
              <a:buFont typeface="Arial" panose="020B0604020202020204" pitchFamily="34" charset="0"/>
              <a:buNone/>
            </a:pPr>
            <a:r>
              <a:rPr lang="en-US" sz="1800" dirty="0">
                <a:solidFill>
                  <a:srgbClr val="000000"/>
                </a:solidFill>
              </a:rPr>
              <a:t>|     3 | cars        | FEB   |   400 |</a:t>
            </a:r>
          </a:p>
          <a:p>
            <a:pPr marL="0" indent="0">
              <a:buFont typeface="Arial" panose="020B0604020202020204" pitchFamily="34" charset="0"/>
              <a:buNone/>
            </a:pPr>
            <a:r>
              <a:rPr lang="en-US" sz="1800" dirty="0">
                <a:solidFill>
                  <a:srgbClr val="000000"/>
                </a:solidFill>
              </a:rPr>
              <a:t>|     3 | cars        | MAR   |   100 |</a:t>
            </a:r>
          </a:p>
          <a:p>
            <a:pPr marL="0" indent="0">
              <a:buNone/>
            </a:pPr>
            <a:r>
              <a:rPr lang="en-US" sz="1800" dirty="0">
                <a:solidFill>
                  <a:srgbClr val="000000"/>
                </a:solidFill>
              </a:rPr>
              <a:t>+-------+-------------+-------+-------+</a:t>
            </a:r>
            <a:r>
              <a:rPr lang="en-US" sz="2400" dirty="0">
                <a:solidFill>
                  <a:srgbClr val="000000"/>
                </a:solidFill>
              </a:rPr>
              <a:t>+-----</a:t>
            </a:r>
          </a:p>
          <a:p>
            <a:pPr marL="0" indent="0">
              <a:buFont typeface="Arial" panose="020B0604020202020204" pitchFamily="34" charset="0"/>
              <a:buNone/>
            </a:pPr>
            <a:endParaRPr lang="en-US" sz="2400" dirty="0">
              <a:solidFill>
                <a:srgbClr val="000000"/>
              </a:solidFill>
            </a:endParaRPr>
          </a:p>
        </p:txBody>
      </p:sp>
      <p:sp>
        <p:nvSpPr>
          <p:cNvPr id="8" name="Content Placeholder 2">
            <a:extLst>
              <a:ext uri="{FF2B5EF4-FFF2-40B4-BE49-F238E27FC236}">
                <a16:creationId xmlns:a16="http://schemas.microsoft.com/office/drawing/2014/main" id="{D5BCD279-87D2-EDB4-D339-A2061789DB29}"/>
              </a:ext>
            </a:extLst>
          </p:cNvPr>
          <p:cNvSpPr txBox="1">
            <a:spLocks/>
          </p:cNvSpPr>
          <p:nvPr/>
        </p:nvSpPr>
        <p:spPr>
          <a:xfrm>
            <a:off x="502024" y="5156763"/>
            <a:ext cx="6320118" cy="13695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rgbClr val="000000"/>
                </a:solidFill>
              </a:rPr>
              <a:t>select * from </a:t>
            </a:r>
            <a:r>
              <a:rPr lang="en-US" sz="2200" dirty="0" err="1">
                <a:solidFill>
                  <a:srgbClr val="000000"/>
                </a:solidFill>
              </a:rPr>
              <a:t>monthly_sales</a:t>
            </a:r>
            <a:endParaRPr lang="en-US" sz="2200" dirty="0">
              <a:solidFill>
                <a:srgbClr val="000000"/>
              </a:solidFill>
            </a:endParaRPr>
          </a:p>
          <a:p>
            <a:pPr marL="0" indent="0">
              <a:buFont typeface="Arial" panose="020B0604020202020204" pitchFamily="34" charset="0"/>
              <a:buNone/>
            </a:pPr>
            <a:r>
              <a:rPr lang="en-US" sz="2200" dirty="0">
                <a:solidFill>
                  <a:srgbClr val="000000"/>
                </a:solidFill>
              </a:rPr>
              <a:t>  unpivot (sales for month in (</a:t>
            </a:r>
            <a:r>
              <a:rPr lang="en-US" sz="2200" dirty="0" err="1">
                <a:solidFill>
                  <a:srgbClr val="000000"/>
                </a:solidFill>
              </a:rPr>
              <a:t>jan</a:t>
            </a:r>
            <a:r>
              <a:rPr lang="en-US" sz="2200" dirty="0">
                <a:solidFill>
                  <a:srgbClr val="000000"/>
                </a:solidFill>
              </a:rPr>
              <a:t>, </a:t>
            </a:r>
            <a:r>
              <a:rPr lang="en-US" sz="2200" dirty="0" err="1">
                <a:solidFill>
                  <a:srgbClr val="000000"/>
                </a:solidFill>
              </a:rPr>
              <a:t>feb</a:t>
            </a:r>
            <a:r>
              <a:rPr lang="en-US" sz="2200" dirty="0">
                <a:solidFill>
                  <a:srgbClr val="000000"/>
                </a:solidFill>
              </a:rPr>
              <a:t>, mar))</a:t>
            </a:r>
          </a:p>
          <a:p>
            <a:pPr marL="0" indent="0">
              <a:buFont typeface="Arial" panose="020B0604020202020204" pitchFamily="34" charset="0"/>
              <a:buNone/>
            </a:pPr>
            <a:r>
              <a:rPr lang="en-US" sz="2200" dirty="0">
                <a:solidFill>
                  <a:srgbClr val="000000"/>
                </a:solidFill>
              </a:rPr>
              <a:t>order by empid;</a:t>
            </a:r>
          </a:p>
        </p:txBody>
      </p:sp>
    </p:spTree>
    <p:extLst>
      <p:ext uri="{BB962C8B-B14F-4D97-AF65-F5344CB8AC3E}">
        <p14:creationId xmlns:p14="http://schemas.microsoft.com/office/powerpoint/2010/main" val="3893707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C9BB-FF26-4063-AEFE-0B719BB3B9EB}"/>
              </a:ext>
            </a:extLst>
          </p:cNvPr>
          <p:cNvSpPr>
            <a:spLocks noGrp="1"/>
          </p:cNvSpPr>
          <p:nvPr>
            <p:ph type="title"/>
          </p:nvPr>
        </p:nvSpPr>
        <p:spPr>
          <a:xfrm>
            <a:off x="658906" y="400983"/>
            <a:ext cx="10515600" cy="1048871"/>
          </a:xfrm>
        </p:spPr>
        <p:txBody>
          <a:bodyPr>
            <a:normAutofit/>
          </a:bodyPr>
          <a:lstStyle/>
          <a:p>
            <a:r>
              <a:rPr lang="en-US" sz="4000" dirty="0">
                <a:solidFill>
                  <a:srgbClr val="505C63"/>
                </a:solidFill>
                <a:latin typeface="Helvetica" panose="020B0604020202020204" pitchFamily="34" charset="0"/>
              </a:rPr>
              <a:t>Examples to practice Pivot and Unpivot</a:t>
            </a:r>
            <a:endParaRPr lang="en-IN" sz="4000" dirty="0">
              <a:solidFill>
                <a:srgbClr val="505C63"/>
              </a:solidFill>
              <a:latin typeface="Helvetica" panose="020B0604020202020204" pitchFamily="34" charset="0"/>
            </a:endParaRPr>
          </a:p>
        </p:txBody>
      </p:sp>
      <p:sp>
        <p:nvSpPr>
          <p:cNvPr id="10" name="Content Placeholder 9">
            <a:extLst>
              <a:ext uri="{FF2B5EF4-FFF2-40B4-BE49-F238E27FC236}">
                <a16:creationId xmlns:a16="http://schemas.microsoft.com/office/drawing/2014/main" id="{F57610EE-A96F-C1E5-4D70-E2B61A1AF5A0}"/>
              </a:ext>
            </a:extLst>
          </p:cNvPr>
          <p:cNvSpPr>
            <a:spLocks noGrp="1"/>
          </p:cNvSpPr>
          <p:nvPr>
            <p:ph idx="1"/>
          </p:nvPr>
        </p:nvSpPr>
        <p:spPr>
          <a:xfrm>
            <a:off x="658906" y="1556684"/>
            <a:ext cx="10515600" cy="4351338"/>
          </a:xfrm>
        </p:spPr>
        <p:txBody>
          <a:bodyPr/>
          <a:lstStyle/>
          <a:p>
            <a:pPr marL="0" indent="0">
              <a:buNone/>
            </a:pPr>
            <a:r>
              <a:rPr lang="en-IN" dirty="0"/>
              <a:t>Pivot:</a:t>
            </a:r>
          </a:p>
          <a:p>
            <a:pPr marL="0" indent="0">
              <a:buNone/>
            </a:pPr>
            <a:r>
              <a:rPr lang="en-IN" dirty="0">
                <a:hlinkClick r:id="rId2"/>
              </a:rPr>
              <a:t>https://docs.snowflake.com/en/sql-reference/constructs/pivot.html</a:t>
            </a:r>
            <a:r>
              <a:rPr lang="en-IN" dirty="0"/>
              <a:t> </a:t>
            </a:r>
          </a:p>
          <a:p>
            <a:pPr marL="0" indent="0">
              <a:buNone/>
            </a:pPr>
            <a:endParaRPr lang="en-IN" dirty="0"/>
          </a:p>
          <a:p>
            <a:pPr marL="0" indent="0">
              <a:buNone/>
            </a:pPr>
            <a:r>
              <a:rPr lang="en-IN" dirty="0"/>
              <a:t>Unpivot:</a:t>
            </a:r>
          </a:p>
          <a:p>
            <a:pPr marL="0" indent="0">
              <a:buNone/>
            </a:pPr>
            <a:r>
              <a:rPr lang="en-IN" dirty="0">
                <a:hlinkClick r:id="rId3"/>
              </a:rPr>
              <a:t>https://docs.snowflake.com/en/sql-reference/constructs/unpivot.html</a:t>
            </a:r>
            <a:endParaRPr lang="en-IN" dirty="0"/>
          </a:p>
          <a:p>
            <a:pPr marL="0" indent="0">
              <a:buNone/>
            </a:pPr>
            <a:endParaRPr lang="en-IN" dirty="0"/>
          </a:p>
        </p:txBody>
      </p:sp>
    </p:spTree>
    <p:extLst>
      <p:ext uri="{BB962C8B-B14F-4D97-AF65-F5344CB8AC3E}">
        <p14:creationId xmlns:p14="http://schemas.microsoft.com/office/powerpoint/2010/main" val="20219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C9BB-FF26-4063-AEFE-0B719BB3B9EB}"/>
              </a:ext>
            </a:extLst>
          </p:cNvPr>
          <p:cNvSpPr>
            <a:spLocks noGrp="1"/>
          </p:cNvSpPr>
          <p:nvPr>
            <p:ph type="title"/>
          </p:nvPr>
        </p:nvSpPr>
        <p:spPr>
          <a:xfrm>
            <a:off x="755277" y="409948"/>
            <a:ext cx="10515600" cy="1096122"/>
          </a:xfrm>
        </p:spPr>
        <p:txBody>
          <a:bodyPr>
            <a:normAutofit/>
          </a:bodyPr>
          <a:lstStyle/>
          <a:p>
            <a:r>
              <a:rPr lang="en-US" sz="3000" dirty="0">
                <a:solidFill>
                  <a:srgbClr val="505C63"/>
                </a:solidFill>
                <a:latin typeface="Helvetica" panose="020B0604020202020204" pitchFamily="34" charset="0"/>
              </a:rPr>
              <a:t>Q6: How to get dropped table data, if we recreate a table with same name as dropped table?</a:t>
            </a:r>
            <a:endParaRPr lang="en-IN" sz="3000" dirty="0">
              <a:solidFill>
                <a:srgbClr val="505C63"/>
              </a:solidFill>
              <a:latin typeface="Helvetica" panose="020B0604020202020204" pitchFamily="34" charset="0"/>
            </a:endParaRPr>
          </a:p>
        </p:txBody>
      </p:sp>
      <p:sp>
        <p:nvSpPr>
          <p:cNvPr id="3" name="Content Placeholder 2">
            <a:extLst>
              <a:ext uri="{FF2B5EF4-FFF2-40B4-BE49-F238E27FC236}">
                <a16:creationId xmlns:a16="http://schemas.microsoft.com/office/drawing/2014/main" id="{CEC2B620-4D94-4D21-BADD-8EB16A195DD1}"/>
              </a:ext>
            </a:extLst>
          </p:cNvPr>
          <p:cNvSpPr>
            <a:spLocks noGrp="1"/>
          </p:cNvSpPr>
          <p:nvPr>
            <p:ph idx="1"/>
          </p:nvPr>
        </p:nvSpPr>
        <p:spPr>
          <a:xfrm>
            <a:off x="755277" y="1669863"/>
            <a:ext cx="10880912" cy="4778189"/>
          </a:xfrm>
        </p:spPr>
        <p:txBody>
          <a:bodyPr>
            <a:normAutofit fontScale="92500" lnSpcReduction="20000"/>
          </a:bodyPr>
          <a:lstStyle/>
          <a:p>
            <a:pPr marL="0" indent="0">
              <a:buNone/>
            </a:pPr>
            <a:r>
              <a:rPr lang="en-US" sz="2600" b="0" i="0" dirty="0">
                <a:solidFill>
                  <a:srgbClr val="000000"/>
                </a:solidFill>
                <a:effectLst/>
              </a:rPr>
              <a:t>There is table with name EMP with 1000 records</a:t>
            </a:r>
          </a:p>
          <a:p>
            <a:r>
              <a:rPr lang="en-US" sz="2600" dirty="0">
                <a:solidFill>
                  <a:srgbClr val="000000"/>
                </a:solidFill>
              </a:rPr>
              <a:t>Day1: dropped EMP table</a:t>
            </a:r>
          </a:p>
          <a:p>
            <a:r>
              <a:rPr lang="en-US" sz="2600" b="0" i="0" dirty="0">
                <a:solidFill>
                  <a:srgbClr val="000000"/>
                </a:solidFill>
                <a:effectLst/>
              </a:rPr>
              <a:t>Day2: created a table with name EMP and inserted 5000 records</a:t>
            </a:r>
          </a:p>
          <a:p>
            <a:r>
              <a:rPr lang="en-US" sz="2600" dirty="0">
                <a:solidFill>
                  <a:srgbClr val="000000"/>
                </a:solidFill>
              </a:rPr>
              <a:t>Day3: I need data from EMP table that I had dropped on Day1</a:t>
            </a:r>
          </a:p>
          <a:p>
            <a:pPr marL="0" indent="0">
              <a:buNone/>
            </a:pPr>
            <a:endParaRPr lang="en-US" sz="200" b="0" i="0" dirty="0">
              <a:solidFill>
                <a:srgbClr val="000000"/>
              </a:solidFill>
              <a:effectLst/>
            </a:endParaRPr>
          </a:p>
          <a:p>
            <a:pPr marL="0" indent="0">
              <a:buNone/>
            </a:pPr>
            <a:r>
              <a:rPr lang="en-US" sz="2600" dirty="0">
                <a:solidFill>
                  <a:srgbClr val="000000"/>
                </a:solidFill>
              </a:rPr>
              <a:t>How to get that Day1 data?</a:t>
            </a:r>
          </a:p>
          <a:p>
            <a:pPr marL="0" indent="0">
              <a:buNone/>
            </a:pPr>
            <a:endParaRPr lang="en-US" sz="400" b="0" i="0" dirty="0">
              <a:solidFill>
                <a:srgbClr val="000000"/>
              </a:solidFill>
              <a:effectLst/>
            </a:endParaRPr>
          </a:p>
          <a:p>
            <a:pPr marL="0" indent="0">
              <a:buNone/>
            </a:pPr>
            <a:r>
              <a:rPr lang="en-US" sz="2600" b="1" dirty="0">
                <a:solidFill>
                  <a:srgbClr val="000000"/>
                </a:solidFill>
              </a:rPr>
              <a:t>Ans:</a:t>
            </a:r>
          </a:p>
          <a:p>
            <a:pPr marL="0" indent="0">
              <a:buNone/>
            </a:pPr>
            <a:r>
              <a:rPr lang="en-US" sz="2200" i="0" dirty="0">
                <a:solidFill>
                  <a:srgbClr val="000000"/>
                </a:solidFill>
                <a:effectLst/>
              </a:rPr>
              <a:t>ALTER  TABLE  RENAME  EMP  to  EMP_Day2;</a:t>
            </a:r>
          </a:p>
          <a:p>
            <a:pPr marL="0" indent="0">
              <a:buNone/>
            </a:pPr>
            <a:r>
              <a:rPr lang="en-US" sz="2200" dirty="0">
                <a:solidFill>
                  <a:srgbClr val="000000"/>
                </a:solidFill>
              </a:rPr>
              <a:t>UNDROP  TABLE  EMP;</a:t>
            </a:r>
          </a:p>
          <a:p>
            <a:pPr marL="0" indent="0">
              <a:buNone/>
            </a:pPr>
            <a:r>
              <a:rPr lang="en-US" sz="2200" i="0" dirty="0">
                <a:solidFill>
                  <a:srgbClr val="000000"/>
                </a:solidFill>
                <a:effectLst/>
              </a:rPr>
              <a:t>ALTER  TABLE  RENAME  EMP  to  EMP_Day1;</a:t>
            </a:r>
          </a:p>
          <a:p>
            <a:pPr marL="0" indent="0">
              <a:buNone/>
            </a:pPr>
            <a:r>
              <a:rPr lang="en-US" sz="2200" i="0" dirty="0">
                <a:solidFill>
                  <a:srgbClr val="000000"/>
                </a:solidFill>
                <a:effectLst/>
              </a:rPr>
              <a:t>ALTER  TABLE  RENAME  EMP_ Day2  to  EMP;</a:t>
            </a:r>
          </a:p>
          <a:p>
            <a:pPr marL="0" indent="0">
              <a:buNone/>
            </a:pPr>
            <a:endParaRPr lang="en-US" sz="2200" dirty="0">
              <a:solidFill>
                <a:srgbClr val="000000"/>
              </a:solidFill>
            </a:endParaRPr>
          </a:p>
          <a:p>
            <a:pPr marL="0" indent="0">
              <a:buNone/>
            </a:pPr>
            <a:r>
              <a:rPr lang="en-US" sz="2200" i="0" dirty="0">
                <a:solidFill>
                  <a:srgbClr val="000000"/>
                </a:solidFill>
                <a:effectLst/>
              </a:rPr>
              <a:t>Now EMP_Day1 table contains the data from dropped table.</a:t>
            </a:r>
          </a:p>
          <a:p>
            <a:pPr marL="0" indent="0">
              <a:buNone/>
            </a:pPr>
            <a:endParaRPr lang="en-US" sz="2600" b="1" i="0" dirty="0">
              <a:solidFill>
                <a:srgbClr val="000000"/>
              </a:solidFill>
              <a:effectLst/>
            </a:endParaRPr>
          </a:p>
          <a:p>
            <a:pPr marL="0" indent="0">
              <a:buNone/>
            </a:pPr>
            <a:endParaRPr lang="en-US" sz="2600" b="1" i="0" dirty="0">
              <a:solidFill>
                <a:srgbClr val="000000"/>
              </a:solidFill>
              <a:effectLst/>
            </a:endParaRPr>
          </a:p>
        </p:txBody>
      </p:sp>
    </p:spTree>
    <p:extLst>
      <p:ext uri="{BB962C8B-B14F-4D97-AF65-F5344CB8AC3E}">
        <p14:creationId xmlns:p14="http://schemas.microsoft.com/office/powerpoint/2010/main" val="2535594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C9BB-FF26-4063-AEFE-0B719BB3B9EB}"/>
              </a:ext>
            </a:extLst>
          </p:cNvPr>
          <p:cNvSpPr>
            <a:spLocks noGrp="1"/>
          </p:cNvSpPr>
          <p:nvPr>
            <p:ph type="title"/>
          </p:nvPr>
        </p:nvSpPr>
        <p:spPr>
          <a:xfrm>
            <a:off x="755277" y="409948"/>
            <a:ext cx="10515600" cy="880970"/>
          </a:xfrm>
        </p:spPr>
        <p:txBody>
          <a:bodyPr>
            <a:normAutofit/>
          </a:bodyPr>
          <a:lstStyle/>
          <a:p>
            <a:r>
              <a:rPr lang="en-US" sz="3000" dirty="0">
                <a:solidFill>
                  <a:srgbClr val="505C63"/>
                </a:solidFill>
                <a:latin typeface="Helvetica" panose="020B0604020202020204" pitchFamily="34" charset="0"/>
              </a:rPr>
              <a:t>Queries to practice above scenario</a:t>
            </a:r>
            <a:endParaRPr lang="en-IN" sz="3000" dirty="0">
              <a:solidFill>
                <a:srgbClr val="505C63"/>
              </a:solidFill>
              <a:latin typeface="Helvetica" panose="020B0604020202020204" pitchFamily="34" charset="0"/>
            </a:endParaRPr>
          </a:p>
        </p:txBody>
      </p:sp>
      <p:sp>
        <p:nvSpPr>
          <p:cNvPr id="3" name="Content Placeholder 2">
            <a:extLst>
              <a:ext uri="{FF2B5EF4-FFF2-40B4-BE49-F238E27FC236}">
                <a16:creationId xmlns:a16="http://schemas.microsoft.com/office/drawing/2014/main" id="{CEC2B620-4D94-4D21-BADD-8EB16A195DD1}"/>
              </a:ext>
            </a:extLst>
          </p:cNvPr>
          <p:cNvSpPr>
            <a:spLocks noGrp="1"/>
          </p:cNvSpPr>
          <p:nvPr>
            <p:ph idx="1"/>
          </p:nvPr>
        </p:nvSpPr>
        <p:spPr>
          <a:xfrm>
            <a:off x="755277" y="1735044"/>
            <a:ext cx="4401671" cy="4778189"/>
          </a:xfrm>
        </p:spPr>
        <p:txBody>
          <a:bodyPr>
            <a:normAutofit/>
          </a:bodyPr>
          <a:lstStyle/>
          <a:p>
            <a:pPr marL="0" indent="0">
              <a:buNone/>
            </a:pPr>
            <a:r>
              <a:rPr lang="en-US" sz="2000" b="0" i="0" dirty="0">
                <a:solidFill>
                  <a:srgbClr val="000000"/>
                </a:solidFill>
                <a:effectLst/>
              </a:rPr>
              <a:t>create table </a:t>
            </a:r>
            <a:r>
              <a:rPr lang="en-US" sz="2000" b="0" i="0" dirty="0" err="1">
                <a:solidFill>
                  <a:srgbClr val="000000"/>
                </a:solidFill>
                <a:effectLst/>
              </a:rPr>
              <a:t>abcd</a:t>
            </a:r>
            <a:r>
              <a:rPr lang="en-US" sz="2000" b="0" i="0" dirty="0">
                <a:solidFill>
                  <a:srgbClr val="000000"/>
                </a:solidFill>
                <a:effectLst/>
              </a:rPr>
              <a:t>(col1 int, col2 varchar(5));</a:t>
            </a:r>
          </a:p>
          <a:p>
            <a:pPr marL="0" indent="0">
              <a:buNone/>
            </a:pPr>
            <a:r>
              <a:rPr lang="en-US" sz="2000" b="0" i="0" dirty="0">
                <a:solidFill>
                  <a:srgbClr val="000000"/>
                </a:solidFill>
                <a:effectLst/>
              </a:rPr>
              <a:t>insert into </a:t>
            </a:r>
            <a:r>
              <a:rPr lang="en-US" sz="2000" b="0" i="0" dirty="0" err="1">
                <a:solidFill>
                  <a:srgbClr val="000000"/>
                </a:solidFill>
                <a:effectLst/>
              </a:rPr>
              <a:t>abcd</a:t>
            </a:r>
            <a:r>
              <a:rPr lang="en-US" sz="2000" b="0" i="0" dirty="0">
                <a:solidFill>
                  <a:srgbClr val="000000"/>
                </a:solidFill>
                <a:effectLst/>
              </a:rPr>
              <a:t> values(1,'abc'), (2,'xyz');</a:t>
            </a:r>
          </a:p>
          <a:p>
            <a:pPr marL="0" indent="0">
              <a:buNone/>
            </a:pPr>
            <a:r>
              <a:rPr lang="en-US" sz="2000" b="0" i="0" dirty="0">
                <a:solidFill>
                  <a:srgbClr val="000000"/>
                </a:solidFill>
                <a:effectLst/>
              </a:rPr>
              <a:t>select * from </a:t>
            </a:r>
            <a:r>
              <a:rPr lang="en-US" sz="2000" b="0" i="0" dirty="0" err="1">
                <a:solidFill>
                  <a:srgbClr val="000000"/>
                </a:solidFill>
                <a:effectLst/>
              </a:rPr>
              <a:t>abcd</a:t>
            </a:r>
            <a:r>
              <a:rPr lang="en-US" sz="2000" b="0" i="0" dirty="0">
                <a:solidFill>
                  <a:srgbClr val="000000"/>
                </a:solidFill>
                <a:effectLst/>
              </a:rPr>
              <a:t>;</a:t>
            </a:r>
          </a:p>
          <a:p>
            <a:pPr marL="0" indent="0">
              <a:buNone/>
            </a:pPr>
            <a:endParaRPr lang="en-US" sz="400" b="0" i="0" dirty="0">
              <a:solidFill>
                <a:srgbClr val="000000"/>
              </a:solidFill>
              <a:effectLst/>
            </a:endParaRPr>
          </a:p>
          <a:p>
            <a:pPr marL="0" indent="0">
              <a:buNone/>
            </a:pPr>
            <a:r>
              <a:rPr lang="en-US" sz="2000" b="0" i="0" dirty="0">
                <a:solidFill>
                  <a:srgbClr val="000000"/>
                </a:solidFill>
                <a:effectLst/>
              </a:rPr>
              <a:t>drop table </a:t>
            </a:r>
            <a:r>
              <a:rPr lang="en-US" sz="2000" b="0" i="0" dirty="0" err="1">
                <a:solidFill>
                  <a:srgbClr val="000000"/>
                </a:solidFill>
                <a:effectLst/>
              </a:rPr>
              <a:t>abcd</a:t>
            </a:r>
            <a:r>
              <a:rPr lang="en-US" sz="2000" b="0" i="0" dirty="0">
                <a:solidFill>
                  <a:srgbClr val="000000"/>
                </a:solidFill>
                <a:effectLst/>
              </a:rPr>
              <a:t>;</a:t>
            </a:r>
          </a:p>
          <a:p>
            <a:pPr marL="0" indent="0">
              <a:buNone/>
            </a:pPr>
            <a:endParaRPr lang="en-US" sz="500" b="0" i="0" dirty="0">
              <a:solidFill>
                <a:srgbClr val="000000"/>
              </a:solidFill>
              <a:effectLst/>
            </a:endParaRPr>
          </a:p>
          <a:p>
            <a:pPr marL="0" indent="0">
              <a:buNone/>
            </a:pPr>
            <a:r>
              <a:rPr lang="en-US" sz="2000" b="0" i="0" dirty="0">
                <a:solidFill>
                  <a:srgbClr val="000000"/>
                </a:solidFill>
                <a:effectLst/>
              </a:rPr>
              <a:t>create table </a:t>
            </a:r>
            <a:r>
              <a:rPr lang="en-US" sz="2000" b="0" i="0" dirty="0" err="1">
                <a:solidFill>
                  <a:srgbClr val="000000"/>
                </a:solidFill>
                <a:effectLst/>
              </a:rPr>
              <a:t>abcd</a:t>
            </a:r>
            <a:r>
              <a:rPr lang="en-US" sz="2000" b="0" i="0" dirty="0">
                <a:solidFill>
                  <a:srgbClr val="000000"/>
                </a:solidFill>
                <a:effectLst/>
              </a:rPr>
              <a:t>(col1 int, col2 varchar(5), col3 date);</a:t>
            </a:r>
          </a:p>
          <a:p>
            <a:pPr marL="0" indent="0">
              <a:buNone/>
            </a:pPr>
            <a:r>
              <a:rPr lang="en-US" sz="2000" b="0" i="0" dirty="0">
                <a:solidFill>
                  <a:srgbClr val="000000"/>
                </a:solidFill>
                <a:effectLst/>
              </a:rPr>
              <a:t>insert into </a:t>
            </a:r>
            <a:r>
              <a:rPr lang="en-US" sz="2000" b="0" i="0" dirty="0" err="1">
                <a:solidFill>
                  <a:srgbClr val="000000"/>
                </a:solidFill>
                <a:effectLst/>
              </a:rPr>
              <a:t>abcd</a:t>
            </a:r>
            <a:r>
              <a:rPr lang="en-US" sz="2000" b="0" i="0" dirty="0">
                <a:solidFill>
                  <a:srgbClr val="000000"/>
                </a:solidFill>
                <a:effectLst/>
              </a:rPr>
              <a:t> values(101,'abcde',current_date);</a:t>
            </a:r>
          </a:p>
          <a:p>
            <a:pPr marL="0" indent="0">
              <a:buNone/>
            </a:pPr>
            <a:r>
              <a:rPr lang="en-US" sz="2000" b="0" i="0" dirty="0">
                <a:solidFill>
                  <a:srgbClr val="000000"/>
                </a:solidFill>
                <a:effectLst/>
              </a:rPr>
              <a:t>select * from </a:t>
            </a:r>
            <a:r>
              <a:rPr lang="en-US" sz="2000" b="0" i="0" dirty="0" err="1">
                <a:solidFill>
                  <a:srgbClr val="000000"/>
                </a:solidFill>
                <a:effectLst/>
              </a:rPr>
              <a:t>abcd</a:t>
            </a:r>
            <a:r>
              <a:rPr lang="en-US" sz="2000" b="0" i="0" dirty="0">
                <a:solidFill>
                  <a:srgbClr val="000000"/>
                </a:solidFill>
                <a:effectLst/>
              </a:rPr>
              <a:t>;</a:t>
            </a:r>
          </a:p>
          <a:p>
            <a:pPr marL="0" indent="0">
              <a:buNone/>
            </a:pPr>
            <a:endParaRPr lang="en-US" sz="2000" b="0" i="0" dirty="0">
              <a:solidFill>
                <a:srgbClr val="000000"/>
              </a:solidFill>
              <a:effectLst/>
            </a:endParaRPr>
          </a:p>
          <a:p>
            <a:pPr marL="0" indent="0">
              <a:buNone/>
            </a:pPr>
            <a:endParaRPr lang="en-US" sz="2000" b="1" i="0" dirty="0">
              <a:solidFill>
                <a:srgbClr val="000000"/>
              </a:solidFill>
              <a:effectLst/>
            </a:endParaRPr>
          </a:p>
        </p:txBody>
      </p:sp>
      <p:sp>
        <p:nvSpPr>
          <p:cNvPr id="4" name="Content Placeholder 2">
            <a:extLst>
              <a:ext uri="{FF2B5EF4-FFF2-40B4-BE49-F238E27FC236}">
                <a16:creationId xmlns:a16="http://schemas.microsoft.com/office/drawing/2014/main" id="{F4126691-237C-DC24-68BD-F31D054CE2BF}"/>
              </a:ext>
            </a:extLst>
          </p:cNvPr>
          <p:cNvSpPr txBox="1">
            <a:spLocks/>
          </p:cNvSpPr>
          <p:nvPr/>
        </p:nvSpPr>
        <p:spPr>
          <a:xfrm>
            <a:off x="6013077" y="1735044"/>
            <a:ext cx="4632511" cy="47781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err="1">
                <a:solidFill>
                  <a:srgbClr val="000000"/>
                </a:solidFill>
              </a:rPr>
              <a:t>undrop</a:t>
            </a:r>
            <a:r>
              <a:rPr lang="en-US" sz="2000" dirty="0">
                <a:solidFill>
                  <a:srgbClr val="000000"/>
                </a:solidFill>
              </a:rPr>
              <a:t> table </a:t>
            </a:r>
            <a:r>
              <a:rPr lang="en-US" sz="2000" dirty="0" err="1">
                <a:solidFill>
                  <a:srgbClr val="000000"/>
                </a:solidFill>
              </a:rPr>
              <a:t>abcd</a:t>
            </a:r>
            <a:r>
              <a:rPr lang="en-US" sz="2000" dirty="0">
                <a:solidFill>
                  <a:srgbClr val="000000"/>
                </a:solidFill>
              </a:rPr>
              <a:t>;</a:t>
            </a:r>
          </a:p>
          <a:p>
            <a:pPr marL="0" indent="0">
              <a:buFont typeface="Arial" panose="020B0604020202020204" pitchFamily="34" charset="0"/>
              <a:buNone/>
            </a:pPr>
            <a:endParaRPr lang="en-US" sz="2000" dirty="0">
              <a:solidFill>
                <a:srgbClr val="000000"/>
              </a:solidFill>
            </a:endParaRPr>
          </a:p>
          <a:p>
            <a:pPr marL="0" indent="0">
              <a:buFont typeface="Arial" panose="020B0604020202020204" pitchFamily="34" charset="0"/>
              <a:buNone/>
            </a:pPr>
            <a:r>
              <a:rPr lang="en-US" sz="2000" dirty="0">
                <a:solidFill>
                  <a:srgbClr val="000000"/>
                </a:solidFill>
              </a:rPr>
              <a:t>alter table </a:t>
            </a:r>
            <a:r>
              <a:rPr lang="en-US" sz="2000" dirty="0" err="1">
                <a:solidFill>
                  <a:srgbClr val="000000"/>
                </a:solidFill>
              </a:rPr>
              <a:t>abcd</a:t>
            </a:r>
            <a:r>
              <a:rPr lang="en-US" sz="2000" dirty="0">
                <a:solidFill>
                  <a:srgbClr val="000000"/>
                </a:solidFill>
              </a:rPr>
              <a:t> rename to abcd_day2;</a:t>
            </a:r>
          </a:p>
          <a:p>
            <a:pPr marL="0" indent="0">
              <a:buFont typeface="Arial" panose="020B0604020202020204" pitchFamily="34" charset="0"/>
              <a:buNone/>
            </a:pPr>
            <a:r>
              <a:rPr lang="en-US" sz="2000" dirty="0" err="1">
                <a:solidFill>
                  <a:srgbClr val="000000"/>
                </a:solidFill>
              </a:rPr>
              <a:t>undrop</a:t>
            </a:r>
            <a:r>
              <a:rPr lang="en-US" sz="2000" dirty="0">
                <a:solidFill>
                  <a:srgbClr val="000000"/>
                </a:solidFill>
              </a:rPr>
              <a:t> table </a:t>
            </a:r>
            <a:r>
              <a:rPr lang="en-US" sz="2000" dirty="0" err="1">
                <a:solidFill>
                  <a:srgbClr val="000000"/>
                </a:solidFill>
              </a:rPr>
              <a:t>abcd</a:t>
            </a:r>
            <a:r>
              <a:rPr lang="en-US" sz="2000" dirty="0">
                <a:solidFill>
                  <a:srgbClr val="000000"/>
                </a:solidFill>
              </a:rPr>
              <a:t>;</a:t>
            </a:r>
          </a:p>
          <a:p>
            <a:pPr marL="0" indent="0">
              <a:buFont typeface="Arial" panose="020B0604020202020204" pitchFamily="34" charset="0"/>
              <a:buNone/>
            </a:pPr>
            <a:r>
              <a:rPr lang="en-US" sz="2000" dirty="0">
                <a:solidFill>
                  <a:srgbClr val="000000"/>
                </a:solidFill>
              </a:rPr>
              <a:t>alter table </a:t>
            </a:r>
            <a:r>
              <a:rPr lang="en-US" sz="2000" dirty="0" err="1">
                <a:solidFill>
                  <a:srgbClr val="000000"/>
                </a:solidFill>
              </a:rPr>
              <a:t>abcd</a:t>
            </a:r>
            <a:r>
              <a:rPr lang="en-US" sz="2000" dirty="0">
                <a:solidFill>
                  <a:srgbClr val="000000"/>
                </a:solidFill>
              </a:rPr>
              <a:t> rename to abcd_day1;</a:t>
            </a:r>
          </a:p>
          <a:p>
            <a:pPr marL="0" indent="0">
              <a:buFont typeface="Arial" panose="020B0604020202020204" pitchFamily="34" charset="0"/>
              <a:buNone/>
            </a:pPr>
            <a:r>
              <a:rPr lang="en-US" sz="2000" dirty="0">
                <a:solidFill>
                  <a:srgbClr val="000000"/>
                </a:solidFill>
              </a:rPr>
              <a:t>alter table abcd_day2 rename to </a:t>
            </a:r>
            <a:r>
              <a:rPr lang="en-US" sz="2000" dirty="0" err="1">
                <a:solidFill>
                  <a:srgbClr val="000000"/>
                </a:solidFill>
              </a:rPr>
              <a:t>abcd</a:t>
            </a:r>
            <a:r>
              <a:rPr lang="en-US" sz="2000" dirty="0">
                <a:solidFill>
                  <a:srgbClr val="000000"/>
                </a:solidFill>
              </a:rPr>
              <a:t>;</a:t>
            </a:r>
          </a:p>
          <a:p>
            <a:pPr marL="0" indent="0">
              <a:buFont typeface="Arial" panose="020B0604020202020204" pitchFamily="34" charset="0"/>
              <a:buNone/>
            </a:pPr>
            <a:endParaRPr lang="en-US" sz="2000" dirty="0">
              <a:solidFill>
                <a:srgbClr val="000000"/>
              </a:solidFill>
            </a:endParaRPr>
          </a:p>
          <a:p>
            <a:pPr marL="0" indent="0">
              <a:buFont typeface="Arial" panose="020B0604020202020204" pitchFamily="34" charset="0"/>
              <a:buNone/>
            </a:pPr>
            <a:r>
              <a:rPr lang="en-US" sz="2000" dirty="0">
                <a:solidFill>
                  <a:srgbClr val="000000"/>
                </a:solidFill>
              </a:rPr>
              <a:t>select * from abcd_day1;</a:t>
            </a:r>
          </a:p>
          <a:p>
            <a:pPr marL="0" indent="0">
              <a:buFont typeface="Arial" panose="020B0604020202020204" pitchFamily="34" charset="0"/>
              <a:buNone/>
            </a:pPr>
            <a:r>
              <a:rPr lang="en-US" sz="2000" dirty="0">
                <a:solidFill>
                  <a:srgbClr val="000000"/>
                </a:solidFill>
              </a:rPr>
              <a:t>select * from </a:t>
            </a:r>
            <a:r>
              <a:rPr lang="en-US" sz="2000" dirty="0" err="1">
                <a:solidFill>
                  <a:srgbClr val="000000"/>
                </a:solidFill>
              </a:rPr>
              <a:t>abcd</a:t>
            </a:r>
            <a:r>
              <a:rPr lang="en-US" sz="2000" dirty="0">
                <a:solidFill>
                  <a:srgbClr val="000000"/>
                </a:solidFill>
              </a:rPr>
              <a:t>;</a:t>
            </a:r>
          </a:p>
        </p:txBody>
      </p:sp>
    </p:spTree>
    <p:extLst>
      <p:ext uri="{BB962C8B-B14F-4D97-AF65-F5344CB8AC3E}">
        <p14:creationId xmlns:p14="http://schemas.microsoft.com/office/powerpoint/2010/main" val="1162302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10674</TotalTime>
  <Words>2568</Words>
  <Application>Microsoft Office PowerPoint</Application>
  <PresentationFormat>Widescreen</PresentationFormat>
  <Paragraphs>289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Helvetica</vt:lpstr>
      <vt:lpstr>Office Theme</vt:lpstr>
      <vt:lpstr>     Snowflake  Interview Questions                Scenario Based </vt:lpstr>
      <vt:lpstr>Q1: how to give sequence number to newly added column in a table in snowflake?</vt:lpstr>
      <vt:lpstr>Q2: While apply masking to a date field can I show only year and rest of the date can be masked?? If yes how can we achieve that??</vt:lpstr>
      <vt:lpstr>Q3: One of your query is taking long time to run, how can you handle in that situation?</vt:lpstr>
      <vt:lpstr>Q4: How Pivot works in Snowflake?</vt:lpstr>
      <vt:lpstr>Q5: How Unpivot works in Snowflake?</vt:lpstr>
      <vt:lpstr>Examples to practice Pivot and Unpivot</vt:lpstr>
      <vt:lpstr>Q6: How to get dropped table data, if we recreate a table with same name as dropped table?</vt:lpstr>
      <vt:lpstr>Queries to practice above scenario</vt:lpstr>
      <vt:lpstr>Q7: Question on cloned table</vt:lpstr>
      <vt:lpstr>Q8: Question on Tasks</vt:lpstr>
      <vt:lpstr>Q9: How can I convert my Teradata DDL to Snowflake DDL?</vt:lpstr>
      <vt:lpstr>Q10: What is the difference btn Full load and Incremental Delta Load? And how to choose?</vt:lpstr>
      <vt:lpstr>Q11: My Snowflake account was hosted on Azure, can I load the data that is present in AWS S3 or Google Cloud Storage?</vt:lpstr>
      <vt:lpstr>Q12: Write a Query to get below output from given input.</vt:lpstr>
      <vt:lpstr>Q13: Write a Query to get below output from given input.</vt:lpstr>
      <vt:lpstr>Queries to practice above 2 examples</vt:lpstr>
      <vt:lpstr>Q14: What are Slowly Changing Dimensions(SCD) and how do you implement them in Snowflake?</vt:lpstr>
      <vt:lpstr>Q15: In which scenarios you have written stored procedures and UDFs(User Defined Functions)?</vt:lpstr>
      <vt:lpstr>  You can get all videos, PPTs, queries and files in my Udemy course for a very less price.. I will be updating this content and will be uploading all new videos in this course.   My Snowflake Udemy Course: https://www.udemy.com/course/snowflake-complete-course-for-clearing-interviews/   Link for this course and discount coupon details given in the description of this video.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Janardhana Bandi</dc:creator>
  <cp:lastModifiedBy>Janardhana Bandi</cp:lastModifiedBy>
  <cp:revision>217</cp:revision>
  <dcterms:created xsi:type="dcterms:W3CDTF">2021-01-16T07:18:07Z</dcterms:created>
  <dcterms:modified xsi:type="dcterms:W3CDTF">2023-02-13T04:10:09Z</dcterms:modified>
</cp:coreProperties>
</file>