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7" r:id="rId4"/>
    <p:sldId id="288" r:id="rId5"/>
    <p:sldId id="289" r:id="rId6"/>
    <p:sldId id="290" r:id="rId7"/>
    <p:sldId id="291" r:id="rId8"/>
    <p:sldId id="292" r:id="rId9"/>
    <p:sldId id="293" r:id="rId10"/>
    <p:sldId id="294" r:id="rId11"/>
    <p:sldId id="295" r:id="rId12"/>
    <p:sldId id="296" r:id="rId13"/>
    <p:sldId id="297" r:id="rId14"/>
    <p:sldId id="298"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35" autoAdjust="0"/>
    <p:restoredTop sz="94660"/>
  </p:normalViewPr>
  <p:slideViewPr>
    <p:cSldViewPr snapToGrid="0">
      <p:cViewPr varScale="1">
        <p:scale>
          <a:sx n="85" d="100"/>
          <a:sy n="85" d="100"/>
        </p:scale>
        <p:origin x="9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28FD-6699-4579-8ECF-3310E6C17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CCDA39-04F2-409F-BD83-7FF20CDE2F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2F0228-B5D7-4E19-B15C-115591F5E1F9}"/>
              </a:ext>
            </a:extLst>
          </p:cNvPr>
          <p:cNvSpPr>
            <a:spLocks noGrp="1"/>
          </p:cNvSpPr>
          <p:nvPr>
            <p:ph type="dt" sz="half" idx="10"/>
          </p:nvPr>
        </p:nvSpPr>
        <p:spPr/>
        <p:txBody>
          <a:bodyPr/>
          <a:lstStyle/>
          <a:p>
            <a:fld id="{AB2FF845-C8D2-4283-9432-B9F609B9952E}" type="datetimeFigureOut">
              <a:rPr lang="en-IN" smtClean="0"/>
              <a:t>21-02-2024</a:t>
            </a:fld>
            <a:endParaRPr lang="en-IN"/>
          </a:p>
        </p:txBody>
      </p:sp>
      <p:sp>
        <p:nvSpPr>
          <p:cNvPr id="5" name="Footer Placeholder 4">
            <a:extLst>
              <a:ext uri="{FF2B5EF4-FFF2-40B4-BE49-F238E27FC236}">
                <a16:creationId xmlns:a16="http://schemas.microsoft.com/office/drawing/2014/main" id="{0125AB63-84AE-48E2-A1EC-0C8F746B70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F8CE0F-1ADC-4529-A408-36FDF2B40C88}"/>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592532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13FA-4710-46C0-8A08-247043AFFF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49CF97-75CC-451B-BD24-B6252C0639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754D44-B509-4C68-A4CC-8BF1DD63415A}"/>
              </a:ext>
            </a:extLst>
          </p:cNvPr>
          <p:cNvSpPr>
            <a:spLocks noGrp="1"/>
          </p:cNvSpPr>
          <p:nvPr>
            <p:ph type="dt" sz="half" idx="10"/>
          </p:nvPr>
        </p:nvSpPr>
        <p:spPr/>
        <p:txBody>
          <a:bodyPr/>
          <a:lstStyle/>
          <a:p>
            <a:fld id="{AB2FF845-C8D2-4283-9432-B9F609B9952E}" type="datetimeFigureOut">
              <a:rPr lang="en-IN" smtClean="0"/>
              <a:t>21-02-2024</a:t>
            </a:fld>
            <a:endParaRPr lang="en-IN"/>
          </a:p>
        </p:txBody>
      </p:sp>
      <p:sp>
        <p:nvSpPr>
          <p:cNvPr id="5" name="Footer Placeholder 4">
            <a:extLst>
              <a:ext uri="{FF2B5EF4-FFF2-40B4-BE49-F238E27FC236}">
                <a16:creationId xmlns:a16="http://schemas.microsoft.com/office/drawing/2014/main" id="{DA526A29-179C-4E9E-8A82-079D7741D0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209BC2-D44D-456C-A593-66BAD0F2BC5A}"/>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309966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4F21B8-8AC4-42DB-BEC1-1E9175454F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298040-EC4A-4282-A2F3-AAC412A706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BC753C-5613-4A34-935D-5CCE2F62050A}"/>
              </a:ext>
            </a:extLst>
          </p:cNvPr>
          <p:cNvSpPr>
            <a:spLocks noGrp="1"/>
          </p:cNvSpPr>
          <p:nvPr>
            <p:ph type="dt" sz="half" idx="10"/>
          </p:nvPr>
        </p:nvSpPr>
        <p:spPr/>
        <p:txBody>
          <a:bodyPr/>
          <a:lstStyle/>
          <a:p>
            <a:fld id="{AB2FF845-C8D2-4283-9432-B9F609B9952E}" type="datetimeFigureOut">
              <a:rPr lang="en-IN" smtClean="0"/>
              <a:t>21-02-2024</a:t>
            </a:fld>
            <a:endParaRPr lang="en-IN"/>
          </a:p>
        </p:txBody>
      </p:sp>
      <p:sp>
        <p:nvSpPr>
          <p:cNvPr id="5" name="Footer Placeholder 4">
            <a:extLst>
              <a:ext uri="{FF2B5EF4-FFF2-40B4-BE49-F238E27FC236}">
                <a16:creationId xmlns:a16="http://schemas.microsoft.com/office/drawing/2014/main" id="{D2E3E52B-E284-4480-8EC3-A44C293BA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04250D-8CAB-4369-8E17-4DB4CB95B492}"/>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241803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92BE-6E7B-4774-B080-EC0F312BDD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F0A1E5-84BF-4D46-A0A0-A6DB505FBD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11DC8C-35D1-44F3-9E1A-A5AA0A124E33}"/>
              </a:ext>
            </a:extLst>
          </p:cNvPr>
          <p:cNvSpPr>
            <a:spLocks noGrp="1"/>
          </p:cNvSpPr>
          <p:nvPr>
            <p:ph type="dt" sz="half" idx="10"/>
          </p:nvPr>
        </p:nvSpPr>
        <p:spPr/>
        <p:txBody>
          <a:bodyPr/>
          <a:lstStyle/>
          <a:p>
            <a:fld id="{AB2FF845-C8D2-4283-9432-B9F609B9952E}" type="datetimeFigureOut">
              <a:rPr lang="en-IN" smtClean="0"/>
              <a:t>21-02-2024</a:t>
            </a:fld>
            <a:endParaRPr lang="en-IN"/>
          </a:p>
        </p:txBody>
      </p:sp>
      <p:sp>
        <p:nvSpPr>
          <p:cNvPr id="5" name="Footer Placeholder 4">
            <a:extLst>
              <a:ext uri="{FF2B5EF4-FFF2-40B4-BE49-F238E27FC236}">
                <a16:creationId xmlns:a16="http://schemas.microsoft.com/office/drawing/2014/main" id="{C4EAF376-DBB9-4738-A20B-9913F25077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5D7E24-DCAD-42B0-BE01-5BCDB64BE800}"/>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429099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FB49-CEF2-414A-B88D-BCCF38D4CB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5AE055-E9C6-47B7-ABD7-6419DFE8C7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FF72E9-88C1-4D55-A770-CA3CE49E72C8}"/>
              </a:ext>
            </a:extLst>
          </p:cNvPr>
          <p:cNvSpPr>
            <a:spLocks noGrp="1"/>
          </p:cNvSpPr>
          <p:nvPr>
            <p:ph type="dt" sz="half" idx="10"/>
          </p:nvPr>
        </p:nvSpPr>
        <p:spPr/>
        <p:txBody>
          <a:bodyPr/>
          <a:lstStyle/>
          <a:p>
            <a:fld id="{AB2FF845-C8D2-4283-9432-B9F609B9952E}" type="datetimeFigureOut">
              <a:rPr lang="en-IN" smtClean="0"/>
              <a:t>21-02-2024</a:t>
            </a:fld>
            <a:endParaRPr lang="en-IN"/>
          </a:p>
        </p:txBody>
      </p:sp>
      <p:sp>
        <p:nvSpPr>
          <p:cNvPr id="5" name="Footer Placeholder 4">
            <a:extLst>
              <a:ext uri="{FF2B5EF4-FFF2-40B4-BE49-F238E27FC236}">
                <a16:creationId xmlns:a16="http://schemas.microsoft.com/office/drawing/2014/main" id="{AF21A64A-DC0C-4714-9950-F7A5E86A61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D9AC9-E9C5-4DC0-BEFB-8E52F79B4E95}"/>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349240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3677-B006-4730-A21A-B88BDC100C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2B74D9-35CA-4CED-B355-638E2A8137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7EDF74-B03D-4EBD-AC9B-C5784F6DF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B1A27A-D3C1-4CC5-817E-B507FD19FE86}"/>
              </a:ext>
            </a:extLst>
          </p:cNvPr>
          <p:cNvSpPr>
            <a:spLocks noGrp="1"/>
          </p:cNvSpPr>
          <p:nvPr>
            <p:ph type="dt" sz="half" idx="10"/>
          </p:nvPr>
        </p:nvSpPr>
        <p:spPr/>
        <p:txBody>
          <a:bodyPr/>
          <a:lstStyle/>
          <a:p>
            <a:fld id="{AB2FF845-C8D2-4283-9432-B9F609B9952E}" type="datetimeFigureOut">
              <a:rPr lang="en-IN" smtClean="0"/>
              <a:t>21-02-2024</a:t>
            </a:fld>
            <a:endParaRPr lang="en-IN"/>
          </a:p>
        </p:txBody>
      </p:sp>
      <p:sp>
        <p:nvSpPr>
          <p:cNvPr id="6" name="Footer Placeholder 5">
            <a:extLst>
              <a:ext uri="{FF2B5EF4-FFF2-40B4-BE49-F238E27FC236}">
                <a16:creationId xmlns:a16="http://schemas.microsoft.com/office/drawing/2014/main" id="{A07B488C-1880-42A4-9EDE-AFDB51EA71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9CD070-02D4-4A87-BDC2-AB6E4C1F9F93}"/>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379693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C97C5-46BC-4939-AC34-25DCD8450F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C6B85E-3449-44E1-B74F-F27644AB0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AD64D9-1A95-4B37-8B61-8FDEF00DC1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F8DD02-27AD-4B95-868D-8200492EDC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A944F-3354-4874-B1EF-783AD05571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3CF826-6140-4FD2-9AA0-EAA832AD2CF9}"/>
              </a:ext>
            </a:extLst>
          </p:cNvPr>
          <p:cNvSpPr>
            <a:spLocks noGrp="1"/>
          </p:cNvSpPr>
          <p:nvPr>
            <p:ph type="dt" sz="half" idx="10"/>
          </p:nvPr>
        </p:nvSpPr>
        <p:spPr/>
        <p:txBody>
          <a:bodyPr/>
          <a:lstStyle/>
          <a:p>
            <a:fld id="{AB2FF845-C8D2-4283-9432-B9F609B9952E}" type="datetimeFigureOut">
              <a:rPr lang="en-IN" smtClean="0"/>
              <a:t>21-02-2024</a:t>
            </a:fld>
            <a:endParaRPr lang="en-IN"/>
          </a:p>
        </p:txBody>
      </p:sp>
      <p:sp>
        <p:nvSpPr>
          <p:cNvPr id="8" name="Footer Placeholder 7">
            <a:extLst>
              <a:ext uri="{FF2B5EF4-FFF2-40B4-BE49-F238E27FC236}">
                <a16:creationId xmlns:a16="http://schemas.microsoft.com/office/drawing/2014/main" id="{E59F99CE-C50D-406C-B7CD-79763CB253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718E86-5169-4025-B3DD-2858AD41B464}"/>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198760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9873-D21D-4210-8E8E-4B9515C99E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854B42-9150-4B7B-97E0-D9502BA71ACC}"/>
              </a:ext>
            </a:extLst>
          </p:cNvPr>
          <p:cNvSpPr>
            <a:spLocks noGrp="1"/>
          </p:cNvSpPr>
          <p:nvPr>
            <p:ph type="dt" sz="half" idx="10"/>
          </p:nvPr>
        </p:nvSpPr>
        <p:spPr/>
        <p:txBody>
          <a:bodyPr/>
          <a:lstStyle/>
          <a:p>
            <a:fld id="{AB2FF845-C8D2-4283-9432-B9F609B9952E}" type="datetimeFigureOut">
              <a:rPr lang="en-IN" smtClean="0"/>
              <a:t>21-02-2024</a:t>
            </a:fld>
            <a:endParaRPr lang="en-IN"/>
          </a:p>
        </p:txBody>
      </p:sp>
      <p:sp>
        <p:nvSpPr>
          <p:cNvPr id="4" name="Footer Placeholder 3">
            <a:extLst>
              <a:ext uri="{FF2B5EF4-FFF2-40B4-BE49-F238E27FC236}">
                <a16:creationId xmlns:a16="http://schemas.microsoft.com/office/drawing/2014/main" id="{F4E691C5-2138-4330-9664-8CEC724B47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4E6A12-7D75-4FC3-B21C-8E9719034F04}"/>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134994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441F43-815A-4C7E-BD92-83707E57E926}"/>
              </a:ext>
            </a:extLst>
          </p:cNvPr>
          <p:cNvSpPr>
            <a:spLocks noGrp="1"/>
          </p:cNvSpPr>
          <p:nvPr>
            <p:ph type="dt" sz="half" idx="10"/>
          </p:nvPr>
        </p:nvSpPr>
        <p:spPr/>
        <p:txBody>
          <a:bodyPr/>
          <a:lstStyle/>
          <a:p>
            <a:fld id="{AB2FF845-C8D2-4283-9432-B9F609B9952E}" type="datetimeFigureOut">
              <a:rPr lang="en-IN" smtClean="0"/>
              <a:t>21-02-2024</a:t>
            </a:fld>
            <a:endParaRPr lang="en-IN"/>
          </a:p>
        </p:txBody>
      </p:sp>
      <p:sp>
        <p:nvSpPr>
          <p:cNvPr id="3" name="Footer Placeholder 2">
            <a:extLst>
              <a:ext uri="{FF2B5EF4-FFF2-40B4-BE49-F238E27FC236}">
                <a16:creationId xmlns:a16="http://schemas.microsoft.com/office/drawing/2014/main" id="{165D03D3-020C-4F25-A551-FCD1779634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F6C8EA-F73D-4420-BD99-8EEC624F8E28}"/>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2481397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B9414-E3D8-4E8E-8693-1D8AA300C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4AC47B-B180-4A13-93BF-C84ED6748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F83B98-D453-417C-B217-70F45A96D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E42572-AC78-476A-9695-53FF72E45717}"/>
              </a:ext>
            </a:extLst>
          </p:cNvPr>
          <p:cNvSpPr>
            <a:spLocks noGrp="1"/>
          </p:cNvSpPr>
          <p:nvPr>
            <p:ph type="dt" sz="half" idx="10"/>
          </p:nvPr>
        </p:nvSpPr>
        <p:spPr/>
        <p:txBody>
          <a:bodyPr/>
          <a:lstStyle/>
          <a:p>
            <a:fld id="{AB2FF845-C8D2-4283-9432-B9F609B9952E}" type="datetimeFigureOut">
              <a:rPr lang="en-IN" smtClean="0"/>
              <a:t>21-02-2024</a:t>
            </a:fld>
            <a:endParaRPr lang="en-IN"/>
          </a:p>
        </p:txBody>
      </p:sp>
      <p:sp>
        <p:nvSpPr>
          <p:cNvPr id="6" name="Footer Placeholder 5">
            <a:extLst>
              <a:ext uri="{FF2B5EF4-FFF2-40B4-BE49-F238E27FC236}">
                <a16:creationId xmlns:a16="http://schemas.microsoft.com/office/drawing/2014/main" id="{4D6C50FD-B512-40FB-8B3C-7A2B7FBCA4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4F7AFC-AB8E-4B93-9969-97BC6959785E}"/>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291296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DB3C-BEED-416C-81B5-DEC026608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030D0F-FE74-4085-A67B-5F830AE8B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C59AF8-6BA2-4A64-80C3-7FC7448F2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B00AD-8A5F-42E6-BDA9-F540F6B756B4}"/>
              </a:ext>
            </a:extLst>
          </p:cNvPr>
          <p:cNvSpPr>
            <a:spLocks noGrp="1"/>
          </p:cNvSpPr>
          <p:nvPr>
            <p:ph type="dt" sz="half" idx="10"/>
          </p:nvPr>
        </p:nvSpPr>
        <p:spPr/>
        <p:txBody>
          <a:bodyPr/>
          <a:lstStyle/>
          <a:p>
            <a:fld id="{AB2FF845-C8D2-4283-9432-B9F609B9952E}" type="datetimeFigureOut">
              <a:rPr lang="en-IN" smtClean="0"/>
              <a:t>21-02-2024</a:t>
            </a:fld>
            <a:endParaRPr lang="en-IN"/>
          </a:p>
        </p:txBody>
      </p:sp>
      <p:sp>
        <p:nvSpPr>
          <p:cNvPr id="6" name="Footer Placeholder 5">
            <a:extLst>
              <a:ext uri="{FF2B5EF4-FFF2-40B4-BE49-F238E27FC236}">
                <a16:creationId xmlns:a16="http://schemas.microsoft.com/office/drawing/2014/main" id="{1765EC8F-8FA9-44D9-BDAA-20EE67D09B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D2F4A7-D085-4AAD-8AF4-DBA8C614E674}"/>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140641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CF3E9-34E4-4A89-A711-0C63CE19B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92E9AA-357B-48F2-9D8E-9D15477008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F3D20E-9398-4C26-9A07-9F26B7AEC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FF845-C8D2-4283-9432-B9F609B9952E}" type="datetimeFigureOut">
              <a:rPr lang="en-IN" smtClean="0"/>
              <a:t>21-02-2024</a:t>
            </a:fld>
            <a:endParaRPr lang="en-IN"/>
          </a:p>
        </p:txBody>
      </p:sp>
      <p:sp>
        <p:nvSpPr>
          <p:cNvPr id="5" name="Footer Placeholder 4">
            <a:extLst>
              <a:ext uri="{FF2B5EF4-FFF2-40B4-BE49-F238E27FC236}">
                <a16:creationId xmlns:a16="http://schemas.microsoft.com/office/drawing/2014/main" id="{68959B56-64D0-42BB-99D7-0CA78ADBB2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0BD06F-28D6-498A-B740-5F466EA34A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4C092-62BC-4EB5-BD04-E51B4D4217A0}" type="slidenum">
              <a:rPr lang="en-IN" smtClean="0"/>
              <a:t>‹#›</a:t>
            </a:fld>
            <a:endParaRPr lang="en-IN"/>
          </a:p>
        </p:txBody>
      </p:sp>
    </p:spTree>
    <p:extLst>
      <p:ext uri="{BB962C8B-B14F-4D97-AF65-F5344CB8AC3E}">
        <p14:creationId xmlns:p14="http://schemas.microsoft.com/office/powerpoint/2010/main" val="1070853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loudyard.in/2023/03/snowflake-alerts/" TargetMode="External"/><Relationship Id="rId2" Type="http://schemas.openxmlformats.org/officeDocument/2006/relationships/hyperlink" Target="https://www.phdata.io/blog/how-to-create-alerts-in-snowflake/" TargetMode="External"/><Relationship Id="rId1" Type="http://schemas.openxmlformats.org/officeDocument/2006/relationships/slideLayout" Target="../slideLayouts/slideLayout2.xml"/><Relationship Id="rId5" Type="http://schemas.openxmlformats.org/officeDocument/2006/relationships/hyperlink" Target="https://medium.com/snowflake/snowflake-alerts-2b5254bd3ae7" TargetMode="External"/><Relationship Id="rId4" Type="http://schemas.openxmlformats.org/officeDocument/2006/relationships/hyperlink" Target="https://interworks.com/blog/2023/05/23/understanding-snowflake-alerts-and-notificatio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279E-7C3A-47B7-8069-71CC76C6E3B0}"/>
              </a:ext>
            </a:extLst>
          </p:cNvPr>
          <p:cNvSpPr>
            <a:spLocks noGrp="1"/>
          </p:cNvSpPr>
          <p:nvPr>
            <p:ph type="ctrTitle"/>
          </p:nvPr>
        </p:nvSpPr>
        <p:spPr>
          <a:xfrm>
            <a:off x="1135759" y="1229832"/>
            <a:ext cx="9920482" cy="4398336"/>
          </a:xfrm>
        </p:spPr>
        <p:txBody>
          <a:bodyPr>
            <a:noAutofit/>
          </a:bodyPr>
          <a:lstStyle/>
          <a:p>
            <a:pPr>
              <a:lnSpc>
                <a:spcPct val="100000"/>
              </a:lnSpc>
              <a:spcBef>
                <a:spcPts val="1200"/>
              </a:spcBef>
              <a:spcAft>
                <a:spcPts val="1200"/>
              </a:spcAft>
            </a:pPr>
            <a:r>
              <a:rPr lang="en-IN" sz="8000" b="0" i="0" dirty="0">
                <a:effectLst/>
                <a:latin typeface="Helvetica" panose="020B0604020202020204" pitchFamily="34" charset="0"/>
              </a:rPr>
              <a:t>Snowflake</a:t>
            </a:r>
            <a:br>
              <a:rPr lang="en-IN" sz="4800" dirty="0">
                <a:latin typeface="Helvetica" panose="020B0604020202020204" pitchFamily="34" charset="0"/>
              </a:rPr>
            </a:br>
            <a:r>
              <a:rPr lang="en-IN" sz="6600" b="0" i="0" dirty="0">
                <a:effectLst/>
                <a:latin typeface="Helvetica" panose="020B0604020202020204" pitchFamily="34" charset="0"/>
              </a:rPr>
              <a:t>Alerts and Notifications</a:t>
            </a:r>
            <a:br>
              <a:rPr lang="en-IN" sz="4800" b="0" i="0" dirty="0">
                <a:effectLst/>
                <a:latin typeface="Helvetica" panose="020B0604020202020204" pitchFamily="34" charset="0"/>
              </a:rPr>
            </a:br>
            <a:r>
              <a:rPr lang="en-IN" sz="4800" b="0" i="0" dirty="0">
                <a:effectLst/>
                <a:latin typeface="Helvetica" panose="020B0604020202020204" pitchFamily="34" charset="0"/>
              </a:rPr>
              <a:t>     			</a:t>
            </a:r>
            <a:br>
              <a:rPr lang="en-IN" sz="4800" b="0" i="0" dirty="0">
                <a:effectLst/>
                <a:latin typeface="Helvetica" panose="020B0604020202020204" pitchFamily="34" charset="0"/>
              </a:rPr>
            </a:br>
            <a:r>
              <a:rPr lang="en-IN" sz="4800" b="0" i="0" dirty="0">
                <a:effectLst/>
                <a:latin typeface="Helvetica" panose="020B0604020202020204" pitchFamily="34" charset="0"/>
              </a:rPr>
              <a:t>			 			</a:t>
            </a:r>
            <a:r>
              <a:rPr lang="en-IN" sz="3200" b="0" i="0" dirty="0">
                <a:effectLst/>
                <a:latin typeface="Helvetica" panose="020B0604020202020204" pitchFamily="34" charset="0"/>
              </a:rPr>
              <a:t>by</a:t>
            </a:r>
            <a:br>
              <a:rPr lang="en-IN" sz="3200" b="0" i="0" dirty="0">
                <a:effectLst/>
                <a:latin typeface="Helvetica" panose="020B0604020202020204" pitchFamily="34" charset="0"/>
              </a:rPr>
            </a:br>
            <a:r>
              <a:rPr lang="en-IN" sz="3200" b="0" i="0" dirty="0">
                <a:effectLst/>
                <a:latin typeface="Helvetica" panose="020B0604020202020204" pitchFamily="34" charset="0"/>
              </a:rPr>
              <a:t>			    		        Janardhan Bandi</a:t>
            </a:r>
            <a:endParaRPr lang="en-IN" sz="3200" dirty="0"/>
          </a:p>
        </p:txBody>
      </p:sp>
    </p:spTree>
    <p:extLst>
      <p:ext uri="{BB962C8B-B14F-4D97-AF65-F5344CB8AC3E}">
        <p14:creationId xmlns:p14="http://schemas.microsoft.com/office/powerpoint/2010/main" val="3813551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5B24E-3DA4-6B00-3C06-B7680BF6D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AB2892-0747-E991-9666-AD2751B1A51B}"/>
              </a:ext>
            </a:extLst>
          </p:cNvPr>
          <p:cNvSpPr>
            <a:spLocks noGrp="1"/>
          </p:cNvSpPr>
          <p:nvPr>
            <p:ph type="title"/>
          </p:nvPr>
        </p:nvSpPr>
        <p:spPr>
          <a:xfrm>
            <a:off x="838200" y="503050"/>
            <a:ext cx="10515600" cy="814761"/>
          </a:xfrm>
        </p:spPr>
        <p:txBody>
          <a:bodyPr/>
          <a:lstStyle/>
          <a:p>
            <a:r>
              <a:rPr lang="en-US" dirty="0">
                <a:solidFill>
                  <a:srgbClr val="505C63"/>
                </a:solidFill>
                <a:latin typeface="Helvetica" panose="020B0604020202020204" pitchFamily="34" charset="0"/>
              </a:rPr>
              <a:t>Create Notification Integration</a:t>
            </a:r>
            <a:endParaRPr lang="en-IN"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936CB36B-7F91-E532-1016-7A2165D33EBC}"/>
              </a:ext>
            </a:extLst>
          </p:cNvPr>
          <p:cNvSpPr>
            <a:spLocks noGrp="1"/>
          </p:cNvSpPr>
          <p:nvPr>
            <p:ph idx="1"/>
          </p:nvPr>
        </p:nvSpPr>
        <p:spPr>
          <a:xfrm>
            <a:off x="838200" y="1470210"/>
            <a:ext cx="10771094" cy="4706472"/>
          </a:xfrm>
        </p:spPr>
        <p:txBody>
          <a:bodyPr>
            <a:normAutofit/>
          </a:bodyPr>
          <a:lstStyle/>
          <a:p>
            <a:pPr marL="0" indent="0">
              <a:buNone/>
            </a:pPr>
            <a:r>
              <a:rPr lang="en-US" sz="2600" b="0" i="0" dirty="0">
                <a:solidFill>
                  <a:srgbClr val="0070C0"/>
                </a:solidFill>
                <a:effectLst/>
              </a:rPr>
              <a:t>CREATE NOTIFICATION INTEGRATION </a:t>
            </a:r>
            <a:r>
              <a:rPr lang="en-US" sz="2600" b="0" i="0" dirty="0" err="1">
                <a:solidFill>
                  <a:srgbClr val="0070C0"/>
                </a:solidFill>
                <a:effectLst/>
              </a:rPr>
              <a:t>my_email_int</a:t>
            </a:r>
            <a:endParaRPr lang="en-US" sz="2600" b="0" i="0" dirty="0">
              <a:solidFill>
                <a:srgbClr val="0070C0"/>
              </a:solidFill>
              <a:effectLst/>
            </a:endParaRPr>
          </a:p>
          <a:p>
            <a:pPr marL="0" indent="0">
              <a:buNone/>
            </a:pPr>
            <a:r>
              <a:rPr lang="en-US" sz="2600" b="0" i="0" dirty="0">
                <a:solidFill>
                  <a:srgbClr val="0070C0"/>
                </a:solidFill>
                <a:effectLst/>
              </a:rPr>
              <a:t>  	TYPE=EMAIL</a:t>
            </a:r>
          </a:p>
          <a:p>
            <a:pPr marL="0" indent="0">
              <a:buNone/>
            </a:pPr>
            <a:r>
              <a:rPr lang="en-US" sz="2600" b="0" i="0" dirty="0">
                <a:solidFill>
                  <a:srgbClr val="0070C0"/>
                </a:solidFill>
                <a:effectLst/>
              </a:rPr>
              <a:t>  	ENABLED=TRUE</a:t>
            </a:r>
          </a:p>
          <a:p>
            <a:pPr marL="0" indent="0">
              <a:buNone/>
            </a:pPr>
            <a:r>
              <a:rPr lang="en-US" sz="2600" dirty="0">
                <a:solidFill>
                  <a:srgbClr val="0070C0"/>
                </a:solidFill>
              </a:rPr>
              <a:t>	</a:t>
            </a:r>
            <a:r>
              <a:rPr lang="en-US" sz="2600" b="0" i="0" dirty="0">
                <a:solidFill>
                  <a:srgbClr val="0070C0"/>
                </a:solidFill>
                <a:effectLst/>
              </a:rPr>
              <a:t>ALLOWED_RECIPIENTS=('first.last@abc.com','first2.last2@abc.com’); </a:t>
            </a:r>
          </a:p>
          <a:p>
            <a:pPr marL="0" indent="0">
              <a:buNone/>
            </a:pPr>
            <a:endParaRPr lang="en-US" b="0" i="0" dirty="0">
              <a:solidFill>
                <a:srgbClr val="0070C0"/>
              </a:solidFill>
              <a:effectLst/>
              <a:latin typeface="Inter"/>
            </a:endParaRPr>
          </a:p>
          <a:p>
            <a:pPr marL="0" indent="0">
              <a:buNone/>
            </a:pPr>
            <a:r>
              <a:rPr lang="en-US" b="0" i="0" dirty="0">
                <a:effectLst/>
                <a:latin typeface="Inter"/>
              </a:rPr>
              <a:t>If we don’t specify Allowed Recipients, e-mail will go to all the users in the account.</a:t>
            </a:r>
          </a:p>
        </p:txBody>
      </p:sp>
    </p:spTree>
    <p:extLst>
      <p:ext uri="{BB962C8B-B14F-4D97-AF65-F5344CB8AC3E}">
        <p14:creationId xmlns:p14="http://schemas.microsoft.com/office/powerpoint/2010/main" val="2937086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0F2D5-C56D-57C7-0D4C-49BBBD5FD5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C28261-348A-172F-6F19-C1F3E74336EC}"/>
              </a:ext>
            </a:extLst>
          </p:cNvPr>
          <p:cNvSpPr>
            <a:spLocks noGrp="1"/>
          </p:cNvSpPr>
          <p:nvPr>
            <p:ph type="title"/>
          </p:nvPr>
        </p:nvSpPr>
        <p:spPr>
          <a:xfrm>
            <a:off x="838200" y="503050"/>
            <a:ext cx="10515600" cy="814761"/>
          </a:xfrm>
        </p:spPr>
        <p:txBody>
          <a:bodyPr/>
          <a:lstStyle/>
          <a:p>
            <a:pPr algn="l"/>
            <a:r>
              <a:rPr lang="en-IN" dirty="0">
                <a:solidFill>
                  <a:srgbClr val="505C63"/>
                </a:solidFill>
                <a:latin typeface="Helvetica" panose="020B0604020202020204" pitchFamily="34" charset="0"/>
              </a:rPr>
              <a:t>SYSTEM$SEND_EMAIL</a:t>
            </a:r>
          </a:p>
        </p:txBody>
      </p:sp>
      <p:sp>
        <p:nvSpPr>
          <p:cNvPr id="3" name="Content Placeholder 2">
            <a:extLst>
              <a:ext uri="{FF2B5EF4-FFF2-40B4-BE49-F238E27FC236}">
                <a16:creationId xmlns:a16="http://schemas.microsoft.com/office/drawing/2014/main" id="{D4E02916-BEF2-C803-8332-49A0DEFE42DB}"/>
              </a:ext>
            </a:extLst>
          </p:cNvPr>
          <p:cNvSpPr>
            <a:spLocks noGrp="1"/>
          </p:cNvSpPr>
          <p:nvPr>
            <p:ph idx="1"/>
          </p:nvPr>
        </p:nvSpPr>
        <p:spPr>
          <a:xfrm>
            <a:off x="838200" y="1515033"/>
            <a:ext cx="10771094" cy="4706472"/>
          </a:xfrm>
        </p:spPr>
        <p:txBody>
          <a:bodyPr>
            <a:normAutofit/>
          </a:bodyPr>
          <a:lstStyle/>
          <a:p>
            <a:pPr marL="0" indent="0">
              <a:buNone/>
            </a:pPr>
            <a:r>
              <a:rPr lang="en-IN" b="0" i="0" dirty="0">
                <a:solidFill>
                  <a:srgbClr val="000000"/>
                </a:solidFill>
                <a:effectLst/>
              </a:rPr>
              <a:t>This </a:t>
            </a:r>
            <a:r>
              <a:rPr lang="en-US" dirty="0">
                <a:solidFill>
                  <a:srgbClr val="000000"/>
                </a:solidFill>
                <a:latin typeface="Inter"/>
              </a:rPr>
              <a:t>is the built-in stored procedure that we can use to send emails.</a:t>
            </a:r>
          </a:p>
          <a:p>
            <a:endParaRPr lang="en-US" sz="1000" dirty="0">
              <a:solidFill>
                <a:srgbClr val="000000"/>
              </a:solidFill>
              <a:latin typeface="Inter"/>
            </a:endParaRPr>
          </a:p>
          <a:p>
            <a:pPr marL="0" indent="0">
              <a:buNone/>
            </a:pPr>
            <a:r>
              <a:rPr lang="en-US" dirty="0">
                <a:solidFill>
                  <a:srgbClr val="0070C0"/>
                </a:solidFill>
                <a:latin typeface="Inter"/>
              </a:rPr>
              <a:t>CALL SYSTEM$SEND_EMAIL</a:t>
            </a:r>
          </a:p>
          <a:p>
            <a:pPr marL="0" indent="0">
              <a:buNone/>
            </a:pPr>
            <a:r>
              <a:rPr lang="en-US" dirty="0">
                <a:solidFill>
                  <a:srgbClr val="0070C0"/>
                </a:solidFill>
                <a:latin typeface="Inter"/>
              </a:rPr>
              <a:t>(   '&lt;</a:t>
            </a:r>
            <a:r>
              <a:rPr lang="en-US" dirty="0" err="1">
                <a:solidFill>
                  <a:srgbClr val="0070C0"/>
                </a:solidFill>
                <a:latin typeface="Inter"/>
              </a:rPr>
              <a:t>integration_name</a:t>
            </a:r>
            <a:r>
              <a:rPr lang="en-US" dirty="0">
                <a:solidFill>
                  <a:srgbClr val="0070C0"/>
                </a:solidFill>
                <a:latin typeface="Inter"/>
              </a:rPr>
              <a:t>&gt;',</a:t>
            </a:r>
          </a:p>
          <a:p>
            <a:pPr marL="0" indent="0">
              <a:buNone/>
            </a:pPr>
            <a:r>
              <a:rPr lang="en-US" dirty="0">
                <a:solidFill>
                  <a:srgbClr val="0070C0"/>
                </a:solidFill>
                <a:latin typeface="Inter"/>
              </a:rPr>
              <a:t>    '&lt;email_address_1&gt; [ , ... &lt;</a:t>
            </a:r>
            <a:r>
              <a:rPr lang="en-US" dirty="0" err="1">
                <a:solidFill>
                  <a:srgbClr val="0070C0"/>
                </a:solidFill>
                <a:latin typeface="Inter"/>
              </a:rPr>
              <a:t>email_address_N</a:t>
            </a:r>
            <a:r>
              <a:rPr lang="en-US" dirty="0">
                <a:solidFill>
                  <a:srgbClr val="0070C0"/>
                </a:solidFill>
                <a:latin typeface="Inter"/>
              </a:rPr>
              <a:t>&gt; ]',</a:t>
            </a:r>
          </a:p>
          <a:p>
            <a:pPr marL="0" indent="0">
              <a:buNone/>
            </a:pPr>
            <a:r>
              <a:rPr lang="en-US" dirty="0">
                <a:solidFill>
                  <a:srgbClr val="0070C0"/>
                </a:solidFill>
                <a:latin typeface="Inter"/>
              </a:rPr>
              <a:t>    '&lt;</a:t>
            </a:r>
            <a:r>
              <a:rPr lang="en-US" dirty="0" err="1">
                <a:solidFill>
                  <a:srgbClr val="0070C0"/>
                </a:solidFill>
                <a:latin typeface="Inter"/>
              </a:rPr>
              <a:t>email_subject</a:t>
            </a:r>
            <a:r>
              <a:rPr lang="en-US" dirty="0">
                <a:solidFill>
                  <a:srgbClr val="0070C0"/>
                </a:solidFill>
                <a:latin typeface="Inter"/>
              </a:rPr>
              <a:t>&gt;',</a:t>
            </a:r>
          </a:p>
          <a:p>
            <a:pPr marL="0" indent="0">
              <a:buNone/>
            </a:pPr>
            <a:r>
              <a:rPr lang="en-US" dirty="0">
                <a:solidFill>
                  <a:srgbClr val="0070C0"/>
                </a:solidFill>
                <a:latin typeface="Inter"/>
              </a:rPr>
              <a:t>    '&lt;</a:t>
            </a:r>
            <a:r>
              <a:rPr lang="en-US" dirty="0" err="1">
                <a:solidFill>
                  <a:srgbClr val="0070C0"/>
                </a:solidFill>
                <a:latin typeface="Inter"/>
              </a:rPr>
              <a:t>email_content</a:t>
            </a:r>
            <a:r>
              <a:rPr lang="en-US" dirty="0">
                <a:solidFill>
                  <a:srgbClr val="0070C0"/>
                </a:solidFill>
                <a:latin typeface="Inter"/>
              </a:rPr>
              <a:t>&gt;’</a:t>
            </a:r>
          </a:p>
          <a:p>
            <a:pPr marL="0" indent="0">
              <a:buNone/>
            </a:pPr>
            <a:r>
              <a:rPr lang="en-US" dirty="0">
                <a:solidFill>
                  <a:srgbClr val="0070C0"/>
                </a:solidFill>
                <a:latin typeface="Inter"/>
              </a:rPr>
              <a:t>);</a:t>
            </a:r>
          </a:p>
        </p:txBody>
      </p:sp>
    </p:spTree>
    <p:extLst>
      <p:ext uri="{BB962C8B-B14F-4D97-AF65-F5344CB8AC3E}">
        <p14:creationId xmlns:p14="http://schemas.microsoft.com/office/powerpoint/2010/main" val="2346448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B0C38-5D37-4B9D-413B-407868F05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2E9DC9-2B0A-8153-5995-31A19BA9730F}"/>
              </a:ext>
            </a:extLst>
          </p:cNvPr>
          <p:cNvSpPr>
            <a:spLocks noGrp="1"/>
          </p:cNvSpPr>
          <p:nvPr>
            <p:ph type="title"/>
          </p:nvPr>
        </p:nvSpPr>
        <p:spPr>
          <a:xfrm>
            <a:off x="838200" y="503050"/>
            <a:ext cx="10515600" cy="814761"/>
          </a:xfrm>
        </p:spPr>
        <p:txBody>
          <a:bodyPr/>
          <a:lstStyle/>
          <a:p>
            <a:r>
              <a:rPr lang="en-US" dirty="0">
                <a:solidFill>
                  <a:srgbClr val="505C63"/>
                </a:solidFill>
                <a:latin typeface="Helvetica" panose="020B0604020202020204" pitchFamily="34" charset="0"/>
              </a:rPr>
              <a:t>Types of possible Alerts</a:t>
            </a:r>
            <a:endParaRPr lang="en-IN"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E0653095-7382-430A-0316-0D631F108AFF}"/>
              </a:ext>
            </a:extLst>
          </p:cNvPr>
          <p:cNvSpPr>
            <a:spLocks noGrp="1"/>
          </p:cNvSpPr>
          <p:nvPr>
            <p:ph idx="1"/>
          </p:nvPr>
        </p:nvSpPr>
        <p:spPr>
          <a:xfrm>
            <a:off x="838200" y="1470210"/>
            <a:ext cx="10771094" cy="4706472"/>
          </a:xfrm>
        </p:spPr>
        <p:txBody>
          <a:bodyPr>
            <a:normAutofit fontScale="92500" lnSpcReduction="20000"/>
          </a:bodyPr>
          <a:lstStyle/>
          <a:p>
            <a:pPr marL="0" indent="0">
              <a:buNone/>
            </a:pPr>
            <a:r>
              <a:rPr lang="en-US" b="0" i="0" dirty="0">
                <a:effectLst/>
                <a:latin typeface="Inter"/>
              </a:rPr>
              <a:t>1. Warehouse usage alert</a:t>
            </a:r>
          </a:p>
          <a:p>
            <a:pPr marL="0" indent="0">
              <a:buNone/>
            </a:pPr>
            <a:r>
              <a:rPr lang="en-US" b="0" i="0" dirty="0">
                <a:effectLst/>
                <a:latin typeface="Inter"/>
              </a:rPr>
              <a:t>2. Long running query alert</a:t>
            </a:r>
          </a:p>
          <a:p>
            <a:pPr marL="0" indent="0">
              <a:buNone/>
            </a:pPr>
            <a:r>
              <a:rPr lang="en-US" b="0" i="0" dirty="0">
                <a:effectLst/>
                <a:latin typeface="Inter"/>
              </a:rPr>
              <a:t>3. Failed user logins</a:t>
            </a:r>
          </a:p>
          <a:p>
            <a:pPr marL="0" indent="0">
              <a:buNone/>
            </a:pPr>
            <a:r>
              <a:rPr lang="en-US" b="0" i="0" dirty="0">
                <a:effectLst/>
                <a:latin typeface="Inter"/>
              </a:rPr>
              <a:t>4. Storage/Credit threshold alerts</a:t>
            </a:r>
          </a:p>
          <a:p>
            <a:pPr marL="0" indent="0">
              <a:buNone/>
            </a:pPr>
            <a:r>
              <a:rPr lang="en-US" b="0" i="0" dirty="0">
                <a:effectLst/>
                <a:latin typeface="Inter"/>
              </a:rPr>
              <a:t>5. Warehouse resize/drop alerts</a:t>
            </a:r>
          </a:p>
          <a:p>
            <a:pPr marL="0" indent="0">
              <a:buNone/>
            </a:pPr>
            <a:r>
              <a:rPr lang="en-US" b="0" i="0" dirty="0">
                <a:effectLst/>
                <a:latin typeface="Inter"/>
              </a:rPr>
              <a:t>6. Table drop/truncate alerts</a:t>
            </a:r>
          </a:p>
          <a:p>
            <a:pPr marL="0" indent="0">
              <a:buNone/>
            </a:pPr>
            <a:r>
              <a:rPr lang="en-US" b="0" i="0" dirty="0">
                <a:effectLst/>
                <a:latin typeface="Inter"/>
              </a:rPr>
              <a:t>7. Snowpipe failure notifications</a:t>
            </a:r>
          </a:p>
          <a:p>
            <a:pPr marL="0" indent="0">
              <a:buNone/>
            </a:pPr>
            <a:r>
              <a:rPr lang="en-US" b="0" i="0" dirty="0">
                <a:effectLst/>
                <a:latin typeface="Inter"/>
              </a:rPr>
              <a:t>8. Tasks failure notifications</a:t>
            </a:r>
          </a:p>
          <a:p>
            <a:pPr marL="0" indent="0">
              <a:buNone/>
            </a:pPr>
            <a:r>
              <a:rPr lang="en-US" b="0" i="0" dirty="0">
                <a:effectLst/>
                <a:latin typeface="Inter"/>
              </a:rPr>
              <a:t>9. Stored procedure failure notifications</a:t>
            </a:r>
          </a:p>
          <a:p>
            <a:pPr marL="0" indent="0">
              <a:buNone/>
            </a:pPr>
            <a:r>
              <a:rPr lang="en-US" b="0" i="0" dirty="0">
                <a:effectLst/>
                <a:latin typeface="Inter"/>
              </a:rPr>
              <a:t>10. Objects(Tables/Schema/Database/Procedures/Streams/Views) modification(ALTER) alerts</a:t>
            </a:r>
          </a:p>
          <a:p>
            <a:pPr marL="0" indent="0">
              <a:buNone/>
            </a:pPr>
            <a:r>
              <a:rPr lang="en-US" dirty="0">
                <a:latin typeface="Inter"/>
              </a:rPr>
              <a:t>11. Business requirements violation alerts</a:t>
            </a:r>
            <a:endParaRPr lang="en-US" b="0" i="0" dirty="0">
              <a:effectLst/>
              <a:latin typeface="Inter"/>
            </a:endParaRPr>
          </a:p>
          <a:p>
            <a:pPr marL="0" indent="0">
              <a:buNone/>
            </a:pPr>
            <a:endParaRPr lang="en-US" b="0" i="0" dirty="0">
              <a:effectLst/>
              <a:latin typeface="Inter"/>
            </a:endParaRPr>
          </a:p>
        </p:txBody>
      </p:sp>
    </p:spTree>
    <p:extLst>
      <p:ext uri="{BB962C8B-B14F-4D97-AF65-F5344CB8AC3E}">
        <p14:creationId xmlns:p14="http://schemas.microsoft.com/office/powerpoint/2010/main" val="187825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75D10-7CC3-7B5F-9C2B-91EC1A787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4A8C69-493F-123C-F0F9-A81EF174987A}"/>
              </a:ext>
            </a:extLst>
          </p:cNvPr>
          <p:cNvSpPr>
            <a:spLocks noGrp="1"/>
          </p:cNvSpPr>
          <p:nvPr>
            <p:ph type="title"/>
          </p:nvPr>
        </p:nvSpPr>
        <p:spPr>
          <a:xfrm>
            <a:off x="838200" y="503050"/>
            <a:ext cx="10515600" cy="814761"/>
          </a:xfrm>
        </p:spPr>
        <p:txBody>
          <a:bodyPr/>
          <a:lstStyle/>
          <a:p>
            <a:r>
              <a:rPr lang="en-IN" dirty="0">
                <a:solidFill>
                  <a:srgbClr val="505C63"/>
                </a:solidFill>
                <a:latin typeface="Helvetica" panose="020B0604020202020204" pitchFamily="34" charset="0"/>
              </a:rPr>
              <a:t>Example Alerts with Email notification</a:t>
            </a:r>
          </a:p>
        </p:txBody>
      </p:sp>
      <p:sp>
        <p:nvSpPr>
          <p:cNvPr id="3" name="Content Placeholder 2">
            <a:extLst>
              <a:ext uri="{FF2B5EF4-FFF2-40B4-BE49-F238E27FC236}">
                <a16:creationId xmlns:a16="http://schemas.microsoft.com/office/drawing/2014/main" id="{694F26A6-8308-F0C7-7F59-9BF5860E8B60}"/>
              </a:ext>
            </a:extLst>
          </p:cNvPr>
          <p:cNvSpPr>
            <a:spLocks noGrp="1"/>
          </p:cNvSpPr>
          <p:nvPr>
            <p:ph idx="1"/>
          </p:nvPr>
        </p:nvSpPr>
        <p:spPr>
          <a:xfrm>
            <a:off x="838200" y="1443317"/>
            <a:ext cx="10771094" cy="4787153"/>
          </a:xfrm>
        </p:spPr>
        <p:txBody>
          <a:bodyPr>
            <a:normAutofit fontScale="55000" lnSpcReduction="20000"/>
          </a:bodyPr>
          <a:lstStyle/>
          <a:p>
            <a:pPr marL="0" indent="0">
              <a:buNone/>
            </a:pPr>
            <a:r>
              <a:rPr lang="en-US" sz="3800" dirty="0">
                <a:latin typeface="Inter"/>
              </a:rPr>
              <a:t>Create an Alert to notify users on long running queries(for example queries taking more than 30 min to run).</a:t>
            </a:r>
          </a:p>
          <a:p>
            <a:pPr marL="0" indent="0">
              <a:buNone/>
            </a:pPr>
            <a:endParaRPr lang="en-US" b="0" i="0" dirty="0">
              <a:effectLst/>
              <a:latin typeface="Inter"/>
            </a:endParaRPr>
          </a:p>
          <a:p>
            <a:pPr marL="0" indent="0">
              <a:lnSpc>
                <a:spcPct val="120000"/>
              </a:lnSpc>
              <a:spcBef>
                <a:spcPts val="0"/>
              </a:spcBef>
              <a:buNone/>
            </a:pPr>
            <a:r>
              <a:rPr lang="en-US" b="0" i="0" dirty="0">
                <a:solidFill>
                  <a:srgbClr val="0070C0"/>
                </a:solidFill>
                <a:effectLst/>
                <a:latin typeface="Inter"/>
              </a:rPr>
              <a:t>CREATE OR REPLACE ALERT LONG_RUNNING_QUERY_ALERT</a:t>
            </a:r>
          </a:p>
          <a:p>
            <a:pPr marL="0" indent="0">
              <a:lnSpc>
                <a:spcPct val="120000"/>
              </a:lnSpc>
              <a:spcBef>
                <a:spcPts val="0"/>
              </a:spcBef>
              <a:buNone/>
            </a:pPr>
            <a:r>
              <a:rPr lang="en-US" b="0" i="0" dirty="0">
                <a:solidFill>
                  <a:srgbClr val="0070C0"/>
                </a:solidFill>
                <a:effectLst/>
                <a:latin typeface="Inter"/>
              </a:rPr>
              <a:t>WAREHOUSE = COMPUTE_WH</a:t>
            </a:r>
          </a:p>
          <a:p>
            <a:pPr marL="0" indent="0">
              <a:lnSpc>
                <a:spcPct val="120000"/>
              </a:lnSpc>
              <a:spcBef>
                <a:spcPts val="0"/>
              </a:spcBef>
              <a:buNone/>
            </a:pPr>
            <a:r>
              <a:rPr lang="en-US" b="0" i="0" dirty="0">
                <a:solidFill>
                  <a:srgbClr val="0070C0"/>
                </a:solidFill>
                <a:effectLst/>
                <a:latin typeface="Inter"/>
              </a:rPr>
              <a:t>SCHEDULE = '15 MINUTE'</a:t>
            </a:r>
          </a:p>
          <a:p>
            <a:pPr marL="0" indent="0">
              <a:lnSpc>
                <a:spcPct val="120000"/>
              </a:lnSpc>
              <a:spcBef>
                <a:spcPts val="0"/>
              </a:spcBef>
              <a:buNone/>
            </a:pPr>
            <a:r>
              <a:rPr lang="en-US" b="0" i="0" dirty="0">
                <a:solidFill>
                  <a:srgbClr val="0070C0"/>
                </a:solidFill>
                <a:effectLst/>
                <a:latin typeface="Inter"/>
              </a:rPr>
              <a:t>IF (EXISTS</a:t>
            </a:r>
          </a:p>
          <a:p>
            <a:pPr marL="0" indent="0">
              <a:lnSpc>
                <a:spcPct val="120000"/>
              </a:lnSpc>
              <a:spcBef>
                <a:spcPts val="0"/>
              </a:spcBef>
              <a:buNone/>
            </a:pPr>
            <a:r>
              <a:rPr lang="en-US" b="0" i="0" dirty="0">
                <a:solidFill>
                  <a:srgbClr val="0070C0"/>
                </a:solidFill>
                <a:effectLst/>
                <a:latin typeface="Inter"/>
              </a:rPr>
              <a:t>(	 SELECT QUERY_ID, QUERY_TEXT, EXECUTION_STATUS, START_TIME, END_TIME, TOTAL_ELAPSED_TIME     FROM 	TABLE(SNOWFLAKE.INFORMATION_SCHEMA.QUERY_HISTORY())	</a:t>
            </a:r>
          </a:p>
          <a:p>
            <a:pPr marL="0" indent="0">
              <a:lnSpc>
                <a:spcPct val="120000"/>
              </a:lnSpc>
              <a:spcBef>
                <a:spcPts val="0"/>
              </a:spcBef>
              <a:buNone/>
            </a:pPr>
            <a:r>
              <a:rPr lang="en-US" b="0" i="0" dirty="0">
                <a:solidFill>
                  <a:srgbClr val="0070C0"/>
                </a:solidFill>
                <a:effectLst/>
                <a:latin typeface="Inter"/>
              </a:rPr>
              <a:t>	WHERE EXECUTION_STATUS ILIKE 'RUNNING’	</a:t>
            </a:r>
          </a:p>
          <a:p>
            <a:pPr marL="0" indent="0">
              <a:lnSpc>
                <a:spcPct val="120000"/>
              </a:lnSpc>
              <a:spcBef>
                <a:spcPts val="0"/>
              </a:spcBef>
              <a:buNone/>
            </a:pPr>
            <a:r>
              <a:rPr lang="en-US" dirty="0">
                <a:solidFill>
                  <a:srgbClr val="0070C0"/>
                </a:solidFill>
                <a:latin typeface="Inter"/>
              </a:rPr>
              <a:t>	</a:t>
            </a:r>
            <a:r>
              <a:rPr lang="en-US" b="0" i="0" dirty="0">
                <a:solidFill>
                  <a:srgbClr val="0070C0"/>
                </a:solidFill>
                <a:effectLst/>
                <a:latin typeface="Inter"/>
              </a:rPr>
              <a:t>AND START_TIME &lt;= CURRENT_TIMESTAMP() - INTERVAL ‘30 MINUTES'</a:t>
            </a:r>
          </a:p>
          <a:p>
            <a:pPr marL="0" indent="0">
              <a:lnSpc>
                <a:spcPct val="120000"/>
              </a:lnSpc>
              <a:spcBef>
                <a:spcPts val="0"/>
              </a:spcBef>
              <a:buNone/>
            </a:pPr>
            <a:r>
              <a:rPr lang="en-US" b="0" i="0" dirty="0">
                <a:solidFill>
                  <a:srgbClr val="0070C0"/>
                </a:solidFill>
                <a:effectLst/>
                <a:latin typeface="Inter"/>
              </a:rPr>
              <a:t>))</a:t>
            </a:r>
          </a:p>
          <a:p>
            <a:pPr marL="0" indent="0">
              <a:lnSpc>
                <a:spcPct val="120000"/>
              </a:lnSpc>
              <a:spcBef>
                <a:spcPts val="0"/>
              </a:spcBef>
              <a:buNone/>
            </a:pPr>
            <a:r>
              <a:rPr lang="en-US" b="0" i="0" dirty="0">
                <a:solidFill>
                  <a:srgbClr val="0070C0"/>
                </a:solidFill>
                <a:effectLst/>
                <a:latin typeface="Inter"/>
              </a:rPr>
              <a:t>THEN CALL SYSTEM$SEND_EMAIL </a:t>
            </a:r>
          </a:p>
          <a:p>
            <a:pPr marL="0" indent="0">
              <a:lnSpc>
                <a:spcPct val="120000"/>
              </a:lnSpc>
              <a:spcBef>
                <a:spcPts val="0"/>
              </a:spcBef>
              <a:buNone/>
            </a:pPr>
            <a:r>
              <a:rPr lang="en-US" b="0" i="0" dirty="0">
                <a:solidFill>
                  <a:srgbClr val="0070C0"/>
                </a:solidFill>
                <a:effectLst/>
                <a:latin typeface="Inter"/>
              </a:rPr>
              <a:t>(	'</a:t>
            </a:r>
            <a:r>
              <a:rPr lang="en-US" b="0" i="0" dirty="0" err="1">
                <a:solidFill>
                  <a:srgbClr val="0070C0"/>
                </a:solidFill>
                <a:effectLst/>
                <a:latin typeface="Inter"/>
              </a:rPr>
              <a:t>email_intg</a:t>
            </a:r>
            <a:r>
              <a:rPr lang="en-US" b="0" i="0" dirty="0">
                <a:solidFill>
                  <a:srgbClr val="0070C0"/>
                </a:solidFill>
                <a:effectLst/>
                <a:latin typeface="Inter"/>
              </a:rPr>
              <a:t>',</a:t>
            </a:r>
          </a:p>
          <a:p>
            <a:pPr marL="0" indent="0">
              <a:lnSpc>
                <a:spcPct val="120000"/>
              </a:lnSpc>
              <a:spcBef>
                <a:spcPts val="0"/>
              </a:spcBef>
              <a:buNone/>
            </a:pPr>
            <a:r>
              <a:rPr lang="en-US" b="0" i="0" dirty="0">
                <a:solidFill>
                  <a:srgbClr val="0070C0"/>
                </a:solidFill>
                <a:effectLst/>
                <a:latin typeface="Inter"/>
              </a:rPr>
              <a:t>	'abc.def@xyz.com',</a:t>
            </a:r>
          </a:p>
          <a:p>
            <a:pPr marL="0" indent="0">
              <a:lnSpc>
                <a:spcPct val="120000"/>
              </a:lnSpc>
              <a:spcBef>
                <a:spcPts val="0"/>
              </a:spcBef>
              <a:buNone/>
            </a:pPr>
            <a:r>
              <a:rPr lang="en-US" b="0" i="0" dirty="0">
                <a:solidFill>
                  <a:srgbClr val="0070C0"/>
                </a:solidFill>
                <a:effectLst/>
                <a:latin typeface="Inter"/>
              </a:rPr>
              <a:t>	'Alert: Long Running Queries',</a:t>
            </a:r>
          </a:p>
          <a:p>
            <a:pPr marL="0" indent="0">
              <a:lnSpc>
                <a:spcPct val="120000"/>
              </a:lnSpc>
              <a:spcBef>
                <a:spcPts val="0"/>
              </a:spcBef>
              <a:buNone/>
            </a:pPr>
            <a:r>
              <a:rPr lang="en-US" b="0" i="0" dirty="0">
                <a:solidFill>
                  <a:srgbClr val="0070C0"/>
                </a:solidFill>
                <a:effectLst/>
                <a:latin typeface="Inter"/>
              </a:rPr>
              <a:t>	'There are one or more queries running for more than 30 minutes, Please check query history'</a:t>
            </a:r>
          </a:p>
          <a:p>
            <a:pPr marL="0" indent="0">
              <a:lnSpc>
                <a:spcPct val="120000"/>
              </a:lnSpc>
              <a:spcBef>
                <a:spcPts val="0"/>
              </a:spcBef>
              <a:buNone/>
            </a:pPr>
            <a:r>
              <a:rPr lang="en-US" b="0" i="0" dirty="0">
                <a:solidFill>
                  <a:srgbClr val="0070C0"/>
                </a:solidFill>
                <a:effectLst/>
                <a:latin typeface="Inter"/>
              </a:rPr>
              <a:t>);</a:t>
            </a:r>
          </a:p>
        </p:txBody>
      </p:sp>
    </p:spTree>
    <p:extLst>
      <p:ext uri="{BB962C8B-B14F-4D97-AF65-F5344CB8AC3E}">
        <p14:creationId xmlns:p14="http://schemas.microsoft.com/office/powerpoint/2010/main" val="1259839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4057F-74DC-4ECC-528B-931A313D72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EA81B1-46A7-0752-0213-ED3D127486BC}"/>
              </a:ext>
            </a:extLst>
          </p:cNvPr>
          <p:cNvSpPr>
            <a:spLocks noGrp="1"/>
          </p:cNvSpPr>
          <p:nvPr>
            <p:ph type="title"/>
          </p:nvPr>
        </p:nvSpPr>
        <p:spPr>
          <a:xfrm>
            <a:off x="838200" y="503050"/>
            <a:ext cx="10515600" cy="814761"/>
          </a:xfrm>
        </p:spPr>
        <p:txBody>
          <a:bodyPr/>
          <a:lstStyle/>
          <a:p>
            <a:r>
              <a:rPr lang="en-IN" dirty="0">
                <a:solidFill>
                  <a:srgbClr val="505C63"/>
                </a:solidFill>
                <a:latin typeface="Helvetica" panose="020B0604020202020204" pitchFamily="34" charset="0"/>
              </a:rPr>
              <a:t>More Examples</a:t>
            </a:r>
          </a:p>
        </p:txBody>
      </p:sp>
      <p:sp>
        <p:nvSpPr>
          <p:cNvPr id="3" name="Content Placeholder 2">
            <a:extLst>
              <a:ext uri="{FF2B5EF4-FFF2-40B4-BE49-F238E27FC236}">
                <a16:creationId xmlns:a16="http://schemas.microsoft.com/office/drawing/2014/main" id="{C8565261-3817-5E4A-779C-933723136616}"/>
              </a:ext>
            </a:extLst>
          </p:cNvPr>
          <p:cNvSpPr>
            <a:spLocks noGrp="1"/>
          </p:cNvSpPr>
          <p:nvPr>
            <p:ph idx="1"/>
          </p:nvPr>
        </p:nvSpPr>
        <p:spPr>
          <a:xfrm>
            <a:off x="838200" y="1443317"/>
            <a:ext cx="10771094" cy="4787153"/>
          </a:xfrm>
        </p:spPr>
        <p:txBody>
          <a:bodyPr>
            <a:normAutofit/>
          </a:bodyPr>
          <a:lstStyle/>
          <a:p>
            <a:pPr marL="0" indent="0">
              <a:buNone/>
            </a:pPr>
            <a:r>
              <a:rPr lang="en-US" b="0" i="0" dirty="0">
                <a:solidFill>
                  <a:srgbClr val="0070C0"/>
                </a:solidFill>
                <a:effectLst/>
                <a:latin typeface="Inter"/>
                <a:hlinkClick r:id="rId2"/>
              </a:rPr>
              <a:t>https://www.phdata.io/blog/how-to-create-alerts-in-snowflake/</a:t>
            </a:r>
            <a:r>
              <a:rPr lang="en-US" b="0" i="0" dirty="0">
                <a:solidFill>
                  <a:srgbClr val="0070C0"/>
                </a:solidFill>
                <a:effectLst/>
                <a:latin typeface="Inter"/>
              </a:rPr>
              <a:t> </a:t>
            </a:r>
          </a:p>
          <a:p>
            <a:pPr marL="0" indent="0">
              <a:buNone/>
            </a:pPr>
            <a:endParaRPr lang="en-US" sz="800" b="0" i="0" dirty="0">
              <a:solidFill>
                <a:srgbClr val="0070C0"/>
              </a:solidFill>
              <a:effectLst/>
              <a:latin typeface="Inter"/>
            </a:endParaRPr>
          </a:p>
          <a:p>
            <a:pPr marL="0" indent="0">
              <a:buNone/>
            </a:pPr>
            <a:r>
              <a:rPr lang="en-US" b="0" i="0" dirty="0">
                <a:solidFill>
                  <a:srgbClr val="0070C0"/>
                </a:solidFill>
                <a:effectLst/>
                <a:latin typeface="Inter"/>
                <a:hlinkClick r:id="rId3"/>
              </a:rPr>
              <a:t>https://cloudyard.in/2023/03/snowflake-alerts/</a:t>
            </a:r>
            <a:r>
              <a:rPr lang="en-US" b="0" i="0" dirty="0">
                <a:solidFill>
                  <a:srgbClr val="0070C0"/>
                </a:solidFill>
                <a:effectLst/>
                <a:latin typeface="Inter"/>
              </a:rPr>
              <a:t> </a:t>
            </a:r>
          </a:p>
          <a:p>
            <a:pPr marL="0" indent="0">
              <a:buNone/>
            </a:pPr>
            <a:endParaRPr lang="en-US" sz="800" b="0" i="0" dirty="0">
              <a:solidFill>
                <a:srgbClr val="0070C0"/>
              </a:solidFill>
              <a:effectLst/>
              <a:latin typeface="Inter"/>
            </a:endParaRPr>
          </a:p>
          <a:p>
            <a:pPr marL="0" indent="0">
              <a:buNone/>
            </a:pPr>
            <a:r>
              <a:rPr lang="en-US" b="0" i="0" dirty="0">
                <a:solidFill>
                  <a:srgbClr val="0070C0"/>
                </a:solidFill>
                <a:effectLst/>
                <a:latin typeface="Inter"/>
                <a:hlinkClick r:id="rId4"/>
              </a:rPr>
              <a:t>https://interworks.com/blog/2023/05/23/understanding-snowflake-alerts-and-notifications/</a:t>
            </a:r>
            <a:r>
              <a:rPr lang="en-US" b="0" i="0" dirty="0">
                <a:solidFill>
                  <a:srgbClr val="0070C0"/>
                </a:solidFill>
                <a:effectLst/>
                <a:latin typeface="Inter"/>
              </a:rPr>
              <a:t> </a:t>
            </a:r>
          </a:p>
          <a:p>
            <a:pPr marL="0" indent="0">
              <a:buNone/>
            </a:pPr>
            <a:endParaRPr lang="en-US" b="0" i="0" dirty="0">
              <a:solidFill>
                <a:srgbClr val="0070C0"/>
              </a:solidFill>
              <a:effectLst/>
              <a:latin typeface="Inter"/>
            </a:endParaRPr>
          </a:p>
          <a:p>
            <a:pPr marL="0" indent="0">
              <a:buNone/>
            </a:pPr>
            <a:r>
              <a:rPr lang="en-US" b="0" i="0" dirty="0">
                <a:solidFill>
                  <a:srgbClr val="0070C0"/>
                </a:solidFill>
                <a:effectLst/>
                <a:latin typeface="Inter"/>
                <a:hlinkClick r:id="rId5"/>
              </a:rPr>
              <a:t>https://medium.com/snowflake/snowflake-alerts-2b5254bd3ae7</a:t>
            </a:r>
            <a:r>
              <a:rPr lang="en-US" b="0" i="0" dirty="0">
                <a:solidFill>
                  <a:srgbClr val="0070C0"/>
                </a:solidFill>
                <a:effectLst/>
                <a:latin typeface="Inter"/>
              </a:rPr>
              <a:t> </a:t>
            </a:r>
          </a:p>
        </p:txBody>
      </p:sp>
    </p:spTree>
    <p:extLst>
      <p:ext uri="{BB962C8B-B14F-4D97-AF65-F5344CB8AC3E}">
        <p14:creationId xmlns:p14="http://schemas.microsoft.com/office/powerpoint/2010/main" val="1771493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279E-7C3A-47B7-8069-71CC76C6E3B0}"/>
              </a:ext>
            </a:extLst>
          </p:cNvPr>
          <p:cNvSpPr>
            <a:spLocks noGrp="1"/>
          </p:cNvSpPr>
          <p:nvPr>
            <p:ph type="ctrTitle"/>
          </p:nvPr>
        </p:nvSpPr>
        <p:spPr>
          <a:xfrm>
            <a:off x="1685364" y="1972235"/>
            <a:ext cx="8821271" cy="1887071"/>
          </a:xfrm>
        </p:spPr>
        <p:txBody>
          <a:bodyPr>
            <a:noAutofit/>
          </a:bodyPr>
          <a:lstStyle/>
          <a:p>
            <a:r>
              <a:rPr lang="en-IN" sz="5400" b="0" i="0" dirty="0">
                <a:effectLst/>
                <a:latin typeface="Helvetica" panose="020B0604020202020204" pitchFamily="34" charset="0"/>
              </a:rPr>
              <a:t>Thank You</a:t>
            </a:r>
            <a:br>
              <a:rPr lang="en-IN" sz="7200" b="0" i="0" dirty="0">
                <a:effectLst/>
                <a:latin typeface="Helvetica" panose="020B0604020202020204" pitchFamily="34" charset="0"/>
              </a:rPr>
            </a:br>
            <a:r>
              <a:rPr lang="en-IN" sz="7200" b="0" i="0" dirty="0">
                <a:effectLst/>
                <a:latin typeface="Helvetica" panose="020B0604020202020204" pitchFamily="34" charset="0"/>
              </a:rPr>
              <a:t>  Janardhan</a:t>
            </a:r>
            <a:r>
              <a:rPr lang="en-IN" sz="4800" b="0" i="0" dirty="0">
                <a:effectLst/>
                <a:latin typeface="Helvetica" panose="020B0604020202020204" pitchFamily="34" charset="0"/>
              </a:rPr>
              <a:t>	</a:t>
            </a:r>
            <a:endParaRPr lang="en-IN" sz="3200" dirty="0"/>
          </a:p>
        </p:txBody>
      </p:sp>
    </p:spTree>
    <p:extLst>
      <p:ext uri="{BB962C8B-B14F-4D97-AF65-F5344CB8AC3E}">
        <p14:creationId xmlns:p14="http://schemas.microsoft.com/office/powerpoint/2010/main" val="330460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710453" y="499596"/>
            <a:ext cx="10515600" cy="854075"/>
          </a:xfrm>
        </p:spPr>
        <p:txBody>
          <a:bodyPr>
            <a:normAutofit/>
          </a:bodyPr>
          <a:lstStyle/>
          <a:p>
            <a:r>
              <a:rPr lang="en-US" dirty="0">
                <a:solidFill>
                  <a:srgbClr val="505C63"/>
                </a:solidFill>
                <a:latin typeface="Helvetica" panose="020B0604020202020204" pitchFamily="34" charset="0"/>
              </a:rPr>
              <a:t>Alerts and Notifications?</a:t>
            </a:r>
            <a:endParaRPr lang="en-IN"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710453" y="1434352"/>
            <a:ext cx="10880912" cy="4796118"/>
          </a:xfrm>
        </p:spPr>
        <p:txBody>
          <a:bodyPr>
            <a:normAutofit/>
          </a:bodyPr>
          <a:lstStyle/>
          <a:p>
            <a:pPr marL="0" indent="0">
              <a:buNone/>
            </a:pPr>
            <a:r>
              <a:rPr lang="en-US" sz="2400" dirty="0">
                <a:solidFill>
                  <a:srgbClr val="2C2F34"/>
                </a:solidFill>
                <a:latin typeface="Inter"/>
              </a:rPr>
              <a:t>In this video I will explain about..</a:t>
            </a:r>
            <a:endParaRPr lang="en-US" sz="2400" b="0" i="0" dirty="0">
              <a:solidFill>
                <a:srgbClr val="2C2F34"/>
              </a:solidFill>
              <a:effectLst/>
              <a:latin typeface="Inter"/>
            </a:endParaRPr>
          </a:p>
          <a:p>
            <a:pPr marL="457200" indent="-457200">
              <a:buFont typeface="+mj-lt"/>
              <a:buAutoNum type="arabicParenR"/>
            </a:pPr>
            <a:r>
              <a:rPr lang="en-US" sz="2400" dirty="0">
                <a:solidFill>
                  <a:srgbClr val="2C2F34"/>
                </a:solidFill>
                <a:latin typeface="Arial" panose="020B0604020202020204" pitchFamily="34" charset="0"/>
                <a:cs typeface="Arial" panose="020B0604020202020204" pitchFamily="34" charset="0"/>
              </a:rPr>
              <a:t>Snowflake Alerts</a:t>
            </a:r>
          </a:p>
          <a:p>
            <a:pPr marL="457200" indent="-457200">
              <a:buFont typeface="+mj-lt"/>
              <a:buAutoNum type="arabicParenR"/>
            </a:pPr>
            <a:r>
              <a:rPr lang="en-US" sz="2400" dirty="0">
                <a:solidFill>
                  <a:srgbClr val="2C2F34"/>
                </a:solidFill>
                <a:latin typeface="Arial" panose="020B0604020202020204" pitchFamily="34" charset="0"/>
                <a:cs typeface="Arial" panose="020B0604020202020204" pitchFamily="34" charset="0"/>
              </a:rPr>
              <a:t>Email Notifications</a:t>
            </a:r>
          </a:p>
          <a:p>
            <a:pPr marL="0" indent="0">
              <a:buNone/>
            </a:pPr>
            <a:endParaRPr lang="en-US" sz="2400" dirty="0">
              <a:solidFill>
                <a:srgbClr val="2C2F34"/>
              </a:solidFill>
              <a:latin typeface="Arial" panose="020B0604020202020204" pitchFamily="34" charset="0"/>
              <a:cs typeface="Arial" panose="020B0604020202020204" pitchFamily="34" charset="0"/>
            </a:endParaRPr>
          </a:p>
          <a:p>
            <a:pPr marL="0" indent="0">
              <a:buNone/>
            </a:pPr>
            <a:r>
              <a:rPr lang="en-US" sz="2400" b="0" i="0" dirty="0">
                <a:solidFill>
                  <a:srgbClr val="2C2F34"/>
                </a:solidFill>
                <a:effectLst/>
                <a:latin typeface="Inter"/>
              </a:rPr>
              <a:t>We can use Snowflake alerts and email notifications to perform certain actions and send email notifications automatically.</a:t>
            </a:r>
            <a:endParaRPr lang="en-US" sz="2400" dirty="0">
              <a:solidFill>
                <a:srgbClr val="2C2F3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0695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838200" y="503050"/>
            <a:ext cx="10515600" cy="814761"/>
          </a:xfrm>
        </p:spPr>
        <p:txBody>
          <a:bodyPr/>
          <a:lstStyle/>
          <a:p>
            <a:r>
              <a:rPr lang="en-US" dirty="0">
                <a:solidFill>
                  <a:srgbClr val="505C63"/>
                </a:solidFill>
                <a:latin typeface="Helvetica" panose="020B0604020202020204" pitchFamily="34" charset="0"/>
              </a:rPr>
              <a:t>When to use Snowflake Alerts?</a:t>
            </a:r>
            <a:endParaRPr lang="en-IN"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838200" y="1416422"/>
            <a:ext cx="10771094" cy="4706472"/>
          </a:xfrm>
        </p:spPr>
        <p:txBody>
          <a:bodyPr>
            <a:normAutofit fontScale="92500" lnSpcReduction="20000"/>
          </a:bodyPr>
          <a:lstStyle/>
          <a:p>
            <a:pPr marL="0" indent="0">
              <a:buNone/>
            </a:pPr>
            <a:r>
              <a:rPr lang="en-US" b="0" i="0" dirty="0">
                <a:solidFill>
                  <a:srgbClr val="2C2F34"/>
                </a:solidFill>
                <a:effectLst/>
                <a:latin typeface="Inter"/>
              </a:rPr>
              <a:t>If you need to send a notification or perform an action when data in Snowflake meets certain conditions, you can set up a Snowflake Alert.</a:t>
            </a:r>
          </a:p>
          <a:p>
            <a:pPr marL="0" indent="0">
              <a:buNone/>
            </a:pPr>
            <a:endParaRPr lang="en-US" sz="800" dirty="0">
              <a:solidFill>
                <a:srgbClr val="2C2F34"/>
              </a:solidFill>
              <a:latin typeface="Inter"/>
            </a:endParaRPr>
          </a:p>
          <a:p>
            <a:pPr marL="0" indent="0" algn="l">
              <a:buNone/>
            </a:pPr>
            <a:r>
              <a:rPr lang="en-US" b="0" i="0" dirty="0">
                <a:solidFill>
                  <a:srgbClr val="2C2F34"/>
                </a:solidFill>
                <a:effectLst/>
                <a:latin typeface="Inter"/>
              </a:rPr>
              <a:t>For example</a:t>
            </a:r>
          </a:p>
          <a:p>
            <a:pPr algn="l">
              <a:buFont typeface="Arial" panose="020B0604020202020204" pitchFamily="34" charset="0"/>
              <a:buChar char="•"/>
            </a:pPr>
            <a:r>
              <a:rPr lang="en-US" b="0" i="0" dirty="0">
                <a:solidFill>
                  <a:srgbClr val="2C2F34"/>
                </a:solidFill>
                <a:effectLst/>
                <a:latin typeface="Inter"/>
              </a:rPr>
              <a:t>The warehouse credit usage increases by a specified percentage of your current quota.</a:t>
            </a:r>
          </a:p>
          <a:p>
            <a:pPr algn="l">
              <a:buFont typeface="Arial" panose="020B0604020202020204" pitchFamily="34" charset="0"/>
              <a:buChar char="•"/>
            </a:pPr>
            <a:r>
              <a:rPr lang="en-US" b="0" i="0" dirty="0">
                <a:solidFill>
                  <a:srgbClr val="2C2F34"/>
                </a:solidFill>
                <a:effectLst/>
                <a:latin typeface="Inter"/>
              </a:rPr>
              <a:t>The resource consumption for your pipelines, tasks, materialized views, etc. increases beyond a specified amount.</a:t>
            </a:r>
          </a:p>
          <a:p>
            <a:pPr algn="l">
              <a:buFont typeface="Arial" panose="020B0604020202020204" pitchFamily="34" charset="0"/>
              <a:buChar char="•"/>
            </a:pPr>
            <a:r>
              <a:rPr lang="en-US" b="0" i="0" dirty="0">
                <a:solidFill>
                  <a:srgbClr val="2C2F34"/>
                </a:solidFill>
                <a:effectLst/>
                <a:latin typeface="Inter"/>
              </a:rPr>
              <a:t>Your data is not as expected to meet business rule that you have set up.</a:t>
            </a:r>
          </a:p>
          <a:p>
            <a:pPr algn="l">
              <a:buFont typeface="Arial" panose="020B0604020202020204" pitchFamily="34" charset="0"/>
              <a:buChar char="•"/>
            </a:pPr>
            <a:r>
              <a:rPr lang="en-US" b="0" i="0" dirty="0">
                <a:solidFill>
                  <a:srgbClr val="2C2F34"/>
                </a:solidFill>
                <a:effectLst/>
                <a:latin typeface="Inter"/>
              </a:rPr>
              <a:t>When a query is taking more time than expected.</a:t>
            </a:r>
          </a:p>
          <a:p>
            <a:pPr algn="l">
              <a:buFont typeface="Arial" panose="020B0604020202020204" pitchFamily="34" charset="0"/>
              <a:buChar char="•"/>
            </a:pPr>
            <a:r>
              <a:rPr lang="en-US" b="0" i="0" dirty="0">
                <a:solidFill>
                  <a:srgbClr val="2C2F34"/>
                </a:solidFill>
                <a:effectLst/>
                <a:latin typeface="Inter"/>
              </a:rPr>
              <a:t>When a table is modified or truncated.</a:t>
            </a:r>
          </a:p>
          <a:p>
            <a:pPr marL="0" indent="0">
              <a:buNone/>
            </a:pPr>
            <a:endParaRPr lang="en-US" sz="800" dirty="0">
              <a:solidFill>
                <a:srgbClr val="2C2F34"/>
              </a:solidFill>
              <a:latin typeface="Inter"/>
            </a:endParaRPr>
          </a:p>
          <a:p>
            <a:pPr marL="0" indent="0">
              <a:buNone/>
            </a:pPr>
            <a:r>
              <a:rPr lang="en-US" b="0" i="0" dirty="0">
                <a:solidFill>
                  <a:srgbClr val="2C2F34"/>
                </a:solidFill>
                <a:effectLst/>
                <a:latin typeface="Inter"/>
              </a:rPr>
              <a:t>To do this, we can set up a Snowflake alert.</a:t>
            </a:r>
            <a:endParaRPr lang="en-US" dirty="0">
              <a:solidFill>
                <a:srgbClr val="2C2F34"/>
              </a:solidFill>
              <a:latin typeface="Inter"/>
            </a:endParaRPr>
          </a:p>
          <a:p>
            <a:pPr marL="0" indent="0">
              <a:buNone/>
            </a:pPr>
            <a:endParaRPr lang="en-US" b="0" i="0" dirty="0">
              <a:solidFill>
                <a:srgbClr val="000000"/>
              </a:solidFill>
              <a:effectLst/>
            </a:endParaRPr>
          </a:p>
        </p:txBody>
      </p:sp>
    </p:spTree>
    <p:extLst>
      <p:ext uri="{BB962C8B-B14F-4D97-AF65-F5344CB8AC3E}">
        <p14:creationId xmlns:p14="http://schemas.microsoft.com/office/powerpoint/2010/main" val="1611324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70877-F411-382F-928E-776AAA0D24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ADC779-AECE-4FB8-43CE-F6230677ADE1}"/>
              </a:ext>
            </a:extLst>
          </p:cNvPr>
          <p:cNvSpPr>
            <a:spLocks noGrp="1"/>
          </p:cNvSpPr>
          <p:nvPr>
            <p:ph type="title"/>
          </p:nvPr>
        </p:nvSpPr>
        <p:spPr>
          <a:xfrm>
            <a:off x="838200" y="526490"/>
            <a:ext cx="10515600" cy="814761"/>
          </a:xfrm>
        </p:spPr>
        <p:txBody>
          <a:bodyPr/>
          <a:lstStyle/>
          <a:p>
            <a:r>
              <a:rPr lang="en-US" dirty="0">
                <a:solidFill>
                  <a:srgbClr val="505C63"/>
                </a:solidFill>
                <a:latin typeface="Helvetica" panose="020B0604020202020204" pitchFamily="34" charset="0"/>
              </a:rPr>
              <a:t>Snowflake Alerts</a:t>
            </a:r>
            <a:endParaRPr lang="en-IN"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8A4E66C7-2DC6-3C5A-B4E1-593E309BDEEF}"/>
              </a:ext>
            </a:extLst>
          </p:cNvPr>
          <p:cNvSpPr>
            <a:spLocks noGrp="1"/>
          </p:cNvSpPr>
          <p:nvPr>
            <p:ph idx="1"/>
          </p:nvPr>
        </p:nvSpPr>
        <p:spPr>
          <a:xfrm>
            <a:off x="838200" y="1416422"/>
            <a:ext cx="10771094" cy="4706472"/>
          </a:xfrm>
        </p:spPr>
        <p:txBody>
          <a:bodyPr>
            <a:normAutofit fontScale="85000" lnSpcReduction="20000"/>
          </a:bodyPr>
          <a:lstStyle/>
          <a:p>
            <a:pPr marL="0" indent="0" algn="l">
              <a:buNone/>
            </a:pPr>
            <a:r>
              <a:rPr lang="en-US" b="0" i="0" dirty="0">
                <a:solidFill>
                  <a:srgbClr val="2C2F34"/>
                </a:solidFill>
                <a:effectLst/>
                <a:latin typeface="Inter"/>
              </a:rPr>
              <a:t>A Snowflake alert is a schema-level object that specifies:</a:t>
            </a:r>
          </a:p>
          <a:p>
            <a:pPr algn="l">
              <a:buFont typeface="Arial" panose="020B0604020202020204" pitchFamily="34" charset="0"/>
              <a:buChar char="•"/>
            </a:pPr>
            <a:r>
              <a:rPr lang="en-US" b="0" i="0" dirty="0">
                <a:solidFill>
                  <a:srgbClr val="2C2F34"/>
                </a:solidFill>
                <a:effectLst/>
                <a:latin typeface="Inter"/>
              </a:rPr>
              <a:t>A condition that triggers the alert.</a:t>
            </a:r>
          </a:p>
          <a:p>
            <a:pPr algn="l">
              <a:buFont typeface="Arial" panose="020B0604020202020204" pitchFamily="34" charset="0"/>
              <a:buChar char="•"/>
            </a:pPr>
            <a:r>
              <a:rPr lang="en-US" b="0" i="0" dirty="0">
                <a:solidFill>
                  <a:srgbClr val="2C2F34"/>
                </a:solidFill>
                <a:effectLst/>
                <a:latin typeface="Inter"/>
              </a:rPr>
              <a:t>The action to perform when the condition is met</a:t>
            </a:r>
          </a:p>
          <a:p>
            <a:pPr algn="l">
              <a:buFont typeface="Arial" panose="020B0604020202020204" pitchFamily="34" charset="0"/>
              <a:buChar char="•"/>
            </a:pPr>
            <a:r>
              <a:rPr lang="en-US" b="0" i="0" dirty="0">
                <a:solidFill>
                  <a:srgbClr val="2C2F34"/>
                </a:solidFill>
                <a:effectLst/>
                <a:latin typeface="Inter"/>
              </a:rPr>
              <a:t>When and how often the condition should be evaluated.</a:t>
            </a:r>
          </a:p>
          <a:p>
            <a:pPr marL="0" indent="0" algn="l">
              <a:buNone/>
            </a:pPr>
            <a:endParaRPr lang="en-US" sz="1100" dirty="0">
              <a:solidFill>
                <a:srgbClr val="2C2F34"/>
              </a:solidFill>
              <a:latin typeface="Inter"/>
            </a:endParaRPr>
          </a:p>
          <a:p>
            <a:pPr marL="0" indent="0" algn="l">
              <a:buNone/>
            </a:pPr>
            <a:r>
              <a:rPr lang="en-US" b="0" i="0" dirty="0">
                <a:solidFill>
                  <a:srgbClr val="2C2F34"/>
                </a:solidFill>
                <a:effectLst/>
                <a:latin typeface="Inter"/>
              </a:rPr>
              <a:t>For example, if you want to send an email notification when the credit consumption exceeds a certain limit for a warehouse. And you want to check for this every 30 minutes. You can create an alert with the following properties:</a:t>
            </a:r>
          </a:p>
          <a:p>
            <a:pPr marL="0" indent="0" algn="l">
              <a:buNone/>
            </a:pPr>
            <a:endParaRPr lang="en-US" sz="1100" b="0" i="0" dirty="0">
              <a:solidFill>
                <a:srgbClr val="2C2F34"/>
              </a:solidFill>
              <a:effectLst/>
              <a:latin typeface="Inter"/>
            </a:endParaRPr>
          </a:p>
          <a:p>
            <a:pPr marL="0" indent="0" algn="l">
              <a:buNone/>
            </a:pPr>
            <a:r>
              <a:rPr lang="en-US" b="1" i="0" dirty="0">
                <a:solidFill>
                  <a:srgbClr val="2C2F34"/>
                </a:solidFill>
                <a:effectLst/>
                <a:latin typeface="Inter"/>
              </a:rPr>
              <a:t>Condition</a:t>
            </a:r>
            <a:r>
              <a:rPr lang="en-US" b="0" i="0" dirty="0">
                <a:solidFill>
                  <a:srgbClr val="2C2F34"/>
                </a:solidFill>
                <a:effectLst/>
                <a:latin typeface="Inter"/>
              </a:rPr>
              <a:t>: The credit consumption for a warehouse (the sum of the </a:t>
            </a:r>
            <a:r>
              <a:rPr lang="en-US" b="0" i="0" dirty="0" err="1">
                <a:solidFill>
                  <a:srgbClr val="2C2F34"/>
                </a:solidFill>
                <a:effectLst/>
                <a:latin typeface="Inter"/>
              </a:rPr>
              <a:t>credits_used</a:t>
            </a:r>
            <a:r>
              <a:rPr lang="en-US" b="0" i="0" dirty="0">
                <a:solidFill>
                  <a:srgbClr val="2C2F34"/>
                </a:solidFill>
                <a:effectLst/>
                <a:latin typeface="Inter"/>
              </a:rPr>
              <a:t> column in the WAREHOUSE_METERING_HISTORY view in the ACCOUNT_USAGE) schema exceeds a specified limit.</a:t>
            </a:r>
            <a:endParaRPr lang="en-US" sz="1100" b="0" i="0" dirty="0">
              <a:solidFill>
                <a:srgbClr val="2C2F34"/>
              </a:solidFill>
              <a:effectLst/>
              <a:latin typeface="Inter"/>
            </a:endParaRPr>
          </a:p>
          <a:p>
            <a:pPr marL="0" indent="0" algn="l">
              <a:buNone/>
            </a:pPr>
            <a:r>
              <a:rPr lang="en-US" b="1" i="0" dirty="0">
                <a:solidFill>
                  <a:srgbClr val="2C2F34"/>
                </a:solidFill>
                <a:effectLst/>
                <a:latin typeface="Inter"/>
              </a:rPr>
              <a:t>Action</a:t>
            </a:r>
            <a:r>
              <a:rPr lang="en-US" b="0" i="0" dirty="0">
                <a:solidFill>
                  <a:srgbClr val="2C2F34"/>
                </a:solidFill>
                <a:effectLst/>
                <a:latin typeface="Inter"/>
              </a:rPr>
              <a:t>: Email to the administrator.</a:t>
            </a:r>
            <a:endParaRPr lang="en-US" sz="1100" b="0" i="0" dirty="0">
              <a:solidFill>
                <a:srgbClr val="2C2F34"/>
              </a:solidFill>
              <a:effectLst/>
              <a:latin typeface="Inter"/>
            </a:endParaRPr>
          </a:p>
          <a:p>
            <a:pPr marL="0" indent="0" algn="l">
              <a:buNone/>
            </a:pPr>
            <a:r>
              <a:rPr lang="en-US" b="1" i="0" dirty="0">
                <a:solidFill>
                  <a:srgbClr val="2C2F34"/>
                </a:solidFill>
                <a:effectLst/>
                <a:latin typeface="Inter"/>
              </a:rPr>
              <a:t>Frequency/schedule</a:t>
            </a:r>
            <a:r>
              <a:rPr lang="en-US" b="0" i="0" dirty="0">
                <a:solidFill>
                  <a:srgbClr val="2C2F34"/>
                </a:solidFill>
                <a:effectLst/>
                <a:latin typeface="Inter"/>
              </a:rPr>
              <a:t>: Check for this condition every 30 minutes.</a:t>
            </a:r>
          </a:p>
        </p:txBody>
      </p:sp>
    </p:spTree>
    <p:extLst>
      <p:ext uri="{BB962C8B-B14F-4D97-AF65-F5344CB8AC3E}">
        <p14:creationId xmlns:p14="http://schemas.microsoft.com/office/powerpoint/2010/main" val="342077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E9AFB-7A7C-2DD9-C7C7-4CC22FFCB6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F5D47C-2C2D-2E80-2AE7-FE29D54E7F0D}"/>
              </a:ext>
            </a:extLst>
          </p:cNvPr>
          <p:cNvSpPr>
            <a:spLocks noGrp="1"/>
          </p:cNvSpPr>
          <p:nvPr>
            <p:ph type="title"/>
          </p:nvPr>
        </p:nvSpPr>
        <p:spPr>
          <a:xfrm>
            <a:off x="838200" y="526490"/>
            <a:ext cx="10515600" cy="814761"/>
          </a:xfrm>
        </p:spPr>
        <p:txBody>
          <a:bodyPr/>
          <a:lstStyle/>
          <a:p>
            <a:r>
              <a:rPr lang="en-US" dirty="0">
                <a:solidFill>
                  <a:srgbClr val="505C63"/>
                </a:solidFill>
                <a:latin typeface="Helvetica" panose="020B0604020202020204" pitchFamily="34" charset="0"/>
              </a:rPr>
              <a:t>Privileges needed to create Alerts</a:t>
            </a:r>
            <a:endParaRPr lang="en-IN"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55CC73A1-0FAE-3B67-7FA7-FAE15088031E}"/>
              </a:ext>
            </a:extLst>
          </p:cNvPr>
          <p:cNvSpPr>
            <a:spLocks noGrp="1"/>
          </p:cNvSpPr>
          <p:nvPr>
            <p:ph idx="1"/>
          </p:nvPr>
        </p:nvSpPr>
        <p:spPr>
          <a:xfrm>
            <a:off x="838200" y="1416422"/>
            <a:ext cx="10771094" cy="4706472"/>
          </a:xfrm>
        </p:spPr>
        <p:txBody>
          <a:bodyPr>
            <a:normAutofit fontScale="92500" lnSpcReduction="10000"/>
          </a:bodyPr>
          <a:lstStyle/>
          <a:p>
            <a:pPr marL="0" indent="0" algn="l">
              <a:buNone/>
            </a:pPr>
            <a:r>
              <a:rPr lang="en-US" b="0" i="0" dirty="0">
                <a:solidFill>
                  <a:srgbClr val="2C2F34"/>
                </a:solidFill>
                <a:effectLst/>
                <a:latin typeface="Inter"/>
              </a:rPr>
              <a:t>In order to create an alert, the user or role must have following privileges:</a:t>
            </a:r>
          </a:p>
          <a:p>
            <a:pPr algn="l">
              <a:buFont typeface="Arial" panose="020B0604020202020204" pitchFamily="34" charset="0"/>
              <a:buChar char="•"/>
            </a:pPr>
            <a:r>
              <a:rPr lang="en-US" sz="2400" b="0" i="0" dirty="0">
                <a:solidFill>
                  <a:srgbClr val="2C2F34"/>
                </a:solidFill>
                <a:effectLst/>
                <a:latin typeface="Inter"/>
              </a:rPr>
              <a:t>The EXECUTE ALERT privilege on the account. </a:t>
            </a:r>
            <a:r>
              <a:rPr lang="en-US" sz="2400" dirty="0">
                <a:solidFill>
                  <a:srgbClr val="2C2F34"/>
                </a:solidFill>
                <a:latin typeface="Inter"/>
              </a:rPr>
              <a:t>Only</a:t>
            </a:r>
            <a:r>
              <a:rPr lang="en-US" sz="2400" b="1" dirty="0">
                <a:solidFill>
                  <a:srgbClr val="2C2F34"/>
                </a:solidFill>
                <a:latin typeface="Inter"/>
              </a:rPr>
              <a:t> </a:t>
            </a:r>
            <a:r>
              <a:rPr lang="en-US" sz="2400" b="0" i="0" dirty="0">
                <a:solidFill>
                  <a:srgbClr val="2C2F34"/>
                </a:solidFill>
                <a:effectLst/>
                <a:latin typeface="Inter"/>
              </a:rPr>
              <a:t>ACCOUNTADMIN can grant this privilege.</a:t>
            </a:r>
          </a:p>
          <a:p>
            <a:pPr marL="457200" lvl="1" indent="0">
              <a:buNone/>
            </a:pPr>
            <a:r>
              <a:rPr lang="en-US" sz="1800" b="0" i="0" dirty="0">
                <a:solidFill>
                  <a:srgbClr val="0070C0"/>
                </a:solidFill>
                <a:effectLst/>
                <a:latin typeface="Inter"/>
              </a:rPr>
              <a:t>GRANT EXECUTE ALERT ON ACCOUNT TO ROLE </a:t>
            </a:r>
            <a:r>
              <a:rPr lang="en-US" sz="1800" b="0" i="0" dirty="0" err="1">
                <a:solidFill>
                  <a:srgbClr val="0070C0"/>
                </a:solidFill>
                <a:effectLst/>
                <a:latin typeface="Inter"/>
              </a:rPr>
              <a:t>my_alert_role</a:t>
            </a:r>
            <a:r>
              <a:rPr lang="en-US" sz="1800" b="0" i="0" dirty="0">
                <a:solidFill>
                  <a:srgbClr val="0070C0"/>
                </a:solidFill>
                <a:effectLst/>
                <a:latin typeface="Inter"/>
              </a:rPr>
              <a:t>;</a:t>
            </a:r>
          </a:p>
          <a:p>
            <a:pPr algn="l">
              <a:buFont typeface="Arial" panose="020B0604020202020204" pitchFamily="34" charset="0"/>
              <a:buChar char="•"/>
            </a:pPr>
            <a:r>
              <a:rPr lang="en-US" sz="2400" b="0" i="0" dirty="0">
                <a:solidFill>
                  <a:srgbClr val="2C2F34"/>
                </a:solidFill>
                <a:effectLst/>
                <a:latin typeface="Inter"/>
              </a:rPr>
              <a:t>The USAGE and CREATE ALERT privileges on the schema in which you want to create the alert. T</a:t>
            </a:r>
            <a:r>
              <a:rPr lang="en-US" sz="2400" dirty="0">
                <a:solidFill>
                  <a:srgbClr val="2C2F34"/>
                </a:solidFill>
                <a:latin typeface="Inter"/>
              </a:rPr>
              <a:t>he Owner of the schema can grant this privilege.</a:t>
            </a:r>
          </a:p>
          <a:p>
            <a:pPr marL="457200" lvl="1" indent="0">
              <a:buNone/>
            </a:pPr>
            <a:r>
              <a:rPr lang="en-US" sz="1800" dirty="0">
                <a:solidFill>
                  <a:srgbClr val="0070C0"/>
                </a:solidFill>
                <a:latin typeface="Inter"/>
              </a:rPr>
              <a:t>GRANT CREATE ALERT ON SCHEMA </a:t>
            </a:r>
            <a:r>
              <a:rPr lang="en-US" sz="1800" dirty="0" err="1">
                <a:solidFill>
                  <a:srgbClr val="0070C0"/>
                </a:solidFill>
                <a:latin typeface="Inter"/>
              </a:rPr>
              <a:t>my_schema</a:t>
            </a:r>
            <a:r>
              <a:rPr lang="en-US" sz="1800" dirty="0">
                <a:solidFill>
                  <a:srgbClr val="0070C0"/>
                </a:solidFill>
                <a:latin typeface="Inter"/>
              </a:rPr>
              <a:t> TO ROLE </a:t>
            </a:r>
            <a:r>
              <a:rPr lang="en-US" sz="1800" dirty="0" err="1">
                <a:solidFill>
                  <a:srgbClr val="0070C0"/>
                </a:solidFill>
                <a:latin typeface="Inter"/>
              </a:rPr>
              <a:t>my_alert_role</a:t>
            </a:r>
            <a:r>
              <a:rPr lang="en-US" sz="1800" dirty="0">
                <a:solidFill>
                  <a:srgbClr val="0070C0"/>
                </a:solidFill>
                <a:latin typeface="Inter"/>
              </a:rPr>
              <a:t>;</a:t>
            </a:r>
          </a:p>
          <a:p>
            <a:pPr marL="457200" lvl="1" indent="0">
              <a:buNone/>
            </a:pPr>
            <a:r>
              <a:rPr lang="en-US" sz="1800" dirty="0">
                <a:solidFill>
                  <a:srgbClr val="0070C0"/>
                </a:solidFill>
                <a:latin typeface="Inter"/>
              </a:rPr>
              <a:t>GRANT USAGE ON SCHEMA </a:t>
            </a:r>
            <a:r>
              <a:rPr lang="en-US" sz="1800" dirty="0" err="1">
                <a:solidFill>
                  <a:srgbClr val="0070C0"/>
                </a:solidFill>
                <a:latin typeface="Inter"/>
              </a:rPr>
              <a:t>my_schema</a:t>
            </a:r>
            <a:r>
              <a:rPr lang="en-US" sz="1800" dirty="0">
                <a:solidFill>
                  <a:srgbClr val="0070C0"/>
                </a:solidFill>
                <a:latin typeface="Inter"/>
              </a:rPr>
              <a:t> TO ROLE </a:t>
            </a:r>
            <a:r>
              <a:rPr lang="en-US" sz="1800" dirty="0" err="1">
                <a:solidFill>
                  <a:srgbClr val="0070C0"/>
                </a:solidFill>
                <a:latin typeface="Inter"/>
              </a:rPr>
              <a:t>my_alert_role</a:t>
            </a:r>
            <a:r>
              <a:rPr lang="en-US" sz="1800" dirty="0">
                <a:solidFill>
                  <a:srgbClr val="0070C0"/>
                </a:solidFill>
                <a:latin typeface="Inter"/>
              </a:rPr>
              <a:t>;</a:t>
            </a:r>
          </a:p>
          <a:p>
            <a:pPr>
              <a:buFont typeface="Arial" panose="020B0604020202020204" pitchFamily="34" charset="0"/>
              <a:buChar char="•"/>
            </a:pPr>
            <a:r>
              <a:rPr lang="en-US" sz="2400" b="0" i="0" dirty="0">
                <a:solidFill>
                  <a:srgbClr val="2C2F34"/>
                </a:solidFill>
                <a:effectLst/>
                <a:latin typeface="Inter"/>
              </a:rPr>
              <a:t>The USAGE privilege on the database containing the schema. </a:t>
            </a:r>
            <a:r>
              <a:rPr lang="en-US" sz="2400" dirty="0">
                <a:solidFill>
                  <a:srgbClr val="2C2F34"/>
                </a:solidFill>
                <a:latin typeface="Inter"/>
              </a:rPr>
              <a:t>The Owner of the database can grant this privilege.</a:t>
            </a:r>
          </a:p>
          <a:p>
            <a:pPr marL="457200" lvl="1" indent="0">
              <a:buNone/>
            </a:pPr>
            <a:r>
              <a:rPr lang="en-US" sz="1800" dirty="0">
                <a:solidFill>
                  <a:srgbClr val="0070C0"/>
                </a:solidFill>
                <a:latin typeface="Inter"/>
              </a:rPr>
              <a:t>GRANT USAGE ON DATABASE </a:t>
            </a:r>
            <a:r>
              <a:rPr lang="en-US" sz="1800" dirty="0" err="1">
                <a:solidFill>
                  <a:srgbClr val="0070C0"/>
                </a:solidFill>
                <a:latin typeface="Inter"/>
              </a:rPr>
              <a:t>my_database</a:t>
            </a:r>
            <a:r>
              <a:rPr lang="en-US" sz="1800" dirty="0">
                <a:solidFill>
                  <a:srgbClr val="0070C0"/>
                </a:solidFill>
                <a:latin typeface="Inter"/>
              </a:rPr>
              <a:t> TO ROLE </a:t>
            </a:r>
            <a:r>
              <a:rPr lang="en-US" sz="1800" dirty="0" err="1">
                <a:solidFill>
                  <a:srgbClr val="0070C0"/>
                </a:solidFill>
                <a:latin typeface="Inter"/>
              </a:rPr>
              <a:t>my_alert_role</a:t>
            </a:r>
            <a:r>
              <a:rPr lang="en-US" sz="1800" dirty="0">
                <a:solidFill>
                  <a:srgbClr val="0070C0"/>
                </a:solidFill>
                <a:latin typeface="Inter"/>
              </a:rPr>
              <a:t>;</a:t>
            </a:r>
            <a:endParaRPr lang="en-US" sz="2000" b="0" i="0" dirty="0">
              <a:solidFill>
                <a:srgbClr val="2C2F34"/>
              </a:solidFill>
              <a:effectLst/>
              <a:latin typeface="Inter"/>
            </a:endParaRPr>
          </a:p>
          <a:p>
            <a:pPr algn="l">
              <a:buFont typeface="Arial" panose="020B0604020202020204" pitchFamily="34" charset="0"/>
              <a:buChar char="•"/>
            </a:pPr>
            <a:r>
              <a:rPr lang="en-US" sz="2400" b="0" i="0" dirty="0">
                <a:solidFill>
                  <a:srgbClr val="2C2F34"/>
                </a:solidFill>
                <a:effectLst/>
                <a:latin typeface="Inter"/>
              </a:rPr>
              <a:t>The USAGE privilege on the warehouse used to execute the alert. </a:t>
            </a:r>
            <a:r>
              <a:rPr lang="en-US" sz="2400" dirty="0">
                <a:solidFill>
                  <a:srgbClr val="2C2F34"/>
                </a:solidFill>
                <a:latin typeface="Inter"/>
              </a:rPr>
              <a:t>The Owner of the warehouse can grant this privilege.</a:t>
            </a:r>
          </a:p>
          <a:p>
            <a:pPr marL="457200" lvl="1" indent="0">
              <a:buNone/>
            </a:pPr>
            <a:r>
              <a:rPr lang="en-US" sz="1800" dirty="0">
                <a:solidFill>
                  <a:srgbClr val="0070C0"/>
                </a:solidFill>
                <a:latin typeface="Inter"/>
              </a:rPr>
              <a:t>GRANT USAGE ON WAREHOUSE </a:t>
            </a:r>
            <a:r>
              <a:rPr lang="en-US" sz="1800" dirty="0" err="1">
                <a:solidFill>
                  <a:srgbClr val="0070C0"/>
                </a:solidFill>
                <a:latin typeface="Inter"/>
              </a:rPr>
              <a:t>my_warehouse</a:t>
            </a:r>
            <a:r>
              <a:rPr lang="en-US" sz="1800" dirty="0">
                <a:solidFill>
                  <a:srgbClr val="0070C0"/>
                </a:solidFill>
                <a:latin typeface="Inter"/>
              </a:rPr>
              <a:t> TO ROLE </a:t>
            </a:r>
            <a:r>
              <a:rPr lang="en-US" sz="1800" dirty="0" err="1">
                <a:solidFill>
                  <a:srgbClr val="0070C0"/>
                </a:solidFill>
                <a:latin typeface="Inter"/>
              </a:rPr>
              <a:t>my_alert_role</a:t>
            </a:r>
            <a:r>
              <a:rPr lang="en-US" sz="1800" dirty="0">
                <a:solidFill>
                  <a:srgbClr val="0070C0"/>
                </a:solidFill>
                <a:latin typeface="Inter"/>
              </a:rPr>
              <a:t>;</a:t>
            </a:r>
            <a:endParaRPr lang="en-US" sz="1800" b="0" i="0" dirty="0">
              <a:solidFill>
                <a:srgbClr val="2C2F34"/>
              </a:solidFill>
              <a:effectLst/>
              <a:latin typeface="Inter"/>
            </a:endParaRPr>
          </a:p>
          <a:p>
            <a:pPr algn="l">
              <a:buFont typeface="Arial" panose="020B0604020202020204" pitchFamily="34" charset="0"/>
              <a:buChar char="•"/>
            </a:pPr>
            <a:endParaRPr lang="en-US" sz="2400" b="0" i="0" dirty="0">
              <a:solidFill>
                <a:srgbClr val="2C2F34"/>
              </a:solidFill>
              <a:effectLst/>
              <a:latin typeface="Inter"/>
            </a:endParaRPr>
          </a:p>
        </p:txBody>
      </p:sp>
    </p:spTree>
    <p:extLst>
      <p:ext uri="{BB962C8B-B14F-4D97-AF65-F5344CB8AC3E}">
        <p14:creationId xmlns:p14="http://schemas.microsoft.com/office/powerpoint/2010/main" val="2591278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72237-0318-2623-14DC-B704B911C2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65FD23-0DF9-C1CE-95F4-06B30510C79F}"/>
              </a:ext>
            </a:extLst>
          </p:cNvPr>
          <p:cNvSpPr>
            <a:spLocks noGrp="1"/>
          </p:cNvSpPr>
          <p:nvPr>
            <p:ph type="title"/>
          </p:nvPr>
        </p:nvSpPr>
        <p:spPr>
          <a:xfrm>
            <a:off x="838200" y="526490"/>
            <a:ext cx="10515600" cy="814761"/>
          </a:xfrm>
        </p:spPr>
        <p:txBody>
          <a:bodyPr/>
          <a:lstStyle/>
          <a:p>
            <a:r>
              <a:rPr lang="en-US" dirty="0">
                <a:solidFill>
                  <a:srgbClr val="505C63"/>
                </a:solidFill>
                <a:latin typeface="Helvetica" panose="020B0604020202020204" pitchFamily="34" charset="0"/>
              </a:rPr>
              <a:t>Creating and Dropping Alerts</a:t>
            </a:r>
            <a:endParaRPr lang="en-IN"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224019C1-E95B-716C-78A2-5CD16CF5BB85}"/>
              </a:ext>
            </a:extLst>
          </p:cNvPr>
          <p:cNvSpPr>
            <a:spLocks noGrp="1"/>
          </p:cNvSpPr>
          <p:nvPr>
            <p:ph idx="1"/>
          </p:nvPr>
        </p:nvSpPr>
        <p:spPr>
          <a:xfrm>
            <a:off x="838200" y="1470209"/>
            <a:ext cx="10771094" cy="5020237"/>
          </a:xfrm>
        </p:spPr>
        <p:txBody>
          <a:bodyPr>
            <a:normAutofit fontScale="92500" lnSpcReduction="10000"/>
          </a:bodyPr>
          <a:lstStyle/>
          <a:p>
            <a:pPr marL="0" indent="0" algn="l">
              <a:buNone/>
            </a:pPr>
            <a:r>
              <a:rPr lang="en-US" b="0" i="0" dirty="0">
                <a:solidFill>
                  <a:srgbClr val="2C2F34"/>
                </a:solidFill>
                <a:effectLst/>
                <a:latin typeface="Inter"/>
              </a:rPr>
              <a:t>To Create an Alert:</a:t>
            </a:r>
            <a:endParaRPr lang="en-US" sz="800" b="0" i="0" dirty="0">
              <a:solidFill>
                <a:srgbClr val="2C2F34"/>
              </a:solidFill>
              <a:effectLst/>
              <a:latin typeface="Inter"/>
            </a:endParaRPr>
          </a:p>
          <a:p>
            <a:pPr marL="0" indent="0" algn="l">
              <a:buNone/>
            </a:pPr>
            <a:r>
              <a:rPr lang="en-US" sz="2200" b="0" i="0" dirty="0">
                <a:solidFill>
                  <a:srgbClr val="0070C0"/>
                </a:solidFill>
                <a:effectLst/>
                <a:latin typeface="Inter"/>
              </a:rPr>
              <a:t>CREATE [ OR REPLACE ] ALERT &lt;</a:t>
            </a:r>
            <a:r>
              <a:rPr lang="en-US" sz="2200" b="0" i="0" dirty="0" err="1">
                <a:solidFill>
                  <a:srgbClr val="0070C0"/>
                </a:solidFill>
                <a:effectLst/>
                <a:latin typeface="Inter"/>
              </a:rPr>
              <a:t>alert_name</a:t>
            </a:r>
            <a:r>
              <a:rPr lang="en-US" sz="2200" b="0" i="0" dirty="0">
                <a:solidFill>
                  <a:srgbClr val="0070C0"/>
                </a:solidFill>
                <a:effectLst/>
                <a:latin typeface="Inter"/>
              </a:rPr>
              <a:t>&gt;</a:t>
            </a:r>
          </a:p>
          <a:p>
            <a:pPr marL="0" indent="0" algn="l">
              <a:buNone/>
            </a:pPr>
            <a:r>
              <a:rPr lang="en-US" sz="2200" b="0" i="0" dirty="0">
                <a:solidFill>
                  <a:srgbClr val="0070C0"/>
                </a:solidFill>
                <a:effectLst/>
                <a:latin typeface="Inter"/>
              </a:rPr>
              <a:t>    WAREHOUSE = &lt;</a:t>
            </a:r>
            <a:r>
              <a:rPr lang="en-US" sz="2200" b="0" i="0" dirty="0" err="1">
                <a:solidFill>
                  <a:srgbClr val="0070C0"/>
                </a:solidFill>
                <a:effectLst/>
                <a:latin typeface="Inter"/>
              </a:rPr>
              <a:t>warehouse_name</a:t>
            </a:r>
            <a:r>
              <a:rPr lang="en-US" sz="2200" b="0" i="0" dirty="0">
                <a:solidFill>
                  <a:srgbClr val="0070C0"/>
                </a:solidFill>
                <a:effectLst/>
                <a:latin typeface="Inter"/>
              </a:rPr>
              <a:t>&gt;</a:t>
            </a:r>
          </a:p>
          <a:p>
            <a:pPr marL="0" indent="0" algn="l">
              <a:buNone/>
            </a:pPr>
            <a:r>
              <a:rPr lang="en-US" sz="2200" b="0" i="0" dirty="0">
                <a:solidFill>
                  <a:srgbClr val="0070C0"/>
                </a:solidFill>
                <a:effectLst/>
                <a:latin typeface="Inter"/>
              </a:rPr>
              <a:t>    SCHEDULE = '{ &lt;num&gt; MINUTE | USING CRON &lt;expr&gt; &lt;</a:t>
            </a:r>
            <a:r>
              <a:rPr lang="en-US" sz="2200" b="0" i="0" dirty="0" err="1">
                <a:solidFill>
                  <a:srgbClr val="0070C0"/>
                </a:solidFill>
                <a:effectLst/>
                <a:latin typeface="Inter"/>
              </a:rPr>
              <a:t>time_zone</a:t>
            </a:r>
            <a:r>
              <a:rPr lang="en-US" sz="2200" b="0" i="0" dirty="0">
                <a:solidFill>
                  <a:srgbClr val="0070C0"/>
                </a:solidFill>
                <a:effectLst/>
                <a:latin typeface="Inter"/>
              </a:rPr>
              <a:t>&gt; }’</a:t>
            </a:r>
          </a:p>
          <a:p>
            <a:pPr marL="0" indent="0" algn="l">
              <a:buNone/>
            </a:pPr>
            <a:r>
              <a:rPr lang="en-US" sz="2200" b="0" i="0" dirty="0">
                <a:solidFill>
                  <a:srgbClr val="0070C0"/>
                </a:solidFill>
                <a:effectLst/>
                <a:latin typeface="Inter"/>
              </a:rPr>
              <a:t>    COMMENT = '&lt;</a:t>
            </a:r>
            <a:r>
              <a:rPr lang="en-US" sz="2200" b="0" i="0" dirty="0" err="1">
                <a:solidFill>
                  <a:srgbClr val="0070C0"/>
                </a:solidFill>
                <a:effectLst/>
                <a:latin typeface="Inter"/>
              </a:rPr>
              <a:t>string_literal</a:t>
            </a:r>
            <a:r>
              <a:rPr lang="en-US" sz="2200" b="0" i="0" dirty="0">
                <a:solidFill>
                  <a:srgbClr val="0070C0"/>
                </a:solidFill>
                <a:effectLst/>
                <a:latin typeface="Inter"/>
              </a:rPr>
              <a:t>&gt;'</a:t>
            </a:r>
          </a:p>
          <a:p>
            <a:pPr marL="0" indent="0" algn="l">
              <a:buNone/>
            </a:pPr>
            <a:r>
              <a:rPr lang="en-US" sz="2200" b="0" i="0" dirty="0">
                <a:solidFill>
                  <a:srgbClr val="0070C0"/>
                </a:solidFill>
                <a:effectLst/>
                <a:latin typeface="Inter"/>
              </a:rPr>
              <a:t>IF( EXISTS( &lt;condition&gt; ))</a:t>
            </a:r>
          </a:p>
          <a:p>
            <a:pPr marL="0" indent="0" algn="l">
              <a:buNone/>
            </a:pPr>
            <a:r>
              <a:rPr lang="en-US" sz="2200" b="0" i="0" dirty="0">
                <a:solidFill>
                  <a:srgbClr val="0070C0"/>
                </a:solidFill>
                <a:effectLst/>
                <a:latin typeface="Inter"/>
              </a:rPr>
              <a:t>THEN   &lt;action&gt; ;</a:t>
            </a:r>
          </a:p>
          <a:p>
            <a:pPr marL="0" indent="0" algn="l">
              <a:buNone/>
            </a:pPr>
            <a:r>
              <a:rPr lang="en-US" sz="800" b="0" i="0" dirty="0">
                <a:solidFill>
                  <a:srgbClr val="0070C0"/>
                </a:solidFill>
                <a:effectLst/>
                <a:latin typeface="Inter"/>
              </a:rPr>
              <a:t> </a:t>
            </a:r>
            <a:endParaRPr lang="en-US" sz="900" b="0" i="0" dirty="0">
              <a:solidFill>
                <a:srgbClr val="0070C0"/>
              </a:solidFill>
              <a:effectLst/>
              <a:latin typeface="Inter"/>
            </a:endParaRPr>
          </a:p>
          <a:p>
            <a:pPr marL="0" indent="0" algn="l">
              <a:buNone/>
            </a:pPr>
            <a:r>
              <a:rPr lang="en-US" b="0" i="0" dirty="0">
                <a:solidFill>
                  <a:srgbClr val="2C2F34"/>
                </a:solidFill>
                <a:effectLst/>
                <a:latin typeface="Inter"/>
              </a:rPr>
              <a:t>Note: We have to resume the alert after creating them to start the alerts.</a:t>
            </a:r>
          </a:p>
          <a:p>
            <a:pPr marL="0" indent="0" algn="l">
              <a:buNone/>
            </a:pPr>
            <a:r>
              <a:rPr lang="en-US" sz="2200" dirty="0">
                <a:solidFill>
                  <a:srgbClr val="0070C0"/>
                </a:solidFill>
                <a:latin typeface="Inter"/>
              </a:rPr>
              <a:t>ALTER ALERT </a:t>
            </a:r>
            <a:r>
              <a:rPr lang="en-US" sz="2200" dirty="0" err="1">
                <a:solidFill>
                  <a:srgbClr val="0070C0"/>
                </a:solidFill>
                <a:latin typeface="Inter"/>
              </a:rPr>
              <a:t>hrdata.alert_high_salary</a:t>
            </a:r>
            <a:r>
              <a:rPr lang="en-US" sz="2200" dirty="0">
                <a:solidFill>
                  <a:srgbClr val="0070C0"/>
                </a:solidFill>
                <a:latin typeface="Inter"/>
              </a:rPr>
              <a:t> RESUME; </a:t>
            </a:r>
          </a:p>
          <a:p>
            <a:pPr marL="0" indent="0" algn="l">
              <a:buNone/>
            </a:pPr>
            <a:endParaRPr lang="en-US" sz="900" dirty="0">
              <a:solidFill>
                <a:srgbClr val="0070C0"/>
              </a:solidFill>
              <a:latin typeface="Inter"/>
            </a:endParaRPr>
          </a:p>
          <a:p>
            <a:pPr marL="0" indent="0" algn="l">
              <a:buNone/>
            </a:pPr>
            <a:r>
              <a:rPr lang="en-US" b="0" i="0" dirty="0">
                <a:solidFill>
                  <a:srgbClr val="2C2F34"/>
                </a:solidFill>
                <a:effectLst/>
                <a:latin typeface="Inter"/>
              </a:rPr>
              <a:t>To Drop an Alert:</a:t>
            </a:r>
          </a:p>
          <a:p>
            <a:pPr marL="0" indent="0" algn="l">
              <a:buNone/>
            </a:pPr>
            <a:r>
              <a:rPr lang="en-US" sz="2200" dirty="0">
                <a:solidFill>
                  <a:srgbClr val="0070C0"/>
                </a:solidFill>
                <a:latin typeface="Inter"/>
              </a:rPr>
              <a:t>DROP  ALERT  </a:t>
            </a:r>
            <a:r>
              <a:rPr lang="en-US" sz="2200" dirty="0" err="1">
                <a:solidFill>
                  <a:srgbClr val="0070C0"/>
                </a:solidFill>
                <a:latin typeface="Inter"/>
              </a:rPr>
              <a:t>alert_name</a:t>
            </a:r>
            <a:r>
              <a:rPr lang="en-US" sz="2200" dirty="0">
                <a:solidFill>
                  <a:srgbClr val="0070C0"/>
                </a:solidFill>
                <a:latin typeface="Inter"/>
              </a:rPr>
              <a:t>;</a:t>
            </a:r>
          </a:p>
        </p:txBody>
      </p:sp>
    </p:spTree>
    <p:extLst>
      <p:ext uri="{BB962C8B-B14F-4D97-AF65-F5344CB8AC3E}">
        <p14:creationId xmlns:p14="http://schemas.microsoft.com/office/powerpoint/2010/main" val="74752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58052-394C-E80C-DDE9-150E04F8DF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0903D9-BAA3-D753-8DF5-2306690FB27C}"/>
              </a:ext>
            </a:extLst>
          </p:cNvPr>
          <p:cNvSpPr>
            <a:spLocks noGrp="1"/>
          </p:cNvSpPr>
          <p:nvPr>
            <p:ph type="title"/>
          </p:nvPr>
        </p:nvSpPr>
        <p:spPr>
          <a:xfrm>
            <a:off x="838200" y="526490"/>
            <a:ext cx="10515600" cy="814761"/>
          </a:xfrm>
        </p:spPr>
        <p:txBody>
          <a:bodyPr/>
          <a:lstStyle/>
          <a:p>
            <a:r>
              <a:rPr lang="en-US" dirty="0">
                <a:solidFill>
                  <a:srgbClr val="505C63"/>
                </a:solidFill>
                <a:latin typeface="Helvetica" panose="020B0604020202020204" pitchFamily="34" charset="0"/>
              </a:rPr>
              <a:t>Viewing and Executing Alerts</a:t>
            </a:r>
            <a:endParaRPr lang="en-IN"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63C8A0FE-F65C-1FDD-68D0-63E11A241BB3}"/>
              </a:ext>
            </a:extLst>
          </p:cNvPr>
          <p:cNvSpPr>
            <a:spLocks noGrp="1"/>
          </p:cNvSpPr>
          <p:nvPr>
            <p:ph idx="1"/>
          </p:nvPr>
        </p:nvSpPr>
        <p:spPr>
          <a:xfrm>
            <a:off x="838200" y="1470210"/>
            <a:ext cx="10771094" cy="4706472"/>
          </a:xfrm>
        </p:spPr>
        <p:txBody>
          <a:bodyPr>
            <a:normAutofit/>
          </a:bodyPr>
          <a:lstStyle/>
          <a:p>
            <a:pPr marL="0" indent="0" algn="l">
              <a:buNone/>
            </a:pPr>
            <a:r>
              <a:rPr lang="en-US" b="0" i="0" dirty="0">
                <a:solidFill>
                  <a:srgbClr val="2C2F34"/>
                </a:solidFill>
                <a:effectLst/>
                <a:latin typeface="Inter"/>
              </a:rPr>
              <a:t>To see all Alerts:</a:t>
            </a:r>
          </a:p>
          <a:p>
            <a:pPr marL="457200" lvl="1" indent="0">
              <a:buNone/>
            </a:pPr>
            <a:r>
              <a:rPr lang="en-US" dirty="0">
                <a:solidFill>
                  <a:srgbClr val="0070C0"/>
                </a:solidFill>
                <a:latin typeface="Inter"/>
              </a:rPr>
              <a:t>SHOW ALERTS;</a:t>
            </a:r>
          </a:p>
          <a:p>
            <a:pPr marL="457200" lvl="1" indent="0">
              <a:buNone/>
            </a:pPr>
            <a:endParaRPr lang="en-US" sz="800" dirty="0">
              <a:solidFill>
                <a:srgbClr val="0070C0"/>
              </a:solidFill>
              <a:latin typeface="Inter"/>
            </a:endParaRPr>
          </a:p>
          <a:p>
            <a:pPr marL="0" indent="0" algn="l">
              <a:buNone/>
            </a:pPr>
            <a:r>
              <a:rPr lang="en-US" b="0" i="0" dirty="0">
                <a:solidFill>
                  <a:srgbClr val="2C2F34"/>
                </a:solidFill>
                <a:effectLst/>
                <a:latin typeface="Inter"/>
              </a:rPr>
              <a:t>To see the details of an Alert:</a:t>
            </a:r>
          </a:p>
          <a:p>
            <a:pPr marL="457200" lvl="1" indent="0">
              <a:buNone/>
            </a:pPr>
            <a:r>
              <a:rPr lang="en-US" dirty="0">
                <a:solidFill>
                  <a:srgbClr val="0070C0"/>
                </a:solidFill>
                <a:latin typeface="Inter"/>
              </a:rPr>
              <a:t>DESC ALERT </a:t>
            </a:r>
            <a:r>
              <a:rPr lang="en-US" dirty="0" err="1">
                <a:solidFill>
                  <a:srgbClr val="0070C0"/>
                </a:solidFill>
                <a:latin typeface="Inter"/>
              </a:rPr>
              <a:t>alert_name</a:t>
            </a:r>
            <a:r>
              <a:rPr lang="en-US" dirty="0">
                <a:solidFill>
                  <a:srgbClr val="0070C0"/>
                </a:solidFill>
                <a:latin typeface="Inter"/>
              </a:rPr>
              <a:t>;</a:t>
            </a:r>
          </a:p>
          <a:p>
            <a:pPr marL="457200" lvl="1" indent="0">
              <a:buNone/>
            </a:pPr>
            <a:endParaRPr lang="en-US" sz="800" dirty="0">
              <a:solidFill>
                <a:srgbClr val="0070C0"/>
              </a:solidFill>
              <a:latin typeface="Inter"/>
            </a:endParaRPr>
          </a:p>
          <a:p>
            <a:pPr marL="0" indent="0" algn="l">
              <a:buNone/>
            </a:pPr>
            <a:r>
              <a:rPr lang="en-US" dirty="0">
                <a:solidFill>
                  <a:srgbClr val="2C2F34"/>
                </a:solidFill>
                <a:latin typeface="Inter"/>
              </a:rPr>
              <a:t>Executing Alerts:</a:t>
            </a:r>
          </a:p>
          <a:p>
            <a:pPr marL="0" indent="0" algn="l">
              <a:buNone/>
            </a:pPr>
            <a:r>
              <a:rPr lang="en-US" b="0" i="0" dirty="0">
                <a:solidFill>
                  <a:srgbClr val="2C2F34"/>
                </a:solidFill>
                <a:effectLst/>
                <a:latin typeface="Inter"/>
              </a:rPr>
              <a:t>In general, the Alerts will be executed at the specified time intervals.</a:t>
            </a:r>
          </a:p>
          <a:p>
            <a:pPr marL="0" indent="0" algn="l">
              <a:buNone/>
            </a:pPr>
            <a:r>
              <a:rPr lang="en-US" sz="2400" dirty="0">
                <a:solidFill>
                  <a:srgbClr val="2C2F34"/>
                </a:solidFill>
                <a:latin typeface="Inter"/>
              </a:rPr>
              <a:t>But if we want to execute manually (suppose first time testing purpose or when needed) we can execute using below command.</a:t>
            </a:r>
          </a:p>
          <a:p>
            <a:pPr marL="457200" lvl="1" indent="0">
              <a:buNone/>
            </a:pPr>
            <a:r>
              <a:rPr lang="en-US" sz="2200" b="0" i="0" dirty="0">
                <a:solidFill>
                  <a:srgbClr val="0070C0"/>
                </a:solidFill>
                <a:effectLst/>
                <a:latin typeface="Inter"/>
              </a:rPr>
              <a:t>EXECUTE ALERT </a:t>
            </a:r>
            <a:r>
              <a:rPr lang="en-US" sz="2200" b="0" i="0" dirty="0" err="1">
                <a:solidFill>
                  <a:srgbClr val="0070C0"/>
                </a:solidFill>
                <a:effectLst/>
                <a:latin typeface="Inter"/>
              </a:rPr>
              <a:t>alert_name</a:t>
            </a:r>
            <a:r>
              <a:rPr lang="en-US" sz="2200" b="0" i="0" dirty="0">
                <a:solidFill>
                  <a:srgbClr val="0070C0"/>
                </a:solidFill>
                <a:effectLst/>
                <a:latin typeface="Inter"/>
              </a:rPr>
              <a:t>;</a:t>
            </a:r>
          </a:p>
          <a:p>
            <a:pPr marL="0" indent="0" algn="l">
              <a:buNone/>
            </a:pPr>
            <a:endParaRPr lang="en-US" sz="2400" dirty="0">
              <a:solidFill>
                <a:srgbClr val="2C2F34"/>
              </a:solidFill>
              <a:latin typeface="Inter"/>
            </a:endParaRPr>
          </a:p>
          <a:p>
            <a:pPr marL="0" indent="0" algn="l">
              <a:buNone/>
            </a:pPr>
            <a:endParaRPr lang="en-US" sz="2400" b="0" i="0" dirty="0">
              <a:solidFill>
                <a:srgbClr val="2C2F34"/>
              </a:solidFill>
              <a:effectLst/>
              <a:latin typeface="Inter"/>
            </a:endParaRPr>
          </a:p>
        </p:txBody>
      </p:sp>
    </p:spTree>
    <p:extLst>
      <p:ext uri="{BB962C8B-B14F-4D97-AF65-F5344CB8AC3E}">
        <p14:creationId xmlns:p14="http://schemas.microsoft.com/office/powerpoint/2010/main" val="4147276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6F8A1-F395-6FB6-8F97-AC8E171634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D04531-3E69-AFDD-F1F4-4444B7F46843}"/>
              </a:ext>
            </a:extLst>
          </p:cNvPr>
          <p:cNvSpPr>
            <a:spLocks noGrp="1"/>
          </p:cNvSpPr>
          <p:nvPr>
            <p:ph type="title"/>
          </p:nvPr>
        </p:nvSpPr>
        <p:spPr>
          <a:xfrm>
            <a:off x="838200" y="526490"/>
            <a:ext cx="10515600" cy="814761"/>
          </a:xfrm>
        </p:spPr>
        <p:txBody>
          <a:bodyPr/>
          <a:lstStyle/>
          <a:p>
            <a:r>
              <a:rPr lang="en-US" dirty="0">
                <a:solidFill>
                  <a:srgbClr val="505C63"/>
                </a:solidFill>
                <a:latin typeface="Helvetica" panose="020B0604020202020204" pitchFamily="34" charset="0"/>
              </a:rPr>
              <a:t>Altering Alerts</a:t>
            </a:r>
            <a:endParaRPr lang="en-IN"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482B764A-5B97-D091-BCCF-FB936698960B}"/>
              </a:ext>
            </a:extLst>
          </p:cNvPr>
          <p:cNvSpPr>
            <a:spLocks noGrp="1"/>
          </p:cNvSpPr>
          <p:nvPr>
            <p:ph idx="1"/>
          </p:nvPr>
        </p:nvSpPr>
        <p:spPr>
          <a:xfrm>
            <a:off x="838200" y="1470210"/>
            <a:ext cx="10771094" cy="4706472"/>
          </a:xfrm>
        </p:spPr>
        <p:txBody>
          <a:bodyPr>
            <a:normAutofit fontScale="92500" lnSpcReduction="20000"/>
          </a:bodyPr>
          <a:lstStyle/>
          <a:p>
            <a:r>
              <a:rPr lang="en-US" b="0" i="0" dirty="0">
                <a:solidFill>
                  <a:srgbClr val="2C2F34"/>
                </a:solidFill>
                <a:effectLst/>
                <a:latin typeface="Inter"/>
              </a:rPr>
              <a:t>To suspend alerts</a:t>
            </a:r>
          </a:p>
          <a:p>
            <a:pPr marL="457200" lvl="1" indent="0">
              <a:buNone/>
            </a:pPr>
            <a:r>
              <a:rPr lang="en-US" sz="2200" b="0" i="0" dirty="0">
                <a:solidFill>
                  <a:srgbClr val="0070C0"/>
                </a:solidFill>
                <a:effectLst/>
                <a:latin typeface="Inter"/>
              </a:rPr>
              <a:t>ALTER ALERT </a:t>
            </a:r>
            <a:r>
              <a:rPr lang="en-US" sz="2200" b="0" i="0" dirty="0" err="1">
                <a:solidFill>
                  <a:srgbClr val="0070C0"/>
                </a:solidFill>
                <a:effectLst/>
                <a:latin typeface="Inter"/>
              </a:rPr>
              <a:t>my_alert</a:t>
            </a:r>
            <a:r>
              <a:rPr lang="en-US" sz="2200" b="0" i="0" dirty="0">
                <a:solidFill>
                  <a:srgbClr val="0070C0"/>
                </a:solidFill>
                <a:effectLst/>
                <a:latin typeface="Inter"/>
              </a:rPr>
              <a:t> SUSPEND;</a:t>
            </a:r>
          </a:p>
          <a:p>
            <a:r>
              <a:rPr lang="en-US" b="0" i="0" dirty="0">
                <a:solidFill>
                  <a:srgbClr val="2C2F34"/>
                </a:solidFill>
                <a:effectLst/>
                <a:latin typeface="Inter"/>
              </a:rPr>
              <a:t>To Resume alerts</a:t>
            </a:r>
          </a:p>
          <a:p>
            <a:pPr marL="457200" lvl="1" indent="0">
              <a:buNone/>
            </a:pPr>
            <a:r>
              <a:rPr lang="en-US" b="0" i="0" dirty="0">
                <a:solidFill>
                  <a:srgbClr val="0070C0"/>
                </a:solidFill>
                <a:effectLst/>
                <a:latin typeface="Inter"/>
              </a:rPr>
              <a:t>ALTER ALERT </a:t>
            </a:r>
            <a:r>
              <a:rPr lang="en-US" b="0" i="0" dirty="0" err="1">
                <a:solidFill>
                  <a:srgbClr val="0070C0"/>
                </a:solidFill>
                <a:effectLst/>
                <a:latin typeface="Inter"/>
              </a:rPr>
              <a:t>my_alert</a:t>
            </a:r>
            <a:r>
              <a:rPr lang="en-US" b="0" i="0" dirty="0">
                <a:solidFill>
                  <a:srgbClr val="0070C0"/>
                </a:solidFill>
                <a:effectLst/>
                <a:latin typeface="Inter"/>
              </a:rPr>
              <a:t> RESUME;</a:t>
            </a:r>
            <a:endParaRPr lang="en-US" b="0" i="0" dirty="0">
              <a:solidFill>
                <a:srgbClr val="2C2F34"/>
              </a:solidFill>
              <a:effectLst/>
              <a:latin typeface="Inter"/>
            </a:endParaRPr>
          </a:p>
          <a:p>
            <a:r>
              <a:rPr lang="en-US" dirty="0">
                <a:solidFill>
                  <a:srgbClr val="2C2F34"/>
                </a:solidFill>
                <a:latin typeface="Inter"/>
              </a:rPr>
              <a:t>To modify the Alert condition</a:t>
            </a:r>
          </a:p>
          <a:p>
            <a:pPr marL="457200" lvl="1" indent="0">
              <a:buNone/>
            </a:pPr>
            <a:r>
              <a:rPr lang="en-US" b="0" i="0" dirty="0">
                <a:solidFill>
                  <a:srgbClr val="0070C0"/>
                </a:solidFill>
                <a:effectLst/>
                <a:latin typeface="Inter"/>
              </a:rPr>
              <a:t>ALTER ALERT </a:t>
            </a:r>
            <a:r>
              <a:rPr lang="en-US" b="0" i="0" dirty="0" err="1">
                <a:solidFill>
                  <a:srgbClr val="0070C0"/>
                </a:solidFill>
                <a:effectLst/>
                <a:latin typeface="Inter"/>
              </a:rPr>
              <a:t>my_alert</a:t>
            </a:r>
            <a:r>
              <a:rPr lang="en-US" b="0" i="0" dirty="0">
                <a:solidFill>
                  <a:srgbClr val="0070C0"/>
                </a:solidFill>
                <a:effectLst/>
                <a:latin typeface="Inter"/>
              </a:rPr>
              <a:t> MODIFY CONDITION </a:t>
            </a:r>
          </a:p>
          <a:p>
            <a:pPr marL="457200" lvl="1" indent="0">
              <a:buNone/>
            </a:pPr>
            <a:r>
              <a:rPr lang="en-US" b="0" i="0" dirty="0">
                <a:solidFill>
                  <a:srgbClr val="0070C0"/>
                </a:solidFill>
                <a:effectLst/>
                <a:latin typeface="Inter"/>
              </a:rPr>
              <a:t>EXISTS (SELECT </a:t>
            </a:r>
            <a:r>
              <a:rPr lang="en-US" b="0" i="0" dirty="0" err="1">
                <a:solidFill>
                  <a:srgbClr val="0070C0"/>
                </a:solidFill>
                <a:effectLst/>
                <a:latin typeface="Inter"/>
              </a:rPr>
              <a:t>gauge_value</a:t>
            </a:r>
            <a:r>
              <a:rPr lang="en-US" b="0" i="0" dirty="0">
                <a:solidFill>
                  <a:srgbClr val="0070C0"/>
                </a:solidFill>
                <a:effectLst/>
                <a:latin typeface="Inter"/>
              </a:rPr>
              <a:t> FROM gauge WHERE </a:t>
            </a:r>
            <a:r>
              <a:rPr lang="en-US" b="0" i="0" dirty="0" err="1">
                <a:solidFill>
                  <a:srgbClr val="0070C0"/>
                </a:solidFill>
                <a:effectLst/>
                <a:latin typeface="Inter"/>
              </a:rPr>
              <a:t>gauge_value</a:t>
            </a:r>
            <a:r>
              <a:rPr lang="en-US" b="0" i="0" dirty="0">
                <a:solidFill>
                  <a:srgbClr val="0070C0"/>
                </a:solidFill>
                <a:effectLst/>
                <a:latin typeface="Inter"/>
              </a:rPr>
              <a:t>&gt;300);</a:t>
            </a:r>
            <a:endParaRPr lang="en-US" dirty="0">
              <a:solidFill>
                <a:srgbClr val="2C2F34"/>
              </a:solidFill>
              <a:latin typeface="Inter"/>
            </a:endParaRPr>
          </a:p>
          <a:p>
            <a:r>
              <a:rPr lang="en-US" b="0" i="0" dirty="0">
                <a:solidFill>
                  <a:srgbClr val="2C2F34"/>
                </a:solidFill>
                <a:effectLst/>
                <a:latin typeface="Inter"/>
              </a:rPr>
              <a:t>To modify Alert action</a:t>
            </a:r>
          </a:p>
          <a:p>
            <a:pPr marL="457200" lvl="1" indent="0">
              <a:buNone/>
            </a:pPr>
            <a:r>
              <a:rPr lang="en-US" b="0" i="0" dirty="0">
                <a:solidFill>
                  <a:srgbClr val="0070C0"/>
                </a:solidFill>
                <a:effectLst/>
                <a:latin typeface="Inter"/>
              </a:rPr>
              <a:t>ALTER ALERT </a:t>
            </a:r>
            <a:r>
              <a:rPr lang="en-US" b="0" i="0" dirty="0" err="1">
                <a:solidFill>
                  <a:srgbClr val="0070C0"/>
                </a:solidFill>
                <a:effectLst/>
                <a:latin typeface="Inter"/>
              </a:rPr>
              <a:t>my_alert</a:t>
            </a:r>
            <a:r>
              <a:rPr lang="en-US" b="0" i="0" dirty="0">
                <a:solidFill>
                  <a:srgbClr val="0070C0"/>
                </a:solidFill>
                <a:effectLst/>
                <a:latin typeface="Inter"/>
              </a:rPr>
              <a:t> MODIFY ACTION CALL </a:t>
            </a:r>
            <a:r>
              <a:rPr lang="en-US" b="0" i="0" dirty="0" err="1">
                <a:solidFill>
                  <a:srgbClr val="0070C0"/>
                </a:solidFill>
                <a:effectLst/>
                <a:latin typeface="Inter"/>
              </a:rPr>
              <a:t>my_procedure</a:t>
            </a:r>
            <a:r>
              <a:rPr lang="en-US" b="0" i="0" dirty="0">
                <a:solidFill>
                  <a:srgbClr val="0070C0"/>
                </a:solidFill>
                <a:effectLst/>
                <a:latin typeface="Inter"/>
              </a:rPr>
              <a:t>();</a:t>
            </a:r>
            <a:endParaRPr lang="en-US" b="0" i="0" dirty="0">
              <a:solidFill>
                <a:srgbClr val="2C2F34"/>
              </a:solidFill>
              <a:effectLst/>
              <a:latin typeface="Inter"/>
            </a:endParaRPr>
          </a:p>
          <a:p>
            <a:r>
              <a:rPr lang="en-US" dirty="0">
                <a:solidFill>
                  <a:srgbClr val="2C2F34"/>
                </a:solidFill>
                <a:latin typeface="Inter"/>
              </a:rPr>
              <a:t>To modify warehouse name</a:t>
            </a:r>
          </a:p>
          <a:p>
            <a:pPr marL="457200" lvl="1" indent="0">
              <a:buNone/>
            </a:pPr>
            <a:r>
              <a:rPr lang="en-US" b="0" i="0" dirty="0">
                <a:solidFill>
                  <a:srgbClr val="0070C0"/>
                </a:solidFill>
                <a:effectLst/>
                <a:latin typeface="Inter"/>
              </a:rPr>
              <a:t>ALTER ALERT </a:t>
            </a:r>
            <a:r>
              <a:rPr lang="en-US" b="0" i="0" dirty="0" err="1">
                <a:solidFill>
                  <a:srgbClr val="0070C0"/>
                </a:solidFill>
                <a:effectLst/>
                <a:latin typeface="Inter"/>
              </a:rPr>
              <a:t>my_alert</a:t>
            </a:r>
            <a:r>
              <a:rPr lang="en-US" b="0" i="0" dirty="0">
                <a:solidFill>
                  <a:srgbClr val="0070C0"/>
                </a:solidFill>
                <a:effectLst/>
                <a:latin typeface="Inter"/>
              </a:rPr>
              <a:t> SET WAREHOUSE = </a:t>
            </a:r>
            <a:r>
              <a:rPr lang="en-US" b="0" i="0" dirty="0" err="1">
                <a:solidFill>
                  <a:srgbClr val="0070C0"/>
                </a:solidFill>
                <a:effectLst/>
                <a:latin typeface="Inter"/>
              </a:rPr>
              <a:t>my_other_warehouse</a:t>
            </a:r>
            <a:r>
              <a:rPr lang="en-US" b="0" i="0" dirty="0">
                <a:solidFill>
                  <a:srgbClr val="0070C0"/>
                </a:solidFill>
                <a:effectLst/>
                <a:latin typeface="Inter"/>
              </a:rPr>
              <a:t>;</a:t>
            </a:r>
            <a:endParaRPr lang="en-US" dirty="0">
              <a:solidFill>
                <a:srgbClr val="2C2F34"/>
              </a:solidFill>
              <a:latin typeface="Inter"/>
            </a:endParaRPr>
          </a:p>
          <a:p>
            <a:r>
              <a:rPr lang="en-US" b="0" i="0" dirty="0">
                <a:solidFill>
                  <a:srgbClr val="2C2F34"/>
                </a:solidFill>
                <a:effectLst/>
                <a:latin typeface="Inter"/>
              </a:rPr>
              <a:t>To modify schedule time</a:t>
            </a:r>
          </a:p>
          <a:p>
            <a:pPr marL="457200" lvl="1" indent="0">
              <a:buNone/>
            </a:pPr>
            <a:r>
              <a:rPr lang="en-US" b="0" i="0" dirty="0">
                <a:solidFill>
                  <a:srgbClr val="0070C0"/>
                </a:solidFill>
                <a:effectLst/>
                <a:latin typeface="Inter"/>
              </a:rPr>
              <a:t>ALTER ALERT </a:t>
            </a:r>
            <a:r>
              <a:rPr lang="en-US" b="0" i="0" dirty="0" err="1">
                <a:solidFill>
                  <a:srgbClr val="0070C0"/>
                </a:solidFill>
                <a:effectLst/>
                <a:latin typeface="Inter"/>
              </a:rPr>
              <a:t>my_alert</a:t>
            </a:r>
            <a:r>
              <a:rPr lang="en-US" b="0" i="0" dirty="0">
                <a:solidFill>
                  <a:srgbClr val="0070C0"/>
                </a:solidFill>
                <a:effectLst/>
                <a:latin typeface="Inter"/>
              </a:rPr>
              <a:t> SET SCHEDULE = '2 minutes';</a:t>
            </a:r>
          </a:p>
          <a:p>
            <a:pPr marL="0" indent="0" algn="l">
              <a:buNone/>
            </a:pPr>
            <a:endParaRPr lang="en-US" sz="2400" dirty="0">
              <a:solidFill>
                <a:srgbClr val="2C2F34"/>
              </a:solidFill>
              <a:latin typeface="Inter"/>
            </a:endParaRPr>
          </a:p>
          <a:p>
            <a:pPr marL="0" indent="0" algn="l">
              <a:buNone/>
            </a:pPr>
            <a:endParaRPr lang="en-US" sz="2400" b="0" i="0" dirty="0">
              <a:solidFill>
                <a:srgbClr val="2C2F34"/>
              </a:solidFill>
              <a:effectLst/>
              <a:latin typeface="Inter"/>
            </a:endParaRPr>
          </a:p>
        </p:txBody>
      </p:sp>
    </p:spTree>
    <p:extLst>
      <p:ext uri="{BB962C8B-B14F-4D97-AF65-F5344CB8AC3E}">
        <p14:creationId xmlns:p14="http://schemas.microsoft.com/office/powerpoint/2010/main" val="161504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30F26-B4D2-BAB9-1775-6B1BD947F0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5737B-9153-DD5F-C1FF-11BD6EEA87CF}"/>
              </a:ext>
            </a:extLst>
          </p:cNvPr>
          <p:cNvSpPr>
            <a:spLocks noGrp="1"/>
          </p:cNvSpPr>
          <p:nvPr>
            <p:ph type="title"/>
          </p:nvPr>
        </p:nvSpPr>
        <p:spPr>
          <a:xfrm>
            <a:off x="838200" y="503050"/>
            <a:ext cx="10515600" cy="814761"/>
          </a:xfrm>
        </p:spPr>
        <p:txBody>
          <a:bodyPr/>
          <a:lstStyle/>
          <a:p>
            <a:r>
              <a:rPr lang="en-US" dirty="0">
                <a:solidFill>
                  <a:srgbClr val="505C63"/>
                </a:solidFill>
                <a:latin typeface="Helvetica" panose="020B0604020202020204" pitchFamily="34" charset="0"/>
              </a:rPr>
              <a:t>Email Notifications</a:t>
            </a:r>
            <a:endParaRPr lang="en-IN"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3B763FF-C485-E242-A28B-B04B14453735}"/>
              </a:ext>
            </a:extLst>
          </p:cNvPr>
          <p:cNvSpPr>
            <a:spLocks noGrp="1"/>
          </p:cNvSpPr>
          <p:nvPr>
            <p:ph idx="1"/>
          </p:nvPr>
        </p:nvSpPr>
        <p:spPr>
          <a:xfrm>
            <a:off x="838200" y="1470210"/>
            <a:ext cx="10771094" cy="4706472"/>
          </a:xfrm>
        </p:spPr>
        <p:txBody>
          <a:bodyPr>
            <a:normAutofit fontScale="77500" lnSpcReduction="20000"/>
          </a:bodyPr>
          <a:lstStyle/>
          <a:p>
            <a:r>
              <a:rPr lang="en-US" b="0" i="0" dirty="0">
                <a:solidFill>
                  <a:srgbClr val="000000"/>
                </a:solidFill>
                <a:effectLst/>
              </a:rPr>
              <a:t>Email notifications are used to send email messages or email alerts to users.</a:t>
            </a:r>
          </a:p>
          <a:p>
            <a:r>
              <a:rPr lang="en-US" dirty="0">
                <a:solidFill>
                  <a:srgbClr val="000000"/>
                </a:solidFill>
              </a:rPr>
              <a:t>We have to create an email type notification integration object.</a:t>
            </a:r>
          </a:p>
          <a:p>
            <a:r>
              <a:rPr lang="en-IN" dirty="0">
                <a:solidFill>
                  <a:srgbClr val="000000"/>
                </a:solidFill>
              </a:rPr>
              <a:t>SYSTEM$SEND_EMAIL()</a:t>
            </a:r>
            <a:r>
              <a:rPr lang="en-US" dirty="0">
                <a:solidFill>
                  <a:srgbClr val="000000"/>
                </a:solidFill>
              </a:rPr>
              <a:t> is the built-in stored procedure that we can use to send emails.</a:t>
            </a:r>
          </a:p>
          <a:p>
            <a:r>
              <a:rPr lang="en-US" dirty="0">
                <a:solidFill>
                  <a:srgbClr val="000000"/>
                </a:solidFill>
              </a:rPr>
              <a:t>Email address must be verified to receive emails from Snowflake.</a:t>
            </a:r>
          </a:p>
          <a:p>
            <a:pPr lvl="1"/>
            <a:r>
              <a:rPr lang="en-US" sz="2800" dirty="0">
                <a:solidFill>
                  <a:srgbClr val="000000"/>
                </a:solidFill>
              </a:rPr>
              <a:t>If Email is not configured, you can do it by going to Profile section on Snowflake</a:t>
            </a:r>
          </a:p>
          <a:p>
            <a:r>
              <a:rPr lang="en-US" dirty="0">
                <a:solidFill>
                  <a:srgbClr val="000000"/>
                </a:solidFill>
              </a:rPr>
              <a:t>If you specify an email address that hasn’t been verified, the Stored procedure will fail and emails will not go.</a:t>
            </a:r>
          </a:p>
          <a:p>
            <a:r>
              <a:rPr lang="en-US" dirty="0">
                <a:solidFill>
                  <a:srgbClr val="000000"/>
                </a:solidFill>
              </a:rPr>
              <a:t>A single account can define a maximum of ten email integrations.</a:t>
            </a:r>
          </a:p>
          <a:p>
            <a:r>
              <a:rPr lang="en-US" dirty="0">
                <a:solidFill>
                  <a:srgbClr val="000000"/>
                </a:solidFill>
              </a:rPr>
              <a:t>We can send emails inside a stored procedure as well.</a:t>
            </a:r>
          </a:p>
          <a:p>
            <a:r>
              <a:rPr lang="en-US" dirty="0">
                <a:solidFill>
                  <a:srgbClr val="000000"/>
                </a:solidFill>
              </a:rPr>
              <a:t>Emails will come from ‘</a:t>
            </a:r>
            <a:r>
              <a:rPr lang="en-IN" b="1" i="0" dirty="0">
                <a:solidFill>
                  <a:srgbClr val="5E5E5E"/>
                </a:solidFill>
                <a:effectLst/>
                <a:latin typeface="Google Sans"/>
              </a:rPr>
              <a:t>no-reply@snowflake.net</a:t>
            </a:r>
            <a:r>
              <a:rPr lang="en-IN" b="1" dirty="0">
                <a:solidFill>
                  <a:srgbClr val="5F6368"/>
                </a:solidFill>
                <a:latin typeface="Google Sans"/>
              </a:rPr>
              <a:t>’</a:t>
            </a:r>
            <a:endParaRPr lang="en-US" dirty="0">
              <a:solidFill>
                <a:srgbClr val="000000"/>
              </a:solidFill>
            </a:endParaRPr>
          </a:p>
          <a:p>
            <a:r>
              <a:rPr lang="en-US" dirty="0">
                <a:solidFill>
                  <a:srgbClr val="000000"/>
                </a:solidFill>
              </a:rPr>
              <a:t>There is no extra payment for sending emails or for the Snowflake Alerts themselves. Users only pay for the compute time required to run the validation and action queries on the specified virtual warehouse.</a:t>
            </a:r>
          </a:p>
        </p:txBody>
      </p:sp>
    </p:spTree>
    <p:extLst>
      <p:ext uri="{BB962C8B-B14F-4D97-AF65-F5344CB8AC3E}">
        <p14:creationId xmlns:p14="http://schemas.microsoft.com/office/powerpoint/2010/main" val="3285534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8242</TotalTime>
  <Words>1369</Words>
  <Application>Microsoft Office PowerPoint</Application>
  <PresentationFormat>Widescreen</PresentationFormat>
  <Paragraphs>144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Google Sans</vt:lpstr>
      <vt:lpstr>Helvetica</vt:lpstr>
      <vt:lpstr>Inter</vt:lpstr>
      <vt:lpstr>Office Theme</vt:lpstr>
      <vt:lpstr>Snowflake Alerts and Notifications                 by                  Janardhan Bandi</vt:lpstr>
      <vt:lpstr>Alerts and Notifications?</vt:lpstr>
      <vt:lpstr>When to use Snowflake Alerts?</vt:lpstr>
      <vt:lpstr>Snowflake Alerts</vt:lpstr>
      <vt:lpstr>Privileges needed to create Alerts</vt:lpstr>
      <vt:lpstr>Creating and Dropping Alerts</vt:lpstr>
      <vt:lpstr>Viewing and Executing Alerts</vt:lpstr>
      <vt:lpstr>Altering Alerts</vt:lpstr>
      <vt:lpstr>Email Notifications</vt:lpstr>
      <vt:lpstr>Create Notification Integration</vt:lpstr>
      <vt:lpstr>SYSTEM$SEND_EMAIL</vt:lpstr>
      <vt:lpstr>Types of possible Alerts</vt:lpstr>
      <vt:lpstr>Example Alerts with Email notification</vt:lpstr>
      <vt:lpstr>More Examples</vt:lpstr>
      <vt:lpstr>Thank You   Janardhan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Janardhana Bandi</dc:creator>
  <cp:lastModifiedBy>Janardhana Bandi</cp:lastModifiedBy>
  <cp:revision>222</cp:revision>
  <dcterms:created xsi:type="dcterms:W3CDTF">2021-01-16T07:18:07Z</dcterms:created>
  <dcterms:modified xsi:type="dcterms:W3CDTF">2024-02-21T15:06:38Z</dcterms:modified>
</cp:coreProperties>
</file>