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5" r:id="rId3"/>
    <p:sldId id="278" r:id="rId4"/>
    <p:sldId id="279" r:id="rId5"/>
    <p:sldId id="296" r:id="rId6"/>
    <p:sldId id="280" r:id="rId7"/>
    <p:sldId id="28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85" d="100"/>
          <a:sy n="85"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8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08619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85232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248563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9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32079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346898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F0344-E000-4179-99A0-02EFAF1C47D0}"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425856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605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48B6BE-F0AA-4CEE-8393-0297122C0733}" type="slidenum">
              <a:rPr lang="en-IN" smtClean="0"/>
              <a:t>‹#›</a:t>
            </a:fld>
            <a:endParaRPr lang="en-IN"/>
          </a:p>
        </p:txBody>
      </p:sp>
    </p:spTree>
    <p:extLst>
      <p:ext uri="{BB962C8B-B14F-4D97-AF65-F5344CB8AC3E}">
        <p14:creationId xmlns:p14="http://schemas.microsoft.com/office/powerpoint/2010/main" val="283496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97994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1F0344-E000-4179-99A0-02EFAF1C47D0}" type="datetimeFigureOut">
              <a:rPr lang="en-IN" smtClean="0"/>
              <a:t>30-06-2024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48B6BE-F0AA-4CEE-8393-0297122C07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21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762000" y="785845"/>
            <a:ext cx="10668000" cy="3566160"/>
          </a:xfrm>
        </p:spPr>
        <p:txBody>
          <a:bodyPr>
            <a:normAutofit/>
          </a:bodyPr>
          <a:lstStyle/>
          <a:p>
            <a:pPr algn="ctr">
              <a:spcBef>
                <a:spcPts val="600"/>
              </a:spcBef>
              <a:spcAft>
                <a:spcPts val="1200"/>
              </a:spcAft>
            </a:pPr>
            <a:r>
              <a:rPr lang="en-IN" sz="8800" dirty="0">
                <a:latin typeface="+mn-lt"/>
              </a:rPr>
              <a:t>Snowflake Scripting</a:t>
            </a:r>
            <a:br>
              <a:rPr lang="en-IN" sz="8800" dirty="0">
                <a:latin typeface="+mn-lt"/>
              </a:rPr>
            </a:br>
            <a:r>
              <a:rPr lang="en-IN" sz="1000" dirty="0">
                <a:latin typeface="+mn-lt"/>
              </a:rPr>
              <a:t>  </a:t>
            </a:r>
            <a:br>
              <a:rPr lang="en-IN" dirty="0">
                <a:latin typeface="+mn-lt"/>
              </a:rPr>
            </a:br>
            <a:r>
              <a:rPr lang="en-IN" sz="6600" dirty="0">
                <a:latin typeface="+mn-lt"/>
              </a:rPr>
              <a:t>(Writing Stored Procedures</a:t>
            </a:r>
            <a:br>
              <a:rPr lang="en-IN" sz="6600" dirty="0">
                <a:latin typeface="+mn-lt"/>
              </a:rPr>
            </a:br>
            <a:r>
              <a:rPr lang="en-IN" sz="6600" dirty="0">
                <a:latin typeface="+mn-lt"/>
              </a:rPr>
              <a:t>Using SQL)</a:t>
            </a:r>
          </a:p>
        </p:txBody>
      </p:sp>
      <p:sp>
        <p:nvSpPr>
          <p:cNvPr id="4" name="Subtitle 3">
            <a:extLst>
              <a:ext uri="{FF2B5EF4-FFF2-40B4-BE49-F238E27FC236}">
                <a16:creationId xmlns:a16="http://schemas.microsoft.com/office/drawing/2014/main" id="{8375CFCC-24A4-3C72-4E3D-254002C9CED3}"/>
              </a:ext>
            </a:extLst>
          </p:cNvPr>
          <p:cNvSpPr>
            <a:spLocks noGrp="1"/>
          </p:cNvSpPr>
          <p:nvPr>
            <p:ph type="subTitle" idx="1"/>
          </p:nvPr>
        </p:nvSpPr>
        <p:spPr>
          <a:xfrm>
            <a:off x="7028329" y="5056255"/>
            <a:ext cx="4096871" cy="483933"/>
          </a:xfrm>
        </p:spPr>
        <p:txBody>
          <a:bodyPr>
            <a:noAutofit/>
          </a:bodyPr>
          <a:lstStyle/>
          <a:p>
            <a:r>
              <a:rPr lang="en-IN" sz="2200" b="1" dirty="0">
                <a:solidFill>
                  <a:schemeClr val="accent2"/>
                </a:solidFill>
                <a:latin typeface="+mn-lt"/>
              </a:rPr>
              <a:t>Janardhana Reddy Bandi</a:t>
            </a:r>
          </a:p>
        </p:txBody>
      </p:sp>
    </p:spTree>
    <p:extLst>
      <p:ext uri="{BB962C8B-B14F-4D97-AF65-F5344CB8AC3E}">
        <p14:creationId xmlns:p14="http://schemas.microsoft.com/office/powerpoint/2010/main" val="258447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1066800" y="2572871"/>
            <a:ext cx="10058400" cy="1714320"/>
          </a:xfrm>
        </p:spPr>
        <p:txBody>
          <a:bodyPr>
            <a:normAutofit/>
          </a:bodyPr>
          <a:lstStyle/>
          <a:p>
            <a:pPr algn="ctr"/>
            <a:r>
              <a:rPr lang="en-US" sz="6600" dirty="0">
                <a:latin typeface="+mn-lt"/>
              </a:rPr>
              <a:t>Cursors</a:t>
            </a:r>
            <a:endParaRPr lang="en-IN" sz="6600" dirty="0">
              <a:latin typeface="+mn-lt"/>
            </a:endParaRPr>
          </a:p>
        </p:txBody>
      </p:sp>
    </p:spTree>
    <p:extLst>
      <p:ext uri="{BB962C8B-B14F-4D97-AF65-F5344CB8AC3E}">
        <p14:creationId xmlns:p14="http://schemas.microsoft.com/office/powerpoint/2010/main" val="210932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mn-lt"/>
              </a:rPr>
              <a:t>Cursors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68995" y="1845735"/>
            <a:ext cx="9615545" cy="4214405"/>
          </a:xfrm>
        </p:spPr>
        <p:txBody>
          <a:bodyPr>
            <a:normAutofit/>
          </a:bodyPr>
          <a:lstStyle/>
          <a:p>
            <a:pPr>
              <a:buFont typeface="Arial" panose="020B0604020202020204" pitchFamily="34" charset="0"/>
              <a:buChar char="•"/>
            </a:pPr>
            <a:r>
              <a:rPr lang="en-US" b="0" i="0" dirty="0">
                <a:solidFill>
                  <a:srgbClr val="2C2F34"/>
                </a:solidFill>
                <a:effectLst/>
              </a:rPr>
              <a:t> Cursors are used to iterate through the rows </a:t>
            </a:r>
            <a:r>
              <a:rPr lang="en-US" dirty="0">
                <a:solidFill>
                  <a:srgbClr val="2C2F34"/>
                </a:solidFill>
              </a:rPr>
              <a:t>of a table or a view</a:t>
            </a:r>
            <a:r>
              <a:rPr lang="en-US" b="0" i="0" dirty="0">
                <a:solidFill>
                  <a:srgbClr val="2C2F34"/>
                </a:solidFill>
                <a:effectLst/>
              </a:rPr>
              <a:t> or a resultset, one row at a time.</a:t>
            </a:r>
          </a:p>
          <a:p>
            <a:pPr>
              <a:buFont typeface="Arial" panose="020B0604020202020204" pitchFamily="34" charset="0"/>
              <a:buChar char="•"/>
            </a:pPr>
            <a:r>
              <a:rPr lang="en-US" sz="2000" dirty="0">
                <a:solidFill>
                  <a:srgbClr val="2C2F34"/>
                </a:solidFill>
                <a:ea typeface="Calibri" panose="020F0502020204030204" pitchFamily="34" charset="0"/>
                <a:cs typeface="Calibri" panose="020F0502020204030204" pitchFamily="34" charset="0"/>
              </a:rPr>
              <a:t> Mostly we use cursors to do row by row processing of data.</a:t>
            </a:r>
          </a:p>
          <a:p>
            <a:pPr algn="l"/>
            <a:r>
              <a:rPr lang="en-US" b="0" i="0" dirty="0">
                <a:solidFill>
                  <a:srgbClr val="2C2F34"/>
                </a:solidFill>
                <a:effectLst/>
                <a:latin typeface="Inter"/>
              </a:rPr>
              <a:t>How to use a cursor?</a:t>
            </a:r>
          </a:p>
          <a:p>
            <a:pPr algn="l">
              <a:buFont typeface="+mj-lt"/>
              <a:buAutoNum type="arabicPeriod"/>
            </a:pPr>
            <a:r>
              <a:rPr lang="en-US" dirty="0">
                <a:solidFill>
                  <a:srgbClr val="2C2F34"/>
                </a:solidFill>
              </a:rPr>
              <a:t> Declare Cursor with the query in the declaration section (or) using LET in the body section.</a:t>
            </a:r>
          </a:p>
          <a:p>
            <a:pPr algn="l">
              <a:buFont typeface="+mj-lt"/>
              <a:buAutoNum type="arabicPeriod"/>
            </a:pPr>
            <a:r>
              <a:rPr lang="en-US" dirty="0">
                <a:solidFill>
                  <a:srgbClr val="2C2F34"/>
                </a:solidFill>
              </a:rPr>
              <a:t> Open Cursor to use it in the body of the procedure, this step is not mandatory but very useful if we want to open the cursor dynamically using variables or parameters.</a:t>
            </a:r>
          </a:p>
          <a:p>
            <a:pPr algn="l">
              <a:buFont typeface="+mj-lt"/>
              <a:buAutoNum type="arabicPeriod"/>
            </a:pPr>
            <a:r>
              <a:rPr lang="en-US" dirty="0">
                <a:solidFill>
                  <a:srgbClr val="2C2F34"/>
                </a:solidFill>
              </a:rPr>
              <a:t> Fetch one or more rows and process those rows, this step is not mandatory.</a:t>
            </a:r>
          </a:p>
          <a:p>
            <a:pPr algn="l">
              <a:buFont typeface="+mj-lt"/>
              <a:buAutoNum type="arabicPeriod"/>
            </a:pPr>
            <a:r>
              <a:rPr lang="en-US" dirty="0">
                <a:solidFill>
                  <a:srgbClr val="2C2F34"/>
                </a:solidFill>
              </a:rPr>
              <a:t> Close Cursor after going through or processing all rows, this step is mandatory if you use OPEN to open the cursor.</a:t>
            </a:r>
          </a:p>
          <a:p>
            <a:pPr marL="0" indent="0">
              <a:buNone/>
            </a:pPr>
            <a:endParaRPr lang="en-US" sz="2000" dirty="0">
              <a:solidFill>
                <a:srgbClr val="2C2F34"/>
              </a:solidFill>
              <a:ea typeface="Calibri" panose="020F0502020204030204" pitchFamily="34" charset="0"/>
              <a:cs typeface="Calibri" panose="020F0502020204030204" pitchFamily="34" charset="0"/>
            </a:endParaRPr>
          </a:p>
          <a:p>
            <a:pPr marL="0" indent="0">
              <a:buNone/>
            </a:pPr>
            <a:endParaRPr lang="en-US" b="1" dirty="0">
              <a:solidFill>
                <a:srgbClr val="2C2F34"/>
              </a:solidFill>
              <a:ea typeface="Calibri" panose="020F0502020204030204" pitchFamily="34" charset="0"/>
              <a:cs typeface="Calibri" panose="020F0502020204030204" pitchFamily="34" charset="0"/>
            </a:endParaRPr>
          </a:p>
          <a:p>
            <a:pPr marL="0" indent="0">
              <a:buNone/>
            </a:pPr>
            <a:endParaRPr lang="en-US" dirty="0">
              <a:solidFill>
                <a:srgbClr val="2C2F34"/>
              </a:solidFill>
              <a:ea typeface="Calibri" panose="020F0502020204030204" pitchFamily="34" charset="0"/>
              <a:cs typeface="Calibri" panose="020F0502020204030204" pitchFamily="34" charset="0"/>
            </a:endParaRPr>
          </a:p>
          <a:p>
            <a:pPr marL="0" indent="0">
              <a:buNone/>
            </a:pP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125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mn-lt"/>
              </a:rPr>
              <a:t>Cursors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68995" y="1863664"/>
            <a:ext cx="6522723" cy="4420594"/>
          </a:xfrm>
        </p:spPr>
        <p:txBody>
          <a:bodyPr>
            <a:normAutofit fontScale="55000" lnSpcReduction="20000"/>
          </a:bodyPr>
          <a:lstStyle/>
          <a:p>
            <a:pPr marL="0" indent="0">
              <a:buNone/>
            </a:pPr>
            <a:r>
              <a:rPr lang="en-US" sz="2900" b="1" dirty="0">
                <a:solidFill>
                  <a:srgbClr val="2C2F34"/>
                </a:solidFill>
                <a:ea typeface="Calibri" panose="020F0502020204030204" pitchFamily="34" charset="0"/>
                <a:cs typeface="Calibri" panose="020F0502020204030204" pitchFamily="34" charset="0"/>
              </a:rPr>
              <a:t>1. Simple Cursor:</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DECLARE  c1 CURSOR for SELECT empid, salary FROM EMPLOYEES;</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(or)</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BEGIN</a:t>
            </a:r>
          </a:p>
          <a:p>
            <a:pPr marL="0" indent="0">
              <a:lnSpc>
                <a:spcPct val="120000"/>
              </a:lnSpc>
              <a:spcBef>
                <a:spcPts val="0"/>
              </a:spcBef>
              <a:spcAft>
                <a:spcPts val="600"/>
              </a:spcAft>
              <a:buNone/>
            </a:pPr>
            <a:r>
              <a:rPr lang="en-US" sz="2900" dirty="0">
                <a:solidFill>
                  <a:srgbClr val="2C2F34"/>
                </a:solidFill>
                <a:ea typeface="Calibri" panose="020F0502020204030204" pitchFamily="34" charset="0"/>
                <a:cs typeface="Calibri" panose="020F0502020204030204" pitchFamily="34" charset="0"/>
              </a:rPr>
              <a:t>    LET c1 CURSOR for SELECT empid, salary FROM EMPLOYEES;</a:t>
            </a:r>
          </a:p>
          <a:p>
            <a:pPr marL="0" indent="0">
              <a:lnSpc>
                <a:spcPct val="120000"/>
              </a:lnSpc>
              <a:spcBef>
                <a:spcPts val="600"/>
              </a:spcBef>
              <a:spcAft>
                <a:spcPts val="600"/>
              </a:spcAft>
              <a:buNone/>
            </a:pPr>
            <a:r>
              <a:rPr lang="en-US" sz="2900" dirty="0">
                <a:solidFill>
                  <a:srgbClr val="2C2F34"/>
                </a:solidFill>
                <a:ea typeface="Calibri" panose="020F0502020204030204" pitchFamily="34" charset="0"/>
                <a:cs typeface="Calibri" panose="020F0502020204030204" pitchFamily="34" charset="0"/>
              </a:rPr>
              <a:t> </a:t>
            </a:r>
            <a:r>
              <a:rPr lang="en-US" sz="2900" b="1" dirty="0">
                <a:solidFill>
                  <a:srgbClr val="2C2F34"/>
                </a:solidFill>
                <a:ea typeface="Calibri" panose="020F0502020204030204" pitchFamily="34" charset="0"/>
                <a:cs typeface="Calibri" panose="020F0502020204030204" pitchFamily="34" charset="0"/>
              </a:rPr>
              <a:t>2. Opening Cursor at run time:</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DECLARE</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cur CURSOR for SELECT empid, salary FROM TABLE(?) WHERE dept = ?;</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a:t>
            </a:r>
            <a:r>
              <a:rPr lang="en-US" sz="2900" dirty="0" err="1">
                <a:solidFill>
                  <a:srgbClr val="2C2F34"/>
                </a:solidFill>
                <a:ea typeface="Calibri" panose="020F0502020204030204" pitchFamily="34" charset="0"/>
                <a:cs typeface="Calibri" panose="020F0502020204030204" pitchFamily="34" charset="0"/>
              </a:rPr>
              <a:t>deptid</a:t>
            </a:r>
            <a:r>
              <a:rPr lang="en-US" sz="2900" dirty="0">
                <a:solidFill>
                  <a:srgbClr val="2C2F34"/>
                </a:solidFill>
                <a:ea typeface="Calibri" panose="020F0502020204030204" pitchFamily="34" charset="0"/>
                <a:cs typeface="Calibri" panose="020F0502020204030204" pitchFamily="34" charset="0"/>
              </a:rPr>
              <a:t> INTEGER default 10;</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BEGIN</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OPEN cur USING(‘EMPLOYEES’,  :</a:t>
            </a:r>
            <a:r>
              <a:rPr lang="en-US" sz="2900" dirty="0" err="1">
                <a:solidFill>
                  <a:srgbClr val="2C2F34"/>
                </a:solidFill>
                <a:ea typeface="Calibri" panose="020F0502020204030204" pitchFamily="34" charset="0"/>
                <a:cs typeface="Calibri" panose="020F0502020204030204" pitchFamily="34" charset="0"/>
              </a:rPr>
              <a:t>deptid</a:t>
            </a:r>
            <a:r>
              <a:rPr lang="en-US" sz="2900" dirty="0">
                <a:solidFill>
                  <a:srgbClr val="2C2F34"/>
                </a:solidFill>
                <a:ea typeface="Calibri" panose="020F0502020204030204" pitchFamily="34" charset="0"/>
                <a:cs typeface="Calibri" panose="020F0502020204030204" pitchFamily="34" charset="0"/>
              </a:rPr>
              <a:t>);</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 </a:t>
            </a:r>
            <a:r>
              <a:rPr lang="en-US" sz="2900" i="1" dirty="0">
                <a:solidFill>
                  <a:srgbClr val="2C2F34"/>
                </a:solidFill>
                <a:ea typeface="Calibri" panose="020F0502020204030204" pitchFamily="34" charset="0"/>
                <a:cs typeface="Calibri" panose="020F0502020204030204" pitchFamily="34" charset="0"/>
              </a:rPr>
              <a:t>statements …</a:t>
            </a:r>
            <a:endParaRPr lang="en-US" sz="2900" dirty="0">
              <a:solidFill>
                <a:srgbClr val="2C2F34"/>
              </a:solidFill>
              <a:ea typeface="Calibri" panose="020F0502020204030204" pitchFamily="34" charset="0"/>
              <a:cs typeface="Calibri" panose="020F0502020204030204" pitchFamily="34" charset="0"/>
            </a:endParaRP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CLOSE cur;</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     RETURN;</a:t>
            </a:r>
          </a:p>
          <a:p>
            <a:pPr marL="0" indent="0">
              <a:lnSpc>
                <a:spcPct val="120000"/>
              </a:lnSpc>
              <a:spcBef>
                <a:spcPts val="0"/>
              </a:spcBef>
              <a:buNone/>
            </a:pPr>
            <a:r>
              <a:rPr lang="en-US" sz="2900" dirty="0">
                <a:solidFill>
                  <a:srgbClr val="2C2F34"/>
                </a:solidFill>
                <a:ea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177411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1066800" y="2572871"/>
            <a:ext cx="10058400" cy="1714320"/>
          </a:xfrm>
        </p:spPr>
        <p:txBody>
          <a:bodyPr>
            <a:normAutofit/>
          </a:bodyPr>
          <a:lstStyle/>
          <a:p>
            <a:pPr algn="ctr"/>
            <a:r>
              <a:rPr lang="en-US" sz="6600" dirty="0">
                <a:latin typeface="+mn-lt"/>
              </a:rPr>
              <a:t>Resultsets</a:t>
            </a:r>
            <a:endParaRPr lang="en-IN" sz="6600" dirty="0">
              <a:latin typeface="+mn-lt"/>
            </a:endParaRPr>
          </a:p>
        </p:txBody>
      </p:sp>
    </p:spTree>
    <p:extLst>
      <p:ext uri="{BB962C8B-B14F-4D97-AF65-F5344CB8AC3E}">
        <p14:creationId xmlns:p14="http://schemas.microsoft.com/office/powerpoint/2010/main" val="356584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RESULTSETs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68995" y="1845735"/>
            <a:ext cx="9615545" cy="4214405"/>
          </a:xfrm>
        </p:spPr>
        <p:txBody>
          <a:bodyPr>
            <a:normAutofit fontScale="92500" lnSpcReduction="10000"/>
          </a:bodyPr>
          <a:lstStyle/>
          <a:p>
            <a:pPr>
              <a:buFont typeface="Arial" panose="020B0604020202020204" pitchFamily="34" charset="0"/>
              <a:buChar char="•"/>
            </a:pPr>
            <a:r>
              <a:rPr lang="en-US" dirty="0">
                <a:ea typeface="Calibri" panose="020F0502020204030204" pitchFamily="34" charset="0"/>
                <a:cs typeface="Calibri" panose="020F0502020204030204" pitchFamily="34" charset="0"/>
              </a:rPr>
              <a:t> </a:t>
            </a:r>
            <a:r>
              <a:rPr lang="en-US" sz="1900" dirty="0">
                <a:ea typeface="Calibri" panose="020F0502020204030204" pitchFamily="34" charset="0"/>
                <a:cs typeface="Calibri" panose="020F0502020204030204" pitchFamily="34" charset="0"/>
              </a:rPr>
              <a:t>A RESULTSET is a SQL data type that points to the results of a query.</a:t>
            </a:r>
          </a:p>
          <a:p>
            <a:pPr>
              <a:buFont typeface="Arial" panose="020B0604020202020204" pitchFamily="34" charset="0"/>
              <a:buChar char="•"/>
            </a:pPr>
            <a:r>
              <a:rPr lang="en-US" sz="1900" dirty="0">
                <a:ea typeface="Calibri" panose="020F0502020204030204" pitchFamily="34" charset="0"/>
                <a:cs typeface="Calibri" panose="020F0502020204030204" pitchFamily="34" charset="0"/>
              </a:rPr>
              <a:t> As a RESULTSET is just a pointer to the results, we can do one of the following ways to access those results through the RESULTSET.</a:t>
            </a:r>
          </a:p>
          <a:p>
            <a:pPr marL="635508" lvl="1" indent="-342900">
              <a:spcBef>
                <a:spcPts val="600"/>
              </a:spcBef>
              <a:buFont typeface="Arial" panose="020B0604020202020204" pitchFamily="34" charset="0"/>
              <a:buChar char="•"/>
            </a:pPr>
            <a:r>
              <a:rPr lang="en-US" sz="1900" dirty="0">
                <a:ea typeface="Calibri" panose="020F0502020204030204" pitchFamily="34" charset="0"/>
                <a:cs typeface="Calibri" panose="020F0502020204030204" pitchFamily="34" charset="0"/>
              </a:rPr>
              <a:t>Use the TABLE(</a:t>
            </a:r>
            <a:r>
              <a:rPr lang="en-US" sz="1900" i="1" dirty="0" err="1">
                <a:ea typeface="Calibri" panose="020F0502020204030204" pitchFamily="34" charset="0"/>
                <a:cs typeface="Calibri" panose="020F0502020204030204" pitchFamily="34" charset="0"/>
              </a:rPr>
              <a:t>resultset_name</a:t>
            </a:r>
            <a:r>
              <a:rPr lang="en-US" sz="1900" dirty="0">
                <a:ea typeface="Calibri" panose="020F0502020204030204" pitchFamily="34" charset="0"/>
                <a:cs typeface="Calibri" panose="020F0502020204030204" pitchFamily="34" charset="0"/>
              </a:rPr>
              <a:t>) to retrieve the results as a query.</a:t>
            </a:r>
          </a:p>
          <a:p>
            <a:pPr marL="635508" lvl="1" indent="-342900">
              <a:buFont typeface="Arial" panose="020B0604020202020204" pitchFamily="34" charset="0"/>
              <a:buChar char="•"/>
            </a:pPr>
            <a:r>
              <a:rPr lang="en-US" sz="1900" dirty="0">
                <a:ea typeface="Calibri" panose="020F0502020204030204" pitchFamily="34" charset="0"/>
                <a:cs typeface="Calibri" panose="020F0502020204030204" pitchFamily="34" charset="0"/>
              </a:rPr>
              <a:t>Iterate over the RESULTSET with a cursor.</a:t>
            </a:r>
          </a:p>
          <a:p>
            <a:pPr>
              <a:buFont typeface="Arial" panose="020B0604020202020204" pitchFamily="34" charset="0"/>
              <a:buChar char="•"/>
            </a:pPr>
            <a:r>
              <a:rPr lang="en-US" sz="1900" dirty="0">
                <a:ea typeface="Calibri" panose="020F0502020204030204" pitchFamily="34" charset="0"/>
                <a:cs typeface="Calibri" panose="020F0502020204030204" pitchFamily="34" charset="0"/>
              </a:rPr>
              <a:t> The difference between Resultset and Cursor is,</a:t>
            </a:r>
          </a:p>
          <a:p>
            <a:pPr marL="0" indent="0">
              <a:spcBef>
                <a:spcPts val="300"/>
              </a:spcBef>
              <a:buNone/>
            </a:pPr>
            <a:r>
              <a:rPr lang="en-US" sz="1900" dirty="0">
                <a:ea typeface="Calibri" panose="020F0502020204030204" pitchFamily="34" charset="0"/>
                <a:cs typeface="Calibri" panose="020F0502020204030204" pitchFamily="34" charset="0"/>
              </a:rPr>
              <a:t>   For a Cursor the query is executed when we open the cursor or when we access the cursor  in loops, but for a Resultset the query is executed when we assign the query to the Resultset variable itself.</a:t>
            </a:r>
          </a:p>
          <a:p>
            <a:pPr>
              <a:spcBef>
                <a:spcPts val="600"/>
              </a:spcBef>
              <a:buFont typeface="Arial" panose="020B0604020202020204" pitchFamily="34" charset="0"/>
              <a:buChar char="•"/>
            </a:pPr>
            <a:r>
              <a:rPr lang="en-US" sz="1900" dirty="0">
                <a:ea typeface="Calibri" panose="020F0502020204030204" pitchFamily="34" charset="0"/>
                <a:cs typeface="Calibri" panose="020F0502020204030204" pitchFamily="34" charset="0"/>
              </a:rPr>
              <a:t> If we want to return a Resultset first we have to convert it as Table type using Table literal.</a:t>
            </a:r>
          </a:p>
          <a:p>
            <a:pPr marL="0" indent="0">
              <a:spcBef>
                <a:spcPts val="300"/>
              </a:spcBef>
              <a:buNone/>
            </a:pPr>
            <a:r>
              <a:rPr lang="en-US" sz="1900" dirty="0">
                <a:ea typeface="Calibri" panose="020F0502020204030204" pitchFamily="34" charset="0"/>
                <a:cs typeface="Calibri" panose="020F0502020204030204" pitchFamily="34" charset="0"/>
              </a:rPr>
              <a:t>	RETURN TABLE( </a:t>
            </a:r>
            <a:r>
              <a:rPr lang="en-US" sz="1900" i="1" dirty="0" err="1">
                <a:ea typeface="Calibri" panose="020F0502020204030204" pitchFamily="34" charset="0"/>
                <a:cs typeface="Calibri" panose="020F0502020204030204" pitchFamily="34" charset="0"/>
              </a:rPr>
              <a:t>resultset_name</a:t>
            </a:r>
            <a:r>
              <a:rPr lang="en-US" sz="1900" dirty="0">
                <a:ea typeface="Calibri" panose="020F0502020204030204" pitchFamily="34" charset="0"/>
                <a:cs typeface="Calibri" panose="020F0502020204030204" pitchFamily="34" charset="0"/>
              </a:rPr>
              <a:t> )</a:t>
            </a:r>
          </a:p>
          <a:p>
            <a:pPr>
              <a:buFont typeface="Arial" panose="020B0604020202020204" pitchFamily="34" charset="0"/>
              <a:buChar char="•"/>
            </a:pPr>
            <a:r>
              <a:rPr lang="en-US" sz="1900" dirty="0">
                <a:ea typeface="Calibri" panose="020F0502020204030204" pitchFamily="34" charset="0"/>
                <a:cs typeface="Calibri" panose="020F0502020204030204" pitchFamily="34" charset="0"/>
              </a:rPr>
              <a:t> If we want to convert a Cursor to Table type, first we have to convert it to Resultset and then use Table literal like shown below.</a:t>
            </a:r>
          </a:p>
          <a:p>
            <a:pPr marL="0" indent="0">
              <a:buNone/>
            </a:pPr>
            <a:r>
              <a:rPr lang="en-US" sz="1900" dirty="0">
                <a:ea typeface="Calibri" panose="020F0502020204030204" pitchFamily="34" charset="0"/>
                <a:cs typeface="Calibri" panose="020F0502020204030204" pitchFamily="34" charset="0"/>
              </a:rPr>
              <a:t>	TABLE(RESULTSET_FROM_CURSOR(</a:t>
            </a:r>
            <a:r>
              <a:rPr lang="en-US" sz="1900" i="1" dirty="0">
                <a:ea typeface="Calibri" panose="020F0502020204030204" pitchFamily="34" charset="0"/>
                <a:cs typeface="Calibri" panose="020F0502020204030204" pitchFamily="34" charset="0"/>
              </a:rPr>
              <a:t>cursor_name</a:t>
            </a:r>
            <a:r>
              <a:rPr lang="en-US" sz="1900" dirty="0">
                <a:ea typeface="Calibri" panose="020F0502020204030204" pitchFamily="34" charset="0"/>
                <a:cs typeface="Calibri" panose="020F0502020204030204" pitchFamily="34" charset="0"/>
              </a:rPr>
              <a:t>))</a:t>
            </a:r>
          </a:p>
          <a:p>
            <a:pPr marL="635508" lvl="1" indent="-342900">
              <a:buFont typeface="+mj-lt"/>
              <a:buAutoNum type="arabicPeriod"/>
            </a:pPr>
            <a:endParaRPr lang="en-US" dirty="0">
              <a:ea typeface="Calibri" panose="020F0502020204030204" pitchFamily="34" charset="0"/>
              <a:cs typeface="Calibri" panose="020F0502020204030204" pitchFamily="34" charset="0"/>
            </a:endParaRPr>
          </a:p>
          <a:p>
            <a:pPr marL="292608" lvl="1" indent="0">
              <a:buNone/>
            </a:pP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30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RESULTSETs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86927" y="1827008"/>
            <a:ext cx="7679167" cy="4546898"/>
          </a:xfrm>
        </p:spPr>
        <p:txBody>
          <a:bodyPr>
            <a:normAutofit fontScale="77500" lnSpcReduction="20000"/>
          </a:bodyPr>
          <a:lstStyle/>
          <a:p>
            <a:pPr marL="0" indent="0">
              <a:buNone/>
            </a:pPr>
            <a:r>
              <a:rPr lang="en-US" sz="2000" b="1" dirty="0">
                <a:solidFill>
                  <a:srgbClr val="2C2F34"/>
                </a:solidFill>
                <a:ea typeface="Calibri" panose="020F0502020204030204" pitchFamily="34" charset="0"/>
                <a:cs typeface="Calibri" panose="020F0502020204030204" pitchFamily="34" charset="0"/>
              </a:rPr>
              <a:t>1. Declaring Resultset:</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DECLARE  res RESULTSET DEFAULT (SELECT empid, salary FROM EMPLOYEES);</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 (or)</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BEGIN</a:t>
            </a:r>
          </a:p>
          <a:p>
            <a:pPr marL="0" indent="0">
              <a:lnSpc>
                <a:spcPct val="120000"/>
              </a:lnSpc>
              <a:spcBef>
                <a:spcPts val="0"/>
              </a:spcBef>
              <a:spcAft>
                <a:spcPts val="600"/>
              </a:spcAft>
              <a:buNone/>
            </a:pPr>
            <a:r>
              <a:rPr lang="en-US" sz="2000" dirty="0">
                <a:solidFill>
                  <a:srgbClr val="2C2F34"/>
                </a:solidFill>
                <a:ea typeface="Calibri" panose="020F0502020204030204" pitchFamily="34" charset="0"/>
                <a:cs typeface="Calibri" panose="020F0502020204030204" pitchFamily="34" charset="0"/>
              </a:rPr>
              <a:t>    LET res RESULTSET := (SELECT empid, salary FROM EMPLOYEES);</a:t>
            </a:r>
          </a:p>
          <a:p>
            <a:pPr marL="0" indent="0">
              <a:lnSpc>
                <a:spcPct val="120000"/>
              </a:lnSpc>
              <a:spcBef>
                <a:spcPts val="600"/>
              </a:spcBef>
              <a:spcAft>
                <a:spcPts val="600"/>
              </a:spcAft>
              <a:buNone/>
            </a:pPr>
            <a:r>
              <a:rPr lang="en-US" sz="2000" dirty="0">
                <a:solidFill>
                  <a:srgbClr val="2C2F34"/>
                </a:solidFill>
                <a:ea typeface="Calibri" panose="020F0502020204030204" pitchFamily="34" charset="0"/>
                <a:cs typeface="Calibri" panose="020F0502020204030204" pitchFamily="34" charset="0"/>
              </a:rPr>
              <a:t> </a:t>
            </a:r>
            <a:r>
              <a:rPr lang="en-US" sz="2000" b="1" dirty="0">
                <a:solidFill>
                  <a:srgbClr val="2C2F34"/>
                </a:solidFill>
                <a:ea typeface="Calibri" panose="020F0502020204030204" pitchFamily="34" charset="0"/>
                <a:cs typeface="Calibri" panose="020F0502020204030204" pitchFamily="34" charset="0"/>
              </a:rPr>
              <a:t>2. Assigning query to Resultset</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DECLARE </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    res1 RESULTSET;   res2 RESULTSET;   query VARCHAR;   col1 VARCHAR;   col2 VARCHAR;</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BEGIN</a:t>
            </a:r>
          </a:p>
          <a:p>
            <a:pPr marL="0" indent="0">
              <a:lnSpc>
                <a:spcPct val="120000"/>
              </a:lnSpc>
              <a:spcBef>
                <a:spcPts val="0"/>
              </a:spcBef>
              <a:buNone/>
            </a:pPr>
            <a:r>
              <a:rPr lang="en-US" dirty="0">
                <a:solidFill>
                  <a:srgbClr val="2C2F34"/>
                </a:solidFill>
                <a:ea typeface="Calibri" panose="020F0502020204030204" pitchFamily="34" charset="0"/>
                <a:cs typeface="Calibri" panose="020F0502020204030204" pitchFamily="34" charset="0"/>
              </a:rPr>
              <a:t>    </a:t>
            </a:r>
            <a:r>
              <a:rPr lang="en-US" sz="2000" dirty="0">
                <a:solidFill>
                  <a:srgbClr val="2C2F34"/>
                </a:solidFill>
                <a:ea typeface="Calibri" panose="020F0502020204030204" pitchFamily="34" charset="0"/>
                <a:cs typeface="Calibri" panose="020F0502020204030204" pitchFamily="34" charset="0"/>
              </a:rPr>
              <a:t>res1 := (SELECT empid, salary FROM EMPLOYEES);</a:t>
            </a:r>
            <a:endParaRPr lang="en-US" dirty="0">
              <a:solidFill>
                <a:srgbClr val="2C2F34"/>
              </a:solidFill>
              <a:ea typeface="Calibri" panose="020F0502020204030204" pitchFamily="34" charset="0"/>
              <a:cs typeface="Calibri" panose="020F0502020204030204" pitchFamily="34" charset="0"/>
            </a:endParaRPr>
          </a:p>
          <a:p>
            <a:pPr marL="0" indent="0">
              <a:lnSpc>
                <a:spcPct val="120000"/>
              </a:lnSpc>
              <a:spcBef>
                <a:spcPts val="0"/>
              </a:spcBef>
              <a:buNone/>
            </a:pPr>
            <a:r>
              <a:rPr lang="en-US" dirty="0">
                <a:solidFill>
                  <a:srgbClr val="2C2F34"/>
                </a:solidFill>
                <a:ea typeface="Calibri" panose="020F0502020204030204" pitchFamily="34" charset="0"/>
                <a:cs typeface="Calibri" panose="020F0502020204030204" pitchFamily="34" charset="0"/>
              </a:rPr>
              <a:t>    </a:t>
            </a:r>
            <a:r>
              <a:rPr lang="en-US" sz="2000" dirty="0">
                <a:solidFill>
                  <a:srgbClr val="2C2F34"/>
                </a:solidFill>
                <a:ea typeface="Calibri" panose="020F0502020204030204" pitchFamily="34" charset="0"/>
                <a:cs typeface="Calibri" panose="020F0502020204030204" pitchFamily="34" charset="0"/>
              </a:rPr>
              <a:t>col1 := ‘empid’;    col2 := ‘</a:t>
            </a:r>
            <a:r>
              <a:rPr lang="en-US" sz="2000" dirty="0" err="1">
                <a:solidFill>
                  <a:srgbClr val="2C2F34"/>
                </a:solidFill>
                <a:ea typeface="Calibri" panose="020F0502020204030204" pitchFamily="34" charset="0"/>
                <a:cs typeface="Calibri" panose="020F0502020204030204" pitchFamily="34" charset="0"/>
              </a:rPr>
              <a:t>empname</a:t>
            </a:r>
            <a:r>
              <a:rPr lang="en-US" sz="2000" dirty="0">
                <a:solidFill>
                  <a:srgbClr val="2C2F34"/>
                </a:solidFill>
                <a:ea typeface="Calibri" panose="020F0502020204030204" pitchFamily="34" charset="0"/>
                <a:cs typeface="Calibri" panose="020F0502020204030204" pitchFamily="34" charset="0"/>
              </a:rPr>
              <a:t>’;</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    query := ‘SELECT‘ || col1 || ’ , ’ || col2 || ’ FROM EMPLOYEES ’;</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    res2 := (EXECUTE IMMEDIATE :query);</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     … </a:t>
            </a:r>
            <a:r>
              <a:rPr lang="en-US" sz="2000" i="1" dirty="0">
                <a:solidFill>
                  <a:srgbClr val="2C2F34"/>
                </a:solidFill>
                <a:ea typeface="Calibri" panose="020F0502020204030204" pitchFamily="34" charset="0"/>
                <a:cs typeface="Calibri" panose="020F0502020204030204" pitchFamily="34" charset="0"/>
              </a:rPr>
              <a:t>statements …</a:t>
            </a:r>
            <a:endParaRPr lang="en-US" sz="2000" dirty="0">
              <a:solidFill>
                <a:srgbClr val="2C2F34"/>
              </a:solidFill>
              <a:ea typeface="Calibri" panose="020F0502020204030204" pitchFamily="34" charset="0"/>
              <a:cs typeface="Calibri" panose="020F0502020204030204" pitchFamily="34" charset="0"/>
            </a:endParaRP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RETURN TABLE(res1);</a:t>
            </a:r>
          </a:p>
          <a:p>
            <a:pPr marL="0" indent="0">
              <a:lnSpc>
                <a:spcPct val="120000"/>
              </a:lnSpc>
              <a:spcBef>
                <a:spcPts val="0"/>
              </a:spcBef>
              <a:buNone/>
            </a:pPr>
            <a:r>
              <a:rPr lang="en-US" sz="2000" dirty="0">
                <a:solidFill>
                  <a:srgbClr val="2C2F34"/>
                </a:solidFill>
                <a:ea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40506806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40434</TotalTime>
  <Words>561</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Inter</vt:lpstr>
      <vt:lpstr>Retrospect</vt:lpstr>
      <vt:lpstr>Snowflake Scripting    (Writing Stored Procedures Using SQL)</vt:lpstr>
      <vt:lpstr>Cursors</vt:lpstr>
      <vt:lpstr>Cursors</vt:lpstr>
      <vt:lpstr>Cursors</vt:lpstr>
      <vt:lpstr>Resultsets</vt:lpstr>
      <vt:lpstr>RESULTSETs</vt:lpstr>
      <vt:lpstr>RESULTSETs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Stored Procedures</dc:title>
  <dc:creator>Janardhana Bandi</dc:creator>
  <cp:lastModifiedBy>Janardhana Bandi</cp:lastModifiedBy>
  <cp:revision>270</cp:revision>
  <dcterms:created xsi:type="dcterms:W3CDTF">2023-09-18T03:03:41Z</dcterms:created>
  <dcterms:modified xsi:type="dcterms:W3CDTF">2024-06-30T07:55:46Z</dcterms:modified>
</cp:coreProperties>
</file>