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300" r:id="rId3"/>
    <p:sldId id="303" r:id="rId4"/>
    <p:sldId id="308" r:id="rId5"/>
    <p:sldId id="307"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9" autoAdjust="0"/>
    <p:restoredTop sz="94660"/>
  </p:normalViewPr>
  <p:slideViewPr>
    <p:cSldViewPr snapToGrid="0">
      <p:cViewPr varScale="1">
        <p:scale>
          <a:sx n="85" d="100"/>
          <a:sy n="85" d="100"/>
        </p:scale>
        <p:origin x="7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1F0344-E000-4179-99A0-02EFAF1C47D0}"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8B6BE-F0AA-4CEE-8393-0297122C073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180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1F0344-E000-4179-99A0-02EFAF1C47D0}"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8B6BE-F0AA-4CEE-8393-0297122C0733}" type="slidenum">
              <a:rPr lang="en-IN" smtClean="0"/>
              <a:t>‹#›</a:t>
            </a:fld>
            <a:endParaRPr lang="en-IN"/>
          </a:p>
        </p:txBody>
      </p:sp>
    </p:spTree>
    <p:extLst>
      <p:ext uri="{BB962C8B-B14F-4D97-AF65-F5344CB8AC3E}">
        <p14:creationId xmlns:p14="http://schemas.microsoft.com/office/powerpoint/2010/main" val="1086195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1F0344-E000-4179-99A0-02EFAF1C47D0}"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8B6BE-F0AA-4CEE-8393-0297122C0733}" type="slidenum">
              <a:rPr lang="en-IN" smtClean="0"/>
              <a:t>‹#›</a:t>
            </a:fld>
            <a:endParaRPr lang="en-IN"/>
          </a:p>
        </p:txBody>
      </p:sp>
    </p:spTree>
    <p:extLst>
      <p:ext uri="{BB962C8B-B14F-4D97-AF65-F5344CB8AC3E}">
        <p14:creationId xmlns:p14="http://schemas.microsoft.com/office/powerpoint/2010/main" val="852323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1F0344-E000-4179-99A0-02EFAF1C47D0}"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8B6BE-F0AA-4CEE-8393-0297122C0733}" type="slidenum">
              <a:rPr lang="en-IN" smtClean="0"/>
              <a:t>‹#›</a:t>
            </a:fld>
            <a:endParaRPr lang="en-IN"/>
          </a:p>
        </p:txBody>
      </p:sp>
    </p:spTree>
    <p:extLst>
      <p:ext uri="{BB962C8B-B14F-4D97-AF65-F5344CB8AC3E}">
        <p14:creationId xmlns:p14="http://schemas.microsoft.com/office/powerpoint/2010/main" val="2485632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1F0344-E000-4179-99A0-02EFAF1C47D0}"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8B6BE-F0AA-4CEE-8393-0297122C073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590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1F0344-E000-4179-99A0-02EFAF1C47D0}" type="datetimeFigureOut">
              <a:rPr lang="en-IN" smtClean="0"/>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48B6BE-F0AA-4CEE-8393-0297122C0733}" type="slidenum">
              <a:rPr lang="en-IN" smtClean="0"/>
              <a:t>‹#›</a:t>
            </a:fld>
            <a:endParaRPr lang="en-IN"/>
          </a:p>
        </p:txBody>
      </p:sp>
    </p:spTree>
    <p:extLst>
      <p:ext uri="{BB962C8B-B14F-4D97-AF65-F5344CB8AC3E}">
        <p14:creationId xmlns:p14="http://schemas.microsoft.com/office/powerpoint/2010/main" val="1320791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1F0344-E000-4179-99A0-02EFAF1C47D0}" type="datetimeFigureOut">
              <a:rPr lang="en-IN" smtClean="0"/>
              <a:t>30-06-2024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48B6BE-F0AA-4CEE-8393-0297122C0733}" type="slidenum">
              <a:rPr lang="en-IN" smtClean="0"/>
              <a:t>‹#›</a:t>
            </a:fld>
            <a:endParaRPr lang="en-IN"/>
          </a:p>
        </p:txBody>
      </p:sp>
    </p:spTree>
    <p:extLst>
      <p:ext uri="{BB962C8B-B14F-4D97-AF65-F5344CB8AC3E}">
        <p14:creationId xmlns:p14="http://schemas.microsoft.com/office/powerpoint/2010/main" val="3468983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1F0344-E000-4179-99A0-02EFAF1C47D0}" type="datetimeFigureOut">
              <a:rPr lang="en-IN" smtClean="0"/>
              <a:t>30-06-2024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48B6BE-F0AA-4CEE-8393-0297122C0733}" type="slidenum">
              <a:rPr lang="en-IN" smtClean="0"/>
              <a:t>‹#›</a:t>
            </a:fld>
            <a:endParaRPr lang="en-IN"/>
          </a:p>
        </p:txBody>
      </p:sp>
    </p:spTree>
    <p:extLst>
      <p:ext uri="{BB962C8B-B14F-4D97-AF65-F5344CB8AC3E}">
        <p14:creationId xmlns:p14="http://schemas.microsoft.com/office/powerpoint/2010/main" val="4258561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11F0344-E000-4179-99A0-02EFAF1C47D0}" type="datetimeFigureOut">
              <a:rPr lang="en-IN" smtClean="0"/>
              <a:t>30-06-2024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448B6BE-F0AA-4CEE-8393-0297122C0733}" type="slidenum">
              <a:rPr lang="en-IN" smtClean="0"/>
              <a:t>‹#›</a:t>
            </a:fld>
            <a:endParaRPr lang="en-IN"/>
          </a:p>
        </p:txBody>
      </p:sp>
    </p:spTree>
    <p:extLst>
      <p:ext uri="{BB962C8B-B14F-4D97-AF65-F5344CB8AC3E}">
        <p14:creationId xmlns:p14="http://schemas.microsoft.com/office/powerpoint/2010/main" val="160572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11F0344-E000-4179-99A0-02EFAF1C47D0}" type="datetimeFigureOut">
              <a:rPr lang="en-IN" smtClean="0"/>
              <a:t>30-06-2024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48B6BE-F0AA-4CEE-8393-0297122C0733}" type="slidenum">
              <a:rPr lang="en-IN" smtClean="0"/>
              <a:t>‹#›</a:t>
            </a:fld>
            <a:endParaRPr lang="en-IN"/>
          </a:p>
        </p:txBody>
      </p:sp>
    </p:spTree>
    <p:extLst>
      <p:ext uri="{BB962C8B-B14F-4D97-AF65-F5344CB8AC3E}">
        <p14:creationId xmlns:p14="http://schemas.microsoft.com/office/powerpoint/2010/main" val="2834961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1F0344-E000-4179-99A0-02EFAF1C47D0}" type="datetimeFigureOut">
              <a:rPr lang="en-IN" smtClean="0"/>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48B6BE-F0AA-4CEE-8393-0297122C0733}" type="slidenum">
              <a:rPr lang="en-IN" smtClean="0"/>
              <a:t>‹#›</a:t>
            </a:fld>
            <a:endParaRPr lang="en-IN"/>
          </a:p>
        </p:txBody>
      </p:sp>
    </p:spTree>
    <p:extLst>
      <p:ext uri="{BB962C8B-B14F-4D97-AF65-F5344CB8AC3E}">
        <p14:creationId xmlns:p14="http://schemas.microsoft.com/office/powerpoint/2010/main" val="1979940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11F0344-E000-4179-99A0-02EFAF1C47D0}" type="datetimeFigureOut">
              <a:rPr lang="en-IN" smtClean="0"/>
              <a:t>30-06-2024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48B6BE-F0AA-4CEE-8393-0297122C073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22172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8685A-1B79-0155-EADD-014B046FCF26}"/>
              </a:ext>
            </a:extLst>
          </p:cNvPr>
          <p:cNvSpPr>
            <a:spLocks noGrp="1"/>
          </p:cNvSpPr>
          <p:nvPr>
            <p:ph type="ctrTitle"/>
          </p:nvPr>
        </p:nvSpPr>
        <p:spPr>
          <a:xfrm>
            <a:off x="762000" y="785845"/>
            <a:ext cx="10668000" cy="3566160"/>
          </a:xfrm>
        </p:spPr>
        <p:txBody>
          <a:bodyPr>
            <a:normAutofit/>
          </a:bodyPr>
          <a:lstStyle/>
          <a:p>
            <a:pPr algn="ctr">
              <a:spcBef>
                <a:spcPts val="600"/>
              </a:spcBef>
              <a:spcAft>
                <a:spcPts val="1200"/>
              </a:spcAft>
            </a:pPr>
            <a:r>
              <a:rPr lang="en-IN" sz="8800" dirty="0">
                <a:latin typeface="+mn-lt"/>
              </a:rPr>
              <a:t>Snowflake Scripting</a:t>
            </a:r>
            <a:br>
              <a:rPr lang="en-IN" sz="8800" dirty="0">
                <a:latin typeface="+mn-lt"/>
              </a:rPr>
            </a:br>
            <a:r>
              <a:rPr lang="en-IN" sz="1000" dirty="0">
                <a:latin typeface="+mn-lt"/>
              </a:rPr>
              <a:t>  </a:t>
            </a:r>
            <a:br>
              <a:rPr lang="en-IN" dirty="0">
                <a:latin typeface="+mn-lt"/>
              </a:rPr>
            </a:br>
            <a:r>
              <a:rPr lang="en-IN" sz="6600" dirty="0">
                <a:latin typeface="+mn-lt"/>
              </a:rPr>
              <a:t>(Writing Stored Procedures</a:t>
            </a:r>
            <a:br>
              <a:rPr lang="en-IN" sz="6600" dirty="0">
                <a:latin typeface="+mn-lt"/>
              </a:rPr>
            </a:br>
            <a:r>
              <a:rPr lang="en-IN" sz="6600" dirty="0">
                <a:latin typeface="+mn-lt"/>
              </a:rPr>
              <a:t>Using SQL)</a:t>
            </a:r>
          </a:p>
        </p:txBody>
      </p:sp>
      <p:sp>
        <p:nvSpPr>
          <p:cNvPr id="4" name="Subtitle 3">
            <a:extLst>
              <a:ext uri="{FF2B5EF4-FFF2-40B4-BE49-F238E27FC236}">
                <a16:creationId xmlns:a16="http://schemas.microsoft.com/office/drawing/2014/main" id="{8375CFCC-24A4-3C72-4E3D-254002C9CED3}"/>
              </a:ext>
            </a:extLst>
          </p:cNvPr>
          <p:cNvSpPr>
            <a:spLocks noGrp="1"/>
          </p:cNvSpPr>
          <p:nvPr>
            <p:ph type="subTitle" idx="1"/>
          </p:nvPr>
        </p:nvSpPr>
        <p:spPr>
          <a:xfrm>
            <a:off x="7028329" y="5056255"/>
            <a:ext cx="4096871" cy="483933"/>
          </a:xfrm>
        </p:spPr>
        <p:txBody>
          <a:bodyPr>
            <a:noAutofit/>
          </a:bodyPr>
          <a:lstStyle/>
          <a:p>
            <a:r>
              <a:rPr lang="en-IN" sz="2200" b="1" dirty="0">
                <a:solidFill>
                  <a:schemeClr val="accent2"/>
                </a:solidFill>
                <a:latin typeface="+mn-lt"/>
              </a:rPr>
              <a:t>Janardhana Reddy Bandi</a:t>
            </a:r>
          </a:p>
        </p:txBody>
      </p:sp>
    </p:spTree>
    <p:extLst>
      <p:ext uri="{BB962C8B-B14F-4D97-AF65-F5344CB8AC3E}">
        <p14:creationId xmlns:p14="http://schemas.microsoft.com/office/powerpoint/2010/main" val="2584479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8685A-1B79-0155-EADD-014B046FCF26}"/>
              </a:ext>
            </a:extLst>
          </p:cNvPr>
          <p:cNvSpPr>
            <a:spLocks noGrp="1"/>
          </p:cNvSpPr>
          <p:nvPr>
            <p:ph type="ctrTitle"/>
          </p:nvPr>
        </p:nvSpPr>
        <p:spPr>
          <a:xfrm>
            <a:off x="1066800" y="2571840"/>
            <a:ext cx="10058400" cy="1714320"/>
          </a:xfrm>
        </p:spPr>
        <p:txBody>
          <a:bodyPr>
            <a:noAutofit/>
          </a:bodyPr>
          <a:lstStyle/>
          <a:p>
            <a:pPr algn="ctr"/>
            <a:r>
              <a:rPr lang="en-US" sz="6400" dirty="0">
                <a:latin typeface="Calibri" panose="020F0502020204030204" pitchFamily="34" charset="0"/>
                <a:ea typeface="Calibri" panose="020F0502020204030204" pitchFamily="34" charset="0"/>
                <a:cs typeface="Calibri" panose="020F0502020204030204" pitchFamily="34" charset="0"/>
              </a:rPr>
              <a:t>Debugging Stored Procedures</a:t>
            </a:r>
            <a:endParaRPr lang="en-IN" sz="6400" dirty="0">
              <a:latin typeface="+mn-lt"/>
            </a:endParaRPr>
          </a:p>
        </p:txBody>
      </p:sp>
    </p:spTree>
    <p:extLst>
      <p:ext uri="{BB962C8B-B14F-4D97-AF65-F5344CB8AC3E}">
        <p14:creationId xmlns:p14="http://schemas.microsoft.com/office/powerpoint/2010/main" val="1397562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FF24-0407-762A-8A55-817F7E30C6BA}"/>
              </a:ext>
            </a:extLst>
          </p:cNvPr>
          <p:cNvSpPr>
            <a:spLocks noGrp="1"/>
          </p:cNvSpPr>
          <p:nvPr>
            <p:ph type="title"/>
          </p:nvPr>
        </p:nvSpPr>
        <p:spPr>
          <a:xfrm>
            <a:off x="1097280" y="1066800"/>
            <a:ext cx="10058400" cy="670560"/>
          </a:xfrm>
        </p:spPr>
        <p:txBody>
          <a:bodyPr>
            <a:noAutofit/>
          </a:bodyPr>
          <a:lstStyle/>
          <a:p>
            <a:r>
              <a:rPr lang="en-US" dirty="0">
                <a:latin typeface="Calibri" panose="020F0502020204030204" pitchFamily="34" charset="0"/>
                <a:ea typeface="Calibri" panose="020F0502020204030204" pitchFamily="34" charset="0"/>
                <a:cs typeface="Calibri" panose="020F0502020204030204" pitchFamily="34" charset="0"/>
              </a:rPr>
              <a:t>2 Types of Errors</a:t>
            </a:r>
          </a:p>
        </p:txBody>
      </p:sp>
      <p:sp>
        <p:nvSpPr>
          <p:cNvPr id="3" name="Content Placeholder 2">
            <a:extLst>
              <a:ext uri="{FF2B5EF4-FFF2-40B4-BE49-F238E27FC236}">
                <a16:creationId xmlns:a16="http://schemas.microsoft.com/office/drawing/2014/main" id="{D10A7040-5D1B-DF34-5634-0A9645D5386C}"/>
              </a:ext>
            </a:extLst>
          </p:cNvPr>
          <p:cNvSpPr>
            <a:spLocks noGrp="1"/>
          </p:cNvSpPr>
          <p:nvPr>
            <p:ph sz="half" idx="1"/>
          </p:nvPr>
        </p:nvSpPr>
        <p:spPr>
          <a:xfrm>
            <a:off x="1186927" y="1819834"/>
            <a:ext cx="9968753" cy="4473389"/>
          </a:xfrm>
        </p:spPr>
        <p:txBody>
          <a:bodyPr>
            <a:noAutofit/>
          </a:bodyPr>
          <a:lstStyle/>
          <a:p>
            <a:pPr marL="457200" indent="-457200">
              <a:lnSpc>
                <a:spcPct val="120000"/>
              </a:lnSpc>
              <a:spcBef>
                <a:spcPts val="0"/>
              </a:spcBef>
              <a:buAutoNum type="arabicPeriod"/>
            </a:pPr>
            <a:r>
              <a:rPr lang="en-US" dirty="0">
                <a:solidFill>
                  <a:schemeClr val="tx1"/>
                </a:solidFill>
                <a:ea typeface="Calibri" panose="020F0502020204030204" pitchFamily="34" charset="0"/>
                <a:cs typeface="Calibri" panose="020F0502020204030204" pitchFamily="34" charset="0"/>
              </a:rPr>
              <a:t>Compilation Errors – At the time of creating the procedures</a:t>
            </a:r>
          </a:p>
          <a:p>
            <a:pPr marL="457200" indent="-457200">
              <a:lnSpc>
                <a:spcPct val="120000"/>
              </a:lnSpc>
              <a:spcBef>
                <a:spcPts val="0"/>
              </a:spcBef>
              <a:buAutoNum type="arabicPeriod"/>
            </a:pPr>
            <a:r>
              <a:rPr lang="en-US" dirty="0">
                <a:solidFill>
                  <a:schemeClr val="tx1"/>
                </a:solidFill>
                <a:ea typeface="Calibri" panose="020F0502020204030204" pitchFamily="34" charset="0"/>
                <a:cs typeface="Calibri" panose="020F0502020204030204" pitchFamily="34" charset="0"/>
              </a:rPr>
              <a:t>Run-time errors – At the time of executing procedures</a:t>
            </a:r>
          </a:p>
        </p:txBody>
      </p:sp>
    </p:spTree>
    <p:extLst>
      <p:ext uri="{BB962C8B-B14F-4D97-AF65-F5344CB8AC3E}">
        <p14:creationId xmlns:p14="http://schemas.microsoft.com/office/powerpoint/2010/main" val="1850662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FF24-0407-762A-8A55-817F7E30C6BA}"/>
              </a:ext>
            </a:extLst>
          </p:cNvPr>
          <p:cNvSpPr>
            <a:spLocks noGrp="1"/>
          </p:cNvSpPr>
          <p:nvPr>
            <p:ph type="title"/>
          </p:nvPr>
        </p:nvSpPr>
        <p:spPr>
          <a:xfrm>
            <a:off x="1097280" y="1066800"/>
            <a:ext cx="10058400" cy="670560"/>
          </a:xfrm>
        </p:spPr>
        <p:txBody>
          <a:bodyPr>
            <a:noAutofit/>
          </a:bodyPr>
          <a:lstStyle/>
          <a:p>
            <a:r>
              <a:rPr lang="en-US" dirty="0">
                <a:latin typeface="Calibri" panose="020F0502020204030204" pitchFamily="34" charset="0"/>
                <a:ea typeface="Calibri" panose="020F0502020204030204" pitchFamily="34" charset="0"/>
                <a:cs typeface="Calibri" panose="020F0502020204030204" pitchFamily="34" charset="0"/>
              </a:rPr>
              <a:t>Debugging compilation errors</a:t>
            </a:r>
          </a:p>
        </p:txBody>
      </p:sp>
      <p:sp>
        <p:nvSpPr>
          <p:cNvPr id="3" name="Content Placeholder 2">
            <a:extLst>
              <a:ext uri="{FF2B5EF4-FFF2-40B4-BE49-F238E27FC236}">
                <a16:creationId xmlns:a16="http://schemas.microsoft.com/office/drawing/2014/main" id="{D10A7040-5D1B-DF34-5634-0A9645D5386C}"/>
              </a:ext>
            </a:extLst>
          </p:cNvPr>
          <p:cNvSpPr>
            <a:spLocks noGrp="1"/>
          </p:cNvSpPr>
          <p:nvPr>
            <p:ph sz="half" idx="1"/>
          </p:nvPr>
        </p:nvSpPr>
        <p:spPr>
          <a:xfrm>
            <a:off x="1186927" y="1819834"/>
            <a:ext cx="9968753" cy="4473389"/>
          </a:xfrm>
        </p:spPr>
        <p:txBody>
          <a:bodyPr>
            <a:noAutofit/>
          </a:bodyPr>
          <a:lstStyle/>
          <a:p>
            <a:pPr marL="0" indent="0">
              <a:lnSpc>
                <a:spcPct val="120000"/>
              </a:lnSpc>
              <a:spcBef>
                <a:spcPts val="0"/>
              </a:spcBef>
              <a:buNone/>
            </a:pPr>
            <a:r>
              <a:rPr lang="en-US" dirty="0">
                <a:solidFill>
                  <a:schemeClr val="tx1"/>
                </a:solidFill>
                <a:ea typeface="Calibri" panose="020F0502020204030204" pitchFamily="34" charset="0"/>
                <a:cs typeface="Calibri" panose="020F0502020204030204" pitchFamily="34" charset="0"/>
              </a:rPr>
              <a:t>If you are not able to find the error in procedure follow below steps</a:t>
            </a:r>
          </a:p>
          <a:p>
            <a:pPr marL="0" indent="0">
              <a:lnSpc>
                <a:spcPct val="120000"/>
              </a:lnSpc>
              <a:spcBef>
                <a:spcPts val="0"/>
              </a:spcBef>
              <a:buNone/>
            </a:pPr>
            <a:r>
              <a:rPr lang="en-US" dirty="0">
                <a:solidFill>
                  <a:schemeClr val="tx1"/>
                </a:solidFill>
                <a:ea typeface="Calibri" panose="020F0502020204030204" pitchFamily="34" charset="0"/>
                <a:cs typeface="Calibri" panose="020F0502020204030204" pitchFamily="34" charset="0"/>
              </a:rPr>
              <a:t>1. Verify if ‘ ; ‘ is missing anywhere (or) all ‘ ; ‘ are placed correctly</a:t>
            </a:r>
          </a:p>
          <a:p>
            <a:pPr marL="0" indent="0">
              <a:lnSpc>
                <a:spcPct val="120000"/>
              </a:lnSpc>
              <a:spcBef>
                <a:spcPts val="0"/>
              </a:spcBef>
              <a:buNone/>
            </a:pPr>
            <a:r>
              <a:rPr lang="en-US" dirty="0">
                <a:solidFill>
                  <a:schemeClr val="tx1"/>
                </a:solidFill>
                <a:ea typeface="Calibri" panose="020F0502020204030204" pitchFamily="34" charset="0"/>
                <a:cs typeface="Calibri" panose="020F0502020204030204" pitchFamily="34" charset="0"/>
              </a:rPr>
              <a:t>2. Verify all variable assignments and expressions (:=)</a:t>
            </a:r>
          </a:p>
          <a:p>
            <a:pPr marL="0" indent="0">
              <a:lnSpc>
                <a:spcPct val="120000"/>
              </a:lnSpc>
              <a:spcBef>
                <a:spcPts val="0"/>
              </a:spcBef>
              <a:buNone/>
            </a:pPr>
            <a:r>
              <a:rPr lang="en-US" dirty="0">
                <a:solidFill>
                  <a:schemeClr val="tx1"/>
                </a:solidFill>
                <a:ea typeface="Calibri" panose="020F0502020204030204" pitchFamily="34" charset="0"/>
                <a:cs typeface="Calibri" panose="020F0502020204030204" pitchFamily="34" charset="0"/>
              </a:rPr>
              <a:t>3. Verify all IFs and Loops ended properly or not</a:t>
            </a:r>
          </a:p>
          <a:p>
            <a:pPr marL="0" indent="0">
              <a:lnSpc>
                <a:spcPct val="120000"/>
              </a:lnSpc>
              <a:spcBef>
                <a:spcPts val="0"/>
              </a:spcBef>
              <a:buNone/>
            </a:pPr>
            <a:r>
              <a:rPr lang="en-US" dirty="0">
                <a:solidFill>
                  <a:schemeClr val="tx1"/>
                </a:solidFill>
                <a:ea typeface="Calibri" panose="020F0502020204030204" pitchFamily="34" charset="0"/>
                <a:cs typeface="Calibri" panose="020F0502020204030204" pitchFamily="34" charset="0"/>
              </a:rPr>
              <a:t>4. Verify all variables have ‘ : ‘ in front of variable name if you are using them in SQL statement</a:t>
            </a:r>
          </a:p>
          <a:p>
            <a:pPr marL="0" indent="0">
              <a:lnSpc>
                <a:spcPct val="120000"/>
              </a:lnSpc>
              <a:spcBef>
                <a:spcPts val="0"/>
              </a:spcBef>
              <a:buNone/>
            </a:pPr>
            <a:r>
              <a:rPr lang="en-US" dirty="0">
                <a:solidFill>
                  <a:schemeClr val="tx1"/>
                </a:solidFill>
                <a:ea typeface="Calibri" panose="020F0502020204030204" pitchFamily="34" charset="0"/>
                <a:cs typeface="Calibri" panose="020F0502020204030204" pitchFamily="34" charset="0"/>
              </a:rPr>
              <a:t>5. Validate line by line code</a:t>
            </a:r>
          </a:p>
        </p:txBody>
      </p:sp>
    </p:spTree>
    <p:extLst>
      <p:ext uri="{BB962C8B-B14F-4D97-AF65-F5344CB8AC3E}">
        <p14:creationId xmlns:p14="http://schemas.microsoft.com/office/powerpoint/2010/main" val="508250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FF24-0407-762A-8A55-817F7E30C6BA}"/>
              </a:ext>
            </a:extLst>
          </p:cNvPr>
          <p:cNvSpPr>
            <a:spLocks noGrp="1"/>
          </p:cNvSpPr>
          <p:nvPr>
            <p:ph type="title"/>
          </p:nvPr>
        </p:nvSpPr>
        <p:spPr>
          <a:xfrm>
            <a:off x="1097280" y="1066800"/>
            <a:ext cx="10058400" cy="670560"/>
          </a:xfrm>
        </p:spPr>
        <p:txBody>
          <a:bodyPr>
            <a:noAutofit/>
          </a:bodyPr>
          <a:lstStyle/>
          <a:p>
            <a:r>
              <a:rPr lang="en-US" dirty="0">
                <a:latin typeface="Calibri" panose="020F0502020204030204" pitchFamily="34" charset="0"/>
                <a:ea typeface="Calibri" panose="020F0502020204030204" pitchFamily="34" charset="0"/>
                <a:cs typeface="Calibri" panose="020F0502020204030204" pitchFamily="34" charset="0"/>
              </a:rPr>
              <a:t>Debugging Run-time errors</a:t>
            </a:r>
          </a:p>
        </p:txBody>
      </p:sp>
      <p:sp>
        <p:nvSpPr>
          <p:cNvPr id="3" name="Content Placeholder 2">
            <a:extLst>
              <a:ext uri="{FF2B5EF4-FFF2-40B4-BE49-F238E27FC236}">
                <a16:creationId xmlns:a16="http://schemas.microsoft.com/office/drawing/2014/main" id="{D10A7040-5D1B-DF34-5634-0A9645D5386C}"/>
              </a:ext>
            </a:extLst>
          </p:cNvPr>
          <p:cNvSpPr>
            <a:spLocks noGrp="1"/>
          </p:cNvSpPr>
          <p:nvPr>
            <p:ph sz="half" idx="1"/>
          </p:nvPr>
        </p:nvSpPr>
        <p:spPr>
          <a:xfrm>
            <a:off x="1186927" y="1819834"/>
            <a:ext cx="9968753" cy="4473389"/>
          </a:xfrm>
        </p:spPr>
        <p:txBody>
          <a:bodyPr>
            <a:noAutofit/>
          </a:bodyPr>
          <a:lstStyle/>
          <a:p>
            <a:pPr>
              <a:lnSpc>
                <a:spcPct val="120000"/>
              </a:lnSpc>
              <a:spcBef>
                <a:spcPts val="0"/>
              </a:spcBef>
              <a:buFont typeface="Wingdings" panose="05000000000000000000" pitchFamily="2" charset="2"/>
              <a:buChar char="§"/>
            </a:pPr>
            <a:r>
              <a:rPr lang="en-US" sz="1800" dirty="0">
                <a:solidFill>
                  <a:schemeClr val="tx1"/>
                </a:solidFill>
                <a:ea typeface="Calibri" panose="020F0502020204030204" pitchFamily="34" charset="0"/>
                <a:cs typeface="Calibri" panose="020F0502020204030204" pitchFamily="34" charset="0"/>
              </a:rPr>
              <a:t> If any objects used in the stored procedures are missing in the database, then it will not throw an error at the time of compilation(at the time of creation) of stored procedure, these errors will come at the time of running stored procedures.</a:t>
            </a:r>
          </a:p>
          <a:p>
            <a:pPr>
              <a:lnSpc>
                <a:spcPct val="120000"/>
              </a:lnSpc>
              <a:spcBef>
                <a:spcPts val="0"/>
              </a:spcBef>
              <a:buFont typeface="Wingdings" panose="05000000000000000000" pitchFamily="2" charset="2"/>
              <a:buChar char="§"/>
            </a:pPr>
            <a:r>
              <a:rPr lang="en-US" sz="1800" dirty="0">
                <a:solidFill>
                  <a:schemeClr val="tx1"/>
                </a:solidFill>
                <a:ea typeface="Calibri" panose="020F0502020204030204" pitchFamily="34" charset="0"/>
                <a:cs typeface="Calibri" panose="020F0502020204030204" pitchFamily="34" charset="0"/>
              </a:rPr>
              <a:t> The reasons for Run-time errors</a:t>
            </a:r>
          </a:p>
          <a:p>
            <a:pPr lvl="1">
              <a:lnSpc>
                <a:spcPct val="120000"/>
              </a:lnSpc>
              <a:spcBef>
                <a:spcPts val="0"/>
              </a:spcBef>
              <a:buFont typeface="Wingdings" panose="05000000000000000000" pitchFamily="2" charset="2"/>
              <a:buChar char="§"/>
            </a:pPr>
            <a:r>
              <a:rPr lang="en-US" sz="1600" dirty="0">
                <a:solidFill>
                  <a:schemeClr val="tx1"/>
                </a:solidFill>
                <a:ea typeface="Calibri" panose="020F0502020204030204" pitchFamily="34" charset="0"/>
                <a:cs typeface="Calibri" panose="020F0502020204030204" pitchFamily="34" charset="0"/>
              </a:rPr>
              <a:t>Missing table/view name</a:t>
            </a:r>
          </a:p>
          <a:p>
            <a:pPr lvl="1">
              <a:lnSpc>
                <a:spcPct val="120000"/>
              </a:lnSpc>
              <a:spcBef>
                <a:spcPts val="0"/>
              </a:spcBef>
              <a:buFont typeface="Wingdings" panose="05000000000000000000" pitchFamily="2" charset="2"/>
              <a:buChar char="§"/>
            </a:pPr>
            <a:r>
              <a:rPr lang="en-US" sz="1600" dirty="0">
                <a:solidFill>
                  <a:schemeClr val="tx1"/>
                </a:solidFill>
                <a:ea typeface="Calibri" panose="020F0502020204030204" pitchFamily="34" charset="0"/>
                <a:cs typeface="Calibri" panose="020F0502020204030204" pitchFamily="34" charset="0"/>
              </a:rPr>
              <a:t>Wrong table/view name</a:t>
            </a:r>
          </a:p>
          <a:p>
            <a:pPr lvl="1">
              <a:lnSpc>
                <a:spcPct val="120000"/>
              </a:lnSpc>
              <a:spcBef>
                <a:spcPts val="0"/>
              </a:spcBef>
              <a:buFont typeface="Wingdings" panose="05000000000000000000" pitchFamily="2" charset="2"/>
              <a:buChar char="§"/>
            </a:pPr>
            <a:r>
              <a:rPr lang="en-US" sz="1600" dirty="0">
                <a:solidFill>
                  <a:schemeClr val="tx1"/>
                </a:solidFill>
                <a:ea typeface="Calibri" panose="020F0502020204030204" pitchFamily="34" charset="0"/>
                <a:cs typeface="Calibri" panose="020F0502020204030204" pitchFamily="34" charset="0"/>
              </a:rPr>
              <a:t>Wrong column name</a:t>
            </a:r>
          </a:p>
          <a:p>
            <a:pPr lvl="1">
              <a:lnSpc>
                <a:spcPct val="120000"/>
              </a:lnSpc>
              <a:spcBef>
                <a:spcPts val="0"/>
              </a:spcBef>
              <a:buFont typeface="Wingdings" panose="05000000000000000000" pitchFamily="2" charset="2"/>
              <a:buChar char="§"/>
            </a:pPr>
            <a:r>
              <a:rPr lang="en-US" sz="1600" dirty="0">
                <a:solidFill>
                  <a:schemeClr val="tx1"/>
                </a:solidFill>
                <a:ea typeface="Calibri" panose="020F0502020204030204" pitchFamily="34" charset="0"/>
                <a:cs typeface="Calibri" panose="020F0502020204030204" pitchFamily="34" charset="0"/>
              </a:rPr>
              <a:t>Missing of streams</a:t>
            </a:r>
          </a:p>
          <a:p>
            <a:pPr lvl="1">
              <a:lnSpc>
                <a:spcPct val="120000"/>
              </a:lnSpc>
              <a:spcBef>
                <a:spcPts val="0"/>
              </a:spcBef>
              <a:buFont typeface="Wingdings" panose="05000000000000000000" pitchFamily="2" charset="2"/>
              <a:buChar char="§"/>
            </a:pPr>
            <a:r>
              <a:rPr lang="en-US" sz="1600" dirty="0">
                <a:solidFill>
                  <a:schemeClr val="tx1"/>
                </a:solidFill>
                <a:ea typeface="Calibri" panose="020F0502020204030204" pitchFamily="34" charset="0"/>
                <a:cs typeface="Calibri" panose="020F0502020204030204" pitchFamily="34" charset="0"/>
              </a:rPr>
              <a:t>Stale streams</a:t>
            </a:r>
          </a:p>
          <a:p>
            <a:pPr lvl="1">
              <a:lnSpc>
                <a:spcPct val="120000"/>
              </a:lnSpc>
              <a:spcBef>
                <a:spcPts val="0"/>
              </a:spcBef>
              <a:buFont typeface="Wingdings" panose="05000000000000000000" pitchFamily="2" charset="2"/>
              <a:buChar char="§"/>
            </a:pPr>
            <a:r>
              <a:rPr lang="en-US" sz="1600" dirty="0">
                <a:solidFill>
                  <a:schemeClr val="tx1"/>
                </a:solidFill>
                <a:ea typeface="Calibri" panose="020F0502020204030204" pitchFamily="34" charset="0"/>
                <a:cs typeface="Calibri" panose="020F0502020204030204" pitchFamily="34" charset="0"/>
              </a:rPr>
              <a:t>Data type errors</a:t>
            </a:r>
          </a:p>
          <a:p>
            <a:pPr lvl="1">
              <a:lnSpc>
                <a:spcPct val="120000"/>
              </a:lnSpc>
              <a:spcBef>
                <a:spcPts val="0"/>
              </a:spcBef>
              <a:buFont typeface="Wingdings" panose="05000000000000000000" pitchFamily="2" charset="2"/>
              <a:buChar char="§"/>
            </a:pPr>
            <a:r>
              <a:rPr lang="en-US" sz="1600" dirty="0">
                <a:solidFill>
                  <a:schemeClr val="tx1"/>
                </a:solidFill>
                <a:ea typeface="Calibri" panose="020F0502020204030204" pitchFamily="34" charset="0"/>
                <a:cs typeface="Calibri" panose="020F0502020204030204" pitchFamily="34" charset="0"/>
              </a:rPr>
              <a:t>Wrong data from source</a:t>
            </a:r>
          </a:p>
          <a:p>
            <a:pPr>
              <a:lnSpc>
                <a:spcPct val="120000"/>
              </a:lnSpc>
              <a:spcBef>
                <a:spcPts val="0"/>
              </a:spcBef>
              <a:buFont typeface="Wingdings" panose="05000000000000000000" pitchFamily="2" charset="2"/>
              <a:buChar char="§"/>
            </a:pPr>
            <a:r>
              <a:rPr lang="en-US" sz="1800" dirty="0">
                <a:solidFill>
                  <a:schemeClr val="tx1"/>
                </a:solidFill>
                <a:ea typeface="Calibri" panose="020F0502020204030204" pitchFamily="34" charset="0"/>
                <a:cs typeface="Calibri" panose="020F0502020204030204" pitchFamily="34" charset="0"/>
              </a:rPr>
              <a:t> So, mostly you can fix these errors by looking at the error message you get.</a:t>
            </a:r>
          </a:p>
          <a:p>
            <a:pPr marL="0" indent="0">
              <a:lnSpc>
                <a:spcPct val="120000"/>
              </a:lnSpc>
              <a:spcBef>
                <a:spcPts val="0"/>
              </a:spcBef>
              <a:buNone/>
            </a:pPr>
            <a:endParaRPr lang="en-US" sz="1800" dirty="0">
              <a:solidFill>
                <a:schemeClr val="tx1"/>
              </a:solidFill>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429769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40434</TotalTime>
  <Words>230</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Calibri Light</vt:lpstr>
      <vt:lpstr>Wingdings</vt:lpstr>
      <vt:lpstr>Retrospect</vt:lpstr>
      <vt:lpstr>Snowflake Scripting    (Writing Stored Procedures Using SQL)</vt:lpstr>
      <vt:lpstr>Debugging Stored Procedures</vt:lpstr>
      <vt:lpstr>2 Types of Errors</vt:lpstr>
      <vt:lpstr>Debugging compilation errors</vt:lpstr>
      <vt:lpstr>Debugging Run-time errors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  Stored Procedures</dc:title>
  <dc:creator>Janardhana Bandi</dc:creator>
  <cp:lastModifiedBy>Janardhana Bandi</cp:lastModifiedBy>
  <cp:revision>270</cp:revision>
  <dcterms:created xsi:type="dcterms:W3CDTF">2023-09-18T03:03:41Z</dcterms:created>
  <dcterms:modified xsi:type="dcterms:W3CDTF">2024-06-30T07:51:09Z</dcterms:modified>
</cp:coreProperties>
</file>