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3" r:id="rId3"/>
    <p:sldId id="270" r:id="rId4"/>
    <p:sldId id="271" r:id="rId5"/>
    <p:sldId id="294" r:id="rId6"/>
    <p:sldId id="272" r:id="rId7"/>
    <p:sldId id="273" r:id="rId8"/>
    <p:sldId id="274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5"/>
            <a:ext cx="9615545" cy="42144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</a:rPr>
              <a:t> A LOOP executes a sequence of steps until it encounters BREAK command.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</a:rPr>
              <a:t> These BREAK commands mostly will be part </a:t>
            </a:r>
            <a:r>
              <a:rPr lang="en-US" dirty="0">
                <a:solidFill>
                  <a:srgbClr val="2C2F34"/>
                </a:solidFill>
              </a:rPr>
              <a:t>of IF statements, when particular condition is True then applies the BREAK command.</a:t>
            </a:r>
            <a:endParaRPr lang="en-US" b="0" i="0" dirty="0">
              <a:solidFill>
                <a:srgbClr val="2C2F34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LOOP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&lt; statements to be executed &gt;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….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BREAK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….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 LOOP;</a:t>
            </a:r>
          </a:p>
          <a:p>
            <a:pPr marL="0" indent="0">
              <a:buNone/>
            </a:pPr>
            <a:endParaRPr lang="en-US" b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2871"/>
            <a:ext cx="10058400" cy="1714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+mn-lt"/>
              </a:rPr>
              <a:t>Flow Control Statements</a:t>
            </a:r>
            <a:br>
              <a:rPr lang="en-US" sz="6600" dirty="0">
                <a:latin typeface="+mn-lt"/>
              </a:rPr>
            </a:br>
            <a:r>
              <a:rPr lang="en-US" sz="6600" dirty="0">
                <a:latin typeface="+mn-lt"/>
              </a:rPr>
              <a:t>Branching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6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Flow Control Statements –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5"/>
            <a:ext cx="9615545" cy="1802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Branching Constructs are used to make decisions based on the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Snowflake Scripting supports two types of branching constructs</a:t>
            </a:r>
          </a:p>
          <a:p>
            <a:pPr marL="0" indent="0">
              <a:buNone/>
            </a:pPr>
            <a:r>
              <a:rPr lang="en-US" sz="1900" dirty="0"/>
              <a:t>  1. IF Statement    2. CASE Statement</a:t>
            </a:r>
          </a:p>
          <a:p>
            <a:pPr marL="0" indent="0">
              <a:buNone/>
            </a:pPr>
            <a:r>
              <a:rPr lang="en-US" sz="1900" b="1" dirty="0"/>
              <a:t>  IF Statement: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8763C-F899-C5A9-0CAB-B8A1C39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8" y="3757010"/>
            <a:ext cx="3116134" cy="20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To Evaluate single condition: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i="1" dirty="0"/>
              <a:t>Condition</a:t>
            </a:r>
            <a:r>
              <a:rPr lang="en-US" sz="1800" dirty="0"/>
              <a:t>) THEN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i="1" dirty="0"/>
              <a:t>&lt; Statements to be executed&gt;</a:t>
            </a:r>
          </a:p>
          <a:p>
            <a:pPr marL="0" indent="0">
              <a:buNone/>
            </a:pPr>
            <a:r>
              <a:rPr lang="en-US" sz="1800" dirty="0"/>
              <a:t>END IF;</a:t>
            </a:r>
          </a:p>
          <a:p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1ADDC31-4937-7C00-B140-2952A2411A52}"/>
              </a:ext>
            </a:extLst>
          </p:cNvPr>
          <p:cNvSpPr txBox="1">
            <a:spLocks/>
          </p:cNvSpPr>
          <p:nvPr/>
        </p:nvSpPr>
        <p:spPr>
          <a:xfrm>
            <a:off x="4568412" y="3757010"/>
            <a:ext cx="3116135" cy="203598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300" b="1" dirty="0"/>
              <a:t>What if condition is False?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1900" dirty="0"/>
              <a:t>IF (</a:t>
            </a:r>
            <a:r>
              <a:rPr lang="en-US" sz="1900" i="1" dirty="0"/>
              <a:t>Condition</a:t>
            </a:r>
            <a:r>
              <a:rPr lang="en-US" sz="1900" dirty="0"/>
              <a:t>) THEN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1900" dirty="0"/>
              <a:t>     </a:t>
            </a:r>
            <a:r>
              <a:rPr lang="en-US" sz="1900" i="1" dirty="0"/>
              <a:t>&lt; Statements to be executed&gt;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190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1900" dirty="0"/>
              <a:t>     </a:t>
            </a:r>
            <a:r>
              <a:rPr lang="en-US" sz="1900" i="1" dirty="0"/>
              <a:t>&lt; Statements to be executed&gt;</a:t>
            </a:r>
            <a:endParaRPr lang="en-US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1900" dirty="0"/>
              <a:t>END IF;</a:t>
            </a:r>
          </a:p>
          <a:p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24DAF51-6A95-5215-E1F1-B89375EB2F04}"/>
              </a:ext>
            </a:extLst>
          </p:cNvPr>
          <p:cNvSpPr txBox="1">
            <a:spLocks/>
          </p:cNvSpPr>
          <p:nvPr/>
        </p:nvSpPr>
        <p:spPr>
          <a:xfrm>
            <a:off x="8039548" y="3648635"/>
            <a:ext cx="2850776" cy="255494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300" b="1" dirty="0"/>
              <a:t>To Evaluate multiple conditions: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IF (</a:t>
            </a:r>
            <a:r>
              <a:rPr lang="en-US" sz="2100" i="1" dirty="0"/>
              <a:t>Condition1</a:t>
            </a:r>
            <a:r>
              <a:rPr lang="en-US" sz="2100" dirty="0"/>
              <a:t>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     </a:t>
            </a:r>
            <a:r>
              <a:rPr lang="en-US" sz="2100" i="1" dirty="0"/>
              <a:t>&lt; Statements to be executed&gt;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ELSEIF (</a:t>
            </a:r>
            <a:r>
              <a:rPr lang="en-US" sz="2100" i="1" dirty="0"/>
              <a:t>Condition2</a:t>
            </a:r>
            <a:r>
              <a:rPr lang="en-US" sz="2100" dirty="0"/>
              <a:t>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     </a:t>
            </a:r>
            <a:r>
              <a:rPr lang="en-US" sz="2100" i="1" dirty="0"/>
              <a:t>&lt; Statements to be executed&gt;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ELSEIF (</a:t>
            </a:r>
            <a:r>
              <a:rPr lang="en-US" sz="2100" i="1" dirty="0"/>
              <a:t>Condition3</a:t>
            </a:r>
            <a:r>
              <a:rPr lang="en-US" sz="2100" dirty="0"/>
              <a:t>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     </a:t>
            </a:r>
            <a:r>
              <a:rPr lang="en-US" sz="2100" i="1" dirty="0"/>
              <a:t>&lt; Statements to be executed&gt;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     </a:t>
            </a:r>
            <a:r>
              <a:rPr lang="en-US" sz="2100" i="1" dirty="0"/>
              <a:t>&lt; Statements to be executed&gt;</a:t>
            </a:r>
            <a:endParaRPr lang="en-US" sz="2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100" dirty="0"/>
              <a:t>END IF;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0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Flow Control Statements –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5"/>
            <a:ext cx="9615545" cy="394546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900" b="1" dirty="0"/>
              <a:t>CASE Statement: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Case statement goes through set of conditions and returns the value where the condition is  True for first time.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If all Conditions are False returns the value in ELSE part.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Calibri" panose="020F0502020204030204" pitchFamily="34" charset="0"/>
              <a:buNone/>
            </a:pPr>
            <a:r>
              <a:rPr lang="en-US" sz="1800" dirty="0"/>
              <a:t>CASE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None/>
            </a:pPr>
            <a:r>
              <a:rPr lang="en-US" sz="1800" dirty="0"/>
              <a:t>    WHEN &lt;</a:t>
            </a:r>
            <a:r>
              <a:rPr lang="en-US" sz="1800" i="1" dirty="0"/>
              <a:t>Condition(s)1&gt;</a:t>
            </a:r>
            <a:r>
              <a:rPr lang="en-US" sz="1800" dirty="0"/>
              <a:t> THEN </a:t>
            </a:r>
            <a:r>
              <a:rPr lang="en-US" sz="1800" i="1" dirty="0"/>
              <a:t>&lt;value or expression&gt;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None/>
            </a:pPr>
            <a:r>
              <a:rPr lang="en-US" sz="1800" dirty="0"/>
              <a:t>    WHEN &lt;</a:t>
            </a:r>
            <a:r>
              <a:rPr lang="en-US" sz="1800" i="1" dirty="0"/>
              <a:t>Condition(s)2&gt;</a:t>
            </a:r>
            <a:r>
              <a:rPr lang="en-US" sz="1800" dirty="0"/>
              <a:t> THEN </a:t>
            </a:r>
            <a:r>
              <a:rPr lang="en-US" sz="1800" i="1" dirty="0"/>
              <a:t>&lt;value or expression&gt;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    WHEN &lt;</a:t>
            </a:r>
            <a:r>
              <a:rPr lang="en-US" sz="1800" i="1" dirty="0"/>
              <a:t>Condition(s)3&gt;</a:t>
            </a:r>
            <a:r>
              <a:rPr lang="en-US" sz="1800" dirty="0"/>
              <a:t> THEN </a:t>
            </a:r>
            <a:r>
              <a:rPr lang="en-US" sz="1800" i="1" dirty="0"/>
              <a:t>&lt;value or expression&gt;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    WHEN &lt;</a:t>
            </a:r>
            <a:r>
              <a:rPr lang="en-US" sz="1800" i="1" dirty="0"/>
              <a:t>Condition(s)4&gt;</a:t>
            </a:r>
            <a:r>
              <a:rPr lang="en-US" sz="1800" dirty="0"/>
              <a:t> THEN </a:t>
            </a:r>
            <a:r>
              <a:rPr lang="en-US" sz="1800" i="1" dirty="0"/>
              <a:t>&lt;value or expression&gt;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    ELSE </a:t>
            </a:r>
            <a:r>
              <a:rPr lang="en-US" sz="1800" i="1" dirty="0"/>
              <a:t>&lt;value or expression&gt;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None/>
            </a:pPr>
            <a:r>
              <a:rPr lang="en-US" sz="1800" dirty="0"/>
              <a:t>END;</a:t>
            </a:r>
          </a:p>
          <a:p>
            <a:endParaRPr lang="en-IN" sz="1600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2871"/>
            <a:ext cx="10058400" cy="1714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+mn-lt"/>
              </a:rPr>
              <a:t>Flow Control Statements</a:t>
            </a:r>
            <a:br>
              <a:rPr lang="en-US" sz="6600" dirty="0">
                <a:latin typeface="+mn-lt"/>
              </a:rPr>
            </a:br>
            <a:r>
              <a:rPr lang="en-US" sz="6600" dirty="0">
                <a:latin typeface="+mn-lt"/>
              </a:rPr>
              <a:t>Looping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259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Flow Control Statements –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5"/>
            <a:ext cx="9615545" cy="3945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 Looping Statements are used to repeat the same block of code(it can be a single statement or set of statements) multiple times may be with different 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parameters or values.</a:t>
            </a:r>
          </a:p>
          <a:p>
            <a:pPr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 Snowflake Scripting supports the following types of loops.</a:t>
            </a:r>
          </a:p>
          <a:p>
            <a:pPr marL="342900" indent="-3429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2F34"/>
                </a:solidFill>
                <a:latin typeface="Inter"/>
              </a:rPr>
              <a:t> FOR</a:t>
            </a:r>
          </a:p>
          <a:p>
            <a:pPr marL="342900" indent="-3429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2F34"/>
                </a:solidFill>
                <a:latin typeface="Inter"/>
              </a:rPr>
              <a:t> WHILE</a:t>
            </a:r>
          </a:p>
          <a:p>
            <a:pPr marL="342900" indent="-3429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2F34"/>
                </a:solidFill>
                <a:latin typeface="Inter"/>
              </a:rPr>
              <a:t> REPEAT</a:t>
            </a:r>
          </a:p>
          <a:p>
            <a:pPr marL="342900" indent="-3429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C2F34"/>
                </a:solidFill>
                <a:latin typeface="Inter"/>
              </a:rPr>
              <a:t> LOOP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C2F34"/>
              </a:solidFill>
              <a:latin typeface="Inter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>
              <a:solidFill>
                <a:srgbClr val="2C2F34"/>
              </a:solidFill>
              <a:latin typeface="Inter"/>
            </a:endParaRPr>
          </a:p>
          <a:p>
            <a:endParaRPr lang="en-IN" sz="1600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5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6"/>
            <a:ext cx="9615545" cy="17222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C2F34"/>
                </a:solidFill>
                <a:effectLst/>
              </a:rPr>
              <a:t>A FOR loop repeats a sequence of steps for a specified number of times or for each row in a cursor or a result set.</a:t>
            </a:r>
          </a:p>
          <a:p>
            <a:pPr marL="0" indent="0">
              <a:buNone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Counter based FOR loop - repeats for specific number of times.</a:t>
            </a:r>
          </a:p>
          <a:p>
            <a:pPr marL="0" indent="0">
              <a:buNone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Cursor based FOR loop – repeats for each row in the cursor or result set.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6EA4806-2E3F-85A2-6ABC-A22B2457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994" y="3676330"/>
            <a:ext cx="4057429" cy="2035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Counter Based For loop: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lang="en-US" sz="19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counter  </a:t>
            </a:r>
            <a:r>
              <a:rPr lang="en-US" sz="19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 </a:t>
            </a:r>
            <a:r>
              <a:rPr lang="en-US" sz="19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start_value</a:t>
            </a:r>
            <a:r>
              <a:rPr lang="en-US" sz="19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9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end_value</a:t>
            </a:r>
            <a:r>
              <a:rPr lang="en-US" sz="19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&lt; statements to be executed &gt;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 FOR;</a:t>
            </a:r>
          </a:p>
          <a:p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3D86025-C3DD-50FD-E408-9E86EB7A8C79}"/>
              </a:ext>
            </a:extLst>
          </p:cNvPr>
          <p:cNvSpPr txBox="1">
            <a:spLocks/>
          </p:cNvSpPr>
          <p:nvPr/>
        </p:nvSpPr>
        <p:spPr>
          <a:xfrm>
            <a:off x="6096000" y="3676330"/>
            <a:ext cx="3976746" cy="203598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Cursor Based For loop: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lang="en-US" sz="18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row_var</a:t>
            </a: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 </a:t>
            </a:r>
            <a:r>
              <a:rPr lang="en-US" sz="1800" i="1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cursor_name</a:t>
            </a:r>
            <a:endParaRPr lang="en-US" sz="1800" i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&lt; statements to be executed &gt;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 FOR;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6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5"/>
            <a:ext cx="9615545" cy="42144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</a:rPr>
              <a:t> A WHILE loop iterates a sequence of steps until the specified condition is True, when the condition is False, it exits from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</a:rPr>
              <a:t> If the condition is false before the first iteration, then the body of the loop does not execute even once.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WHILE ( </a:t>
            </a:r>
            <a:r>
              <a:rPr lang="en-US" sz="20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condition(s) </a:t>
            </a: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i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&lt; statements to be executed 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 WHILE;</a:t>
            </a:r>
          </a:p>
          <a:p>
            <a:pPr marL="0" indent="0">
              <a:buNone/>
            </a:pPr>
            <a:endParaRPr lang="en-US" b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1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REPEAT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995" y="1845735"/>
            <a:ext cx="9615545" cy="42144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</a:rPr>
              <a:t> A REPEAT loop iterates a sequence of steps until the specified condition is True , when the condition is False, it exits from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</a:rPr>
              <a:t> Unlike WHILE loop, here the condition will be tested after executing the body of the loop, so the body will be executed at least once.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&lt; statements to be executed 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UNTIL ( </a:t>
            </a:r>
            <a:r>
              <a:rPr lang="en-US" sz="2000" i="1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condition(s) </a:t>
            </a: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i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 REPEAT;</a:t>
            </a:r>
          </a:p>
          <a:p>
            <a:pPr marL="0" indent="0">
              <a:buNone/>
            </a:pPr>
            <a:endParaRPr lang="en-US" b="1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29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653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Retrospect</vt:lpstr>
      <vt:lpstr>Snowflake Scripting    (Writing Stored Procedures Using SQL)</vt:lpstr>
      <vt:lpstr>Flow Control Statements Branching</vt:lpstr>
      <vt:lpstr>Flow Control Statements – Branching</vt:lpstr>
      <vt:lpstr>Flow Control Statements – Branching</vt:lpstr>
      <vt:lpstr>Flow Control Statements Looping</vt:lpstr>
      <vt:lpstr>Flow Control Statements – Looping</vt:lpstr>
      <vt:lpstr>FOR Loop</vt:lpstr>
      <vt:lpstr>WHILE Loop</vt:lpstr>
      <vt:lpstr>REPEAT Loop</vt:lpstr>
      <vt:lpstr>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2024-06-30T07:56:19Z</dcterms:modified>
</cp:coreProperties>
</file>